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5"/>
  </p:notesMasterIdLst>
  <p:handoutMasterIdLst>
    <p:handoutMasterId r:id="rId66"/>
  </p:handoutMasterIdLst>
  <p:sldIdLst>
    <p:sldId id="256" r:id="rId2"/>
    <p:sldId id="662" r:id="rId3"/>
    <p:sldId id="657" r:id="rId4"/>
    <p:sldId id="598" r:id="rId5"/>
    <p:sldId id="599" r:id="rId6"/>
    <p:sldId id="600" r:id="rId7"/>
    <p:sldId id="601" r:id="rId8"/>
    <p:sldId id="602" r:id="rId9"/>
    <p:sldId id="603" r:id="rId10"/>
    <p:sldId id="604" r:id="rId11"/>
    <p:sldId id="605" r:id="rId12"/>
    <p:sldId id="606" r:id="rId13"/>
    <p:sldId id="607" r:id="rId14"/>
    <p:sldId id="608" r:id="rId15"/>
    <p:sldId id="609" r:id="rId16"/>
    <p:sldId id="610" r:id="rId17"/>
    <p:sldId id="611" r:id="rId18"/>
    <p:sldId id="612" r:id="rId19"/>
    <p:sldId id="613" r:id="rId20"/>
    <p:sldId id="614" r:id="rId21"/>
    <p:sldId id="658" r:id="rId22"/>
    <p:sldId id="615" r:id="rId23"/>
    <p:sldId id="616" r:id="rId24"/>
    <p:sldId id="698" r:id="rId25"/>
    <p:sldId id="684" r:id="rId26"/>
    <p:sldId id="617" r:id="rId27"/>
    <p:sldId id="618" r:id="rId28"/>
    <p:sldId id="620" r:id="rId29"/>
    <p:sldId id="708" r:id="rId30"/>
    <p:sldId id="621" r:id="rId31"/>
    <p:sldId id="709" r:id="rId32"/>
    <p:sldId id="685" r:id="rId33"/>
    <p:sldId id="687" r:id="rId34"/>
    <p:sldId id="691" r:id="rId35"/>
    <p:sldId id="692" r:id="rId36"/>
    <p:sldId id="694" r:id="rId37"/>
    <p:sldId id="622" r:id="rId38"/>
    <p:sldId id="623" r:id="rId39"/>
    <p:sldId id="629" r:id="rId40"/>
    <p:sldId id="630" r:id="rId41"/>
    <p:sldId id="631" r:id="rId42"/>
    <p:sldId id="637" r:id="rId43"/>
    <p:sldId id="670" r:id="rId44"/>
    <p:sldId id="686" r:id="rId45"/>
    <p:sldId id="669" r:id="rId46"/>
    <p:sldId id="659" r:id="rId47"/>
    <p:sldId id="705" r:id="rId48"/>
    <p:sldId id="638" r:id="rId49"/>
    <p:sldId id="639" r:id="rId50"/>
    <p:sldId id="640" r:id="rId51"/>
    <p:sldId id="641" r:id="rId52"/>
    <p:sldId id="642" r:id="rId53"/>
    <p:sldId id="643" r:id="rId54"/>
    <p:sldId id="644" r:id="rId55"/>
    <p:sldId id="645" r:id="rId56"/>
    <p:sldId id="646" r:id="rId57"/>
    <p:sldId id="647" r:id="rId58"/>
    <p:sldId id="688" r:id="rId59"/>
    <p:sldId id="689" r:id="rId60"/>
    <p:sldId id="706" r:id="rId61"/>
    <p:sldId id="707" r:id="rId62"/>
    <p:sldId id="677" r:id="rId63"/>
    <p:sldId id="479" r:id="rId64"/>
  </p:sldIdLst>
  <p:sldSz cx="9144000" cy="6858000" type="screen4x3"/>
  <p:notesSz cx="9296400" cy="70104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4" autoAdjust="0"/>
    <p:restoredTop sz="84951" autoAdjust="0"/>
  </p:normalViewPr>
  <p:slideViewPr>
    <p:cSldViewPr>
      <p:cViewPr varScale="1">
        <p:scale>
          <a:sx n="97" d="100"/>
          <a:sy n="97" d="100"/>
        </p:scale>
        <p:origin x="2034" y="90"/>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3F5124E-75E3-482A-9A40-45399DE1F6CD}"/>
              </a:ext>
            </a:extLst>
          </p:cNvPr>
          <p:cNvSpPr>
            <a:spLocks noGrp="1"/>
          </p:cNvSpPr>
          <p:nvPr>
            <p:ph type="hdr" sz="quarter"/>
          </p:nvPr>
        </p:nvSpPr>
        <p:spPr>
          <a:xfrm>
            <a:off x="0" y="0"/>
            <a:ext cx="4029075" cy="35083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678B449F-630F-4FF4-A013-5146B6A3BE36}"/>
              </a:ext>
            </a:extLst>
          </p:cNvPr>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03C797A0-9B2F-4E73-9359-90C670D72226}" type="datetimeFigureOut">
              <a:rPr lang="zh-CN" altLang="en-US"/>
              <a:pPr>
                <a:defRPr/>
              </a:pPr>
              <a:t>2023/10/31</a:t>
            </a:fld>
            <a:endParaRPr lang="zh-CN" altLang="en-US"/>
          </a:p>
        </p:txBody>
      </p:sp>
      <p:sp>
        <p:nvSpPr>
          <p:cNvPr id="4" name="页脚占位符 3">
            <a:extLst>
              <a:ext uri="{FF2B5EF4-FFF2-40B4-BE49-F238E27FC236}">
                <a16:creationId xmlns:a16="http://schemas.microsoft.com/office/drawing/2014/main" id="{0BD197EE-71E0-470A-86B6-BAC78928CE5B}"/>
              </a:ext>
            </a:extLst>
          </p:cNvPr>
          <p:cNvSpPr>
            <a:spLocks noGrp="1"/>
          </p:cNvSpPr>
          <p:nvPr>
            <p:ph type="ftr" sz="quarter" idx="2"/>
          </p:nvPr>
        </p:nvSpPr>
        <p:spPr>
          <a:xfrm>
            <a:off x="0" y="6657975"/>
            <a:ext cx="4029075" cy="3508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a:extLst>
              <a:ext uri="{FF2B5EF4-FFF2-40B4-BE49-F238E27FC236}">
                <a16:creationId xmlns:a16="http://schemas.microsoft.com/office/drawing/2014/main" id="{A3244031-4621-46C2-9F3E-0B05E0873940}"/>
              </a:ext>
            </a:extLst>
          </p:cNvPr>
          <p:cNvSpPr>
            <a:spLocks noGrp="1"/>
          </p:cNvSpPr>
          <p:nvPr>
            <p:ph type="sldNum" sz="quarter" idx="3"/>
          </p:nvPr>
        </p:nvSpPr>
        <p:spPr>
          <a:xfrm>
            <a:off x="5265738" y="6657975"/>
            <a:ext cx="4029075" cy="3508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EF198EDD-8935-4E6A-821C-437A81C4E320}"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646A5E4-6409-4846-AE82-8F3AA6224457}"/>
              </a:ext>
            </a:extLst>
          </p:cNvPr>
          <p:cNvSpPr>
            <a:spLocks noGrp="1"/>
          </p:cNvSpPr>
          <p:nvPr>
            <p:ph type="hdr" sz="quarter"/>
          </p:nvPr>
        </p:nvSpPr>
        <p:spPr>
          <a:xfrm>
            <a:off x="0" y="0"/>
            <a:ext cx="4029075" cy="350838"/>
          </a:xfrm>
          <a:prstGeom prst="rect">
            <a:avLst/>
          </a:prstGeom>
        </p:spPr>
        <p:txBody>
          <a:bodyPr vert="horz" lIns="93174" tIns="46587" rIns="93174" bIns="46587"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BD680594-155F-4937-B4E5-1B07375C3B83}"/>
              </a:ext>
            </a:extLst>
          </p:cNvPr>
          <p:cNvSpPr>
            <a:spLocks noGrp="1"/>
          </p:cNvSpPr>
          <p:nvPr>
            <p:ph type="dt" idx="1"/>
          </p:nvPr>
        </p:nvSpPr>
        <p:spPr>
          <a:xfrm>
            <a:off x="5265738" y="0"/>
            <a:ext cx="4029075" cy="350838"/>
          </a:xfrm>
          <a:prstGeom prst="rect">
            <a:avLst/>
          </a:prstGeom>
        </p:spPr>
        <p:txBody>
          <a:bodyPr vert="horz" lIns="93174" tIns="46587" rIns="93174" bIns="46587" rtlCol="0"/>
          <a:lstStyle>
            <a:lvl1pPr algn="r" eaLnBrk="1" fontAlgn="auto" hangingPunct="1">
              <a:spcBef>
                <a:spcPts val="0"/>
              </a:spcBef>
              <a:spcAft>
                <a:spcPts val="0"/>
              </a:spcAft>
              <a:defRPr sz="1200">
                <a:latin typeface="+mn-lt"/>
                <a:ea typeface="+mn-ea"/>
              </a:defRPr>
            </a:lvl1pPr>
          </a:lstStyle>
          <a:p>
            <a:pPr>
              <a:defRPr/>
            </a:pPr>
            <a:fld id="{EB31EA8A-10A6-4001-81FC-D0D8F8047A78}" type="datetimeFigureOut">
              <a:rPr lang="zh-CN" altLang="en-US"/>
              <a:pPr>
                <a:defRPr/>
              </a:pPr>
              <a:t>2023/10/31</a:t>
            </a:fld>
            <a:endParaRPr lang="zh-CN" altLang="en-US"/>
          </a:p>
        </p:txBody>
      </p:sp>
      <p:sp>
        <p:nvSpPr>
          <p:cNvPr id="4" name="幻灯片图像占位符 3">
            <a:extLst>
              <a:ext uri="{FF2B5EF4-FFF2-40B4-BE49-F238E27FC236}">
                <a16:creationId xmlns:a16="http://schemas.microsoft.com/office/drawing/2014/main" id="{E5BF7ABD-A034-43E8-A5DF-CBABD6CA81BE}"/>
              </a:ext>
            </a:extLst>
          </p:cNvPr>
          <p:cNvSpPr>
            <a:spLocks noGrp="1" noRot="1" noChangeAspect="1"/>
          </p:cNvSpPr>
          <p:nvPr>
            <p:ph type="sldImg" idx="2"/>
          </p:nvPr>
        </p:nvSpPr>
        <p:spPr>
          <a:xfrm>
            <a:off x="2897188" y="527050"/>
            <a:ext cx="3502025" cy="2627313"/>
          </a:xfrm>
          <a:prstGeom prst="rect">
            <a:avLst/>
          </a:prstGeom>
          <a:noFill/>
          <a:ln w="12700">
            <a:solidFill>
              <a:prstClr val="black"/>
            </a:solidFill>
          </a:ln>
        </p:spPr>
        <p:txBody>
          <a:bodyPr vert="horz" lIns="93174" tIns="46587" rIns="93174" bIns="46587" rtlCol="0" anchor="ctr"/>
          <a:lstStyle/>
          <a:p>
            <a:pPr lvl="0"/>
            <a:endParaRPr lang="zh-CN" altLang="en-US" noProof="0"/>
          </a:p>
        </p:txBody>
      </p:sp>
      <p:sp>
        <p:nvSpPr>
          <p:cNvPr id="5" name="备注占位符 4">
            <a:extLst>
              <a:ext uri="{FF2B5EF4-FFF2-40B4-BE49-F238E27FC236}">
                <a16:creationId xmlns:a16="http://schemas.microsoft.com/office/drawing/2014/main" id="{A8C485B6-E042-4040-83D0-1F9683126F54}"/>
              </a:ext>
            </a:extLst>
          </p:cNvPr>
          <p:cNvSpPr>
            <a:spLocks noGrp="1"/>
          </p:cNvSpPr>
          <p:nvPr>
            <p:ph type="body" sz="quarter" idx="3"/>
          </p:nvPr>
        </p:nvSpPr>
        <p:spPr>
          <a:xfrm>
            <a:off x="930275" y="3330575"/>
            <a:ext cx="7435850" cy="3154363"/>
          </a:xfrm>
          <a:prstGeom prst="rect">
            <a:avLst/>
          </a:prstGeom>
        </p:spPr>
        <p:txBody>
          <a:bodyPr vert="horz" lIns="93174" tIns="46587" rIns="93174" bIns="46587"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781873C-6D2B-4F1B-B07B-0C8F6FED4AF7}"/>
              </a:ext>
            </a:extLst>
          </p:cNvPr>
          <p:cNvSpPr>
            <a:spLocks noGrp="1"/>
          </p:cNvSpPr>
          <p:nvPr>
            <p:ph type="ftr" sz="quarter" idx="4"/>
          </p:nvPr>
        </p:nvSpPr>
        <p:spPr>
          <a:xfrm>
            <a:off x="0" y="6657975"/>
            <a:ext cx="4029075" cy="350838"/>
          </a:xfrm>
          <a:prstGeom prst="rect">
            <a:avLst/>
          </a:prstGeom>
        </p:spPr>
        <p:txBody>
          <a:bodyPr vert="horz" lIns="93174" tIns="46587" rIns="93174" bIns="46587"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07F0E0D6-86B0-4104-85B7-5CA47F77A008}"/>
              </a:ext>
            </a:extLst>
          </p:cNvPr>
          <p:cNvSpPr>
            <a:spLocks noGrp="1"/>
          </p:cNvSpPr>
          <p:nvPr>
            <p:ph type="sldNum" sz="quarter" idx="5"/>
          </p:nvPr>
        </p:nvSpPr>
        <p:spPr>
          <a:xfrm>
            <a:off x="5265738" y="6657975"/>
            <a:ext cx="4029075" cy="350838"/>
          </a:xfrm>
          <a:prstGeom prst="rect">
            <a:avLst/>
          </a:prstGeom>
        </p:spPr>
        <p:txBody>
          <a:bodyPr vert="horz" wrap="square" lIns="93174" tIns="46587" rIns="93174" bIns="46587"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76836C8-9309-4FD7-B837-D958AE70226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B8556D5F-7C74-4C36-8379-B0D59BC9E1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2C951790-428E-4606-8320-ADD3B5AB7C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10244" name="灯片编号占位符 3">
            <a:extLst>
              <a:ext uri="{FF2B5EF4-FFF2-40B4-BE49-F238E27FC236}">
                <a16:creationId xmlns:a16="http://schemas.microsoft.com/office/drawing/2014/main" id="{910FCB72-F314-42C0-A315-AF742BDD80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6CB7A47-4C96-4686-A8BE-8D44C69107CD}" type="slidenum">
              <a:rPr lang="zh-CN" altLang="en-US" smtClean="0"/>
              <a:pPr>
                <a:spcBef>
                  <a:spcPct val="0"/>
                </a:spcBef>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a:extLst>
              <a:ext uri="{FF2B5EF4-FFF2-40B4-BE49-F238E27FC236}">
                <a16:creationId xmlns:a16="http://schemas.microsoft.com/office/drawing/2014/main" id="{9AEDCF5E-8C8F-4D47-8F2C-CE46D7FFCD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a:extLst>
              <a:ext uri="{FF2B5EF4-FFF2-40B4-BE49-F238E27FC236}">
                <a16:creationId xmlns:a16="http://schemas.microsoft.com/office/drawing/2014/main" id="{94A94C1D-A1EE-4520-AF30-3BF779AADC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RC4(</a:t>
            </a:r>
            <a:r>
              <a:rPr lang="en-US" altLang="zh-CN" dirty="0" err="1"/>
              <a:t>v,k</a:t>
            </a:r>
            <a:r>
              <a:rPr lang="en-US" altLang="zh-CN" dirty="0"/>
              <a:t>)</a:t>
            </a:r>
            <a:r>
              <a:rPr lang="zh-CN" altLang="en-US" dirty="0"/>
              <a:t>就是用户密钥和</a:t>
            </a:r>
            <a:r>
              <a:rPr lang="en-US" altLang="zh-CN" dirty="0"/>
              <a:t>IV</a:t>
            </a:r>
            <a:r>
              <a:rPr lang="zh-CN" altLang="en-US"/>
              <a:t>生成的用于数据包加密的密钥</a:t>
            </a:r>
            <a:endParaRPr lang="zh-CN" altLang="en-US" dirty="0"/>
          </a:p>
        </p:txBody>
      </p:sp>
      <p:sp>
        <p:nvSpPr>
          <p:cNvPr id="123908" name="灯片编号占位符 3">
            <a:extLst>
              <a:ext uri="{FF2B5EF4-FFF2-40B4-BE49-F238E27FC236}">
                <a16:creationId xmlns:a16="http://schemas.microsoft.com/office/drawing/2014/main" id="{253A00DE-0238-460F-A570-1E0CB9D425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4748D8-FEA8-4B85-867E-3FAD489BBC47}" type="slidenum">
              <a:rPr kumimoji="1" lang="zh-CN" altLang="en-US" smtClean="0">
                <a:latin typeface="Times New Roman" panose="02020603050405020304" pitchFamily="18" charset="0"/>
              </a:rPr>
              <a:pPr/>
              <a:t>18</a:t>
            </a:fld>
            <a:endParaRPr kumimoji="1" lang="zh-CN"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ARP</a:t>
            </a:r>
            <a:r>
              <a:rPr lang="zh-CN" altLang="en-US" dirty="0" smtClean="0"/>
              <a:t>地址解析协议</a:t>
            </a:r>
            <a:endParaRPr lang="zh-CN" altLang="en-US" dirty="0"/>
          </a:p>
        </p:txBody>
      </p:sp>
      <p:sp>
        <p:nvSpPr>
          <p:cNvPr id="4" name="灯片编号占位符 3"/>
          <p:cNvSpPr>
            <a:spLocks noGrp="1"/>
          </p:cNvSpPr>
          <p:nvPr>
            <p:ph type="sldNum" sz="quarter" idx="10"/>
          </p:nvPr>
        </p:nvSpPr>
        <p:spPr/>
        <p:txBody>
          <a:bodyPr/>
          <a:lstStyle/>
          <a:p>
            <a:pPr>
              <a:defRPr/>
            </a:pPr>
            <a:fld id="{B76836C8-9309-4FD7-B837-D958AE702264}" type="slidenum">
              <a:rPr lang="zh-CN" altLang="en-US" smtClean="0"/>
              <a:pPr>
                <a:defRPr/>
              </a:pPr>
              <a:t>19</a:t>
            </a:fld>
            <a:endParaRPr lang="zh-CN" altLang="en-US"/>
          </a:p>
        </p:txBody>
      </p:sp>
    </p:spTree>
    <p:extLst>
      <p:ext uri="{BB962C8B-B14F-4D97-AF65-F5344CB8AC3E}">
        <p14:creationId xmlns:p14="http://schemas.microsoft.com/office/powerpoint/2010/main" val="1362463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a:extLst>
              <a:ext uri="{FF2B5EF4-FFF2-40B4-BE49-F238E27FC236}">
                <a16:creationId xmlns:a16="http://schemas.microsoft.com/office/drawing/2014/main" id="{7457BC28-10CB-45BD-967F-CCA9CC7486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备注占位符 2">
            <a:extLst>
              <a:ext uri="{FF2B5EF4-FFF2-40B4-BE49-F238E27FC236}">
                <a16:creationId xmlns:a16="http://schemas.microsoft.com/office/drawing/2014/main" id="{A5013100-D34E-4399-AA5A-BDCCE909CC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kern="1200" dirty="0" smtClean="0">
                <a:solidFill>
                  <a:schemeClr val="tx1"/>
                </a:solidFill>
                <a:effectLst/>
                <a:latin typeface="+mn-lt"/>
                <a:ea typeface="+mn-ea"/>
                <a:cs typeface="+mn-cs"/>
              </a:rPr>
              <a:t>ARP</a:t>
            </a:r>
            <a:r>
              <a:rPr lang="zh-CN" altLang="en-US" sz="1200" b="0" i="0" kern="1200" dirty="0" smtClean="0">
                <a:solidFill>
                  <a:schemeClr val="tx1"/>
                </a:solidFill>
                <a:effectLst/>
                <a:latin typeface="+mn-lt"/>
                <a:ea typeface="+mn-ea"/>
                <a:cs typeface="+mn-cs"/>
              </a:rPr>
              <a:t>地址解析协议</a:t>
            </a:r>
            <a:endParaRPr lang="zh-CN" altLang="en-US" dirty="0"/>
          </a:p>
        </p:txBody>
      </p:sp>
      <p:sp>
        <p:nvSpPr>
          <p:cNvPr id="126980" name="灯片编号占位符 3">
            <a:extLst>
              <a:ext uri="{FF2B5EF4-FFF2-40B4-BE49-F238E27FC236}">
                <a16:creationId xmlns:a16="http://schemas.microsoft.com/office/drawing/2014/main" id="{08F026B4-1EB3-4505-A2CF-678523B238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0331FE-D697-442E-8A5B-3E82FB2A7991}" type="slidenum">
              <a:rPr kumimoji="1" lang="zh-CN" altLang="en-US" smtClean="0">
                <a:latin typeface="Times New Roman" panose="02020603050405020304" pitchFamily="18" charset="0"/>
              </a:rPr>
              <a:pPr/>
              <a:t>20</a:t>
            </a:fld>
            <a:endParaRPr kumimoji="1" lang="zh-CN"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7228C06B-234C-4CC3-8759-9678BA85EE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备注占位符 2">
            <a:extLst>
              <a:ext uri="{FF2B5EF4-FFF2-40B4-BE49-F238E27FC236}">
                <a16:creationId xmlns:a16="http://schemas.microsoft.com/office/drawing/2014/main" id="{E1712F37-E70B-4A68-A466-34AA2690C5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31076" name="灯片编号占位符 3">
            <a:extLst>
              <a:ext uri="{FF2B5EF4-FFF2-40B4-BE49-F238E27FC236}">
                <a16:creationId xmlns:a16="http://schemas.microsoft.com/office/drawing/2014/main" id="{AFE8DB33-303A-4780-A54C-9EDEADCF7F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60A76C-EC98-4815-B786-7DB5F098E68A}" type="slidenum">
              <a:rPr kumimoji="1" lang="zh-CN" altLang="en-US" smtClean="0">
                <a:latin typeface="Times New Roman" panose="02020603050405020304" pitchFamily="18" charset="0"/>
              </a:rPr>
              <a:pPr/>
              <a:t>23</a:t>
            </a:fld>
            <a:endParaRPr kumimoji="1" lang="zh-CN"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7228C06B-234C-4CC3-8759-9678BA85EE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备注占位符 2">
            <a:extLst>
              <a:ext uri="{FF2B5EF4-FFF2-40B4-BE49-F238E27FC236}">
                <a16:creationId xmlns:a16="http://schemas.microsoft.com/office/drawing/2014/main" id="{E1712F37-E70B-4A68-A466-34AA2690C5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31076" name="灯片编号占位符 3">
            <a:extLst>
              <a:ext uri="{FF2B5EF4-FFF2-40B4-BE49-F238E27FC236}">
                <a16:creationId xmlns:a16="http://schemas.microsoft.com/office/drawing/2014/main" id="{AFE8DB33-303A-4780-A54C-9EDEADCF7F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60A76C-EC98-4815-B786-7DB5F098E68A}" type="slidenum">
              <a:rPr kumimoji="1" lang="zh-CN" altLang="en-US" smtClean="0">
                <a:latin typeface="Times New Roman" panose="02020603050405020304" pitchFamily="18" charset="0"/>
              </a:rPr>
              <a:pPr/>
              <a:t>24</a:t>
            </a:fld>
            <a:endParaRPr kumimoji="1" lang="zh-CN" altLang="en-US">
              <a:latin typeface="Times New Roman" panose="02020603050405020304" pitchFamily="18" charset="0"/>
            </a:endParaRPr>
          </a:p>
        </p:txBody>
      </p:sp>
    </p:spTree>
    <p:extLst>
      <p:ext uri="{BB962C8B-B14F-4D97-AF65-F5344CB8AC3E}">
        <p14:creationId xmlns:p14="http://schemas.microsoft.com/office/powerpoint/2010/main" val="3944592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一般在我们家庭无线路由器设置页面上，选择使用</a:t>
            </a:r>
            <a:r>
              <a:rPr lang="en-US" altLang="zh-CN" dirty="0"/>
              <a:t>WPA-PSK</a:t>
            </a:r>
            <a:r>
              <a:rPr lang="zh-CN" altLang="en-US" dirty="0"/>
              <a:t>或</a:t>
            </a:r>
            <a:r>
              <a:rPr lang="en-US" altLang="zh-CN" dirty="0"/>
              <a:t>WPA2-PSK</a:t>
            </a:r>
            <a:r>
              <a:rPr lang="zh-CN" altLang="en-US" dirty="0"/>
              <a:t>认证类型即可，对应设置的共享密码尽可能长些，并且在经过一段时间之后更换共享密码，确保家庭无线网络的安全。</a:t>
            </a:r>
          </a:p>
        </p:txBody>
      </p:sp>
      <p:sp>
        <p:nvSpPr>
          <p:cNvPr id="4" name="灯片编号占位符 3"/>
          <p:cNvSpPr>
            <a:spLocks noGrp="1"/>
          </p:cNvSpPr>
          <p:nvPr>
            <p:ph type="sldNum" sz="quarter" idx="5"/>
          </p:nvPr>
        </p:nvSpPr>
        <p:spPr/>
        <p:txBody>
          <a:bodyPr/>
          <a:lstStyle/>
          <a:p>
            <a:pPr>
              <a:defRPr/>
            </a:pPr>
            <a:fld id="{B76836C8-9309-4FD7-B837-D958AE702264}" type="slidenum">
              <a:rPr lang="zh-CN" altLang="en-US" smtClean="0"/>
              <a:pPr>
                <a:defRPr/>
              </a:pPr>
              <a:t>25</a:t>
            </a:fld>
            <a:endParaRPr lang="zh-CN" altLang="en-US"/>
          </a:p>
        </p:txBody>
      </p:sp>
    </p:spTree>
    <p:extLst>
      <p:ext uri="{BB962C8B-B14F-4D97-AF65-F5344CB8AC3E}">
        <p14:creationId xmlns:p14="http://schemas.microsoft.com/office/powerpoint/2010/main" val="386360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a:extLst>
              <a:ext uri="{FF2B5EF4-FFF2-40B4-BE49-F238E27FC236}">
                <a16:creationId xmlns:a16="http://schemas.microsoft.com/office/drawing/2014/main" id="{8B4583C6-004E-4F20-B383-078F14D197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备注占位符 2">
            <a:extLst>
              <a:ext uri="{FF2B5EF4-FFF2-40B4-BE49-F238E27FC236}">
                <a16:creationId xmlns:a16="http://schemas.microsoft.com/office/drawing/2014/main" id="{794E6B3D-3D3A-4D14-900A-0492E49196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3124" name="灯片编号占位符 3">
            <a:extLst>
              <a:ext uri="{FF2B5EF4-FFF2-40B4-BE49-F238E27FC236}">
                <a16:creationId xmlns:a16="http://schemas.microsoft.com/office/drawing/2014/main" id="{9DB5A963-2A3E-4608-B637-1850902ED2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D3A6F7-56CB-4C77-AD79-F7DF86217E21}" type="slidenum">
              <a:rPr kumimoji="1" lang="zh-CN" altLang="en-US" smtClean="0">
                <a:latin typeface="Times New Roman" panose="02020603050405020304" pitchFamily="18" charset="0"/>
              </a:rPr>
              <a:pPr/>
              <a:t>26</a:t>
            </a:fld>
            <a:endParaRPr kumimoji="1" lang="zh-CN"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a:extLst>
              <a:ext uri="{FF2B5EF4-FFF2-40B4-BE49-F238E27FC236}">
                <a16:creationId xmlns:a16="http://schemas.microsoft.com/office/drawing/2014/main" id="{26B4C448-DC4C-48AD-BD3F-9F63EF6947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备注占位符 2">
            <a:extLst>
              <a:ext uri="{FF2B5EF4-FFF2-40B4-BE49-F238E27FC236}">
                <a16:creationId xmlns:a16="http://schemas.microsoft.com/office/drawing/2014/main" id="{16ACE2E4-51C9-4D15-8BC9-80FA4BD23A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5172" name="灯片编号占位符 3">
            <a:extLst>
              <a:ext uri="{FF2B5EF4-FFF2-40B4-BE49-F238E27FC236}">
                <a16:creationId xmlns:a16="http://schemas.microsoft.com/office/drawing/2014/main" id="{E0AF04A0-62B0-422B-835B-600FCF5F17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7449C5-3739-4B18-94E7-E93615FF6F4B}" type="slidenum">
              <a:rPr kumimoji="1" lang="zh-CN" altLang="en-US" smtClean="0">
                <a:latin typeface="Times New Roman" panose="02020603050405020304" pitchFamily="18" charset="0"/>
              </a:rPr>
              <a:pPr/>
              <a:t>27</a:t>
            </a:fld>
            <a:endParaRPr kumimoji="1" lang="zh-CN"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a:extLst>
              <a:ext uri="{FF2B5EF4-FFF2-40B4-BE49-F238E27FC236}">
                <a16:creationId xmlns:a16="http://schemas.microsoft.com/office/drawing/2014/main" id="{5900B740-AE74-4FA1-AE79-19CB627BF5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备注占位符 2">
            <a:extLst>
              <a:ext uri="{FF2B5EF4-FFF2-40B4-BE49-F238E27FC236}">
                <a16:creationId xmlns:a16="http://schemas.microsoft.com/office/drawing/2014/main" id="{6A532B3B-2F1A-4F8C-ABB1-254B96CBC7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9268" name="灯片编号占位符 3">
            <a:extLst>
              <a:ext uri="{FF2B5EF4-FFF2-40B4-BE49-F238E27FC236}">
                <a16:creationId xmlns:a16="http://schemas.microsoft.com/office/drawing/2014/main" id="{30C72B09-4BAD-43CE-9D9E-618EA15E2C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F0D00C-5357-4AFB-83BD-02FCF9B49907}" type="slidenum">
              <a:rPr kumimoji="1" lang="zh-CN" altLang="en-US" smtClean="0">
                <a:latin typeface="Times New Roman" panose="02020603050405020304" pitchFamily="18" charset="0"/>
              </a:rPr>
              <a:pPr/>
              <a:t>28</a:t>
            </a:fld>
            <a:endParaRPr kumimoji="1" lang="zh-CN"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a:extLst>
              <a:ext uri="{FF2B5EF4-FFF2-40B4-BE49-F238E27FC236}">
                <a16:creationId xmlns:a16="http://schemas.microsoft.com/office/drawing/2014/main" id="{5900B740-AE74-4FA1-AE79-19CB627BF5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备注占位符 2">
            <a:extLst>
              <a:ext uri="{FF2B5EF4-FFF2-40B4-BE49-F238E27FC236}">
                <a16:creationId xmlns:a16="http://schemas.microsoft.com/office/drawing/2014/main" id="{6A532B3B-2F1A-4F8C-ABB1-254B96CBC7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9268" name="灯片编号占位符 3">
            <a:extLst>
              <a:ext uri="{FF2B5EF4-FFF2-40B4-BE49-F238E27FC236}">
                <a16:creationId xmlns:a16="http://schemas.microsoft.com/office/drawing/2014/main" id="{30C72B09-4BAD-43CE-9D9E-618EA15E2C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F0D00C-5357-4AFB-83BD-02FCF9B49907}" type="slidenum">
              <a:rPr kumimoji="1" lang="zh-CN" altLang="en-US" smtClean="0">
                <a:latin typeface="Times New Roman" panose="02020603050405020304" pitchFamily="18" charset="0"/>
              </a:rPr>
              <a:pPr/>
              <a:t>29</a:t>
            </a:fld>
            <a:endParaRPr kumimoji="1" lang="zh-CN" altLang="en-US">
              <a:latin typeface="Times New Roman" panose="02020603050405020304" pitchFamily="18" charset="0"/>
            </a:endParaRPr>
          </a:p>
        </p:txBody>
      </p:sp>
    </p:spTree>
    <p:extLst>
      <p:ext uri="{BB962C8B-B14F-4D97-AF65-F5344CB8AC3E}">
        <p14:creationId xmlns:p14="http://schemas.microsoft.com/office/powerpoint/2010/main" val="312382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36915FCC-F09F-4D4C-9A5A-DBCAD7CFDC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a:extLst>
              <a:ext uri="{FF2B5EF4-FFF2-40B4-BE49-F238E27FC236}">
                <a16:creationId xmlns:a16="http://schemas.microsoft.com/office/drawing/2014/main" id="{88867912-1543-4D0B-B7E3-F2D60675A3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latin typeface="Times New Roman" panose="02020603050405020304" pitchFamily="18" charset="0"/>
              </a:rPr>
              <a:t>开放系统认证包括两个</a:t>
            </a:r>
            <a:r>
              <a:rPr lang="zh-CN" altLang="en-US">
                <a:solidFill>
                  <a:srgbClr val="FF0000"/>
                </a:solidFill>
                <a:latin typeface="Times New Roman" panose="02020603050405020304" pitchFamily="18" charset="0"/>
              </a:rPr>
              <a:t>步骤</a:t>
            </a:r>
            <a:r>
              <a:rPr lang="zh-CN" altLang="en-US">
                <a:latin typeface="Times New Roman" panose="02020603050405020304" pitchFamily="18" charset="0"/>
              </a:rPr>
              <a:t>：</a:t>
            </a:r>
            <a:r>
              <a:rPr lang="zh-CN" altLang="en-US" b="1">
                <a:latin typeface="Times New Roman" panose="02020603050405020304" pitchFamily="18" charset="0"/>
              </a:rPr>
              <a:t>第一步</a:t>
            </a:r>
            <a:r>
              <a:rPr lang="zh-CN" altLang="en-US">
                <a:latin typeface="Times New Roman" panose="02020603050405020304" pitchFamily="18" charset="0"/>
              </a:rPr>
              <a:t>是请求认证，</a:t>
            </a:r>
            <a:r>
              <a:rPr lang="zh-CN" altLang="en-US" b="1">
                <a:latin typeface="Times New Roman" panose="02020603050405020304" pitchFamily="18" charset="0"/>
              </a:rPr>
              <a:t>第二步</a:t>
            </a:r>
            <a:r>
              <a:rPr lang="zh-CN" altLang="en-US">
                <a:latin typeface="Times New Roman" panose="02020603050405020304" pitchFamily="18" charset="0"/>
              </a:rPr>
              <a:t>是返回认证结果。</a:t>
            </a:r>
            <a:endParaRPr lang="zh-CN" altLang="en-US"/>
          </a:p>
        </p:txBody>
      </p:sp>
      <p:sp>
        <p:nvSpPr>
          <p:cNvPr id="103428" name="灯片编号占位符 3">
            <a:extLst>
              <a:ext uri="{FF2B5EF4-FFF2-40B4-BE49-F238E27FC236}">
                <a16:creationId xmlns:a16="http://schemas.microsoft.com/office/drawing/2014/main" id="{262B474C-8E16-4DAA-9DD2-C937C1FFA3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2878F8-007A-4B74-B8B0-BB780906E055}" type="slidenum">
              <a:rPr kumimoji="1" lang="zh-CN" altLang="en-US" smtClean="0">
                <a:latin typeface="Times New Roman" panose="02020603050405020304" pitchFamily="18" charset="0"/>
              </a:rPr>
              <a:pPr/>
              <a:t>5</a:t>
            </a:fld>
            <a:endParaRPr kumimoji="1" lang="zh-CN"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D96FD39F-6EE0-44BC-AC07-46EED28152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备注占位符 2">
            <a:extLst>
              <a:ext uri="{FF2B5EF4-FFF2-40B4-BE49-F238E27FC236}">
                <a16:creationId xmlns:a16="http://schemas.microsoft.com/office/drawing/2014/main" id="{6F4F7128-7BBB-4724-B94D-C9544E30CB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1316" name="灯片编号占位符 3">
            <a:extLst>
              <a:ext uri="{FF2B5EF4-FFF2-40B4-BE49-F238E27FC236}">
                <a16:creationId xmlns:a16="http://schemas.microsoft.com/office/drawing/2014/main" id="{8F2AA1AA-3434-4A52-AD47-DE7FDAAC2B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41C007-B447-4079-ABD7-AC96910ADCCE}" type="slidenum">
              <a:rPr kumimoji="1" lang="zh-CN" altLang="en-US" smtClean="0">
                <a:latin typeface="Times New Roman" panose="02020603050405020304" pitchFamily="18" charset="0"/>
              </a:rPr>
              <a:pPr/>
              <a:t>30</a:t>
            </a:fld>
            <a:endParaRPr kumimoji="1" lang="zh-CN"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D96FD39F-6EE0-44BC-AC07-46EED28152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备注占位符 2">
            <a:extLst>
              <a:ext uri="{FF2B5EF4-FFF2-40B4-BE49-F238E27FC236}">
                <a16:creationId xmlns:a16="http://schemas.microsoft.com/office/drawing/2014/main" id="{6F4F7128-7BBB-4724-B94D-C9544E30CB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41316" name="灯片编号占位符 3">
            <a:extLst>
              <a:ext uri="{FF2B5EF4-FFF2-40B4-BE49-F238E27FC236}">
                <a16:creationId xmlns:a16="http://schemas.microsoft.com/office/drawing/2014/main" id="{8F2AA1AA-3434-4A52-AD47-DE7FDAAC2B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41C007-B447-4079-ABD7-AC96910ADCCE}" type="slidenum">
              <a:rPr kumimoji="1" lang="zh-CN" altLang="en-US" smtClean="0">
                <a:latin typeface="Times New Roman" panose="02020603050405020304" pitchFamily="18" charset="0"/>
              </a:rPr>
              <a:pPr/>
              <a:t>31</a:t>
            </a:fld>
            <a:endParaRPr kumimoji="1" lang="zh-CN" altLang="en-US">
              <a:latin typeface="Times New Roman" panose="02020603050405020304" pitchFamily="18" charset="0"/>
            </a:endParaRPr>
          </a:p>
        </p:txBody>
      </p:sp>
    </p:spTree>
    <p:extLst>
      <p:ext uri="{BB962C8B-B14F-4D97-AF65-F5344CB8AC3E}">
        <p14:creationId xmlns:p14="http://schemas.microsoft.com/office/powerpoint/2010/main" val="3939441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ESSID</a:t>
            </a:r>
            <a:r>
              <a:rPr lang="zh-CN" altLang="en-US" sz="1200" b="0" i="0" kern="1200" dirty="0" smtClean="0">
                <a:solidFill>
                  <a:schemeClr val="tx1"/>
                </a:solidFill>
                <a:effectLst/>
                <a:latin typeface="+mn-lt"/>
                <a:ea typeface="+mn-ea"/>
                <a:cs typeface="+mn-cs"/>
              </a:rPr>
              <a:t>实际上就和 </a:t>
            </a:r>
            <a:r>
              <a:rPr lang="en-US" altLang="zh-CN" sz="1200" b="0" i="0" kern="1200" dirty="0" err="1" smtClean="0">
                <a:solidFill>
                  <a:schemeClr val="tx1"/>
                </a:solidFill>
                <a:effectLst/>
                <a:latin typeface="+mn-lt"/>
                <a:ea typeface="+mn-ea"/>
                <a:cs typeface="+mn-cs"/>
              </a:rPr>
              <a:t>ssid</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相同（本质也是 一串字符 ），只是能如果有好几个无线路由器都叫这个名字。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Robust Security Network</a:t>
            </a:r>
            <a:endParaRPr lang="zh-CN" altLang="en-US" b="0" dirty="0"/>
          </a:p>
        </p:txBody>
      </p:sp>
      <p:sp>
        <p:nvSpPr>
          <p:cNvPr id="4" name="灯片编号占位符 3"/>
          <p:cNvSpPr>
            <a:spLocks noGrp="1"/>
          </p:cNvSpPr>
          <p:nvPr>
            <p:ph type="sldNum" sz="quarter" idx="10"/>
          </p:nvPr>
        </p:nvSpPr>
        <p:spPr/>
        <p:txBody>
          <a:bodyPr/>
          <a:lstStyle/>
          <a:p>
            <a:pPr>
              <a:defRPr/>
            </a:pPr>
            <a:fld id="{B76836C8-9309-4FD7-B837-D958AE702264}" type="slidenum">
              <a:rPr lang="zh-CN" altLang="en-US" smtClean="0"/>
              <a:pPr>
                <a:defRPr/>
              </a:pPr>
              <a:t>34</a:t>
            </a:fld>
            <a:endParaRPr lang="zh-CN" altLang="en-US"/>
          </a:p>
        </p:txBody>
      </p:sp>
    </p:spTree>
    <p:extLst>
      <p:ext uri="{BB962C8B-B14F-4D97-AF65-F5344CB8AC3E}">
        <p14:creationId xmlns:p14="http://schemas.microsoft.com/office/powerpoint/2010/main" val="494934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6836C8-9309-4FD7-B837-D958AE702264}" type="slidenum">
              <a:rPr lang="zh-CN" altLang="en-US" smtClean="0"/>
              <a:pPr>
                <a:defRPr/>
              </a:pPr>
              <a:t>35</a:t>
            </a:fld>
            <a:endParaRPr lang="zh-CN" altLang="en-US"/>
          </a:p>
        </p:txBody>
      </p:sp>
    </p:spTree>
    <p:extLst>
      <p:ext uri="{BB962C8B-B14F-4D97-AF65-F5344CB8AC3E}">
        <p14:creationId xmlns:p14="http://schemas.microsoft.com/office/powerpoint/2010/main" val="2765539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6836C8-9309-4FD7-B837-D958AE702264}" type="slidenum">
              <a:rPr lang="zh-CN" altLang="en-US" smtClean="0"/>
              <a:pPr>
                <a:defRPr/>
              </a:pPr>
              <a:t>36</a:t>
            </a:fld>
            <a:endParaRPr lang="zh-CN" altLang="en-US"/>
          </a:p>
        </p:txBody>
      </p:sp>
    </p:spTree>
    <p:extLst>
      <p:ext uri="{BB962C8B-B14F-4D97-AF65-F5344CB8AC3E}">
        <p14:creationId xmlns:p14="http://schemas.microsoft.com/office/powerpoint/2010/main" val="2129391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a:extLst>
              <a:ext uri="{FF2B5EF4-FFF2-40B4-BE49-F238E27FC236}">
                <a16:creationId xmlns:a16="http://schemas.microsoft.com/office/drawing/2014/main" id="{97D52C7E-9E4E-429D-817C-2B713E0FB9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备注占位符 2">
            <a:extLst>
              <a:ext uri="{FF2B5EF4-FFF2-40B4-BE49-F238E27FC236}">
                <a16:creationId xmlns:a16="http://schemas.microsoft.com/office/drawing/2014/main" id="{CE4B45AE-72BB-4984-90AF-7A12B59610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TKIP</a:t>
            </a:r>
            <a:r>
              <a:rPr lang="zh-CN" altLang="en-US" dirty="0"/>
              <a:t>是用来解决</a:t>
            </a:r>
            <a:r>
              <a:rPr lang="en-US" altLang="zh-CN" dirty="0"/>
              <a:t>WEP</a:t>
            </a:r>
            <a:r>
              <a:rPr lang="zh-CN" altLang="en-US" dirty="0"/>
              <a:t>容易被破解而提出的临时性加密协议，它并不是</a:t>
            </a:r>
            <a:r>
              <a:rPr lang="en-US" altLang="zh-CN" dirty="0"/>
              <a:t>802.11</a:t>
            </a:r>
            <a:r>
              <a:rPr lang="zh-CN" altLang="en-US" dirty="0"/>
              <a:t>推荐的强制加密协议。</a:t>
            </a:r>
            <a:endParaRPr lang="en-US" altLang="zh-CN" dirty="0"/>
          </a:p>
          <a:p>
            <a:endParaRPr lang="en-US" altLang="zh-CN" dirty="0"/>
          </a:p>
        </p:txBody>
      </p:sp>
      <p:sp>
        <p:nvSpPr>
          <p:cNvPr id="143364" name="灯片编号占位符 3">
            <a:extLst>
              <a:ext uri="{FF2B5EF4-FFF2-40B4-BE49-F238E27FC236}">
                <a16:creationId xmlns:a16="http://schemas.microsoft.com/office/drawing/2014/main" id="{901C284C-441C-458C-9CC7-134E28BE16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4EB0E2-04D2-4B8F-B641-CBB216B1E521}" type="slidenum">
              <a:rPr kumimoji="1" lang="zh-CN" altLang="en-US" smtClean="0">
                <a:latin typeface="Times New Roman" panose="02020603050405020304" pitchFamily="18" charset="0"/>
              </a:rPr>
              <a:pPr/>
              <a:t>37</a:t>
            </a:fld>
            <a:endParaRPr kumimoji="1" lang="zh-CN"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a:extLst>
              <a:ext uri="{FF2B5EF4-FFF2-40B4-BE49-F238E27FC236}">
                <a16:creationId xmlns:a16="http://schemas.microsoft.com/office/drawing/2014/main" id="{CEB7F1E0-3050-4816-A9A1-D592A7F03A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备注占位符 2">
            <a:extLst>
              <a:ext uri="{FF2B5EF4-FFF2-40B4-BE49-F238E27FC236}">
                <a16:creationId xmlns:a16="http://schemas.microsoft.com/office/drawing/2014/main" id="{B631BD9D-9ECB-4848-AE11-A84907B3C1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atinLnBrk="1"/>
            <a:r>
              <a:rPr lang="en-US" altLang="zh-CN" dirty="0"/>
              <a:t>TSC0-TSC5:  </a:t>
            </a:r>
            <a:r>
              <a:rPr lang="zh-CN" altLang="en-US" dirty="0"/>
              <a:t>他们是由</a:t>
            </a:r>
            <a:r>
              <a:rPr lang="en-US" altLang="zh-CN" dirty="0"/>
              <a:t>TSC</a:t>
            </a:r>
            <a:r>
              <a:rPr lang="zh-CN" altLang="en-US" dirty="0"/>
              <a:t>派生而来的，在</a:t>
            </a:r>
            <a:r>
              <a:rPr lang="en-US" altLang="zh-CN" dirty="0"/>
              <a:t>TKIP</a:t>
            </a:r>
            <a:r>
              <a:rPr lang="zh-CN" altLang="en-US" dirty="0"/>
              <a:t>中有一个</a:t>
            </a:r>
            <a:r>
              <a:rPr lang="en-US" altLang="zh-CN" dirty="0"/>
              <a:t>TSC</a:t>
            </a:r>
            <a:r>
              <a:rPr lang="zh-CN" altLang="en-US" dirty="0"/>
              <a:t>计数生成器，它会为每一个</a:t>
            </a:r>
            <a:r>
              <a:rPr lang="en-US" altLang="zh-CN" dirty="0"/>
              <a:t>MPDU</a:t>
            </a:r>
            <a:r>
              <a:rPr lang="zh-CN" altLang="en-US" dirty="0"/>
              <a:t>递增的生成一个</a:t>
            </a:r>
            <a:r>
              <a:rPr lang="en-US" altLang="zh-CN" dirty="0"/>
              <a:t>6</a:t>
            </a:r>
            <a:r>
              <a:rPr lang="zh-CN" altLang="en-US" dirty="0"/>
              <a:t>字节的</a:t>
            </a:r>
            <a:r>
              <a:rPr lang="en-US" altLang="zh-CN" dirty="0"/>
              <a:t>TSC</a:t>
            </a:r>
            <a:r>
              <a:rPr lang="zh-CN" altLang="en-US" dirty="0"/>
              <a:t>序列号，</a:t>
            </a:r>
            <a:r>
              <a:rPr lang="en-US" altLang="zh-CN" dirty="0"/>
              <a:t>TSC0-TSC5</a:t>
            </a:r>
            <a:r>
              <a:rPr lang="zh-CN" altLang="en-US" dirty="0"/>
              <a:t>则分别代表其中的每个字节</a:t>
            </a:r>
            <a:endParaRPr lang="en-US" altLang="zh-CN" dirty="0"/>
          </a:p>
          <a:p>
            <a:pPr latinLnBrk="1"/>
            <a:r>
              <a:rPr lang="en-US" altLang="zh-CN" dirty="0"/>
              <a:t>TK</a:t>
            </a:r>
            <a:r>
              <a:rPr lang="zh-CN" altLang="en-US" dirty="0"/>
              <a:t>（</a:t>
            </a:r>
            <a:r>
              <a:rPr lang="en-US" altLang="zh-CN" dirty="0"/>
              <a:t>temporal key</a:t>
            </a:r>
            <a:r>
              <a:rPr lang="zh-CN" altLang="en-US" dirty="0"/>
              <a:t>）：临时密钥，它是从</a:t>
            </a:r>
            <a:r>
              <a:rPr lang="en-US" altLang="zh-CN" dirty="0"/>
              <a:t>PTK</a:t>
            </a:r>
            <a:r>
              <a:rPr lang="zh-CN" altLang="en-US" dirty="0"/>
              <a:t>或者</a:t>
            </a:r>
            <a:r>
              <a:rPr lang="en-US" altLang="zh-CN" dirty="0"/>
              <a:t>GTK</a:t>
            </a:r>
            <a:r>
              <a:rPr lang="zh-CN" altLang="en-US" dirty="0"/>
              <a:t>派生而来的</a:t>
            </a:r>
            <a:r>
              <a:rPr lang="zh-CN" altLang="en-US" dirty="0" smtClean="0"/>
              <a:t>，</a:t>
            </a:r>
            <a:endParaRPr lang="en-US" altLang="zh-CN" dirty="0" smtClean="0"/>
          </a:p>
          <a:p>
            <a:pPr latinLnBrk="1"/>
            <a:r>
              <a:rPr lang="en-US" altLang="zh-CN" dirty="0" smtClean="0"/>
              <a:t>TTAK</a:t>
            </a:r>
            <a:r>
              <a:rPr lang="zh-CN" altLang="en-US" dirty="0"/>
              <a:t>： 临时的混合密钥</a:t>
            </a:r>
            <a:endParaRPr lang="en-US" altLang="zh-CN" dirty="0"/>
          </a:p>
          <a:p>
            <a:pPr latinLnBrk="1"/>
            <a:r>
              <a:rPr lang="en-US" altLang="zh-CN" dirty="0"/>
              <a:t>MSDU: MAC</a:t>
            </a:r>
            <a:r>
              <a:rPr lang="zh-CN" altLang="en-US" dirty="0"/>
              <a:t>数据服务单元</a:t>
            </a:r>
            <a:r>
              <a:rPr lang="en-US" altLang="zh-CN" dirty="0"/>
              <a:t> </a:t>
            </a:r>
            <a:r>
              <a:rPr lang="zh-CN" altLang="en-US" dirty="0"/>
              <a:t>未加密的</a:t>
            </a:r>
            <a:r>
              <a:rPr lang="en-US" altLang="zh-CN" dirty="0"/>
              <a:t>MSDU</a:t>
            </a:r>
            <a:r>
              <a:rPr lang="zh-CN" altLang="en-US" dirty="0"/>
              <a:t>，也就是要发送的</a:t>
            </a:r>
            <a:r>
              <a:rPr lang="en-US" altLang="zh-CN" dirty="0" err="1"/>
              <a:t>playload</a:t>
            </a:r>
            <a:r>
              <a:rPr lang="en-US" altLang="zh-CN" dirty="0"/>
              <a:t> </a:t>
            </a:r>
          </a:p>
          <a:p>
            <a:pPr latinLnBrk="1"/>
            <a:r>
              <a:rPr lang="en-US" altLang="zh-CN" dirty="0"/>
              <a:t>MPDU: MAC</a:t>
            </a:r>
            <a:r>
              <a:rPr lang="zh-CN" altLang="en-US" dirty="0"/>
              <a:t>协议数据单元</a:t>
            </a:r>
            <a:endParaRPr lang="en-US" altLang="zh-CN" dirty="0"/>
          </a:p>
          <a:p>
            <a:pPr latinLnBrk="1"/>
            <a:r>
              <a:rPr lang="en-US" altLang="zh-CN" dirty="0"/>
              <a:t>MIC Key:  </a:t>
            </a:r>
            <a:r>
              <a:rPr lang="zh-CN" altLang="en-US" dirty="0"/>
              <a:t>它是从</a:t>
            </a:r>
            <a:r>
              <a:rPr lang="en-US" altLang="zh-CN" dirty="0"/>
              <a:t>TK</a:t>
            </a:r>
            <a:r>
              <a:rPr lang="zh-CN" altLang="en-US" dirty="0"/>
              <a:t>中取出来的指定位，</a:t>
            </a:r>
            <a:endParaRPr lang="en-US" altLang="zh-CN" dirty="0"/>
          </a:p>
          <a:p>
            <a:pPr latinLnBrk="1"/>
            <a:r>
              <a:rPr lang="en-US" altLang="zh-CN" dirty="0"/>
              <a:t>TA(Transmit Address):  </a:t>
            </a:r>
            <a:r>
              <a:rPr lang="zh-CN" altLang="en-US" dirty="0"/>
              <a:t>一般是指</a:t>
            </a:r>
            <a:r>
              <a:rPr lang="en-US" altLang="zh-CN" dirty="0"/>
              <a:t>AP</a:t>
            </a:r>
            <a:r>
              <a:rPr lang="zh-CN" altLang="en-US" dirty="0"/>
              <a:t>的</a:t>
            </a:r>
            <a:r>
              <a:rPr lang="en-US" altLang="zh-CN" dirty="0"/>
              <a:t>mac</a:t>
            </a:r>
            <a:r>
              <a:rPr lang="zh-CN" altLang="en-US" dirty="0"/>
              <a:t>地址 </a:t>
            </a:r>
            <a:endParaRPr lang="en-US" altLang="zh-CN" dirty="0"/>
          </a:p>
          <a:p>
            <a:pPr latinLnBrk="1"/>
            <a:r>
              <a:rPr lang="en-US" altLang="zh-CN" dirty="0"/>
              <a:t>SA</a:t>
            </a:r>
            <a:r>
              <a:rPr lang="zh-CN" altLang="en-US" dirty="0"/>
              <a:t>（</a:t>
            </a:r>
            <a:r>
              <a:rPr lang="en-US" altLang="zh-CN" dirty="0"/>
              <a:t>source address</a:t>
            </a:r>
            <a:r>
              <a:rPr lang="zh-CN" altLang="en-US" dirty="0"/>
              <a:t>：指发送端的</a:t>
            </a:r>
            <a:r>
              <a:rPr lang="en-US" altLang="zh-CN" dirty="0"/>
              <a:t>mac</a:t>
            </a:r>
            <a:r>
              <a:rPr lang="zh-CN" altLang="en-US" dirty="0"/>
              <a:t>地址 </a:t>
            </a:r>
            <a:endParaRPr lang="en-US" altLang="zh-CN" dirty="0"/>
          </a:p>
          <a:p>
            <a:pPr latinLnBrk="1"/>
            <a:r>
              <a:rPr lang="en-US" altLang="zh-CN" dirty="0"/>
              <a:t>DA(destination address): </a:t>
            </a:r>
            <a:r>
              <a:rPr lang="zh-CN" altLang="en-US" dirty="0"/>
              <a:t>指接收端的</a:t>
            </a:r>
            <a:r>
              <a:rPr lang="en-US" altLang="zh-CN" dirty="0"/>
              <a:t>MAC</a:t>
            </a:r>
            <a:r>
              <a:rPr lang="zh-CN" altLang="en-US" dirty="0"/>
              <a:t>地址</a:t>
            </a:r>
          </a:p>
          <a:p>
            <a:pPr latinLnBrk="1"/>
            <a:endParaRPr lang="zh-CN" altLang="en-US" dirty="0"/>
          </a:p>
          <a:p>
            <a:endParaRPr lang="zh-CN" altLang="en-US" dirty="0"/>
          </a:p>
        </p:txBody>
      </p:sp>
      <p:sp>
        <p:nvSpPr>
          <p:cNvPr id="145412" name="灯片编号占位符 3">
            <a:extLst>
              <a:ext uri="{FF2B5EF4-FFF2-40B4-BE49-F238E27FC236}">
                <a16:creationId xmlns:a16="http://schemas.microsoft.com/office/drawing/2014/main" id="{29097F40-FF90-4A56-BE2D-824CB0E3C0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C6C2DF-F1D6-4D61-9585-69AB190C5F4F}" type="slidenum">
              <a:rPr kumimoji="1" lang="zh-CN" altLang="en-US" smtClean="0">
                <a:latin typeface="Times New Roman" panose="02020603050405020304" pitchFamily="18" charset="0"/>
              </a:rPr>
              <a:pPr/>
              <a:t>38</a:t>
            </a:fld>
            <a:endParaRPr kumimoji="1" lang="zh-CN"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a:extLst>
              <a:ext uri="{FF2B5EF4-FFF2-40B4-BE49-F238E27FC236}">
                <a16:creationId xmlns:a16="http://schemas.microsoft.com/office/drawing/2014/main" id="{9272418C-A96F-4587-8966-E599310C0D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备注占位符 2">
            <a:extLst>
              <a:ext uri="{FF2B5EF4-FFF2-40B4-BE49-F238E27FC236}">
                <a16:creationId xmlns:a16="http://schemas.microsoft.com/office/drawing/2014/main" id="{B3382523-9617-4426-A022-FE8040FDB9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atinLnBrk="1"/>
            <a:r>
              <a:rPr lang="zh-CN" altLang="en-US" dirty="0"/>
              <a:t>从图中可以看到，该帧主要由</a:t>
            </a:r>
            <a:r>
              <a:rPr lang="en-US" altLang="zh-CN" dirty="0"/>
              <a:t>802.11 MAC Header</a:t>
            </a:r>
            <a:r>
              <a:rPr lang="zh-CN" altLang="en-US" dirty="0"/>
              <a:t>（前</a:t>
            </a:r>
            <a:r>
              <a:rPr lang="en-US" altLang="zh-CN" dirty="0"/>
              <a:t>32</a:t>
            </a:r>
            <a:r>
              <a:rPr lang="zh-CN" altLang="en-US" dirty="0"/>
              <a:t>个字节）、</a:t>
            </a:r>
            <a:r>
              <a:rPr lang="en-US" altLang="zh-CN" dirty="0"/>
              <a:t>Frame Body </a:t>
            </a:r>
            <a:r>
              <a:rPr lang="zh-CN" altLang="en-US" dirty="0"/>
              <a:t>和</a:t>
            </a:r>
            <a:r>
              <a:rPr lang="en-US" altLang="zh-CN" dirty="0"/>
              <a:t>CRC</a:t>
            </a:r>
            <a:r>
              <a:rPr lang="zh-CN" altLang="en-US" dirty="0"/>
              <a:t>三个部分构成，</a:t>
            </a:r>
            <a:r>
              <a:rPr lang="en-US" altLang="zh-CN" dirty="0"/>
              <a:t>Frame Body</a:t>
            </a:r>
            <a:r>
              <a:rPr lang="zh-CN" altLang="en-US" dirty="0"/>
              <a:t>部分主要由以下</a:t>
            </a:r>
            <a:r>
              <a:rPr lang="en-US" altLang="zh-CN" dirty="0"/>
              <a:t>5</a:t>
            </a:r>
            <a:r>
              <a:rPr lang="zh-CN" altLang="en-US" dirty="0"/>
              <a:t>部分组成：</a:t>
            </a:r>
          </a:p>
          <a:p>
            <a:pPr latinLnBrk="1"/>
            <a:r>
              <a:rPr lang="zh-CN" altLang="en-US" dirty="0"/>
              <a:t>（</a:t>
            </a:r>
            <a:r>
              <a:rPr lang="en-US" altLang="zh-CN" dirty="0"/>
              <a:t>a</a:t>
            </a:r>
            <a:r>
              <a:rPr lang="zh-CN" altLang="en-US" dirty="0"/>
              <a:t>）</a:t>
            </a:r>
            <a:r>
              <a:rPr lang="en-US" altLang="zh-CN" dirty="0"/>
              <a:t>IV/Key ID</a:t>
            </a:r>
            <a:br>
              <a:rPr lang="en-US" altLang="zh-CN" dirty="0"/>
            </a:br>
            <a:r>
              <a:rPr lang="zh-CN" altLang="en-US" dirty="0"/>
              <a:t>（</a:t>
            </a:r>
            <a:r>
              <a:rPr lang="en-US" altLang="zh-CN" dirty="0"/>
              <a:t>b</a:t>
            </a:r>
            <a:r>
              <a:rPr lang="zh-CN" altLang="en-US" dirty="0"/>
              <a:t>）</a:t>
            </a:r>
            <a:r>
              <a:rPr lang="en-US" altLang="zh-CN" dirty="0"/>
              <a:t>Extended IV</a:t>
            </a:r>
            <a:br>
              <a:rPr lang="en-US" altLang="zh-CN" dirty="0"/>
            </a:br>
            <a:r>
              <a:rPr lang="zh-CN" altLang="en-US" dirty="0"/>
              <a:t>（</a:t>
            </a:r>
            <a:r>
              <a:rPr lang="en-US" altLang="zh-CN" dirty="0"/>
              <a:t>c</a:t>
            </a:r>
            <a:r>
              <a:rPr lang="zh-CN" altLang="en-US" dirty="0"/>
              <a:t>）</a:t>
            </a:r>
            <a:r>
              <a:rPr lang="en-US" altLang="zh-CN" dirty="0"/>
              <a:t>MSDU payload</a:t>
            </a:r>
            <a:br>
              <a:rPr lang="en-US" altLang="zh-CN" dirty="0"/>
            </a:br>
            <a:r>
              <a:rPr lang="zh-CN" altLang="en-US" dirty="0"/>
              <a:t>（</a:t>
            </a:r>
            <a:r>
              <a:rPr lang="en-US" altLang="zh-CN" dirty="0"/>
              <a:t>d</a:t>
            </a:r>
            <a:r>
              <a:rPr lang="zh-CN" altLang="en-US" dirty="0"/>
              <a:t>）</a:t>
            </a:r>
            <a:r>
              <a:rPr lang="en-US" altLang="zh-CN" dirty="0"/>
              <a:t>MIC</a:t>
            </a:r>
            <a:br>
              <a:rPr lang="en-US" altLang="zh-CN" dirty="0"/>
            </a:br>
            <a:r>
              <a:rPr lang="zh-CN" altLang="en-US" dirty="0"/>
              <a:t>（</a:t>
            </a:r>
            <a:r>
              <a:rPr lang="en-US" altLang="zh-CN" dirty="0"/>
              <a:t>e</a:t>
            </a:r>
            <a:r>
              <a:rPr lang="zh-CN" altLang="en-US" dirty="0"/>
              <a:t>）</a:t>
            </a:r>
            <a:r>
              <a:rPr lang="en-US" altLang="zh-CN" dirty="0"/>
              <a:t>ICV</a:t>
            </a:r>
          </a:p>
        </p:txBody>
      </p:sp>
      <p:sp>
        <p:nvSpPr>
          <p:cNvPr id="157700" name="灯片编号占位符 3">
            <a:extLst>
              <a:ext uri="{FF2B5EF4-FFF2-40B4-BE49-F238E27FC236}">
                <a16:creationId xmlns:a16="http://schemas.microsoft.com/office/drawing/2014/main" id="{B6DF2EB5-A727-4BF0-9BF2-15049B94A7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849883-6325-4B9E-BA72-B5BDEBE7C6D0}" type="slidenum">
              <a:rPr kumimoji="1" lang="zh-CN" altLang="en-US" smtClean="0">
                <a:latin typeface="Times New Roman" panose="02020603050405020304" pitchFamily="18" charset="0"/>
              </a:rPr>
              <a:pPr/>
              <a:t>39</a:t>
            </a:fld>
            <a:endParaRPr kumimoji="1" lang="zh-CN"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a:extLst>
              <a:ext uri="{FF2B5EF4-FFF2-40B4-BE49-F238E27FC236}">
                <a16:creationId xmlns:a16="http://schemas.microsoft.com/office/drawing/2014/main" id="{BCD3119B-E1C3-4CB3-98EC-5922193E2D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备注占位符 2">
            <a:extLst>
              <a:ext uri="{FF2B5EF4-FFF2-40B4-BE49-F238E27FC236}">
                <a16:creationId xmlns:a16="http://schemas.microsoft.com/office/drawing/2014/main" id="{0D0C2537-65D4-4938-878F-B966A32EA93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9748" name="灯片编号占位符 3">
            <a:extLst>
              <a:ext uri="{FF2B5EF4-FFF2-40B4-BE49-F238E27FC236}">
                <a16:creationId xmlns:a16="http://schemas.microsoft.com/office/drawing/2014/main" id="{8B38881C-99DE-4C8F-A60D-6256A73A6C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AC9036-A80C-4832-9C96-EB91B98B5C9C}" type="slidenum">
              <a:rPr kumimoji="1" lang="zh-CN" altLang="en-US" smtClean="0">
                <a:latin typeface="Times New Roman" panose="02020603050405020304" pitchFamily="18" charset="0"/>
              </a:rPr>
              <a:pPr/>
              <a:t>40</a:t>
            </a:fld>
            <a:endParaRPr kumimoji="1" lang="zh-CN"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49AD1C35-4630-43A2-8375-7F031AA435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备注占位符 2">
            <a:extLst>
              <a:ext uri="{FF2B5EF4-FFF2-40B4-BE49-F238E27FC236}">
                <a16:creationId xmlns:a16="http://schemas.microsoft.com/office/drawing/2014/main" id="{5419936F-0463-4EAB-8279-BC25CB964E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atinLnBrk="1"/>
            <a:r>
              <a:rPr lang="en-US" altLang="zh-CN" dirty="0"/>
              <a:t>MAC header</a:t>
            </a:r>
            <a:r>
              <a:rPr lang="zh-CN" altLang="en-US" dirty="0"/>
              <a:t>：</a:t>
            </a:r>
            <a:r>
              <a:rPr lang="en-US" altLang="zh-CN" dirty="0"/>
              <a:t>802.11 MAC </a:t>
            </a:r>
            <a:r>
              <a:rPr lang="zh-CN" altLang="en-US" dirty="0"/>
              <a:t>头部</a:t>
            </a:r>
          </a:p>
          <a:p>
            <a:pPr latinLnBrk="1"/>
            <a:r>
              <a:rPr lang="en-US" altLang="zh-CN" dirty="0"/>
              <a:t>plaintext Data(MSDU):  </a:t>
            </a:r>
            <a:r>
              <a:rPr lang="zh-CN" altLang="en-US" dirty="0"/>
              <a:t>需要发送的</a:t>
            </a:r>
            <a:r>
              <a:rPr lang="en-US" altLang="zh-CN" dirty="0" err="1"/>
              <a:t>playload</a:t>
            </a:r>
            <a:endParaRPr lang="en-US" altLang="zh-CN" dirty="0"/>
          </a:p>
          <a:p>
            <a:pPr latinLnBrk="1"/>
            <a:r>
              <a:rPr lang="en-US" altLang="zh-CN" dirty="0"/>
              <a:t>PN(packet number): </a:t>
            </a:r>
            <a:r>
              <a:rPr lang="zh-CN" altLang="en-US" dirty="0"/>
              <a:t>长度</a:t>
            </a:r>
            <a:r>
              <a:rPr lang="en-US" altLang="zh-CN" dirty="0"/>
              <a:t>128bit,</a:t>
            </a:r>
            <a:r>
              <a:rPr lang="zh-CN" altLang="en-US" dirty="0"/>
              <a:t>它和</a:t>
            </a:r>
            <a:r>
              <a:rPr lang="en-US" altLang="zh-CN" dirty="0"/>
              <a:t>TKIP</a:t>
            </a:r>
            <a:r>
              <a:rPr lang="zh-CN" altLang="en-US" dirty="0"/>
              <a:t>中</a:t>
            </a:r>
            <a:r>
              <a:rPr lang="en-US" altLang="zh-CN" dirty="0"/>
              <a:t>TSC</a:t>
            </a:r>
            <a:r>
              <a:rPr lang="zh-CN" altLang="en-US" dirty="0"/>
              <a:t>（</a:t>
            </a:r>
            <a:r>
              <a:rPr lang="en-US" altLang="zh-CN" dirty="0"/>
              <a:t>TKIP sequence number </a:t>
            </a:r>
            <a:r>
              <a:rPr lang="zh-CN" altLang="en-US" dirty="0"/>
              <a:t>）很相似，它是每个帧的标识，而且它会随着帧的发送过程不断递增，他可以防止回放和注入攻击</a:t>
            </a:r>
          </a:p>
          <a:p>
            <a:pPr latinLnBrk="1"/>
            <a:r>
              <a:rPr lang="en-US" altLang="zh-CN" dirty="0"/>
              <a:t>TK(temporal key):</a:t>
            </a:r>
            <a:r>
              <a:rPr lang="zh-CN" altLang="en-US" dirty="0"/>
              <a:t>和</a:t>
            </a:r>
            <a:r>
              <a:rPr lang="en-US" altLang="zh-CN" dirty="0"/>
              <a:t>TKIP</a:t>
            </a:r>
            <a:r>
              <a:rPr lang="zh-CN" altLang="en-US" dirty="0"/>
              <a:t>加密一样，</a:t>
            </a:r>
            <a:r>
              <a:rPr lang="en-US" altLang="zh-CN" dirty="0"/>
              <a:t>CCMP</a:t>
            </a:r>
            <a:r>
              <a:rPr lang="zh-CN" altLang="en-US" dirty="0"/>
              <a:t>也有一个</a:t>
            </a:r>
            <a:r>
              <a:rPr lang="en-US" altLang="zh-CN" dirty="0"/>
              <a:t>128bit</a:t>
            </a:r>
            <a:r>
              <a:rPr lang="zh-CN" altLang="en-US" dirty="0"/>
              <a:t>的</a:t>
            </a:r>
            <a:r>
              <a:rPr lang="en-US" altLang="zh-CN" dirty="0"/>
              <a:t>TK</a:t>
            </a:r>
            <a:r>
              <a:rPr lang="zh-CN" altLang="en-US" dirty="0"/>
              <a:t>，它可能是由</a:t>
            </a:r>
            <a:r>
              <a:rPr lang="en-US" altLang="zh-CN" dirty="0" err="1"/>
              <a:t>SSID+passphase</a:t>
            </a:r>
            <a:r>
              <a:rPr lang="zh-CN" altLang="en-US" dirty="0"/>
              <a:t>计算来的</a:t>
            </a:r>
            <a:r>
              <a:rPr lang="en-US" altLang="zh-CN" dirty="0"/>
              <a:t>PTK</a:t>
            </a:r>
            <a:r>
              <a:rPr lang="zh-CN" altLang="en-US" dirty="0"/>
              <a:t>（</a:t>
            </a:r>
            <a:r>
              <a:rPr lang="en-US" altLang="zh-CN" dirty="0"/>
              <a:t>pairwise transient key </a:t>
            </a:r>
            <a:r>
              <a:rPr lang="zh-CN" altLang="en-US" dirty="0"/>
              <a:t>），也可能是</a:t>
            </a:r>
            <a:r>
              <a:rPr lang="en-US" altLang="zh-CN" dirty="0"/>
              <a:t>GTK</a:t>
            </a:r>
            <a:r>
              <a:rPr lang="zh-CN" altLang="en-US" dirty="0"/>
              <a:t>（</a:t>
            </a:r>
            <a:r>
              <a:rPr lang="en-US" altLang="zh-CN" dirty="0"/>
              <a:t>group temporal key </a:t>
            </a:r>
            <a:r>
              <a:rPr lang="zh-CN" altLang="en-US" dirty="0"/>
              <a:t>），两者分别用于单播数据加密和组播数据加密</a:t>
            </a:r>
          </a:p>
          <a:p>
            <a:pPr latinLnBrk="1"/>
            <a:r>
              <a:rPr lang="en-US" altLang="zh-CN" dirty="0"/>
              <a:t>Key ID: </a:t>
            </a:r>
            <a:r>
              <a:rPr lang="zh-CN" altLang="en-US" dirty="0"/>
              <a:t>和</a:t>
            </a:r>
            <a:r>
              <a:rPr lang="en-US" altLang="zh-CN" dirty="0"/>
              <a:t>TKPIP</a:t>
            </a:r>
            <a:r>
              <a:rPr lang="zh-CN" altLang="en-US" dirty="0"/>
              <a:t>中的一样，用于指定加密用的</a:t>
            </a:r>
            <a:r>
              <a:rPr lang="en-US" altLang="zh-CN" dirty="0"/>
              <a:t>key,</a:t>
            </a:r>
            <a:r>
              <a:rPr lang="zh-CN" altLang="en-US" dirty="0"/>
              <a:t>注意这个</a:t>
            </a:r>
            <a:r>
              <a:rPr lang="en-US" altLang="zh-CN" dirty="0"/>
              <a:t>ID</a:t>
            </a:r>
            <a:r>
              <a:rPr lang="zh-CN" altLang="en-US" dirty="0"/>
              <a:t>是</a:t>
            </a:r>
            <a:r>
              <a:rPr lang="en-US" altLang="zh-CN" dirty="0"/>
              <a:t>index</a:t>
            </a:r>
            <a:r>
              <a:rPr lang="zh-CN" altLang="en-US" dirty="0"/>
              <a:t>的缩写，一般设为</a:t>
            </a:r>
            <a:r>
              <a:rPr lang="en-US" altLang="zh-CN" dirty="0"/>
              <a:t>0</a:t>
            </a:r>
          </a:p>
          <a:p>
            <a:pPr latinLnBrk="1"/>
            <a:r>
              <a:rPr lang="en-US" altLang="zh-CN" dirty="0"/>
              <a:t>Nonce:</a:t>
            </a:r>
            <a:r>
              <a:rPr lang="zh-CN" altLang="en-US" dirty="0"/>
              <a:t>他是一个随机数，而且只生成一次，它一共长</a:t>
            </a:r>
            <a:r>
              <a:rPr lang="en-US" altLang="zh-CN" dirty="0"/>
              <a:t>104bit</a:t>
            </a:r>
            <a:r>
              <a:rPr lang="zh-CN" altLang="en-US" dirty="0"/>
              <a:t>，是由</a:t>
            </a:r>
            <a:r>
              <a:rPr lang="en-US" altLang="zh-CN" dirty="0"/>
              <a:t>PN(packet number</a:t>
            </a:r>
            <a:r>
              <a:rPr lang="zh-CN" altLang="en-US" dirty="0"/>
              <a:t>，</a:t>
            </a:r>
            <a:r>
              <a:rPr lang="en-US" altLang="zh-CN" dirty="0"/>
              <a:t>48bit), </a:t>
            </a:r>
            <a:r>
              <a:rPr lang="en-US" altLang="zh-CN" dirty="0" err="1"/>
              <a:t>Qos</a:t>
            </a:r>
            <a:r>
              <a:rPr lang="zh-CN" altLang="en-US" dirty="0"/>
              <a:t>中的优先级字段（</a:t>
            </a:r>
            <a:r>
              <a:rPr lang="en-US" altLang="zh-CN" dirty="0"/>
              <a:t>8bit</a:t>
            </a:r>
            <a:r>
              <a:rPr lang="zh-CN" altLang="en-US" dirty="0"/>
              <a:t>）和</a:t>
            </a:r>
            <a:r>
              <a:rPr lang="en-US" altLang="zh-CN" dirty="0"/>
              <a:t>TK(transmitter address , 48bit)</a:t>
            </a:r>
            <a:r>
              <a:rPr lang="zh-CN" altLang="en-US" dirty="0"/>
              <a:t>这三个字段组合来的，需要注意，不要和</a:t>
            </a:r>
            <a:r>
              <a:rPr lang="en-US" altLang="zh-CN" dirty="0"/>
              <a:t>4</a:t>
            </a:r>
            <a:r>
              <a:rPr lang="zh-CN" altLang="en-US" dirty="0"/>
              <a:t>路握手的</a:t>
            </a:r>
            <a:r>
              <a:rPr lang="en-US" altLang="zh-CN" dirty="0"/>
              <a:t>Nonce</a:t>
            </a:r>
            <a:r>
              <a:rPr lang="zh-CN" altLang="en-US" dirty="0"/>
              <a:t>混淆</a:t>
            </a:r>
          </a:p>
          <a:p>
            <a:pPr latinLnBrk="1"/>
            <a:r>
              <a:rPr lang="en-US" altLang="zh-CN" dirty="0"/>
              <a:t>AAD Additional authentication data (AAD)</a:t>
            </a:r>
            <a:r>
              <a:rPr lang="zh-CN" altLang="en-US" dirty="0"/>
              <a:t>：它是由</a:t>
            </a:r>
            <a:r>
              <a:rPr lang="en-US" altLang="zh-CN" dirty="0"/>
              <a:t>MPUD</a:t>
            </a:r>
            <a:r>
              <a:rPr lang="zh-CN" altLang="en-US" dirty="0"/>
              <a:t>的头部构建而来的，它用于确保</a:t>
            </a:r>
            <a:r>
              <a:rPr lang="en-US" altLang="zh-CN" dirty="0"/>
              <a:t>MAC</a:t>
            </a:r>
            <a:r>
              <a:rPr lang="zh-CN" altLang="en-US" dirty="0"/>
              <a:t>头部的数据完整性，接收端会使用这个字段来检验</a:t>
            </a:r>
            <a:r>
              <a:rPr lang="en-US" altLang="zh-CN" dirty="0"/>
              <a:t>MAC</a:t>
            </a:r>
            <a:r>
              <a:rPr lang="zh-CN" altLang="en-US" dirty="0"/>
              <a:t>头部</a:t>
            </a:r>
          </a:p>
          <a:p>
            <a:endParaRPr lang="zh-CN" altLang="en-US" dirty="0"/>
          </a:p>
        </p:txBody>
      </p:sp>
      <p:sp>
        <p:nvSpPr>
          <p:cNvPr id="161796" name="灯片编号占位符 3">
            <a:extLst>
              <a:ext uri="{FF2B5EF4-FFF2-40B4-BE49-F238E27FC236}">
                <a16:creationId xmlns:a16="http://schemas.microsoft.com/office/drawing/2014/main" id="{2240F451-4FA0-4F8E-91EA-193C6028A5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12C92E-A042-48B9-BDF8-17A10403E2A4}" type="slidenum">
              <a:rPr kumimoji="1" lang="zh-CN" altLang="en-US" smtClean="0">
                <a:latin typeface="Times New Roman" panose="02020603050405020304" pitchFamily="18" charset="0"/>
              </a:rPr>
              <a:pPr/>
              <a:t>41</a:t>
            </a:fld>
            <a:endParaRPr kumimoji="1" lang="zh-CN"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2753B87E-AF9E-41E6-81D8-9F1D84F513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a:extLst>
              <a:ext uri="{FF2B5EF4-FFF2-40B4-BE49-F238E27FC236}">
                <a16:creationId xmlns:a16="http://schemas.microsoft.com/office/drawing/2014/main" id="{916EFA04-E8FE-46C7-943F-E2F783F86A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5476" name="灯片编号占位符 3">
            <a:extLst>
              <a:ext uri="{FF2B5EF4-FFF2-40B4-BE49-F238E27FC236}">
                <a16:creationId xmlns:a16="http://schemas.microsoft.com/office/drawing/2014/main" id="{409CA15B-D704-4962-9C22-760E472F93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B8B377-3A83-4DB9-BDA0-E041661187CD}" type="slidenum">
              <a:rPr kumimoji="1" lang="zh-CN" altLang="en-US" smtClean="0">
                <a:latin typeface="Times New Roman" panose="02020603050405020304" pitchFamily="18" charset="0"/>
              </a:rPr>
              <a:pPr/>
              <a:t>6</a:t>
            </a:fld>
            <a:endParaRPr kumimoji="1" lang="zh-CN"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a:extLst>
              <a:ext uri="{FF2B5EF4-FFF2-40B4-BE49-F238E27FC236}">
                <a16:creationId xmlns:a16="http://schemas.microsoft.com/office/drawing/2014/main" id="{531FBA97-DB37-44BC-8697-32598BFF7E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备注占位符 2">
            <a:extLst>
              <a:ext uri="{FF2B5EF4-FFF2-40B4-BE49-F238E27FC236}">
                <a16:creationId xmlns:a16="http://schemas.microsoft.com/office/drawing/2014/main" id="{B1555748-5649-4963-9D29-C5AEC8D8EE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74084" name="灯片编号占位符 3">
            <a:extLst>
              <a:ext uri="{FF2B5EF4-FFF2-40B4-BE49-F238E27FC236}">
                <a16:creationId xmlns:a16="http://schemas.microsoft.com/office/drawing/2014/main" id="{66DB145E-E42B-4362-978F-C6A0342778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552514-952D-46EF-9102-1BC55776F4C3}" type="slidenum">
              <a:rPr kumimoji="1" lang="zh-CN" altLang="en-US" smtClean="0">
                <a:latin typeface="Times New Roman" panose="02020603050405020304" pitchFamily="18" charset="0"/>
              </a:rPr>
              <a:pPr/>
              <a:t>42</a:t>
            </a:fld>
            <a:endParaRPr kumimoji="1" lang="zh-CN"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a:extLst>
              <a:ext uri="{FF2B5EF4-FFF2-40B4-BE49-F238E27FC236}">
                <a16:creationId xmlns:a16="http://schemas.microsoft.com/office/drawing/2014/main" id="{77BC3318-A004-429F-99C8-B0B983F060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备注占位符 2">
            <a:extLst>
              <a:ext uri="{FF2B5EF4-FFF2-40B4-BE49-F238E27FC236}">
                <a16:creationId xmlns:a16="http://schemas.microsoft.com/office/drawing/2014/main" id="{0B164D2A-A4D2-44CA-ADDE-B48AD7D4FA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76132" name="灯片编号占位符 3">
            <a:extLst>
              <a:ext uri="{FF2B5EF4-FFF2-40B4-BE49-F238E27FC236}">
                <a16:creationId xmlns:a16="http://schemas.microsoft.com/office/drawing/2014/main" id="{1A6FFBED-8F12-4BFD-AE9F-0BE85AC6F2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A41B9A-60E2-4CB6-BDEE-A54DD3E6EDA5}" type="slidenum">
              <a:rPr kumimoji="1" lang="zh-CN" altLang="en-US" smtClean="0">
                <a:latin typeface="Times New Roman" panose="02020603050405020304" pitchFamily="18" charset="0"/>
              </a:rPr>
              <a:pPr/>
              <a:t>43</a:t>
            </a:fld>
            <a:endParaRPr kumimoji="1" lang="zh-CN"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a:extLst>
              <a:ext uri="{FF2B5EF4-FFF2-40B4-BE49-F238E27FC236}">
                <a16:creationId xmlns:a16="http://schemas.microsoft.com/office/drawing/2014/main" id="{77BC3318-A004-429F-99C8-B0B983F060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备注占位符 2">
            <a:extLst>
              <a:ext uri="{FF2B5EF4-FFF2-40B4-BE49-F238E27FC236}">
                <a16:creationId xmlns:a16="http://schemas.microsoft.com/office/drawing/2014/main" id="{0B164D2A-A4D2-44CA-ADDE-B48AD7D4FA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76132" name="灯片编号占位符 3">
            <a:extLst>
              <a:ext uri="{FF2B5EF4-FFF2-40B4-BE49-F238E27FC236}">
                <a16:creationId xmlns:a16="http://schemas.microsoft.com/office/drawing/2014/main" id="{1A6FFBED-8F12-4BFD-AE9F-0BE85AC6F2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A41B9A-60E2-4CB6-BDEE-A54DD3E6EDA5}" type="slidenum">
              <a:rPr kumimoji="1" lang="zh-CN" altLang="en-US" smtClean="0">
                <a:latin typeface="Times New Roman" panose="02020603050405020304" pitchFamily="18" charset="0"/>
              </a:rPr>
              <a:pPr/>
              <a:t>44</a:t>
            </a:fld>
            <a:endParaRPr kumimoji="1" lang="zh-CN" altLang="en-US">
              <a:latin typeface="Times New Roman" panose="02020603050405020304" pitchFamily="18" charset="0"/>
            </a:endParaRPr>
          </a:p>
        </p:txBody>
      </p:sp>
    </p:spTree>
    <p:extLst>
      <p:ext uri="{BB962C8B-B14F-4D97-AF65-F5344CB8AC3E}">
        <p14:creationId xmlns:p14="http://schemas.microsoft.com/office/powerpoint/2010/main" val="333730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a:extLst>
              <a:ext uri="{FF2B5EF4-FFF2-40B4-BE49-F238E27FC236}">
                <a16:creationId xmlns:a16="http://schemas.microsoft.com/office/drawing/2014/main" id="{6E67978A-91CE-445B-94EF-97D4A53661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备注占位符 2">
            <a:extLst>
              <a:ext uri="{FF2B5EF4-FFF2-40B4-BE49-F238E27FC236}">
                <a16:creationId xmlns:a16="http://schemas.microsoft.com/office/drawing/2014/main" id="{EA771102-D649-44CF-A918-DE9A8FD0C7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78180" name="灯片编号占位符 3">
            <a:extLst>
              <a:ext uri="{FF2B5EF4-FFF2-40B4-BE49-F238E27FC236}">
                <a16:creationId xmlns:a16="http://schemas.microsoft.com/office/drawing/2014/main" id="{F39A8AA4-204A-4F59-A3F0-13B5435425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95765C-F610-4F52-85CA-DEAFDDEAED40}" type="slidenum">
              <a:rPr kumimoji="1" lang="zh-CN" altLang="en-US" smtClean="0">
                <a:latin typeface="Times New Roman" panose="02020603050405020304" pitchFamily="18" charset="0"/>
              </a:rPr>
              <a:pPr/>
              <a:t>45</a:t>
            </a:fld>
            <a:endParaRPr kumimoji="1" lang="zh-CN"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a:extLst>
              <a:ext uri="{FF2B5EF4-FFF2-40B4-BE49-F238E27FC236}">
                <a16:creationId xmlns:a16="http://schemas.microsoft.com/office/drawing/2014/main" id="{1F1B58C3-DE74-44C0-B22B-FE3AFB0198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备注占位符 2">
            <a:extLst>
              <a:ext uri="{FF2B5EF4-FFF2-40B4-BE49-F238E27FC236}">
                <a16:creationId xmlns:a16="http://schemas.microsoft.com/office/drawing/2014/main" id="{AE09918C-B2A9-4187-97AC-43477E3CC5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89444" name="灯片编号占位符 3">
            <a:extLst>
              <a:ext uri="{FF2B5EF4-FFF2-40B4-BE49-F238E27FC236}">
                <a16:creationId xmlns:a16="http://schemas.microsoft.com/office/drawing/2014/main" id="{72F944AF-FA65-445B-B2F8-9D2A276478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BA1B36-6F85-4D56-A062-5233E95062C1}" type="slidenum">
              <a:rPr kumimoji="1" lang="zh-CN" altLang="en-US" smtClean="0">
                <a:latin typeface="Times New Roman" panose="02020603050405020304" pitchFamily="18" charset="0"/>
              </a:rPr>
              <a:pPr/>
              <a:t>48</a:t>
            </a:fld>
            <a:endParaRPr kumimoji="1" lang="zh-CN"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a:extLst>
              <a:ext uri="{FF2B5EF4-FFF2-40B4-BE49-F238E27FC236}">
                <a16:creationId xmlns:a16="http://schemas.microsoft.com/office/drawing/2014/main" id="{DA7015CA-E897-49A4-93A3-0501FA0C48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备注占位符 2">
            <a:extLst>
              <a:ext uri="{FF2B5EF4-FFF2-40B4-BE49-F238E27FC236}">
                <a16:creationId xmlns:a16="http://schemas.microsoft.com/office/drawing/2014/main" id="{9FDB8E18-DCA3-4495-A4F2-1A7AC21D98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1492" name="灯片编号占位符 3">
            <a:extLst>
              <a:ext uri="{FF2B5EF4-FFF2-40B4-BE49-F238E27FC236}">
                <a16:creationId xmlns:a16="http://schemas.microsoft.com/office/drawing/2014/main" id="{0F2CC7F1-3AA5-4944-9CA6-EBED26AEFD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B2C869-A082-46E0-A412-4B1A18E69E51}" type="slidenum">
              <a:rPr kumimoji="1" lang="zh-CN" altLang="en-US" smtClean="0">
                <a:latin typeface="Times New Roman" panose="02020603050405020304" pitchFamily="18" charset="0"/>
              </a:rPr>
              <a:pPr/>
              <a:t>49</a:t>
            </a:fld>
            <a:endParaRPr kumimoji="1" lang="zh-CN"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a:extLst>
              <a:ext uri="{FF2B5EF4-FFF2-40B4-BE49-F238E27FC236}">
                <a16:creationId xmlns:a16="http://schemas.microsoft.com/office/drawing/2014/main" id="{A0A78B1D-F1BC-45DA-B50E-E3CF2DBA03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备注占位符 2">
            <a:extLst>
              <a:ext uri="{FF2B5EF4-FFF2-40B4-BE49-F238E27FC236}">
                <a16:creationId xmlns:a16="http://schemas.microsoft.com/office/drawing/2014/main" id="{E6FC04B2-180B-4589-BAF5-EED1A38041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3540" name="灯片编号占位符 3">
            <a:extLst>
              <a:ext uri="{FF2B5EF4-FFF2-40B4-BE49-F238E27FC236}">
                <a16:creationId xmlns:a16="http://schemas.microsoft.com/office/drawing/2014/main" id="{018BC461-8B5A-47DB-92F0-2BBC5FFB76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57AA18-9238-4C30-817D-0232C0E9BBD0}" type="slidenum">
              <a:rPr kumimoji="1" lang="zh-CN" altLang="en-US" smtClean="0">
                <a:latin typeface="Times New Roman" panose="02020603050405020304" pitchFamily="18" charset="0"/>
              </a:rPr>
              <a:pPr/>
              <a:t>50</a:t>
            </a:fld>
            <a:endParaRPr kumimoji="1" lang="zh-CN"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a:extLst>
              <a:ext uri="{FF2B5EF4-FFF2-40B4-BE49-F238E27FC236}">
                <a16:creationId xmlns:a16="http://schemas.microsoft.com/office/drawing/2014/main" id="{1BFAB458-40D6-47CE-86E3-9D71D04FDB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备注占位符 2">
            <a:extLst>
              <a:ext uri="{FF2B5EF4-FFF2-40B4-BE49-F238E27FC236}">
                <a16:creationId xmlns:a16="http://schemas.microsoft.com/office/drawing/2014/main" id="{0D705018-9B33-4848-A1E0-204E9C2F6B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鉴别器的受控端口处于未鉴别状态时，鉴别器系统拒绝提供服务，鉴别器实体利用非受控端口和鉴别请求者通信。受控与非受控端口可以是连接到同一物理端口的两个逻辑端口，所有通过物理端口的数据都可以到达受控端口和非受控端口，并根据鉴别状态决定数据的实际流向。</a:t>
            </a:r>
            <a:endParaRPr lang="en-US" altLang="zh-CN"/>
          </a:p>
          <a:p>
            <a:endParaRPr lang="zh-CN" altLang="en-US"/>
          </a:p>
        </p:txBody>
      </p:sp>
      <p:sp>
        <p:nvSpPr>
          <p:cNvPr id="195588" name="灯片编号占位符 3">
            <a:extLst>
              <a:ext uri="{FF2B5EF4-FFF2-40B4-BE49-F238E27FC236}">
                <a16:creationId xmlns:a16="http://schemas.microsoft.com/office/drawing/2014/main" id="{A0BB406B-9DCC-412F-A32E-A031B64E75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2C6A77-C337-46FE-9D8C-3BFF14869BDE}" type="slidenum">
              <a:rPr kumimoji="1" lang="zh-CN" altLang="en-US" smtClean="0">
                <a:latin typeface="Times New Roman" panose="02020603050405020304" pitchFamily="18" charset="0"/>
              </a:rPr>
              <a:pPr/>
              <a:t>51</a:t>
            </a:fld>
            <a:endParaRPr kumimoji="1" lang="zh-CN"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a:extLst>
              <a:ext uri="{FF2B5EF4-FFF2-40B4-BE49-F238E27FC236}">
                <a16:creationId xmlns:a16="http://schemas.microsoft.com/office/drawing/2014/main" id="{DF27B070-E8F1-432C-9699-7049E31B99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备注占位符 2">
            <a:extLst>
              <a:ext uri="{FF2B5EF4-FFF2-40B4-BE49-F238E27FC236}">
                <a16:creationId xmlns:a16="http://schemas.microsoft.com/office/drawing/2014/main" id="{31A1459C-6F14-40FD-A718-707DCB61EB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7636" name="灯片编号占位符 3">
            <a:extLst>
              <a:ext uri="{FF2B5EF4-FFF2-40B4-BE49-F238E27FC236}">
                <a16:creationId xmlns:a16="http://schemas.microsoft.com/office/drawing/2014/main" id="{FC1BB22C-5450-44CF-BD79-8026956DEF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51EA7E-5E46-455A-A667-EB2957CF1AC0}" type="slidenum">
              <a:rPr kumimoji="1" lang="zh-CN" altLang="en-US" smtClean="0">
                <a:latin typeface="Times New Roman" panose="02020603050405020304" pitchFamily="18" charset="0"/>
              </a:rPr>
              <a:pPr/>
              <a:t>52</a:t>
            </a:fld>
            <a:endParaRPr kumimoji="1" lang="zh-CN"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a:extLst>
              <a:ext uri="{FF2B5EF4-FFF2-40B4-BE49-F238E27FC236}">
                <a16:creationId xmlns:a16="http://schemas.microsoft.com/office/drawing/2014/main" id="{3754F0F3-9849-4E33-9C07-1243EA3049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备注占位符 2">
            <a:extLst>
              <a:ext uri="{FF2B5EF4-FFF2-40B4-BE49-F238E27FC236}">
                <a16:creationId xmlns:a16="http://schemas.microsoft.com/office/drawing/2014/main" id="{7EE433A4-60AB-48FF-872C-B17E7EFB8E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99684" name="灯片编号占位符 3">
            <a:extLst>
              <a:ext uri="{FF2B5EF4-FFF2-40B4-BE49-F238E27FC236}">
                <a16:creationId xmlns:a16="http://schemas.microsoft.com/office/drawing/2014/main" id="{4571D6BC-B5C3-470F-866A-237959B98D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E0852E-2563-497E-989E-CA9F1F98C436}" type="slidenum">
              <a:rPr kumimoji="1" lang="zh-CN" altLang="en-US" smtClean="0">
                <a:latin typeface="Times New Roman" panose="02020603050405020304" pitchFamily="18" charset="0"/>
              </a:rPr>
              <a:pPr/>
              <a:t>53</a:t>
            </a:fld>
            <a:endParaRPr kumimoji="1" lang="zh-CN"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a16="http://schemas.microsoft.com/office/drawing/2014/main" id="{FA5F1EC2-7914-4ED4-8FF3-FA22BD8932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CCE5E1F0-E108-4650-9F57-BF229A9B55D2}"/>
              </a:ext>
            </a:extLst>
          </p:cNvPr>
          <p:cNvSpPr>
            <a:spLocks noGrp="1"/>
          </p:cNvSpPr>
          <p:nvPr>
            <p:ph type="body" idx="1"/>
          </p:nvPr>
        </p:nvSpPr>
        <p:spPr/>
        <p:txBody>
          <a:bodyPr/>
          <a:lstStyle/>
          <a:p>
            <a:pPr>
              <a:defRPr/>
            </a:pPr>
            <a:r>
              <a:rPr lang="zh-CN" altLang="en-US" dirty="0">
                <a:latin typeface="+mn-ea"/>
              </a:rPr>
              <a:t>初向量 </a:t>
            </a:r>
            <a:r>
              <a:rPr lang="en-US" altLang="zh-CN" dirty="0">
                <a:latin typeface="+mn-ea"/>
              </a:rPr>
              <a:t>IV</a:t>
            </a:r>
            <a:endParaRPr lang="zh-CN" altLang="en-US" dirty="0"/>
          </a:p>
          <a:p>
            <a:pPr>
              <a:defRPr/>
            </a:pPr>
            <a:endParaRPr lang="zh-CN" altLang="en-US" dirty="0"/>
          </a:p>
        </p:txBody>
      </p:sp>
      <p:sp>
        <p:nvSpPr>
          <p:cNvPr id="109572" name="灯片编号占位符 3">
            <a:extLst>
              <a:ext uri="{FF2B5EF4-FFF2-40B4-BE49-F238E27FC236}">
                <a16:creationId xmlns:a16="http://schemas.microsoft.com/office/drawing/2014/main" id="{D2A1AB89-C177-4F4C-BC7D-DA90440550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E1ADE7-D845-4433-9F9F-B6D1C238A14F}" type="slidenum">
              <a:rPr kumimoji="1" lang="zh-CN" altLang="en-US" smtClean="0">
                <a:latin typeface="Times New Roman" panose="02020603050405020304" pitchFamily="18" charset="0"/>
              </a:rPr>
              <a:pPr/>
              <a:t>9</a:t>
            </a:fld>
            <a:endParaRPr kumimoji="1" lang="zh-CN"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a:extLst>
              <a:ext uri="{FF2B5EF4-FFF2-40B4-BE49-F238E27FC236}">
                <a16:creationId xmlns:a16="http://schemas.microsoft.com/office/drawing/2014/main" id="{B4B06E61-510A-4B9A-B22C-A8BE474C13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备注占位符 2">
            <a:extLst>
              <a:ext uri="{FF2B5EF4-FFF2-40B4-BE49-F238E27FC236}">
                <a16:creationId xmlns:a16="http://schemas.microsoft.com/office/drawing/2014/main" id="{19275F66-E3EA-4132-B75F-ACFCFF8F5C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1732" name="灯片编号占位符 3">
            <a:extLst>
              <a:ext uri="{FF2B5EF4-FFF2-40B4-BE49-F238E27FC236}">
                <a16:creationId xmlns:a16="http://schemas.microsoft.com/office/drawing/2014/main" id="{119E208C-1EC8-4B07-87BB-862A25D98B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82B15C-5C6F-4210-B522-411117A11022}" type="slidenum">
              <a:rPr kumimoji="1" lang="zh-CN" altLang="en-US" smtClean="0">
                <a:latin typeface="Times New Roman" panose="02020603050405020304" pitchFamily="18" charset="0"/>
              </a:rPr>
              <a:pPr/>
              <a:t>54</a:t>
            </a:fld>
            <a:endParaRPr kumimoji="1" lang="zh-CN"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a:extLst>
              <a:ext uri="{FF2B5EF4-FFF2-40B4-BE49-F238E27FC236}">
                <a16:creationId xmlns:a16="http://schemas.microsoft.com/office/drawing/2014/main" id="{B4F12230-CC20-4D89-AEC3-761FB02C36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备注占位符 2">
            <a:extLst>
              <a:ext uri="{FF2B5EF4-FFF2-40B4-BE49-F238E27FC236}">
                <a16:creationId xmlns:a16="http://schemas.microsoft.com/office/drawing/2014/main" id="{BC9F8D77-03AB-4413-AE30-9F89116F2E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3780" name="灯片编号占位符 3">
            <a:extLst>
              <a:ext uri="{FF2B5EF4-FFF2-40B4-BE49-F238E27FC236}">
                <a16:creationId xmlns:a16="http://schemas.microsoft.com/office/drawing/2014/main" id="{E1AE3B8D-7A3E-443B-9BBC-4045208ADB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9F125F-4E00-4C0E-A610-DAB8994CB522}" type="slidenum">
              <a:rPr kumimoji="1" lang="zh-CN" altLang="en-US" smtClean="0">
                <a:latin typeface="Times New Roman" panose="02020603050405020304" pitchFamily="18" charset="0"/>
              </a:rPr>
              <a:pPr/>
              <a:t>55</a:t>
            </a:fld>
            <a:endParaRPr kumimoji="1" lang="zh-CN"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幻灯片图像占位符 1">
            <a:extLst>
              <a:ext uri="{FF2B5EF4-FFF2-40B4-BE49-F238E27FC236}">
                <a16:creationId xmlns:a16="http://schemas.microsoft.com/office/drawing/2014/main" id="{197C0D77-BA15-4062-A7E5-6F4FA47C9C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备注占位符 2">
            <a:extLst>
              <a:ext uri="{FF2B5EF4-FFF2-40B4-BE49-F238E27FC236}">
                <a16:creationId xmlns:a16="http://schemas.microsoft.com/office/drawing/2014/main" id="{5F90B604-AB73-47A5-B220-9AAE6F33259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5828" name="灯片编号占位符 3">
            <a:extLst>
              <a:ext uri="{FF2B5EF4-FFF2-40B4-BE49-F238E27FC236}">
                <a16:creationId xmlns:a16="http://schemas.microsoft.com/office/drawing/2014/main" id="{302561FE-27CE-4931-8088-1CB4BBBBAC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27834B-E5A6-4777-BCEF-397448441271}" type="slidenum">
              <a:rPr kumimoji="1" lang="zh-CN" altLang="en-US" smtClean="0">
                <a:latin typeface="Times New Roman" panose="02020603050405020304" pitchFamily="18" charset="0"/>
              </a:rPr>
              <a:pPr/>
              <a:t>56</a:t>
            </a:fld>
            <a:endParaRPr kumimoji="1" lang="zh-CN"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CB183A9F-3707-4AEC-940D-1079282CD7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a:extLst>
              <a:ext uri="{FF2B5EF4-FFF2-40B4-BE49-F238E27FC236}">
                <a16:creationId xmlns:a16="http://schemas.microsoft.com/office/drawing/2014/main" id="{703E6356-1A19-46B2-9A63-8D7D2D489E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9876" name="灯片编号占位符 3">
            <a:extLst>
              <a:ext uri="{FF2B5EF4-FFF2-40B4-BE49-F238E27FC236}">
                <a16:creationId xmlns:a16="http://schemas.microsoft.com/office/drawing/2014/main" id="{3EF16D8D-100C-49D4-B165-710DC06346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E97190A-8822-4330-BE2C-587C9316D1E8}" type="slidenum">
              <a:rPr lang="en-US" altLang="zh-CN" smtClean="0">
                <a:solidFill>
                  <a:srgbClr val="000000"/>
                </a:solidFill>
                <a:latin typeface="Arial" panose="020B0604020202020204" pitchFamily="34" charset="0"/>
              </a:rPr>
              <a:pPr>
                <a:spcBef>
                  <a:spcPct val="0"/>
                </a:spcBef>
              </a:pPr>
              <a:t>62</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25666442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a:extLst>
              <a:ext uri="{FF2B5EF4-FFF2-40B4-BE49-F238E27FC236}">
                <a16:creationId xmlns:a16="http://schemas.microsoft.com/office/drawing/2014/main" id="{A28EF5CF-1350-491B-8507-6564E36CAC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备注占位符 2">
            <a:extLst>
              <a:ext uri="{FF2B5EF4-FFF2-40B4-BE49-F238E27FC236}">
                <a16:creationId xmlns:a16="http://schemas.microsoft.com/office/drawing/2014/main" id="{E7EB5450-CC0C-4D24-BCE2-8D93E699D2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
        <p:nvSpPr>
          <p:cNvPr id="208900" name="灯片编号占位符 3">
            <a:extLst>
              <a:ext uri="{FF2B5EF4-FFF2-40B4-BE49-F238E27FC236}">
                <a16:creationId xmlns:a16="http://schemas.microsoft.com/office/drawing/2014/main" id="{644FBAD9-B29D-4BCB-A88D-677BBC31A9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9293596-581B-4027-AEA3-B2D4F80F8B7C}" type="slidenum">
              <a:rPr lang="en-US" altLang="zh-CN" smtClean="0">
                <a:solidFill>
                  <a:srgbClr val="000000"/>
                </a:solidFill>
                <a:latin typeface="Arial" panose="020B0604020202020204" pitchFamily="34" charset="0"/>
              </a:rPr>
              <a:pPr>
                <a:spcBef>
                  <a:spcPct val="0"/>
                </a:spcBef>
              </a:pPr>
              <a:t>63</a:t>
            </a:fld>
            <a:endParaRPr lang="en-US" altLang="zh-CN">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DCC7BCB1-46FC-4C7B-BD87-03C36357C7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BF52B057-BCAC-4023-8C33-5C32D464CF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需要输入的</a:t>
            </a:r>
          </a:p>
        </p:txBody>
      </p:sp>
      <p:sp>
        <p:nvSpPr>
          <p:cNvPr id="112644" name="灯片编号占位符 3">
            <a:extLst>
              <a:ext uri="{FF2B5EF4-FFF2-40B4-BE49-F238E27FC236}">
                <a16:creationId xmlns:a16="http://schemas.microsoft.com/office/drawing/2014/main" id="{0254B754-6A34-4AD0-B8DA-FFA6857915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31BE66-1B15-4496-A5F9-4983EF6A92C2}" type="slidenum">
              <a:rPr kumimoji="1" lang="zh-CN" altLang="en-US" smtClean="0">
                <a:latin typeface="Times New Roman" panose="02020603050405020304" pitchFamily="18" charset="0"/>
              </a:rPr>
              <a:pPr/>
              <a:t>11</a:t>
            </a:fld>
            <a:endParaRPr kumimoji="1" lang="zh-CN"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041DBA1B-9FF1-4E0D-9BCF-0483835E88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备注占位符 2">
            <a:extLst>
              <a:ext uri="{FF2B5EF4-FFF2-40B4-BE49-F238E27FC236}">
                <a16:creationId xmlns:a16="http://schemas.microsoft.com/office/drawing/2014/main" id="{6C192B0D-0A5C-487D-80C2-315D459143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atinLnBrk="1"/>
            <a:r>
              <a:rPr lang="zh-CN" altLang="en-US" dirty="0"/>
              <a:t>（</a:t>
            </a:r>
            <a:r>
              <a:rPr lang="en-US" altLang="zh-CN" dirty="0"/>
              <a:t>1</a:t>
            </a:r>
            <a:r>
              <a:rPr lang="zh-CN" altLang="en-US" dirty="0"/>
              <a:t>） </a:t>
            </a:r>
            <a:r>
              <a:rPr lang="en-US" altLang="zh-CN" dirty="0"/>
              <a:t>IV</a:t>
            </a:r>
            <a:r>
              <a:rPr lang="zh-CN" altLang="en-US" dirty="0"/>
              <a:t>是动态生成的</a:t>
            </a:r>
            <a:r>
              <a:rPr lang="en-US" altLang="zh-CN" dirty="0"/>
              <a:t>24bit</a:t>
            </a:r>
            <a:r>
              <a:rPr lang="zh-CN" altLang="en-US" dirty="0"/>
              <a:t>随机数，标准没有指定应该怎么生成，而且在数据帧中以明文的方式进行发送，它和</a:t>
            </a:r>
            <a:r>
              <a:rPr lang="en-US" altLang="zh-CN" dirty="0"/>
              <a:t>key</a:t>
            </a:r>
            <a:r>
              <a:rPr lang="zh-CN" altLang="en-US" dirty="0"/>
              <a:t>结合生成随机种子（</a:t>
            </a:r>
            <a:r>
              <a:rPr lang="en-US" altLang="zh-CN" dirty="0"/>
              <a:t>seed</a:t>
            </a:r>
            <a:r>
              <a:rPr lang="zh-CN" altLang="en-US" dirty="0"/>
              <a:t>），然后运用</a:t>
            </a:r>
            <a:r>
              <a:rPr lang="en-US" altLang="zh-CN" dirty="0"/>
              <a:t>CR4</a:t>
            </a:r>
            <a:r>
              <a:rPr lang="zh-CN" altLang="en-US" dirty="0"/>
              <a:t>算法生成秘钥流（</a:t>
            </a:r>
            <a:r>
              <a:rPr lang="en-US" altLang="zh-CN" dirty="0"/>
              <a:t>keystream</a:t>
            </a:r>
            <a:r>
              <a:rPr lang="zh-CN" altLang="en-US" dirty="0"/>
              <a:t>）。</a:t>
            </a:r>
          </a:p>
          <a:p>
            <a:pPr latinLnBrk="1"/>
            <a:r>
              <a:rPr lang="zh-CN" altLang="en-US" dirty="0"/>
              <a:t>（</a:t>
            </a:r>
            <a:r>
              <a:rPr lang="en-US" altLang="zh-CN" dirty="0"/>
              <a:t>2</a:t>
            </a:r>
            <a:r>
              <a:rPr lang="zh-CN" altLang="en-US" dirty="0"/>
              <a:t>）对需要加密的明文进行</a:t>
            </a:r>
            <a:r>
              <a:rPr lang="en-US" altLang="zh-CN" dirty="0"/>
              <a:t>CRC-32</a:t>
            </a:r>
            <a:r>
              <a:rPr lang="zh-CN" altLang="en-US" dirty="0"/>
              <a:t>运算，生成 </a:t>
            </a:r>
            <a:r>
              <a:rPr lang="en-US" altLang="zh-CN" dirty="0"/>
              <a:t>ICV</a:t>
            </a:r>
            <a:r>
              <a:rPr lang="zh-CN" altLang="en-US" dirty="0"/>
              <a:t>（</a:t>
            </a:r>
            <a:r>
              <a:rPr lang="en-US" altLang="zh-CN" dirty="0"/>
              <a:t>32</a:t>
            </a:r>
            <a:r>
              <a:rPr lang="zh-CN" altLang="en-US" dirty="0"/>
              <a:t>位），然后将这个 </a:t>
            </a:r>
            <a:r>
              <a:rPr lang="en-US" altLang="zh-CN" dirty="0"/>
              <a:t>ICV </a:t>
            </a:r>
            <a:r>
              <a:rPr lang="zh-CN" altLang="en-US" dirty="0"/>
              <a:t>追加到 </a:t>
            </a:r>
            <a:r>
              <a:rPr lang="en-US" altLang="zh-CN" dirty="0"/>
              <a:t>plaintext</a:t>
            </a:r>
            <a:r>
              <a:rPr lang="zh-CN" altLang="en-US" dirty="0"/>
              <a:t>的后面</a:t>
            </a:r>
          </a:p>
          <a:p>
            <a:pPr latinLnBrk="1"/>
            <a:r>
              <a:rPr lang="zh-CN" altLang="en-US" dirty="0"/>
              <a:t>（</a:t>
            </a:r>
            <a:r>
              <a:rPr lang="en-US" altLang="zh-CN" dirty="0"/>
              <a:t>3</a:t>
            </a:r>
            <a:r>
              <a:rPr lang="zh-CN" altLang="en-US" dirty="0"/>
              <a:t>）将尾部有 </a:t>
            </a:r>
            <a:r>
              <a:rPr lang="en-US" altLang="zh-CN" dirty="0"/>
              <a:t>ICV</a:t>
            </a:r>
            <a:r>
              <a:rPr lang="zh-CN" altLang="en-US" dirty="0"/>
              <a:t>的</a:t>
            </a:r>
            <a:r>
              <a:rPr lang="en-US" altLang="zh-CN" dirty="0"/>
              <a:t>plaintext </a:t>
            </a:r>
            <a:r>
              <a:rPr lang="zh-CN" altLang="en-US" dirty="0"/>
              <a:t>与密码流进行异或运算，得到加密数据</a:t>
            </a:r>
          </a:p>
          <a:p>
            <a:pPr latinLnBrk="1"/>
            <a:r>
              <a:rPr lang="zh-CN" altLang="en-US" dirty="0"/>
              <a:t>（</a:t>
            </a:r>
            <a:r>
              <a:rPr lang="en-US" altLang="zh-CN" dirty="0"/>
              <a:t>4</a:t>
            </a:r>
            <a:r>
              <a:rPr lang="zh-CN" altLang="en-US" dirty="0"/>
              <a:t>）将 </a:t>
            </a:r>
            <a:r>
              <a:rPr lang="en-US" altLang="zh-CN" dirty="0"/>
              <a:t>IV </a:t>
            </a:r>
            <a:r>
              <a:rPr lang="zh-CN" altLang="en-US" dirty="0"/>
              <a:t>添加到加密数据的前面，进行传送。</a:t>
            </a:r>
          </a:p>
          <a:p>
            <a:endParaRPr lang="zh-CN" altLang="en-US" dirty="0"/>
          </a:p>
        </p:txBody>
      </p:sp>
      <p:sp>
        <p:nvSpPr>
          <p:cNvPr id="114692" name="灯片编号占位符 3">
            <a:extLst>
              <a:ext uri="{FF2B5EF4-FFF2-40B4-BE49-F238E27FC236}">
                <a16:creationId xmlns:a16="http://schemas.microsoft.com/office/drawing/2014/main" id="{F7D87520-2F47-4DEB-AA34-CD75DB6AFA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021E9A-72DB-483C-A33A-D4F6CB50C522}" type="slidenum">
              <a:rPr kumimoji="1" lang="zh-CN" altLang="en-US" smtClean="0">
                <a:latin typeface="Times New Roman" panose="02020603050405020304" pitchFamily="18" charset="0"/>
              </a:rPr>
              <a:pPr/>
              <a:t>12</a:t>
            </a:fld>
            <a:endParaRPr kumimoji="1" lang="zh-CN"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59676393-B2DC-4DDE-AF96-FE1E01B735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备注占位符 2">
            <a:extLst>
              <a:ext uri="{FF2B5EF4-FFF2-40B4-BE49-F238E27FC236}">
                <a16:creationId xmlns:a16="http://schemas.microsoft.com/office/drawing/2014/main" id="{6BCBDFC9-B1A6-4020-94F8-7EB72E8A86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atinLnBrk="1"/>
            <a:r>
              <a:rPr lang="zh-CN" altLang="en-US" dirty="0"/>
              <a:t>（</a:t>
            </a:r>
            <a:r>
              <a:rPr lang="en-US" altLang="zh-CN" dirty="0"/>
              <a:t>1</a:t>
            </a:r>
            <a:r>
              <a:rPr lang="zh-CN" altLang="en-US" dirty="0"/>
              <a:t>）</a:t>
            </a:r>
            <a:r>
              <a:rPr lang="en-US" altLang="zh-CN" dirty="0"/>
              <a:t>IV</a:t>
            </a:r>
            <a:r>
              <a:rPr lang="zh-CN" altLang="en-US" dirty="0"/>
              <a:t>和</a:t>
            </a:r>
            <a:r>
              <a:rPr lang="en-US" altLang="zh-CN" dirty="0"/>
              <a:t>key</a:t>
            </a:r>
            <a:r>
              <a:rPr lang="zh-CN" altLang="en-US" dirty="0"/>
              <a:t>结合生成随机种子（</a:t>
            </a:r>
            <a:r>
              <a:rPr lang="en-US" altLang="zh-CN" dirty="0"/>
              <a:t>seed</a:t>
            </a:r>
            <a:r>
              <a:rPr lang="zh-CN" altLang="en-US" dirty="0"/>
              <a:t>），然后运用</a:t>
            </a:r>
            <a:r>
              <a:rPr lang="en-US" altLang="zh-CN" dirty="0"/>
              <a:t>CR4</a:t>
            </a:r>
            <a:r>
              <a:rPr lang="zh-CN" altLang="en-US" dirty="0"/>
              <a:t>算法生成秘钥流（</a:t>
            </a:r>
            <a:r>
              <a:rPr lang="en-US" altLang="zh-CN" dirty="0"/>
              <a:t>keystream</a:t>
            </a:r>
            <a:r>
              <a:rPr lang="zh-CN" altLang="en-US" dirty="0"/>
              <a:t>）</a:t>
            </a:r>
          </a:p>
          <a:p>
            <a:pPr latinLnBrk="1"/>
            <a:r>
              <a:rPr lang="zh-CN" altLang="en-US" dirty="0"/>
              <a:t>（</a:t>
            </a:r>
            <a:r>
              <a:rPr lang="en-US" altLang="zh-CN" dirty="0"/>
              <a:t>2</a:t>
            </a:r>
            <a:r>
              <a:rPr lang="zh-CN" altLang="en-US" dirty="0"/>
              <a:t>）将</a:t>
            </a:r>
            <a:r>
              <a:rPr lang="en-US" altLang="zh-CN" dirty="0"/>
              <a:t>keystream</a:t>
            </a:r>
            <a:r>
              <a:rPr lang="zh-CN" altLang="en-US" dirty="0"/>
              <a:t>和加密数据进行异或，得到 </a:t>
            </a:r>
            <a:r>
              <a:rPr lang="en-US" altLang="zh-CN" dirty="0"/>
              <a:t>plaintext </a:t>
            </a:r>
            <a:r>
              <a:rPr lang="zh-CN" altLang="en-US" dirty="0"/>
              <a:t>和 </a:t>
            </a:r>
            <a:r>
              <a:rPr lang="en-US" altLang="zh-CN" dirty="0"/>
              <a:t>ICV</a:t>
            </a:r>
          </a:p>
          <a:p>
            <a:pPr latinLnBrk="1"/>
            <a:r>
              <a:rPr lang="zh-CN" altLang="en-US" dirty="0"/>
              <a:t>（</a:t>
            </a:r>
            <a:r>
              <a:rPr lang="en-US" altLang="zh-CN" dirty="0"/>
              <a:t>3</a:t>
            </a:r>
            <a:r>
              <a:rPr lang="zh-CN" altLang="en-US" dirty="0"/>
              <a:t>）根据解密后得到的 </a:t>
            </a:r>
            <a:r>
              <a:rPr lang="en-US" altLang="zh-CN" dirty="0"/>
              <a:t>plaintext </a:t>
            </a:r>
            <a:r>
              <a:rPr lang="zh-CN" altLang="en-US" dirty="0"/>
              <a:t>再计算一个 </a:t>
            </a:r>
            <a:r>
              <a:rPr lang="en-US" altLang="zh-CN" dirty="0"/>
              <a:t>ICV </a:t>
            </a:r>
            <a:r>
              <a:rPr lang="zh-CN" altLang="en-US" dirty="0"/>
              <a:t>和包中的 </a:t>
            </a:r>
            <a:r>
              <a:rPr lang="en-US" altLang="zh-CN" dirty="0"/>
              <a:t>ICV</a:t>
            </a:r>
            <a:r>
              <a:rPr lang="zh-CN" altLang="en-US" dirty="0"/>
              <a:t>进行比较，判断是否相等，这也算是一个可靠性的保证</a:t>
            </a:r>
          </a:p>
        </p:txBody>
      </p:sp>
      <p:sp>
        <p:nvSpPr>
          <p:cNvPr id="116740" name="灯片编号占位符 3">
            <a:extLst>
              <a:ext uri="{FF2B5EF4-FFF2-40B4-BE49-F238E27FC236}">
                <a16:creationId xmlns:a16="http://schemas.microsoft.com/office/drawing/2014/main" id="{76B6419C-9BF3-45F0-BDBE-FB5C0E1FB0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0CEE6E-3E29-476C-B408-73B44C4419F0}" type="slidenum">
              <a:rPr kumimoji="1" lang="zh-CN" altLang="en-US" smtClean="0">
                <a:latin typeface="Times New Roman" panose="02020603050405020304" pitchFamily="18" charset="0"/>
              </a:rPr>
              <a:pPr/>
              <a:t>13</a:t>
            </a:fld>
            <a:endParaRPr kumimoji="1" lang="zh-CN"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DF0D77DA-10A9-466C-B9BE-FEADE43B41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a:extLst>
              <a:ext uri="{FF2B5EF4-FFF2-40B4-BE49-F238E27FC236}">
                <a16:creationId xmlns:a16="http://schemas.microsoft.com/office/drawing/2014/main" id="{BF12E0F6-6EC2-4AF7-A562-B9E3260456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9812" name="灯片编号占位符 3">
            <a:extLst>
              <a:ext uri="{FF2B5EF4-FFF2-40B4-BE49-F238E27FC236}">
                <a16:creationId xmlns:a16="http://schemas.microsoft.com/office/drawing/2014/main" id="{1B834A8C-A4BB-4506-A723-AEDADF3E94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86DD7A-C966-44E1-987F-BB38C64AC96B}" type="slidenum">
              <a:rPr kumimoji="1" lang="zh-CN" altLang="en-US" smtClean="0">
                <a:latin typeface="Times New Roman" panose="02020603050405020304" pitchFamily="18" charset="0"/>
              </a:rPr>
              <a:pPr/>
              <a:t>15</a:t>
            </a:fld>
            <a:endParaRPr kumimoji="1" lang="zh-CN"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76836C8-9309-4FD7-B837-D958AE702264}" type="slidenum">
              <a:rPr lang="zh-CN" altLang="en-US" smtClean="0"/>
              <a:pPr>
                <a:defRPr/>
              </a:pPr>
              <a:t>17</a:t>
            </a:fld>
            <a:endParaRPr lang="zh-CN" altLang="en-US"/>
          </a:p>
        </p:txBody>
      </p:sp>
    </p:spTree>
    <p:extLst>
      <p:ext uri="{BB962C8B-B14F-4D97-AF65-F5344CB8AC3E}">
        <p14:creationId xmlns:p14="http://schemas.microsoft.com/office/powerpoint/2010/main" val="114515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6D1FB3DD-FDC7-4F66-99EF-382E26C391D3}"/>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6BD9796B-FBCF-45C8-9619-5EE43F56AF57}" type="datetimeFigureOut">
              <a:rPr lang="zh-CN" altLang="en-US"/>
              <a:pPr>
                <a:defRPr/>
              </a:pPr>
              <a:t>2023/10/31</a:t>
            </a:fld>
            <a:endParaRPr lang="zh-CN" altLang="en-US"/>
          </a:p>
        </p:txBody>
      </p:sp>
      <p:sp>
        <p:nvSpPr>
          <p:cNvPr id="5" name="页脚占位符 4">
            <a:extLst>
              <a:ext uri="{FF2B5EF4-FFF2-40B4-BE49-F238E27FC236}">
                <a16:creationId xmlns:a16="http://schemas.microsoft.com/office/drawing/2014/main" id="{741FD399-2E02-4F35-8A80-58C71FCB5DA8}"/>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E13D63F5-8412-4106-A5A2-B09AE4A2AF9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D076CA58-82F8-4C6A-ADC6-15D87A960AAC}" type="slidenum">
              <a:rPr lang="zh-CN" altLang="en-US"/>
              <a:pPr>
                <a:defRPr/>
              </a:pPr>
              <a:t>‹#›</a:t>
            </a:fld>
            <a:endParaRPr lang="zh-CN" altLang="en-US"/>
          </a:p>
        </p:txBody>
      </p:sp>
    </p:spTree>
    <p:extLst>
      <p:ext uri="{BB962C8B-B14F-4D97-AF65-F5344CB8AC3E}">
        <p14:creationId xmlns:p14="http://schemas.microsoft.com/office/powerpoint/2010/main" val="173837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233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CE36F2-7523-41E4-BBC3-2D77E6077E2F}"/>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05CE8A6-BBB7-474F-A555-882CF8DC50F9}" type="datetimeFigureOut">
              <a:rPr lang="zh-CN" altLang="en-US"/>
              <a:pPr>
                <a:defRPr/>
              </a:pPr>
              <a:t>2023/10/31</a:t>
            </a:fld>
            <a:endParaRPr lang="zh-CN" altLang="en-US"/>
          </a:p>
        </p:txBody>
      </p:sp>
      <p:sp>
        <p:nvSpPr>
          <p:cNvPr id="5" name="页脚占位符 4">
            <a:extLst>
              <a:ext uri="{FF2B5EF4-FFF2-40B4-BE49-F238E27FC236}">
                <a16:creationId xmlns:a16="http://schemas.microsoft.com/office/drawing/2014/main" id="{5E1EEE46-3DEF-4552-9BEF-9E57CA804CCA}"/>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6B3FEC0B-9AD1-45D5-859F-497A9A12F83D}"/>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B509BBEF-0A6C-40D9-98B0-BAB239869A9F}" type="slidenum">
              <a:rPr lang="zh-CN" altLang="en-US"/>
              <a:pPr>
                <a:defRPr/>
              </a:pPr>
              <a:t>‹#›</a:t>
            </a:fld>
            <a:endParaRPr lang="zh-CN" altLang="en-US"/>
          </a:p>
        </p:txBody>
      </p:sp>
    </p:spTree>
    <p:extLst>
      <p:ext uri="{BB962C8B-B14F-4D97-AF65-F5344CB8AC3E}">
        <p14:creationId xmlns:p14="http://schemas.microsoft.com/office/powerpoint/2010/main" val="173310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563F89D-89DD-4BB4-9098-5AF58E6908CB}"/>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3F865A8-D9F2-4D56-B60D-2460F9311674}" type="datetimeFigureOut">
              <a:rPr lang="zh-CN" altLang="en-US"/>
              <a:pPr>
                <a:defRPr/>
              </a:pPr>
              <a:t>2023/10/31</a:t>
            </a:fld>
            <a:endParaRPr lang="zh-CN" altLang="en-US"/>
          </a:p>
        </p:txBody>
      </p:sp>
      <p:sp>
        <p:nvSpPr>
          <p:cNvPr id="6" name="页脚占位符 5">
            <a:extLst>
              <a:ext uri="{FF2B5EF4-FFF2-40B4-BE49-F238E27FC236}">
                <a16:creationId xmlns:a16="http://schemas.microsoft.com/office/drawing/2014/main" id="{56887775-E253-472A-A20B-1128DC745FAB}"/>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B4B9E91F-C59E-466B-883E-3C6CB23D854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A7FD2541-D407-4B1C-8B41-B8CE2616648B}" type="slidenum">
              <a:rPr lang="zh-CN" altLang="en-US"/>
              <a:pPr>
                <a:defRPr/>
              </a:pPr>
              <a:t>‹#›</a:t>
            </a:fld>
            <a:endParaRPr lang="zh-CN" altLang="en-US"/>
          </a:p>
        </p:txBody>
      </p:sp>
    </p:spTree>
    <p:extLst>
      <p:ext uri="{BB962C8B-B14F-4D97-AF65-F5344CB8AC3E}">
        <p14:creationId xmlns:p14="http://schemas.microsoft.com/office/powerpoint/2010/main" val="2167420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B82E6DF-29FA-412E-BE60-5EF1A9657197}"/>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139941B9-B745-4C8D-B8CA-2E59DCC723E0}" type="datetimeFigureOut">
              <a:rPr lang="zh-CN" altLang="en-US"/>
              <a:pPr>
                <a:defRPr/>
              </a:pPr>
              <a:t>2023/10/31</a:t>
            </a:fld>
            <a:endParaRPr lang="zh-CN" altLang="en-US"/>
          </a:p>
        </p:txBody>
      </p:sp>
      <p:sp>
        <p:nvSpPr>
          <p:cNvPr id="8" name="页脚占位符 7">
            <a:extLst>
              <a:ext uri="{FF2B5EF4-FFF2-40B4-BE49-F238E27FC236}">
                <a16:creationId xmlns:a16="http://schemas.microsoft.com/office/drawing/2014/main" id="{FF4A2EBB-CD03-4479-8B7F-AF46ED121381}"/>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a:extLst>
              <a:ext uri="{FF2B5EF4-FFF2-40B4-BE49-F238E27FC236}">
                <a16:creationId xmlns:a16="http://schemas.microsoft.com/office/drawing/2014/main" id="{89383039-1D51-4702-9F33-2E2F8DF288F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53C9FDE1-41F8-47CB-ABCC-3A1F17237FE1}" type="slidenum">
              <a:rPr lang="zh-CN" altLang="en-US"/>
              <a:pPr>
                <a:defRPr/>
              </a:pPr>
              <a:t>‹#›</a:t>
            </a:fld>
            <a:endParaRPr lang="zh-CN" altLang="en-US"/>
          </a:p>
        </p:txBody>
      </p:sp>
    </p:spTree>
    <p:extLst>
      <p:ext uri="{BB962C8B-B14F-4D97-AF65-F5344CB8AC3E}">
        <p14:creationId xmlns:p14="http://schemas.microsoft.com/office/powerpoint/2010/main" val="416123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6891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91A80B-ED45-4E25-AC55-F2A603627D01}"/>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D6ECAF4-5BC9-403F-A891-26DA6E8A0BF6}" type="datetimeFigureOut">
              <a:rPr lang="zh-CN" altLang="en-US"/>
              <a:pPr>
                <a:defRPr/>
              </a:pPr>
              <a:t>2023/10/31</a:t>
            </a:fld>
            <a:endParaRPr lang="zh-CN" altLang="en-US"/>
          </a:p>
        </p:txBody>
      </p:sp>
      <p:sp>
        <p:nvSpPr>
          <p:cNvPr id="3" name="页脚占位符 2">
            <a:extLst>
              <a:ext uri="{FF2B5EF4-FFF2-40B4-BE49-F238E27FC236}">
                <a16:creationId xmlns:a16="http://schemas.microsoft.com/office/drawing/2014/main" id="{810E5A7F-578E-48AE-8613-C959C3850334}"/>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a:extLst>
              <a:ext uri="{FF2B5EF4-FFF2-40B4-BE49-F238E27FC236}">
                <a16:creationId xmlns:a16="http://schemas.microsoft.com/office/drawing/2014/main" id="{BCDB4677-011F-4A65-909C-B77D4CF257E1}"/>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F434D920-1B3A-4661-A7E7-7AC721F0CCD1}" type="slidenum">
              <a:rPr lang="zh-CN" altLang="en-US"/>
              <a:pPr>
                <a:defRPr/>
              </a:pPr>
              <a:t>‹#›</a:t>
            </a:fld>
            <a:endParaRPr lang="zh-CN" altLang="en-US"/>
          </a:p>
        </p:txBody>
      </p:sp>
    </p:spTree>
    <p:extLst>
      <p:ext uri="{BB962C8B-B14F-4D97-AF65-F5344CB8AC3E}">
        <p14:creationId xmlns:p14="http://schemas.microsoft.com/office/powerpoint/2010/main" val="399555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7D56367-4B78-428D-9CA2-D6347C370B45}"/>
              </a:ext>
            </a:extLst>
          </p:cNvPr>
          <p:cNvSpPr>
            <a:spLocks noGrp="1"/>
          </p:cNvSpPr>
          <p:nvPr>
            <p:ph type="title"/>
          </p:nvPr>
        </p:nvSpPr>
        <p:spPr>
          <a:xfrm>
            <a:off x="0" y="0"/>
            <a:ext cx="9144000" cy="692150"/>
          </a:xfrm>
          <a:prstGeom prst="rect">
            <a:avLst/>
          </a:prstGeom>
          <a:solidFill>
            <a:srgbClr val="0070C0"/>
          </a:solidFill>
        </p:spPr>
        <p:style>
          <a:lnRef idx="1">
            <a:schemeClr val="accent1"/>
          </a:lnRef>
          <a:fillRef idx="2">
            <a:schemeClr val="accent1"/>
          </a:fillRef>
          <a:effectRef idx="1">
            <a:schemeClr val="accent1"/>
          </a:effectRef>
          <a:fontRef idx="none"/>
        </p:style>
        <p:txBody>
          <a:bodyPr vert="horz" lIns="91440" tIns="45720" rIns="91440" bIns="45720" rtlCol="0" anchor="ctr">
            <a:noAutofit/>
          </a:bodyPr>
          <a:lstStyle/>
          <a:p>
            <a:r>
              <a:rPr lang="zh-CN" altLang="en-US" dirty="0"/>
              <a:t>单击此处编辑母版标题样式</a:t>
            </a:r>
          </a:p>
        </p:txBody>
      </p:sp>
      <p:sp>
        <p:nvSpPr>
          <p:cNvPr id="1027" name="文本占位符 2">
            <a:extLst>
              <a:ext uri="{FF2B5EF4-FFF2-40B4-BE49-F238E27FC236}">
                <a16:creationId xmlns:a16="http://schemas.microsoft.com/office/drawing/2014/main" id="{2533BD4B-AC08-4C1C-B653-E3E57351AEA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矩形​​ 6">
            <a:extLst>
              <a:ext uri="{FF2B5EF4-FFF2-40B4-BE49-F238E27FC236}">
                <a16:creationId xmlns:a16="http://schemas.microsoft.com/office/drawing/2014/main" id="{5EA1D4C4-CDF2-49BA-A4E8-67B07216445B}"/>
              </a:ext>
            </a:extLst>
          </p:cNvPr>
          <p:cNvSpPr/>
          <p:nvPr userDrawn="1"/>
        </p:nvSpPr>
        <p:spPr>
          <a:xfrm>
            <a:off x="0" y="692150"/>
            <a:ext cx="9144000" cy="730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4071" r:id="rId1"/>
    <p:sldLayoutId id="2147484069" r:id="rId2"/>
    <p:sldLayoutId id="2147484072" r:id="rId3"/>
    <p:sldLayoutId id="2147484073" r:id="rId4"/>
    <p:sldLayoutId id="2147484074" r:id="rId5"/>
    <p:sldLayoutId id="2147484070" r:id="rId6"/>
    <p:sldLayoutId id="2147484075" r:id="rId7"/>
  </p:sldLayoutIdLst>
  <p:txStyles>
    <p:title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4777E8-C0E9-4B2D-A1C7-90F46474518A}"/>
              </a:ext>
            </a:extLst>
          </p:cNvPr>
          <p:cNvSpPr>
            <a:spLocks noGrp="1"/>
          </p:cNvSpPr>
          <p:nvPr>
            <p:ph type="ctrTitle"/>
          </p:nvPr>
        </p:nvSpPr>
        <p:spPr>
          <a:xfrm>
            <a:off x="0" y="1484313"/>
            <a:ext cx="9144000" cy="1470025"/>
          </a:xfrm>
        </p:spPr>
        <p:txBody>
          <a:bodyPr/>
          <a:lstStyle/>
          <a:p>
            <a:pPr eaLnBrk="1" fontAlgn="auto" hangingPunct="1">
              <a:spcAft>
                <a:spcPts val="0"/>
              </a:spcAft>
              <a:defRPr/>
            </a:pPr>
            <a:r>
              <a:rPr lang="zh-CN" altLang="en-US" sz="4000" b="1" dirty="0">
                <a:effectLst>
                  <a:outerShdw blurRad="38100" dist="38100" dir="2700000" algn="tl">
                    <a:srgbClr val="000000">
                      <a:alpha val="43137"/>
                    </a:srgbClr>
                  </a:outerShdw>
                </a:effectLst>
                <a:latin typeface="黑体" pitchFamily="49" charset="-122"/>
                <a:ea typeface="黑体" pitchFamily="49" charset="-122"/>
              </a:rPr>
              <a:t>无线网络安全</a:t>
            </a:r>
          </a:p>
        </p:txBody>
      </p:sp>
      <p:sp>
        <p:nvSpPr>
          <p:cNvPr id="3" name="副标题 2">
            <a:extLst>
              <a:ext uri="{FF2B5EF4-FFF2-40B4-BE49-F238E27FC236}">
                <a16:creationId xmlns:a16="http://schemas.microsoft.com/office/drawing/2014/main" id="{309FF8CD-B30A-48AA-A756-368E37AD3A64}"/>
              </a:ext>
            </a:extLst>
          </p:cNvPr>
          <p:cNvSpPr>
            <a:spLocks noGrp="1"/>
          </p:cNvSpPr>
          <p:nvPr>
            <p:ph type="subTitle" idx="1"/>
          </p:nvPr>
        </p:nvSpPr>
        <p:spPr>
          <a:xfrm>
            <a:off x="15875" y="3429000"/>
            <a:ext cx="9109075" cy="2520950"/>
          </a:xfrm>
        </p:spPr>
        <p:txBody>
          <a:bodyPr rtlCol="0">
            <a:noAutofit/>
          </a:bodyPr>
          <a:lstStyle/>
          <a:p>
            <a:pPr eaLnBrk="1" fontAlgn="auto" hangingPunct="1">
              <a:spcBef>
                <a:spcPts val="0"/>
              </a:spcBef>
              <a:spcAft>
                <a:spcPts val="0"/>
              </a:spcAft>
              <a:defRPr/>
            </a:pPr>
            <a:r>
              <a:rPr lang="zh-CN" altLang="en-US" sz="2800" b="1" dirty="0">
                <a:solidFill>
                  <a:schemeClr val="tx1"/>
                </a:solidFill>
                <a:effectLst>
                  <a:outerShdw blurRad="38100" dist="38100" dir="2700000" algn="tl">
                    <a:srgbClr val="000000">
                      <a:alpha val="43137"/>
                    </a:srgbClr>
                  </a:outerShdw>
                </a:effectLst>
              </a:rPr>
              <a:t>张  磊</a:t>
            </a:r>
            <a:r>
              <a:rPr lang="zh-CN" altLang="en-US" sz="2800" dirty="0">
                <a:solidFill>
                  <a:schemeClr val="tx1"/>
                </a:solidFill>
                <a:effectLst>
                  <a:outerShdw blurRad="38100" dist="38100" dir="2700000" algn="tl">
                    <a:srgbClr val="000000">
                      <a:alpha val="43137"/>
                    </a:srgbClr>
                  </a:outerShdw>
                </a:effectLst>
              </a:rPr>
              <a:t> </a:t>
            </a:r>
            <a:endParaRPr lang="en-US" altLang="zh-CN" sz="2400" dirty="0">
              <a:solidFill>
                <a:schemeClr val="tx1"/>
              </a:solidFill>
              <a:effectLst>
                <a:outerShdw blurRad="38100" dist="38100" dir="2700000" algn="tl">
                  <a:srgbClr val="000000">
                    <a:alpha val="43137"/>
                  </a:srgbClr>
                </a:outerShdw>
              </a:effectLst>
            </a:endParaRPr>
          </a:p>
          <a:p>
            <a:pPr eaLnBrk="1" fontAlgn="auto" hangingPunct="1">
              <a:spcBef>
                <a:spcPts val="240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密码与网络安全系</a:t>
            </a:r>
            <a:endParaRPr lang="en-US" altLang="zh-CN"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软件工程学院</a:t>
            </a:r>
            <a:endParaRPr lang="en-US" altLang="zh-CN" sz="10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120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华东师范大学 </a:t>
            </a:r>
            <a:endParaRPr lang="en-US" altLang="zh-CN"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1200"/>
              </a:spcBef>
              <a:spcAft>
                <a:spcPts val="0"/>
              </a:spcAft>
              <a:defRPr/>
            </a:pPr>
            <a:endParaRPr lang="zh-CN" altLang="en-US" sz="2400" dirty="0">
              <a:solidFill>
                <a:schemeClr val="tx1"/>
              </a:solidFill>
              <a:effectLst>
                <a:outerShdw blurRad="38100" dist="38100" dir="2700000" algn="tl">
                  <a:srgbClr val="000000">
                    <a:alpha val="43137"/>
                  </a:srgbClr>
                </a:outerShdw>
              </a:effectLst>
            </a:endParaRPr>
          </a:p>
        </p:txBody>
      </p:sp>
    </p:spTree>
  </p:cSld>
  <p:clrMapOvr>
    <a:masterClrMapping/>
  </p:clrMapOvr>
  <p:transition advTm="695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graphicFrame>
        <p:nvGraphicFramePr>
          <p:cNvPr id="110595" name="Object 4">
            <a:extLst>
              <a:ext uri="{FF2B5EF4-FFF2-40B4-BE49-F238E27FC236}">
                <a16:creationId xmlns:a16="http://schemas.microsoft.com/office/drawing/2014/main" id="{C4B0326F-726B-47ED-85EE-83C92EE972E5}"/>
              </a:ext>
            </a:extLst>
          </p:cNvPr>
          <p:cNvGraphicFramePr>
            <a:graphicFrameLocks noChangeAspect="1"/>
          </p:cNvGraphicFramePr>
          <p:nvPr/>
        </p:nvGraphicFramePr>
        <p:xfrm>
          <a:off x="1035050" y="1557338"/>
          <a:ext cx="7072313" cy="3567112"/>
        </p:xfrm>
        <a:graphic>
          <a:graphicData uri="http://schemas.openxmlformats.org/presentationml/2006/ole">
            <mc:AlternateContent xmlns:mc="http://schemas.openxmlformats.org/markup-compatibility/2006">
              <mc:Choice xmlns:v="urn:schemas-microsoft-com:vml" Requires="v">
                <p:oleObj spid="_x0000_s110762" name="图表" r:id="rId3" imgW="6096000" imgH="2924118" progId="MSGraph.Chart.8">
                  <p:embed followColorScheme="full"/>
                </p:oleObj>
              </mc:Choice>
              <mc:Fallback>
                <p:oleObj name="图表" r:id="rId3" imgW="6096000" imgH="2924118" progId="MSGraph.Chart.8">
                  <p:embed followColorScheme="full"/>
                  <p:pic>
                    <p:nvPicPr>
                      <p:cNvPr id="0" name="Picture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050" y="1557338"/>
                        <a:ext cx="7072313" cy="356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5">
            <a:extLst>
              <a:ext uri="{FF2B5EF4-FFF2-40B4-BE49-F238E27FC236}">
                <a16:creationId xmlns:a16="http://schemas.microsoft.com/office/drawing/2014/main" id="{C29352C9-ED6B-44D2-8208-3D79FA59D5F6}"/>
              </a:ext>
            </a:extLst>
          </p:cNvPr>
          <p:cNvSpPr txBox="1">
            <a:spLocks noChangeArrowheads="1"/>
          </p:cNvSpPr>
          <p:nvPr/>
        </p:nvSpPr>
        <p:spPr bwMode="auto">
          <a:xfrm>
            <a:off x="3429000" y="5373688"/>
            <a:ext cx="2284413" cy="369887"/>
          </a:xfrm>
          <a:prstGeom prst="rect">
            <a:avLst/>
          </a:prstGeom>
          <a:noFill/>
          <a:ln w="9525">
            <a:noFill/>
            <a:miter lim="800000"/>
            <a:headEnd/>
            <a:tailEnd/>
          </a:ln>
          <a:effectLst/>
        </p:spPr>
        <p:txBody>
          <a:bodyPr wrap="none">
            <a:spAutoFit/>
          </a:bodyPr>
          <a:lstStyle/>
          <a:p>
            <a:pPr algn="ctr" eaLnBrk="1" hangingPunct="1">
              <a:defRPr/>
            </a:pPr>
            <a:r>
              <a:rPr lang="en-US" altLang="zh-CN" b="1" dirty="0">
                <a:latin typeface="+mn-ea"/>
                <a:ea typeface="+mn-ea"/>
              </a:rPr>
              <a:t>128bit WEP</a:t>
            </a:r>
            <a:r>
              <a:rPr lang="zh-CN" altLang="en-US" b="1" dirty="0">
                <a:latin typeface="+mn-ea"/>
                <a:ea typeface="+mn-ea"/>
              </a:rPr>
              <a:t>密钥构成</a:t>
            </a:r>
          </a:p>
        </p:txBody>
      </p:sp>
      <p:sp>
        <p:nvSpPr>
          <p:cNvPr id="3" name="灯片编号占位符 11">
            <a:extLst>
              <a:ext uri="{FF2B5EF4-FFF2-40B4-BE49-F238E27FC236}">
                <a16:creationId xmlns:a16="http://schemas.microsoft.com/office/drawing/2014/main" id="{934B41D1-199C-4125-A5A6-75091F153E59}"/>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10</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27651" name="Text Box 5">
            <a:extLst>
              <a:ext uri="{FF2B5EF4-FFF2-40B4-BE49-F238E27FC236}">
                <a16:creationId xmlns:a16="http://schemas.microsoft.com/office/drawing/2014/main" id="{86D1FF78-5880-477A-B93C-1E4C21FF60D5}"/>
              </a:ext>
            </a:extLst>
          </p:cNvPr>
          <p:cNvSpPr txBox="1">
            <a:spLocks noChangeArrowheads="1"/>
          </p:cNvSpPr>
          <p:nvPr/>
        </p:nvSpPr>
        <p:spPr bwMode="auto">
          <a:xfrm>
            <a:off x="608013" y="1762125"/>
            <a:ext cx="78343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342900" indent="-342900" eaLnBrk="1" hangingPunct="1">
              <a:lnSpc>
                <a:spcPct val="150000"/>
              </a:lnSpc>
              <a:spcBef>
                <a:spcPct val="0"/>
              </a:spcBef>
              <a:buFont typeface="Wingdings" panose="05000000000000000000" pitchFamily="2" charset="2"/>
              <a:buChar char="u"/>
              <a:defRPr/>
            </a:pPr>
            <a:r>
              <a:rPr lang="en-US" altLang="zh-CN" sz="2400" b="1" dirty="0">
                <a:latin typeface="宋体" panose="02010600030101010101" pitchFamily="2" charset="-122"/>
                <a:ea typeface="宋体" panose="02010600030101010101" pitchFamily="2" charset="-122"/>
              </a:rPr>
              <a:t>WEP</a:t>
            </a:r>
            <a:r>
              <a:rPr lang="zh-CN" altLang="en-US" sz="2400" b="1" dirty="0">
                <a:latin typeface="宋体" panose="02010600030101010101" pitchFamily="2" charset="-122"/>
                <a:ea typeface="宋体" panose="02010600030101010101" pitchFamily="2" charset="-122"/>
              </a:rPr>
              <a:t>密钥</a:t>
            </a:r>
            <a:endParaRPr lang="en-US" altLang="zh-CN" sz="2400" b="1" dirty="0">
              <a:latin typeface="宋体" panose="02010600030101010101" pitchFamily="2" charset="-122"/>
              <a:ea typeface="宋体" panose="02010600030101010101" pitchFamily="2" charset="-122"/>
            </a:endParaRPr>
          </a:p>
          <a:p>
            <a:pPr eaLnBrk="1" hangingPunct="1">
              <a:lnSpc>
                <a:spcPct val="150000"/>
              </a:lnSpc>
              <a:spcBef>
                <a:spcPct val="0"/>
              </a:spcBef>
              <a:buFont typeface="Arial" panose="020B0604020202020204" pitchFamily="34" charset="0"/>
              <a:buNone/>
              <a:defRPr/>
            </a:pPr>
            <a:r>
              <a:rPr lang="zh-CN" altLang="en-US" sz="2400" dirty="0">
                <a:latin typeface="宋体" panose="02010600030101010101" pitchFamily="2" charset="-122"/>
                <a:ea typeface="宋体" panose="02010600030101010101" pitchFamily="2" charset="-122"/>
              </a:rPr>
              <a:t>共享密钥可以用</a:t>
            </a:r>
            <a:r>
              <a:rPr lang="en-US" altLang="zh-CN" sz="2400" dirty="0">
                <a:latin typeface="宋体" panose="02010600030101010101" pitchFamily="2" charset="-122"/>
                <a:ea typeface="宋体" panose="02010600030101010101" pitchFamily="2" charset="-122"/>
              </a:rPr>
              <a:t>ASCII</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HEX</a:t>
            </a:r>
            <a:r>
              <a:rPr lang="zh-CN" altLang="en-US" sz="2400" dirty="0">
                <a:latin typeface="宋体" panose="02010600030101010101" pitchFamily="2" charset="-122"/>
                <a:ea typeface="宋体" panose="02010600030101010101" pitchFamily="2" charset="-122"/>
              </a:rPr>
              <a:t>两种方式来输入</a:t>
            </a:r>
            <a:r>
              <a:rPr lang="en-US" altLang="zh-CN" sz="2400" dirty="0">
                <a:latin typeface="宋体" panose="02010600030101010101" pitchFamily="2" charset="-122"/>
                <a:ea typeface="宋体" panose="02010600030101010101" pitchFamily="2" charset="-122"/>
              </a:rPr>
              <a:t>:</a:t>
            </a:r>
          </a:p>
        </p:txBody>
      </p:sp>
      <p:sp>
        <p:nvSpPr>
          <p:cNvPr id="111620" name="TextBox 49">
            <a:extLst>
              <a:ext uri="{FF2B5EF4-FFF2-40B4-BE49-F238E27FC236}">
                <a16:creationId xmlns:a16="http://schemas.microsoft.com/office/drawing/2014/main" id="{4584AF4D-6FE6-4FF2-AF9C-7ED39574EFEF}"/>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102405" name="文本框 2">
            <a:extLst>
              <a:ext uri="{FF2B5EF4-FFF2-40B4-BE49-F238E27FC236}">
                <a16:creationId xmlns:a16="http://schemas.microsoft.com/office/drawing/2014/main" id="{731BDFA1-33B0-4CDB-92DA-B1C57FAEA7A0}"/>
              </a:ext>
            </a:extLst>
          </p:cNvPr>
          <p:cNvSpPr txBox="1">
            <a:spLocks noChangeArrowheads="1"/>
          </p:cNvSpPr>
          <p:nvPr/>
        </p:nvSpPr>
        <p:spPr bwMode="auto">
          <a:xfrm>
            <a:off x="250825" y="3141663"/>
            <a:ext cx="8424863"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1085850" indent="-3429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vl="1" eaLnBrk="1" hangingPunct="1">
              <a:lnSpc>
                <a:spcPct val="150000"/>
              </a:lnSpc>
              <a:spcBef>
                <a:spcPct val="0"/>
              </a:spcBef>
              <a:buFont typeface="Wingdings" panose="05000000000000000000" pitchFamily="2" charset="2"/>
              <a:buChar char="n"/>
            </a:pPr>
            <a:r>
              <a:rPr kumimoji="1" lang="en-US" altLang="zh-CN" sz="2200" b="1" dirty="0">
                <a:latin typeface="宋体" panose="02010600030101010101" pitchFamily="2" charset="-122"/>
                <a:ea typeface="宋体" panose="02010600030101010101" pitchFamily="2" charset="-122"/>
              </a:rPr>
              <a:t>ASCII</a:t>
            </a:r>
            <a:r>
              <a:rPr kumimoji="1" lang="zh-CN" altLang="en-US" sz="2200" b="1" dirty="0">
                <a:latin typeface="宋体" panose="02010600030101010101" pitchFamily="2" charset="-122"/>
                <a:ea typeface="宋体" panose="02010600030101010101" pitchFamily="2" charset="-122"/>
              </a:rPr>
              <a:t>为字符模式</a:t>
            </a:r>
            <a:r>
              <a:rPr kumimoji="1" lang="en-US" altLang="zh-CN" sz="2200" dirty="0">
                <a:latin typeface="宋体" panose="02010600030101010101" pitchFamily="2" charset="-122"/>
                <a:ea typeface="宋体" panose="02010600030101010101" pitchFamily="2" charset="-122"/>
              </a:rPr>
              <a:t>,</a:t>
            </a:r>
            <a:r>
              <a:rPr kumimoji="1" lang="zh-CN" altLang="en-US" sz="2200" dirty="0">
                <a:latin typeface="宋体" panose="02010600030101010101" pitchFamily="2" charset="-122"/>
                <a:ea typeface="宋体" panose="02010600030101010101" pitchFamily="2" charset="-122"/>
              </a:rPr>
              <a:t>既输入</a:t>
            </a:r>
            <a:r>
              <a:rPr kumimoji="1" lang="en-US" altLang="zh-CN" sz="2200" dirty="0">
                <a:latin typeface="宋体" panose="02010600030101010101" pitchFamily="2" charset="-122"/>
                <a:ea typeface="宋体" panose="02010600030101010101" pitchFamily="2" charset="-122"/>
              </a:rPr>
              <a:t>5</a:t>
            </a:r>
            <a:r>
              <a:rPr kumimoji="1" lang="zh-CN" altLang="en-US" sz="2200" dirty="0">
                <a:latin typeface="宋体" panose="02010600030101010101" pitchFamily="2" charset="-122"/>
                <a:ea typeface="宋体" panose="02010600030101010101" pitchFamily="2" charset="-122"/>
              </a:rPr>
              <a:t>（</a:t>
            </a:r>
            <a:r>
              <a:rPr kumimoji="1" lang="en-US" altLang="zh-CN" sz="2200" dirty="0">
                <a:latin typeface="宋体" panose="02010600030101010101" pitchFamily="2" charset="-122"/>
                <a:ea typeface="宋体" panose="02010600030101010101" pitchFamily="2" charset="-122"/>
              </a:rPr>
              <a:t>64bit</a:t>
            </a:r>
            <a:r>
              <a:rPr kumimoji="1" lang="zh-CN" altLang="en-US" sz="2200" dirty="0">
                <a:latin typeface="宋体" panose="02010600030101010101" pitchFamily="2" charset="-122"/>
                <a:ea typeface="宋体" panose="02010600030101010101" pitchFamily="2" charset="-122"/>
              </a:rPr>
              <a:t>模式）个或</a:t>
            </a:r>
            <a:r>
              <a:rPr kumimoji="1" lang="en-US" altLang="zh-CN" sz="2200" dirty="0">
                <a:latin typeface="宋体" panose="02010600030101010101" pitchFamily="2" charset="-122"/>
                <a:ea typeface="宋体" panose="02010600030101010101" pitchFamily="2" charset="-122"/>
              </a:rPr>
              <a:t>13</a:t>
            </a:r>
            <a:r>
              <a:rPr kumimoji="1" lang="zh-CN" altLang="en-US" sz="2200" dirty="0">
                <a:latin typeface="宋体" panose="02010600030101010101" pitchFamily="2" charset="-122"/>
                <a:ea typeface="宋体" panose="02010600030101010101" pitchFamily="2" charset="-122"/>
              </a:rPr>
              <a:t>（</a:t>
            </a:r>
            <a:r>
              <a:rPr kumimoji="1" lang="en-US" altLang="zh-CN" sz="2200" dirty="0">
                <a:latin typeface="宋体" panose="02010600030101010101" pitchFamily="2" charset="-122"/>
                <a:ea typeface="宋体" panose="02010600030101010101" pitchFamily="2" charset="-122"/>
              </a:rPr>
              <a:t>128bit</a:t>
            </a:r>
            <a:r>
              <a:rPr kumimoji="1" lang="zh-CN" altLang="en-US" sz="2200" dirty="0">
                <a:latin typeface="宋体" panose="02010600030101010101" pitchFamily="2" charset="-122"/>
                <a:ea typeface="宋体" panose="02010600030101010101" pitchFamily="2" charset="-122"/>
              </a:rPr>
              <a:t>模式）字符</a:t>
            </a:r>
            <a:r>
              <a:rPr kumimoji="1" lang="en-US" altLang="zh-CN" sz="2200" dirty="0">
                <a:latin typeface="宋体" panose="02010600030101010101" pitchFamily="2" charset="-122"/>
                <a:ea typeface="宋体" panose="02010600030101010101" pitchFamily="2" charset="-122"/>
              </a:rPr>
              <a:t>;</a:t>
            </a:r>
          </a:p>
          <a:p>
            <a:pPr lvl="1" eaLnBrk="1" hangingPunct="1">
              <a:lnSpc>
                <a:spcPct val="150000"/>
              </a:lnSpc>
              <a:spcBef>
                <a:spcPct val="0"/>
              </a:spcBef>
              <a:buFont typeface="Wingdings" panose="05000000000000000000" pitchFamily="2" charset="2"/>
              <a:buChar char="n"/>
            </a:pPr>
            <a:r>
              <a:rPr kumimoji="1" lang="en-US" altLang="zh-CN" sz="2200" b="1" dirty="0">
                <a:latin typeface="宋体" panose="02010600030101010101" pitchFamily="2" charset="-122"/>
                <a:ea typeface="宋体" panose="02010600030101010101" pitchFamily="2" charset="-122"/>
              </a:rPr>
              <a:t>HEX</a:t>
            </a:r>
            <a:r>
              <a:rPr kumimoji="1" lang="zh-CN" altLang="en-US" sz="2200" b="1" dirty="0">
                <a:latin typeface="宋体" panose="02010600030101010101" pitchFamily="2" charset="-122"/>
                <a:ea typeface="宋体" panose="02010600030101010101" pitchFamily="2" charset="-122"/>
              </a:rPr>
              <a:t>为十六进制模式</a:t>
            </a:r>
            <a:r>
              <a:rPr kumimoji="1" lang="en-US" altLang="zh-CN" sz="2200" dirty="0">
                <a:latin typeface="宋体" panose="02010600030101010101" pitchFamily="2" charset="-122"/>
                <a:ea typeface="宋体" panose="02010600030101010101" pitchFamily="2" charset="-122"/>
              </a:rPr>
              <a:t>,</a:t>
            </a:r>
            <a:r>
              <a:rPr kumimoji="1" lang="zh-CN" altLang="en-US" sz="2200" dirty="0">
                <a:latin typeface="宋体" panose="02010600030101010101" pitchFamily="2" charset="-122"/>
                <a:ea typeface="宋体" panose="02010600030101010101" pitchFamily="2" charset="-122"/>
              </a:rPr>
              <a:t>既输入</a:t>
            </a:r>
            <a:r>
              <a:rPr kumimoji="1" lang="en-US" altLang="zh-CN" sz="2200" dirty="0">
                <a:latin typeface="宋体" panose="02010600030101010101" pitchFamily="2" charset="-122"/>
                <a:ea typeface="宋体" panose="02010600030101010101" pitchFamily="2" charset="-122"/>
              </a:rPr>
              <a:t>10</a:t>
            </a:r>
            <a:r>
              <a:rPr kumimoji="1" lang="zh-CN" altLang="en-US" sz="2200" dirty="0">
                <a:latin typeface="宋体" panose="02010600030101010101" pitchFamily="2" charset="-122"/>
                <a:ea typeface="宋体" panose="02010600030101010101" pitchFamily="2" charset="-122"/>
              </a:rPr>
              <a:t>个（</a:t>
            </a:r>
            <a:r>
              <a:rPr kumimoji="1" lang="en-US" altLang="zh-CN" sz="2200" dirty="0">
                <a:latin typeface="宋体" panose="02010600030101010101" pitchFamily="2" charset="-122"/>
                <a:ea typeface="宋体" panose="02010600030101010101" pitchFamily="2" charset="-122"/>
              </a:rPr>
              <a:t>64bit</a:t>
            </a:r>
            <a:r>
              <a:rPr kumimoji="1" lang="zh-CN" altLang="en-US" sz="2200" dirty="0">
                <a:latin typeface="宋体" panose="02010600030101010101" pitchFamily="2" charset="-122"/>
                <a:ea typeface="宋体" panose="02010600030101010101" pitchFamily="2" charset="-122"/>
              </a:rPr>
              <a:t>模式）或</a:t>
            </a:r>
            <a:r>
              <a:rPr kumimoji="1" lang="en-US" altLang="zh-CN" sz="2200" dirty="0">
                <a:latin typeface="宋体" panose="02010600030101010101" pitchFamily="2" charset="-122"/>
                <a:ea typeface="宋体" panose="02010600030101010101" pitchFamily="2" charset="-122"/>
              </a:rPr>
              <a:t>26</a:t>
            </a:r>
            <a:r>
              <a:rPr kumimoji="1" lang="zh-CN" altLang="en-US" sz="2200" dirty="0">
                <a:latin typeface="宋体" panose="02010600030101010101" pitchFamily="2" charset="-122"/>
                <a:ea typeface="宋体" panose="02010600030101010101" pitchFamily="2" charset="-122"/>
              </a:rPr>
              <a:t>个（</a:t>
            </a:r>
            <a:r>
              <a:rPr kumimoji="1" lang="en-US" altLang="zh-CN" sz="2200" dirty="0">
                <a:latin typeface="宋体" panose="02010600030101010101" pitchFamily="2" charset="-122"/>
                <a:ea typeface="宋体" panose="02010600030101010101" pitchFamily="2" charset="-122"/>
              </a:rPr>
              <a:t>128bit</a:t>
            </a:r>
            <a:r>
              <a:rPr kumimoji="1" lang="zh-CN" altLang="en-US" sz="2200" dirty="0">
                <a:latin typeface="宋体" panose="02010600030101010101" pitchFamily="2" charset="-122"/>
                <a:ea typeface="宋体" panose="02010600030101010101" pitchFamily="2" charset="-122"/>
              </a:rPr>
              <a:t>模式）从</a:t>
            </a:r>
            <a:r>
              <a:rPr kumimoji="1" lang="en-US" altLang="zh-CN" sz="2200" dirty="0">
                <a:latin typeface="宋体" panose="02010600030101010101" pitchFamily="2" charset="-122"/>
                <a:ea typeface="宋体" panose="02010600030101010101" pitchFamily="2" charset="-122"/>
              </a:rPr>
              <a:t>0-9</a:t>
            </a:r>
            <a:r>
              <a:rPr kumimoji="1" lang="zh-CN" altLang="en-US" sz="2200" dirty="0">
                <a:latin typeface="宋体" panose="02010600030101010101" pitchFamily="2" charset="-122"/>
                <a:ea typeface="宋体" panose="02010600030101010101" pitchFamily="2" charset="-122"/>
              </a:rPr>
              <a:t>及</a:t>
            </a:r>
            <a:r>
              <a:rPr kumimoji="1" lang="en-US" altLang="zh-CN" sz="2200" dirty="0">
                <a:latin typeface="宋体" panose="02010600030101010101" pitchFamily="2" charset="-122"/>
                <a:ea typeface="宋体" panose="02010600030101010101" pitchFamily="2" charset="-122"/>
              </a:rPr>
              <a:t>A-F</a:t>
            </a:r>
            <a:r>
              <a:rPr kumimoji="1" lang="zh-CN" altLang="en-US" sz="2200" dirty="0">
                <a:latin typeface="宋体" panose="02010600030101010101" pitchFamily="2" charset="-122"/>
                <a:ea typeface="宋体" panose="02010600030101010101" pitchFamily="2" charset="-122"/>
              </a:rPr>
              <a:t>之间的字符。</a:t>
            </a:r>
            <a:endParaRPr kumimoji="1" lang="en-US" altLang="zh-CN" sz="2200" dirty="0">
              <a:latin typeface="宋体" panose="02010600030101010101" pitchFamily="2" charset="-122"/>
              <a:ea typeface="宋体" panose="02010600030101010101" pitchFamily="2" charset="-122"/>
            </a:endParaRPr>
          </a:p>
          <a:p>
            <a:pPr>
              <a:spcBef>
                <a:spcPct val="0"/>
              </a:spcBef>
              <a:buFontTx/>
              <a:buNone/>
            </a:pPr>
            <a:endParaRPr kumimoji="1" lang="zh-CN" altLang="en-US" sz="1600" dirty="0">
              <a:latin typeface="Times New Roman" panose="02020603050405020304" pitchFamily="18" charset="0"/>
              <a:ea typeface="宋体" panose="02010600030101010101" pitchFamily="2" charset="-122"/>
            </a:endParaRPr>
          </a:p>
        </p:txBody>
      </p:sp>
      <p:sp>
        <p:nvSpPr>
          <p:cNvPr id="3" name="灯片编号占位符 11">
            <a:extLst>
              <a:ext uri="{FF2B5EF4-FFF2-40B4-BE49-F238E27FC236}">
                <a16:creationId xmlns:a16="http://schemas.microsoft.com/office/drawing/2014/main" id="{AED48C02-701B-4B5C-A9ED-88EFE499CA40}"/>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11</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04451" name="Text Box 5">
            <a:extLst>
              <a:ext uri="{FF2B5EF4-FFF2-40B4-BE49-F238E27FC236}">
                <a16:creationId xmlns:a16="http://schemas.microsoft.com/office/drawing/2014/main" id="{F0E2F783-3956-42FA-86D0-AA03E67C23E0}"/>
              </a:ext>
            </a:extLst>
          </p:cNvPr>
          <p:cNvSpPr txBox="1">
            <a:spLocks noChangeArrowheads="1"/>
          </p:cNvSpPr>
          <p:nvPr/>
        </p:nvSpPr>
        <p:spPr bwMode="auto">
          <a:xfrm>
            <a:off x="608013" y="1741488"/>
            <a:ext cx="783431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Wingdings" panose="05000000000000000000" pitchFamily="2" charset="2"/>
              <a:buChar char="u"/>
            </a:pPr>
            <a:r>
              <a:rPr lang="en-US" altLang="zh-CN" sz="2400" b="1">
                <a:latin typeface="宋体" panose="02010600030101010101" pitchFamily="2" charset="-122"/>
                <a:ea typeface="宋体" panose="02010600030101010101" pitchFamily="2" charset="-122"/>
              </a:rPr>
              <a:t>WEP</a:t>
            </a:r>
            <a:r>
              <a:rPr lang="zh-CN" altLang="en-US" sz="2400" b="1">
                <a:latin typeface="宋体" panose="02010600030101010101" pitchFamily="2" charset="-122"/>
                <a:ea typeface="宋体" panose="02010600030101010101" pitchFamily="2" charset="-122"/>
              </a:rPr>
              <a:t>加密流程</a:t>
            </a:r>
            <a:endParaRPr lang="en-US" altLang="zh-CN" sz="2400" b="1">
              <a:latin typeface="宋体" panose="02010600030101010101" pitchFamily="2" charset="-122"/>
              <a:ea typeface="宋体" panose="02010600030101010101" pitchFamily="2" charset="-122"/>
            </a:endParaRPr>
          </a:p>
        </p:txBody>
      </p:sp>
      <p:sp>
        <p:nvSpPr>
          <p:cNvPr id="113668" name="TextBox 49">
            <a:extLst>
              <a:ext uri="{FF2B5EF4-FFF2-40B4-BE49-F238E27FC236}">
                <a16:creationId xmlns:a16="http://schemas.microsoft.com/office/drawing/2014/main" id="{4FB2ADA5-F2E7-4280-9755-004FA5CD7E6B}"/>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pic>
        <p:nvPicPr>
          <p:cNvPr id="104453" name="图片 2">
            <a:extLst>
              <a:ext uri="{FF2B5EF4-FFF2-40B4-BE49-F238E27FC236}">
                <a16:creationId xmlns:a16="http://schemas.microsoft.com/office/drawing/2014/main" id="{8963F673-B77C-4A51-8AA4-5ADEE22918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88" y="2568575"/>
            <a:ext cx="90090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11">
            <a:extLst>
              <a:ext uri="{FF2B5EF4-FFF2-40B4-BE49-F238E27FC236}">
                <a16:creationId xmlns:a16="http://schemas.microsoft.com/office/drawing/2014/main" id="{E500CD9B-5C47-405D-83F0-C17433FCC59C}"/>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12</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06499" name="Text Box 5">
            <a:extLst>
              <a:ext uri="{FF2B5EF4-FFF2-40B4-BE49-F238E27FC236}">
                <a16:creationId xmlns:a16="http://schemas.microsoft.com/office/drawing/2014/main" id="{FAEA2AE7-1618-4CB1-91A0-129A8441B337}"/>
              </a:ext>
            </a:extLst>
          </p:cNvPr>
          <p:cNvSpPr txBox="1">
            <a:spLocks noChangeArrowheads="1"/>
          </p:cNvSpPr>
          <p:nvPr/>
        </p:nvSpPr>
        <p:spPr bwMode="auto">
          <a:xfrm>
            <a:off x="655638" y="1762125"/>
            <a:ext cx="78327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Wingdings" panose="05000000000000000000" pitchFamily="2" charset="2"/>
              <a:buChar char="u"/>
            </a:pPr>
            <a:r>
              <a:rPr lang="en-US" altLang="zh-CN" sz="2400" b="1">
                <a:latin typeface="宋体" panose="02010600030101010101" pitchFamily="2" charset="-122"/>
                <a:ea typeface="宋体" panose="02010600030101010101" pitchFamily="2" charset="-122"/>
              </a:rPr>
              <a:t>WEP</a:t>
            </a:r>
            <a:r>
              <a:rPr lang="zh-CN" altLang="en-US" sz="2400" b="1">
                <a:latin typeface="宋体" panose="02010600030101010101" pitchFamily="2" charset="-122"/>
                <a:ea typeface="宋体" panose="02010600030101010101" pitchFamily="2" charset="-122"/>
              </a:rPr>
              <a:t>解密流程</a:t>
            </a:r>
            <a:endParaRPr lang="en-US" altLang="zh-CN" sz="2400" b="1">
              <a:latin typeface="宋体" panose="02010600030101010101" pitchFamily="2" charset="-122"/>
              <a:ea typeface="宋体" panose="02010600030101010101" pitchFamily="2" charset="-122"/>
            </a:endParaRPr>
          </a:p>
        </p:txBody>
      </p:sp>
      <p:sp>
        <p:nvSpPr>
          <p:cNvPr id="115716" name="TextBox 49">
            <a:extLst>
              <a:ext uri="{FF2B5EF4-FFF2-40B4-BE49-F238E27FC236}">
                <a16:creationId xmlns:a16="http://schemas.microsoft.com/office/drawing/2014/main" id="{5A44AD58-4475-40CB-9518-757194DE5953}"/>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pic>
        <p:nvPicPr>
          <p:cNvPr id="106501" name="图片 4">
            <a:extLst>
              <a:ext uri="{FF2B5EF4-FFF2-40B4-BE49-F238E27FC236}">
                <a16:creationId xmlns:a16="http://schemas.microsoft.com/office/drawing/2014/main" id="{504DDD11-D546-40F5-AB9E-66D67A5784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609850"/>
            <a:ext cx="898048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11">
            <a:extLst>
              <a:ext uri="{FF2B5EF4-FFF2-40B4-BE49-F238E27FC236}">
                <a16:creationId xmlns:a16="http://schemas.microsoft.com/office/drawing/2014/main" id="{59E0F32B-7D95-430D-AE5A-7BF4CDD1D092}"/>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13</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08547" name="文本框 2">
            <a:extLst>
              <a:ext uri="{FF2B5EF4-FFF2-40B4-BE49-F238E27FC236}">
                <a16:creationId xmlns:a16="http://schemas.microsoft.com/office/drawing/2014/main" id="{8574847C-24E8-4F95-81A9-DD6DD0C85DA7}"/>
              </a:ext>
            </a:extLst>
          </p:cNvPr>
          <p:cNvSpPr txBox="1">
            <a:spLocks noChangeArrowheads="1"/>
          </p:cNvSpPr>
          <p:nvPr/>
        </p:nvSpPr>
        <p:spPr bwMode="auto">
          <a:xfrm>
            <a:off x="889000" y="2322513"/>
            <a:ext cx="72723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eaLnBrk="1" hangingPunct="1">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95 9 </a:t>
            </a:r>
            <a:r>
              <a:rPr lang="zh-CN" altLang="en-US" sz="2200" dirty="0">
                <a:latin typeface="宋体" panose="02010600030101010101" pitchFamily="2" charset="-122"/>
                <a:ea typeface="宋体" panose="02010600030101010101" pitchFamily="2" charset="-122"/>
              </a:rPr>
              <a:t>月</a:t>
            </a:r>
            <a:r>
              <a:rPr lang="en-US" altLang="zh-CN" sz="2200" dirty="0">
                <a:latin typeface="宋体" panose="02010600030101010101" pitchFamily="2" charset="-122"/>
                <a:ea typeface="宋体" panose="02010600030101010101" pitchFamily="2" charset="-122"/>
              </a:rPr>
              <a:t>RC4 </a:t>
            </a:r>
            <a:r>
              <a:rPr lang="zh-CN" altLang="en-US" sz="2200" dirty="0">
                <a:latin typeface="宋体" panose="02010600030101010101" pitchFamily="2" charset="-122"/>
                <a:ea typeface="宋体" panose="02010600030101010101" pitchFamily="2" charset="-122"/>
              </a:rPr>
              <a:t>潜在的威胁性</a:t>
            </a:r>
            <a:r>
              <a:rPr lang="en-US" altLang="zh-CN" sz="2200" dirty="0">
                <a:latin typeface="宋体" panose="02010600030101010101" pitchFamily="2" charset="-122"/>
                <a:ea typeface="宋体" panose="02010600030101010101" pitchFamily="2" charset="-122"/>
              </a:rPr>
              <a:t>(wanger)</a:t>
            </a:r>
          </a:p>
          <a:p>
            <a:pPr algn="just" eaLnBrk="1" hangingPunct="1">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00 10 </a:t>
            </a:r>
            <a:r>
              <a:rPr lang="zh-CN" altLang="en-US" sz="2200" dirty="0">
                <a:latin typeface="宋体" panose="02010600030101010101" pitchFamily="2" charset="-122"/>
                <a:ea typeface="宋体" panose="02010600030101010101" pitchFamily="2" charset="-122"/>
              </a:rPr>
              <a:t>月通过分析</a:t>
            </a:r>
            <a:r>
              <a:rPr lang="en-US" altLang="zh-CN" sz="2200" dirty="0" err="1">
                <a:latin typeface="宋体" panose="02010600030101010101" pitchFamily="2" charset="-122"/>
                <a:ea typeface="宋体" panose="02010600030101010101" pitchFamily="2" charset="-122"/>
              </a:rPr>
              <a:t>wpe</a:t>
            </a:r>
            <a:r>
              <a:rPr lang="zh-CN" altLang="en-US" sz="2200" dirty="0">
                <a:latin typeface="宋体" panose="02010600030101010101" pitchFamily="2" charset="-122"/>
                <a:ea typeface="宋体" panose="02010600030101010101" pitchFamily="2" charset="-122"/>
              </a:rPr>
              <a:t>包获取密码</a:t>
            </a:r>
            <a:r>
              <a:rPr lang="en-US" altLang="zh-CN" sz="2200" dirty="0">
                <a:latin typeface="宋体" panose="02010600030101010101" pitchFamily="2" charset="-122"/>
                <a:ea typeface="宋体" panose="02010600030101010101" pitchFamily="2" charset="-122"/>
              </a:rPr>
              <a:t>(walker)</a:t>
            </a:r>
          </a:p>
          <a:p>
            <a:pPr algn="just" eaLnBrk="1" hangingPunct="1">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01 5 </a:t>
            </a:r>
            <a:r>
              <a:rPr lang="zh-CN" altLang="en-US" sz="2200" dirty="0">
                <a:latin typeface="宋体" panose="02010600030101010101" pitchFamily="2" charset="-122"/>
                <a:ea typeface="宋体" panose="02010600030101010101" pitchFamily="2" charset="-122"/>
              </a:rPr>
              <a:t>月针对于明文攻击的一个推论</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Arbaugh</a:t>
            </a:r>
            <a:r>
              <a:rPr lang="en-US" altLang="zh-CN" sz="2200" dirty="0">
                <a:latin typeface="宋体" panose="02010600030101010101" pitchFamily="2" charset="-122"/>
                <a:ea typeface="宋体" panose="02010600030101010101" pitchFamily="2" charset="-122"/>
              </a:rPr>
              <a:t>)</a:t>
            </a:r>
          </a:p>
          <a:p>
            <a:pPr algn="just" eaLnBrk="1" hangingPunct="1">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01 7 </a:t>
            </a:r>
            <a:r>
              <a:rPr lang="zh-CN" altLang="en-US" sz="2200" dirty="0">
                <a:latin typeface="宋体" panose="02010600030101010101" pitchFamily="2" charset="-122"/>
                <a:ea typeface="宋体" panose="02010600030101010101" pitchFamily="2" charset="-122"/>
              </a:rPr>
              <a:t>月针对于</a:t>
            </a:r>
            <a:r>
              <a:rPr lang="en-US" altLang="zh-CN" sz="2200" dirty="0">
                <a:latin typeface="宋体" panose="02010600030101010101" pitchFamily="2" charset="-122"/>
                <a:ea typeface="宋体" panose="02010600030101010101" pitchFamily="2" charset="-122"/>
              </a:rPr>
              <a:t>CRC32</a:t>
            </a:r>
            <a:r>
              <a:rPr lang="zh-CN" altLang="en-US" sz="2200" dirty="0">
                <a:latin typeface="宋体" panose="02010600030101010101" pitchFamily="2" charset="-122"/>
                <a:ea typeface="宋体" panose="02010600030101010101" pitchFamily="2" charset="-122"/>
              </a:rPr>
              <a:t>的攻击</a:t>
            </a:r>
            <a:r>
              <a:rPr lang="en-US" altLang="zh-CN" sz="2200" dirty="0">
                <a:latin typeface="宋体" panose="02010600030101010101" pitchFamily="2" charset="-122"/>
                <a:ea typeface="宋体" panose="02010600030101010101" pitchFamily="2" charset="-122"/>
              </a:rPr>
              <a:t>(Borisov</a:t>
            </a: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Goldberg</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Wagner)</a:t>
            </a:r>
          </a:p>
          <a:p>
            <a:pPr algn="just" eaLnBrk="1" hangingPunct="1">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01 8 </a:t>
            </a:r>
            <a:r>
              <a:rPr lang="zh-CN" altLang="en-US" sz="2200" dirty="0">
                <a:latin typeface="宋体" panose="02010600030101010101" pitchFamily="2" charset="-122"/>
                <a:ea typeface="宋体" panose="02010600030101010101" pitchFamily="2" charset="-122"/>
              </a:rPr>
              <a:t>月针对于</a:t>
            </a:r>
            <a:r>
              <a:rPr lang="en-US" altLang="zh-CN" sz="2200" dirty="0">
                <a:latin typeface="宋体" panose="02010600030101010101" pitchFamily="2" charset="-122"/>
                <a:ea typeface="宋体" panose="02010600030101010101" pitchFamily="2" charset="-122"/>
              </a:rPr>
              <a:t>RC4</a:t>
            </a:r>
            <a:r>
              <a:rPr lang="zh-CN" altLang="en-US" sz="2200" dirty="0">
                <a:latin typeface="宋体" panose="02010600030101010101" pitchFamily="2" charset="-122"/>
                <a:ea typeface="宋体" panose="02010600030101010101" pitchFamily="2" charset="-122"/>
              </a:rPr>
              <a:t>的攻击</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S.Fluhrer</a:t>
            </a:r>
            <a:r>
              <a:rPr lang="zh-CN" altLang="en-US" sz="2200" dirty="0">
                <a:latin typeface="宋体" panose="02010600030101010101" pitchFamily="2" charset="-122"/>
                <a:ea typeface="宋体" panose="02010600030101010101" pitchFamily="2" charset="-122"/>
              </a:rPr>
              <a:t>， </a:t>
            </a:r>
            <a:r>
              <a:rPr lang="en-US" altLang="zh-CN" sz="2200" dirty="0" err="1">
                <a:latin typeface="宋体" panose="02010600030101010101" pitchFamily="2" charset="-122"/>
                <a:ea typeface="宋体" panose="02010600030101010101" pitchFamily="2" charset="-122"/>
              </a:rPr>
              <a:t>I.Martin</a:t>
            </a: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和 </a:t>
            </a:r>
            <a:r>
              <a:rPr lang="en-US" altLang="zh-CN" sz="2200" dirty="0" err="1">
                <a:latin typeface="宋体" panose="02010600030101010101" pitchFamily="2" charset="-122"/>
                <a:ea typeface="宋体" panose="02010600030101010101" pitchFamily="2" charset="-122"/>
              </a:rPr>
              <a:t>A.Shamir</a:t>
            </a:r>
            <a:r>
              <a:rPr lang="en-US" altLang="zh-CN" sz="2200" dirty="0">
                <a:latin typeface="宋体" panose="02010600030101010101" pitchFamily="2" charset="-122"/>
                <a:ea typeface="宋体" panose="02010600030101010101" pitchFamily="2" charset="-122"/>
              </a:rPr>
              <a:t>)</a:t>
            </a:r>
            <a:r>
              <a:rPr lang="zh-CN" altLang="en-US" sz="2200" dirty="0">
                <a:solidFill>
                  <a:srgbClr val="FF0000"/>
                </a:solidFill>
                <a:latin typeface="宋体" panose="02010600030101010101" pitchFamily="2" charset="-122"/>
                <a:ea typeface="宋体" panose="02010600030101010101" pitchFamily="2" charset="-122"/>
              </a:rPr>
              <a:t>（</a:t>
            </a:r>
            <a:r>
              <a:rPr lang="en-US" altLang="zh-CN" sz="2200" dirty="0">
                <a:solidFill>
                  <a:srgbClr val="FF0000"/>
                </a:solidFill>
                <a:latin typeface="宋体" panose="02010600030101010101" pitchFamily="2" charset="-122"/>
                <a:ea typeface="宋体" panose="02010600030101010101" pitchFamily="2" charset="-122"/>
              </a:rPr>
              <a:t>WEP</a:t>
            </a:r>
            <a:r>
              <a:rPr lang="zh-CN" altLang="en-US" sz="2200" dirty="0">
                <a:solidFill>
                  <a:srgbClr val="FF0000"/>
                </a:solidFill>
                <a:latin typeface="宋体" panose="02010600030101010101" pitchFamily="2" charset="-122"/>
                <a:ea typeface="宋体" panose="02010600030101010101" pitchFamily="2" charset="-122"/>
              </a:rPr>
              <a:t>破解理论可行化）</a:t>
            </a:r>
            <a:endParaRPr lang="en-US" altLang="zh-CN" sz="2200" dirty="0">
              <a:solidFill>
                <a:srgbClr val="FF0000"/>
              </a:solidFill>
              <a:latin typeface="宋体" panose="02010600030101010101" pitchFamily="2" charset="-122"/>
              <a:ea typeface="宋体" panose="02010600030101010101" pitchFamily="2" charset="-122"/>
            </a:endParaRPr>
          </a:p>
          <a:p>
            <a:pPr algn="just" eaLnBrk="1" hangingPunct="1">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01 8 </a:t>
            </a:r>
            <a:r>
              <a:rPr lang="zh-CN" altLang="en-US" sz="2200" dirty="0">
                <a:latin typeface="宋体" panose="02010600030101010101" pitchFamily="2" charset="-122"/>
                <a:ea typeface="宋体" panose="02010600030101010101" pitchFamily="2" charset="-122"/>
              </a:rPr>
              <a:t>月</a:t>
            </a:r>
            <a:r>
              <a:rPr lang="en-US" altLang="zh-CN" sz="2200" dirty="0" err="1">
                <a:latin typeface="宋体" panose="02010600030101010101" pitchFamily="2" charset="-122"/>
                <a:ea typeface="宋体" panose="02010600030101010101" pitchFamily="2" charset="-122"/>
              </a:rPr>
              <a:t>airosnort</a:t>
            </a:r>
            <a:r>
              <a:rPr lang="zh-CN" altLang="en-US" sz="2200" dirty="0">
                <a:latin typeface="宋体" panose="02010600030101010101" pitchFamily="2" charset="-122"/>
                <a:ea typeface="宋体" panose="02010600030101010101" pitchFamily="2" charset="-122"/>
              </a:rPr>
              <a:t>发布</a:t>
            </a:r>
          </a:p>
          <a:p>
            <a:pPr algn="just" eaLnBrk="1" hangingPunct="1">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02 2 </a:t>
            </a:r>
            <a:r>
              <a:rPr lang="zh-CN" altLang="en-US" sz="2200" dirty="0">
                <a:latin typeface="宋体" panose="02010600030101010101" pitchFamily="2" charset="-122"/>
                <a:ea typeface="宋体" panose="02010600030101010101" pitchFamily="2" charset="-122"/>
              </a:rPr>
              <a:t>月改进的攻击算法</a:t>
            </a:r>
            <a:r>
              <a:rPr lang="en-US" altLang="zh-CN" sz="2200" dirty="0">
                <a:latin typeface="宋体" panose="02010600030101010101" pitchFamily="2" charset="-122"/>
                <a:ea typeface="宋体" panose="02010600030101010101" pitchFamily="2" charset="-122"/>
              </a:rPr>
              <a:t>(h1kari)</a:t>
            </a:r>
          </a:p>
          <a:p>
            <a:pPr algn="just" eaLnBrk="1" hangingPunct="1">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04 8 </a:t>
            </a:r>
            <a:r>
              <a:rPr lang="zh-CN" altLang="en-US" sz="2200" dirty="0">
                <a:latin typeface="宋体" panose="02010600030101010101" pitchFamily="2" charset="-122"/>
                <a:ea typeface="宋体" panose="02010600030101010101" pitchFamily="2" charset="-122"/>
              </a:rPr>
              <a:t>月</a:t>
            </a:r>
            <a:r>
              <a:rPr lang="en-US" altLang="zh-CN" sz="2200" dirty="0" err="1">
                <a:latin typeface="宋体" panose="02010600030101010101" pitchFamily="2" charset="-122"/>
                <a:ea typeface="宋体" panose="02010600030101010101" pitchFamily="2" charset="-122"/>
              </a:rPr>
              <a:t>chopchop</a:t>
            </a:r>
            <a:r>
              <a:rPr lang="zh-CN" altLang="en-US" sz="2200" dirty="0">
                <a:latin typeface="宋体" panose="02010600030101010101" pitchFamily="2" charset="-122"/>
                <a:ea typeface="宋体" panose="02010600030101010101" pitchFamily="2" charset="-122"/>
              </a:rPr>
              <a:t>攻击出现</a:t>
            </a:r>
          </a:p>
          <a:p>
            <a:pPr algn="just" eaLnBrk="1" hangingPunct="1">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04 7/8 </a:t>
            </a:r>
            <a:r>
              <a:rPr lang="zh-CN" altLang="en-US" sz="2200" dirty="0">
                <a:latin typeface="宋体" panose="02010600030101010101" pitchFamily="2" charset="-122"/>
                <a:ea typeface="宋体" panose="02010600030101010101" pitchFamily="2" charset="-122"/>
              </a:rPr>
              <a:t>月</a:t>
            </a:r>
            <a:r>
              <a:rPr lang="en-US" altLang="zh-CN" sz="2200" dirty="0" err="1">
                <a:latin typeface="宋体" panose="02010600030101010101" pitchFamily="2" charset="-122"/>
                <a:ea typeface="宋体" panose="02010600030101010101" pitchFamily="2" charset="-122"/>
              </a:rPr>
              <a:t>aircrack</a:t>
            </a:r>
            <a:r>
              <a:rPr lang="zh-CN" altLang="en-US" sz="2200" dirty="0">
                <a:latin typeface="宋体" panose="02010600030101010101" pitchFamily="2" charset="-122"/>
                <a:ea typeface="宋体" panose="02010600030101010101" pitchFamily="2" charset="-122"/>
              </a:rPr>
              <a:t>出现</a:t>
            </a:r>
            <a:r>
              <a:rPr lang="en-US" altLang="zh-CN" sz="2200" dirty="0">
                <a:latin typeface="宋体" panose="02010600030101010101" pitchFamily="2" charset="-122"/>
                <a:ea typeface="宋体" panose="02010600030101010101" pitchFamily="2" charset="-122"/>
              </a:rPr>
              <a:t>(Devine</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Sanchez)</a:t>
            </a:r>
            <a:endParaRPr lang="zh-CN" altLang="en-US" sz="2200" dirty="0">
              <a:latin typeface="宋体" panose="02010600030101010101" pitchFamily="2" charset="-122"/>
              <a:ea typeface="宋体" panose="02010600030101010101" pitchFamily="2" charset="-122"/>
            </a:endParaRPr>
          </a:p>
        </p:txBody>
      </p:sp>
      <p:sp>
        <p:nvSpPr>
          <p:cNvPr id="117764" name="TextBox 49">
            <a:extLst>
              <a:ext uri="{FF2B5EF4-FFF2-40B4-BE49-F238E27FC236}">
                <a16:creationId xmlns:a16="http://schemas.microsoft.com/office/drawing/2014/main" id="{7BD7C39B-2CAC-4D7E-BFA3-B64C34A30494}"/>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108549" name="Text Box 5">
            <a:extLst>
              <a:ext uri="{FF2B5EF4-FFF2-40B4-BE49-F238E27FC236}">
                <a16:creationId xmlns:a16="http://schemas.microsoft.com/office/drawing/2014/main" id="{0CBF2D75-E49B-4B63-9847-A6747ABF6784}"/>
              </a:ext>
            </a:extLst>
          </p:cNvPr>
          <p:cNvSpPr txBox="1">
            <a:spLocks noChangeArrowheads="1"/>
          </p:cNvSpPr>
          <p:nvPr/>
        </p:nvSpPr>
        <p:spPr bwMode="auto">
          <a:xfrm>
            <a:off x="608013" y="1617663"/>
            <a:ext cx="7834312"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Wingdings" panose="05000000000000000000" pitchFamily="2" charset="2"/>
              <a:buChar char="u"/>
            </a:pPr>
            <a:r>
              <a:rPr lang="en-US" altLang="zh-CN" sz="2400" b="1">
                <a:latin typeface="宋体" panose="02010600030101010101" pitchFamily="2" charset="-122"/>
                <a:ea typeface="宋体" panose="02010600030101010101" pitchFamily="2" charset="-122"/>
              </a:rPr>
              <a:t>WEP</a:t>
            </a:r>
            <a:r>
              <a:rPr lang="zh-CN" altLang="en-US" sz="2400" b="1">
                <a:latin typeface="宋体" panose="02010600030101010101" pitchFamily="2" charset="-122"/>
                <a:ea typeface="宋体" panose="02010600030101010101" pitchFamily="2" charset="-122"/>
              </a:rPr>
              <a:t>之死</a:t>
            </a:r>
            <a:endParaRPr lang="en-US" altLang="zh-CN" sz="2400" b="1">
              <a:latin typeface="宋体" panose="02010600030101010101" pitchFamily="2" charset="-122"/>
              <a:ea typeface="宋体" panose="02010600030101010101" pitchFamily="2" charset="-122"/>
            </a:endParaRPr>
          </a:p>
        </p:txBody>
      </p:sp>
      <p:sp>
        <p:nvSpPr>
          <p:cNvPr id="3" name="灯片编号占位符 11">
            <a:extLst>
              <a:ext uri="{FF2B5EF4-FFF2-40B4-BE49-F238E27FC236}">
                <a16:creationId xmlns:a16="http://schemas.microsoft.com/office/drawing/2014/main" id="{DDE9E357-0ED6-48B9-9472-F174B43E557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14</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44035" name="文本框 3">
            <a:extLst>
              <a:ext uri="{FF2B5EF4-FFF2-40B4-BE49-F238E27FC236}">
                <a16:creationId xmlns:a16="http://schemas.microsoft.com/office/drawing/2014/main" id="{353EFEA9-3BE8-4348-AE53-EB65E501D14F}"/>
              </a:ext>
            </a:extLst>
          </p:cNvPr>
          <p:cNvSpPr txBox="1">
            <a:spLocks noChangeArrowheads="1"/>
          </p:cNvSpPr>
          <p:nvPr/>
        </p:nvSpPr>
        <p:spPr bwMode="auto">
          <a:xfrm>
            <a:off x="900113" y="2420938"/>
            <a:ext cx="76327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defRPr/>
            </a:pPr>
            <a:r>
              <a:rPr lang="en-US" altLang="zh-CN" sz="2400" dirty="0">
                <a:latin typeface="宋体" panose="02010600030101010101" pitchFamily="2" charset="-122"/>
                <a:ea typeface="宋体" panose="02010600030101010101" pitchFamily="2" charset="-122"/>
              </a:rPr>
              <a:t>2001</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S.Fluhrer</a:t>
            </a:r>
            <a:r>
              <a:rPr lang="zh-CN" altLang="en-US"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I.Martin</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和</a:t>
            </a:r>
            <a:r>
              <a:rPr lang="en-US" altLang="zh-CN" sz="2400" dirty="0" err="1">
                <a:latin typeface="宋体" panose="02010600030101010101" pitchFamily="2" charset="-122"/>
                <a:ea typeface="宋体" panose="02010600030101010101" pitchFamily="2" charset="-122"/>
              </a:rPr>
              <a:t>A.Shamir</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合作研究发现了对无线局域网安全性</a:t>
            </a:r>
            <a:r>
              <a:rPr lang="zh-CN" altLang="en-US" sz="2400" b="1" dirty="0">
                <a:latin typeface="宋体" panose="02010600030101010101" pitchFamily="2" charset="-122"/>
                <a:ea typeface="宋体" panose="02010600030101010101" pitchFamily="2" charset="-122"/>
              </a:rPr>
              <a:t>最致命的攻击</a:t>
            </a:r>
            <a:r>
              <a:rPr lang="zh-CN" altLang="en-US" sz="2400" dirty="0">
                <a:latin typeface="宋体" panose="02010600030101010101" pitchFamily="2" charset="-122"/>
                <a:ea typeface="宋体" panose="02010600030101010101" pitchFamily="2" charset="-122"/>
              </a:rPr>
              <a:t>。</a:t>
            </a:r>
            <a:r>
              <a:rPr lang="zh-CN" altLang="en-US" sz="2400" dirty="0">
                <a:solidFill>
                  <a:srgbClr val="FF0000"/>
                </a:solidFill>
                <a:latin typeface="宋体" panose="02010600030101010101" pitchFamily="2" charset="-122"/>
                <a:ea typeface="宋体" panose="02010600030101010101" pitchFamily="2" charset="-122"/>
              </a:rPr>
              <a:t>利用</a:t>
            </a:r>
            <a:r>
              <a:rPr lang="en-US" altLang="zh-CN" sz="2400" dirty="0">
                <a:solidFill>
                  <a:srgbClr val="FF0000"/>
                </a:solidFill>
                <a:latin typeface="宋体" panose="02010600030101010101" pitchFamily="2" charset="-122"/>
                <a:ea typeface="宋体" panose="02010600030101010101" pitchFamily="2" charset="-122"/>
              </a:rPr>
              <a:t>WEP</a:t>
            </a:r>
            <a:r>
              <a:rPr lang="zh-CN" altLang="en-US" sz="2400" dirty="0">
                <a:solidFill>
                  <a:srgbClr val="FF0000"/>
                </a:solidFill>
                <a:latin typeface="宋体" panose="02010600030101010101" pitchFamily="2" charset="-122"/>
                <a:ea typeface="宋体" panose="02010600030101010101" pitchFamily="2" charset="-122"/>
              </a:rPr>
              <a:t>帧的数据负载中部分已知信息来计算出该</a:t>
            </a:r>
            <a:r>
              <a:rPr lang="en-US" altLang="zh-CN" sz="2400" dirty="0">
                <a:solidFill>
                  <a:srgbClr val="FF0000"/>
                </a:solidFill>
                <a:latin typeface="宋体" panose="02010600030101010101" pitchFamily="2" charset="-122"/>
                <a:ea typeface="宋体" panose="02010600030101010101" pitchFamily="2" charset="-122"/>
              </a:rPr>
              <a:t>WEP </a:t>
            </a:r>
            <a:r>
              <a:rPr lang="zh-CN" altLang="en-US" sz="2400" dirty="0">
                <a:solidFill>
                  <a:srgbClr val="FF0000"/>
                </a:solidFill>
                <a:latin typeface="宋体" panose="02010600030101010101" pitchFamily="2" charset="-122"/>
                <a:ea typeface="宋体" panose="02010600030101010101" pitchFamily="2" charset="-122"/>
              </a:rPr>
              <a:t>帧所使用的</a:t>
            </a:r>
            <a:r>
              <a:rPr lang="en-US" altLang="zh-CN" sz="2400" dirty="0">
                <a:solidFill>
                  <a:srgbClr val="FF0000"/>
                </a:solidFill>
                <a:latin typeface="宋体" panose="02010600030101010101" pitchFamily="2" charset="-122"/>
                <a:ea typeface="宋体" panose="02010600030101010101" pitchFamily="2" charset="-122"/>
              </a:rPr>
              <a:t>WEP</a:t>
            </a:r>
            <a:r>
              <a:rPr lang="zh-CN" altLang="en-US" sz="2400" dirty="0">
                <a:solidFill>
                  <a:srgbClr val="FF0000"/>
                </a:solidFill>
                <a:latin typeface="宋体" panose="02010600030101010101" pitchFamily="2" charset="-122"/>
                <a:ea typeface="宋体" panose="02010600030101010101" pitchFamily="2" charset="-122"/>
              </a:rPr>
              <a:t>密钥。</a:t>
            </a:r>
          </a:p>
          <a:p>
            <a:pPr eaLnBrk="1" hangingPunct="1">
              <a:spcBef>
                <a:spcPct val="0"/>
              </a:spcBef>
              <a:buFontTx/>
              <a:buNone/>
              <a:defRPr/>
            </a:pPr>
            <a:endParaRPr lang="en-US" altLang="zh-CN" sz="2400" dirty="0">
              <a:latin typeface="宋体" panose="02010600030101010101" pitchFamily="2" charset="-122"/>
              <a:ea typeface="宋体" panose="02010600030101010101" pitchFamily="2" charset="-122"/>
            </a:endParaRPr>
          </a:p>
          <a:p>
            <a:pPr marL="342900" indent="-342900" eaLnBrk="1" hangingPunct="1">
              <a:spcBef>
                <a:spcPct val="0"/>
              </a:spcBef>
              <a:buFont typeface="Wingdings" panose="05000000000000000000" pitchFamily="2" charset="2"/>
              <a:buChar char="l"/>
              <a:defRPr/>
            </a:pPr>
            <a:r>
              <a:rPr lang="zh-CN" altLang="en-US" sz="2200" dirty="0">
                <a:latin typeface="宋体" panose="02010600030101010101" pitchFamily="2" charset="-122"/>
                <a:ea typeface="宋体" panose="02010600030101010101" pitchFamily="2" charset="-122"/>
              </a:rPr>
              <a:t>由于</a:t>
            </a:r>
            <a:r>
              <a:rPr lang="en-US" altLang="zh-CN" sz="2200" b="1" dirty="0">
                <a:latin typeface="宋体" panose="02010600030101010101" pitchFamily="2" charset="-122"/>
                <a:ea typeface="宋体" panose="02010600030101010101" pitchFamily="2" charset="-122"/>
              </a:rPr>
              <a:t>WEP</a:t>
            </a:r>
            <a:r>
              <a:rPr lang="zh-CN" altLang="en-US" sz="2200" b="1" dirty="0">
                <a:latin typeface="宋体" panose="02010600030101010101" pitchFamily="2" charset="-122"/>
                <a:ea typeface="宋体" panose="02010600030101010101" pitchFamily="2" charset="-122"/>
              </a:rPr>
              <a:t>加密算法</a:t>
            </a:r>
            <a:r>
              <a:rPr lang="zh-CN" altLang="en-US" sz="2200" dirty="0">
                <a:latin typeface="宋体" panose="02010600030101010101" pitchFamily="2" charset="-122"/>
                <a:ea typeface="宋体" panose="02010600030101010101" pitchFamily="2" charset="-122"/>
              </a:rPr>
              <a:t>实际上是利用</a:t>
            </a:r>
            <a:r>
              <a:rPr lang="en-US" altLang="zh-CN" sz="2200" dirty="0">
                <a:latin typeface="宋体" panose="02010600030101010101" pitchFamily="2" charset="-122"/>
                <a:ea typeface="宋体" panose="02010600030101010101" pitchFamily="2" charset="-122"/>
              </a:rPr>
              <a:t>RC4</a:t>
            </a:r>
            <a:r>
              <a:rPr lang="zh-CN" altLang="en-US" sz="2200" dirty="0">
                <a:latin typeface="宋体" panose="02010600030101010101" pitchFamily="2" charset="-122"/>
                <a:ea typeface="宋体" panose="02010600030101010101" pitchFamily="2" charset="-122"/>
              </a:rPr>
              <a:t>流密码算法作为伪随机数产生器，将由初始矢量</a:t>
            </a:r>
            <a:r>
              <a:rPr lang="en-US" altLang="zh-CN" sz="2200" dirty="0">
                <a:latin typeface="宋体" panose="02010600030101010101" pitchFamily="2" charset="-122"/>
                <a:ea typeface="宋体" panose="02010600030101010101" pitchFamily="2" charset="-122"/>
              </a:rPr>
              <a:t>IV</a:t>
            </a:r>
            <a:r>
              <a:rPr lang="zh-CN" altLang="en-US" sz="2200" dirty="0">
                <a:latin typeface="宋体" panose="02010600030101010101" pitchFamily="2" charset="-122"/>
                <a:ea typeface="宋体" panose="02010600030101010101" pitchFamily="2" charset="-122"/>
              </a:rPr>
              <a:t>和</a:t>
            </a:r>
            <a:r>
              <a:rPr lang="en-US" altLang="zh-CN" sz="2200" dirty="0">
                <a:latin typeface="宋体" panose="02010600030101010101" pitchFamily="2" charset="-122"/>
                <a:ea typeface="宋体" panose="02010600030101010101" pitchFamily="2" charset="-122"/>
              </a:rPr>
              <a:t>WEP</a:t>
            </a:r>
            <a:r>
              <a:rPr lang="zh-CN" altLang="en-US" sz="2200" dirty="0">
                <a:latin typeface="宋体" panose="02010600030101010101" pitchFamily="2" charset="-122"/>
                <a:ea typeface="宋体" panose="02010600030101010101" pitchFamily="2" charset="-122"/>
              </a:rPr>
              <a:t>密钥组合而成的种子生成</a:t>
            </a:r>
            <a:r>
              <a:rPr lang="en-US" altLang="zh-CN" sz="2200" dirty="0">
                <a:latin typeface="宋体" panose="02010600030101010101" pitchFamily="2" charset="-122"/>
                <a:ea typeface="宋体" panose="02010600030101010101" pitchFamily="2" charset="-122"/>
              </a:rPr>
              <a:t>WEP</a:t>
            </a:r>
            <a:r>
              <a:rPr lang="zh-CN" altLang="en-US" sz="2200" dirty="0">
                <a:latin typeface="宋体" panose="02010600030101010101" pitchFamily="2" charset="-122"/>
                <a:ea typeface="宋体" panose="02010600030101010101" pitchFamily="2" charset="-122"/>
              </a:rPr>
              <a:t>密钥流，再由该密钥流与</a:t>
            </a:r>
            <a:r>
              <a:rPr lang="en-US" altLang="zh-CN" sz="2200" dirty="0">
                <a:latin typeface="宋体" panose="02010600030101010101" pitchFamily="2" charset="-122"/>
                <a:ea typeface="宋体" panose="02010600030101010101" pitchFamily="2" charset="-122"/>
              </a:rPr>
              <a:t>WEP</a:t>
            </a:r>
            <a:r>
              <a:rPr lang="zh-CN" altLang="en-US" sz="2200" dirty="0">
                <a:latin typeface="宋体" panose="02010600030101010101" pitchFamily="2" charset="-122"/>
                <a:ea typeface="宋体" panose="02010600030101010101" pitchFamily="2" charset="-122"/>
              </a:rPr>
              <a:t>帧数据负载进行异或运算来完成加密运算。</a:t>
            </a:r>
            <a:endParaRPr lang="en-US" altLang="zh-CN" sz="2400" dirty="0">
              <a:latin typeface="宋体" panose="02010600030101010101" pitchFamily="2" charset="-122"/>
              <a:ea typeface="宋体" panose="02010600030101010101" pitchFamily="2" charset="-122"/>
            </a:endParaRPr>
          </a:p>
        </p:txBody>
      </p:sp>
      <p:sp>
        <p:nvSpPr>
          <p:cNvPr id="118788" name="TextBox 49">
            <a:extLst>
              <a:ext uri="{FF2B5EF4-FFF2-40B4-BE49-F238E27FC236}">
                <a16:creationId xmlns:a16="http://schemas.microsoft.com/office/drawing/2014/main" id="{1D98DEB2-505F-406B-BBB9-9AB15E597933}"/>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109573" name="Text Box 5">
            <a:extLst>
              <a:ext uri="{FF2B5EF4-FFF2-40B4-BE49-F238E27FC236}">
                <a16:creationId xmlns:a16="http://schemas.microsoft.com/office/drawing/2014/main" id="{5E4978DA-B323-4944-99EC-0AF552EFAF30}"/>
              </a:ext>
            </a:extLst>
          </p:cNvPr>
          <p:cNvSpPr txBox="1">
            <a:spLocks noChangeArrowheads="1"/>
          </p:cNvSpPr>
          <p:nvPr/>
        </p:nvSpPr>
        <p:spPr bwMode="auto">
          <a:xfrm>
            <a:off x="608013" y="1666875"/>
            <a:ext cx="7834312"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Wingdings" panose="05000000000000000000" pitchFamily="2" charset="2"/>
              <a:buChar char="u"/>
            </a:pPr>
            <a:r>
              <a:rPr lang="en-US" altLang="zh-CN" sz="2400" b="1">
                <a:latin typeface="宋体" panose="02010600030101010101" pitchFamily="2" charset="-122"/>
                <a:ea typeface="宋体" panose="02010600030101010101" pitchFamily="2" charset="-122"/>
              </a:rPr>
              <a:t>WEP</a:t>
            </a:r>
            <a:r>
              <a:rPr lang="zh-CN" altLang="en-US" sz="2400" b="1">
                <a:latin typeface="宋体" panose="02010600030101010101" pitchFamily="2" charset="-122"/>
                <a:ea typeface="宋体" panose="02010600030101010101" pitchFamily="2" charset="-122"/>
              </a:rPr>
              <a:t>之死</a:t>
            </a:r>
            <a:endParaRPr lang="en-US" altLang="zh-CN" sz="2400" b="1">
              <a:latin typeface="宋体" panose="02010600030101010101" pitchFamily="2" charset="-122"/>
              <a:ea typeface="宋体" panose="02010600030101010101" pitchFamily="2" charset="-122"/>
            </a:endParaRPr>
          </a:p>
        </p:txBody>
      </p:sp>
      <p:sp>
        <p:nvSpPr>
          <p:cNvPr id="3" name="灯片编号占位符 11">
            <a:extLst>
              <a:ext uri="{FF2B5EF4-FFF2-40B4-BE49-F238E27FC236}">
                <a16:creationId xmlns:a16="http://schemas.microsoft.com/office/drawing/2014/main" id="{7A97262B-4366-410E-9276-92379F94044F}"/>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15</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45059" name="文本框 3">
            <a:extLst>
              <a:ext uri="{FF2B5EF4-FFF2-40B4-BE49-F238E27FC236}">
                <a16:creationId xmlns:a16="http://schemas.microsoft.com/office/drawing/2014/main" id="{64E49A6E-7895-4443-A892-742D80AF98D2}"/>
              </a:ext>
            </a:extLst>
          </p:cNvPr>
          <p:cNvSpPr txBox="1">
            <a:spLocks noChangeArrowheads="1"/>
          </p:cNvSpPr>
          <p:nvPr/>
        </p:nvSpPr>
        <p:spPr bwMode="auto">
          <a:xfrm>
            <a:off x="827088" y="1801813"/>
            <a:ext cx="7705725"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342900" indent="-342900" eaLnBrk="1" hangingPunct="1">
              <a:spcBef>
                <a:spcPct val="0"/>
              </a:spcBef>
              <a:buFont typeface="Wingdings" panose="05000000000000000000" pitchFamily="2" charset="2"/>
              <a:buChar char="l"/>
              <a:defRPr/>
            </a:pPr>
            <a:r>
              <a:rPr lang="zh-CN" altLang="en-US" sz="2200" dirty="0">
                <a:latin typeface="宋体" panose="02010600030101010101" pitchFamily="2" charset="-122"/>
                <a:ea typeface="宋体" panose="02010600030101010101" pitchFamily="2" charset="-122"/>
              </a:rPr>
              <a:t>由于</a:t>
            </a:r>
            <a:r>
              <a:rPr lang="zh-CN" altLang="en-US" sz="2200" b="1" dirty="0">
                <a:latin typeface="宋体" panose="02010600030101010101" pitchFamily="2" charset="-122"/>
                <a:ea typeface="宋体" panose="02010600030101010101" pitchFamily="2" charset="-122"/>
              </a:rPr>
              <a:t>数据帧中密文对应明文的第一个字节</a:t>
            </a:r>
            <a:r>
              <a:rPr lang="zh-CN" altLang="en-US" sz="2200" dirty="0">
                <a:latin typeface="宋体" panose="02010600030101010101" pitchFamily="2" charset="-122"/>
                <a:ea typeface="宋体" panose="02010600030101010101" pitchFamily="2" charset="-122"/>
              </a:rPr>
              <a:t>是逻辑链路控制的</a:t>
            </a:r>
            <a:r>
              <a:rPr lang="en-US" altLang="zh-CN" sz="2200" dirty="0">
                <a:latin typeface="宋体" panose="02010600030101010101" pitchFamily="2" charset="-122"/>
                <a:ea typeface="宋体" panose="02010600030101010101" pitchFamily="2" charset="-122"/>
              </a:rPr>
              <a:t>802.2</a:t>
            </a:r>
            <a:r>
              <a:rPr lang="zh-CN" altLang="en-US" sz="2200" dirty="0">
                <a:latin typeface="宋体" panose="02010600030101010101" pitchFamily="2" charset="-122"/>
                <a:ea typeface="宋体" panose="02010600030101010101" pitchFamily="2" charset="-122"/>
              </a:rPr>
              <a:t>头信息（</a:t>
            </a:r>
            <a:r>
              <a:rPr lang="en-US" altLang="zh-CN" sz="2200" dirty="0">
                <a:latin typeface="宋体" panose="02010600030101010101" pitchFamily="2" charset="-122"/>
                <a:ea typeface="宋体" panose="02010600030101010101" pitchFamily="2" charset="-122"/>
              </a:rPr>
              <a:t>DSAP</a:t>
            </a:r>
            <a:r>
              <a:rPr lang="zh-CN" altLang="en-US" sz="2200" dirty="0">
                <a:latin typeface="宋体" panose="02010600030101010101" pitchFamily="2" charset="-122"/>
                <a:ea typeface="宋体" panose="02010600030101010101" pitchFamily="2" charset="-122"/>
              </a:rPr>
              <a:t>，目标服务访问点），</a:t>
            </a:r>
            <a:r>
              <a:rPr lang="zh-CN" altLang="en-US" sz="2200" dirty="0">
                <a:solidFill>
                  <a:srgbClr val="FF0000"/>
                </a:solidFill>
                <a:latin typeface="宋体" panose="02010600030101010101" pitchFamily="2" charset="-122"/>
                <a:ea typeface="宋体" panose="02010600030101010101" pitchFamily="2" charset="-122"/>
              </a:rPr>
              <a:t>这个头信息对于每个</a:t>
            </a:r>
            <a:r>
              <a:rPr lang="en-US" altLang="zh-CN" sz="2200" dirty="0">
                <a:solidFill>
                  <a:srgbClr val="FF0000"/>
                </a:solidFill>
                <a:latin typeface="宋体" panose="02010600030101010101" pitchFamily="2" charset="-122"/>
                <a:ea typeface="宋体" panose="02010600030101010101" pitchFamily="2" charset="-122"/>
              </a:rPr>
              <a:t>WEP</a:t>
            </a:r>
            <a:r>
              <a:rPr lang="zh-CN" altLang="en-US" sz="2200" dirty="0">
                <a:solidFill>
                  <a:srgbClr val="FF0000"/>
                </a:solidFill>
                <a:latin typeface="宋体" panose="02010600030101010101" pitchFamily="2" charset="-122"/>
                <a:ea typeface="宋体" panose="02010600030101010101" pitchFamily="2" charset="-122"/>
              </a:rPr>
              <a:t>帧都是相同的</a:t>
            </a:r>
            <a:r>
              <a:rPr lang="zh-CN" altLang="en-US" sz="2200" dirty="0">
                <a:latin typeface="宋体" panose="02010600030101010101" pitchFamily="2" charset="-122"/>
                <a:ea typeface="宋体" panose="02010600030101010101" pitchFamily="2" charset="-122"/>
              </a:rPr>
              <a:t>，攻击者很容易猜测，利用猜的第一个明文字节和</a:t>
            </a:r>
            <a:r>
              <a:rPr lang="en-US" altLang="zh-CN" sz="2200" dirty="0">
                <a:latin typeface="宋体" panose="02010600030101010101" pitchFamily="2" charset="-122"/>
                <a:ea typeface="宋体" panose="02010600030101010101" pitchFamily="2" charset="-122"/>
              </a:rPr>
              <a:t>WEP</a:t>
            </a:r>
            <a:r>
              <a:rPr lang="zh-CN" altLang="en-US" sz="2200" dirty="0">
                <a:latin typeface="宋体" panose="02010600030101010101" pitchFamily="2" charset="-122"/>
                <a:ea typeface="宋体" panose="02010600030101010101" pitchFamily="2" charset="-122"/>
              </a:rPr>
              <a:t>帧数据负载密文就可以通过异或运算得到</a:t>
            </a:r>
            <a:r>
              <a:rPr lang="en-US" altLang="zh-CN" sz="2200" dirty="0">
                <a:latin typeface="宋体" panose="02010600030101010101" pitchFamily="2" charset="-122"/>
                <a:ea typeface="宋体" panose="02010600030101010101" pitchFamily="2" charset="-122"/>
              </a:rPr>
              <a:t>PRNG </a:t>
            </a:r>
            <a:r>
              <a:rPr lang="zh-CN" altLang="en-US" sz="2200" dirty="0">
                <a:latin typeface="宋体" panose="02010600030101010101" pitchFamily="2" charset="-122"/>
                <a:ea typeface="宋体" panose="02010600030101010101" pitchFamily="2" charset="-122"/>
              </a:rPr>
              <a:t>生成的密钥流中的第一字节。</a:t>
            </a:r>
          </a:p>
          <a:p>
            <a:pPr marL="342900" indent="-342900" eaLnBrk="1" hangingPunct="1">
              <a:spcBef>
                <a:spcPct val="0"/>
              </a:spcBef>
              <a:buFont typeface="Wingdings" panose="05000000000000000000" pitchFamily="2" charset="2"/>
              <a:buChar char="l"/>
              <a:defRPr/>
            </a:pPr>
            <a:endParaRPr lang="en-US" altLang="zh-CN" sz="2200" dirty="0">
              <a:latin typeface="宋体" panose="02010600030101010101" pitchFamily="2" charset="-122"/>
              <a:ea typeface="宋体" panose="02010600030101010101" pitchFamily="2" charset="-122"/>
            </a:endParaRPr>
          </a:p>
          <a:p>
            <a:pPr marL="342900" indent="-342900" eaLnBrk="1" hangingPunct="1">
              <a:spcBef>
                <a:spcPct val="0"/>
              </a:spcBef>
              <a:buFont typeface="Wingdings" panose="05000000000000000000" pitchFamily="2" charset="2"/>
              <a:buChar char="l"/>
              <a:defRPr/>
            </a:pPr>
            <a:r>
              <a:rPr lang="zh-CN" altLang="en-US" sz="2200" dirty="0">
                <a:latin typeface="宋体" panose="02010600030101010101" pitchFamily="2" charset="-122"/>
                <a:ea typeface="宋体" panose="02010600030101010101" pitchFamily="2" charset="-122"/>
              </a:rPr>
              <a:t>另外，种子密钥中的</a:t>
            </a:r>
            <a:r>
              <a:rPr lang="en-US" altLang="zh-CN" sz="2200" dirty="0">
                <a:latin typeface="宋体" panose="02010600030101010101" pitchFamily="2" charset="-122"/>
                <a:ea typeface="宋体" panose="02010600030101010101" pitchFamily="2" charset="-122"/>
              </a:rPr>
              <a:t>24</a:t>
            </a:r>
            <a:r>
              <a:rPr lang="zh-CN" altLang="en-US" sz="2200" dirty="0">
                <a:latin typeface="宋体" panose="02010600030101010101" pitchFamily="2" charset="-122"/>
                <a:ea typeface="宋体" panose="02010600030101010101" pitchFamily="2" charset="-122"/>
              </a:rPr>
              <a:t>比特初始矢量是以明文形式传送的，攻击者可以将其截获，存到初始矢</a:t>
            </a:r>
            <a:r>
              <a:rPr lang="zh-CN" altLang="en-US" sz="2000" dirty="0">
                <a:latin typeface="宋体" panose="02010600030101010101" pitchFamily="2" charset="-122"/>
                <a:ea typeface="宋体" panose="02010600030101010101" pitchFamily="2" charset="-122"/>
              </a:rPr>
              <a:t>量</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eaLnBrk="1" hangingPunct="1">
              <a:spcBef>
                <a:spcPct val="0"/>
              </a:spcBef>
              <a:buFontTx/>
              <a:buNone/>
              <a:defRPr/>
            </a:pPr>
            <a:endParaRPr lang="en-US" altLang="zh-CN" sz="2400" dirty="0">
              <a:latin typeface="宋体" panose="02010600030101010101" pitchFamily="2" charset="-122"/>
              <a:ea typeface="宋体" panose="02010600030101010101" pitchFamily="2" charset="-122"/>
            </a:endParaRPr>
          </a:p>
        </p:txBody>
      </p:sp>
      <p:sp>
        <p:nvSpPr>
          <p:cNvPr id="120836" name="TextBox 49">
            <a:extLst>
              <a:ext uri="{FF2B5EF4-FFF2-40B4-BE49-F238E27FC236}">
                <a16:creationId xmlns:a16="http://schemas.microsoft.com/office/drawing/2014/main" id="{2593A1B2-4988-490E-A0ED-DE01122343A7}"/>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111621" name="文本框 2">
            <a:extLst>
              <a:ext uri="{FF2B5EF4-FFF2-40B4-BE49-F238E27FC236}">
                <a16:creationId xmlns:a16="http://schemas.microsoft.com/office/drawing/2014/main" id="{76B98DA0-F987-488A-9227-91E3CFD7DABF}"/>
              </a:ext>
            </a:extLst>
          </p:cNvPr>
          <p:cNvSpPr txBox="1">
            <a:spLocks noChangeArrowheads="1"/>
          </p:cNvSpPr>
          <p:nvPr/>
        </p:nvSpPr>
        <p:spPr bwMode="auto">
          <a:xfrm>
            <a:off x="611188" y="4941888"/>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dirty="0" err="1">
                <a:latin typeface="宋体" panose="02010600030101010101" pitchFamily="2" charset="-122"/>
                <a:ea typeface="宋体" panose="02010600030101010101" pitchFamily="2" charset="-122"/>
              </a:rPr>
              <a:t>S.Fluhrer</a:t>
            </a:r>
            <a:r>
              <a:rPr lang="zh-CN" altLang="en-US"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I.Martin</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和</a:t>
            </a:r>
            <a:r>
              <a:rPr lang="en-US" altLang="zh-CN" sz="2400" dirty="0" err="1">
                <a:latin typeface="宋体" panose="02010600030101010101" pitchFamily="2" charset="-122"/>
                <a:ea typeface="宋体" panose="02010600030101010101" pitchFamily="2" charset="-122"/>
              </a:rPr>
              <a:t>A.Shamir</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证明了：</a:t>
            </a:r>
            <a:endParaRPr lang="en-US" altLang="zh-CN" sz="2400" dirty="0">
              <a:latin typeface="宋体" panose="02010600030101010101" pitchFamily="2" charset="-122"/>
              <a:ea typeface="宋体" panose="02010600030101010101" pitchFamily="2" charset="-122"/>
            </a:endParaRPr>
          </a:p>
          <a:p>
            <a:pPr eaLnBrk="1" hangingPunct="1">
              <a:spcBef>
                <a:spcPct val="0"/>
              </a:spcBef>
              <a:buFontTx/>
              <a:buNone/>
            </a:pPr>
            <a:r>
              <a:rPr lang="zh-CN" altLang="en-US" sz="2400" dirty="0">
                <a:solidFill>
                  <a:srgbClr val="FF0000"/>
                </a:solidFill>
                <a:latin typeface="宋体" panose="02010600030101010101" pitchFamily="2" charset="-122"/>
                <a:ea typeface="宋体" panose="02010600030101010101" pitchFamily="2" charset="-122"/>
              </a:rPr>
              <a:t>利用已知的初始矢量</a:t>
            </a:r>
            <a:r>
              <a:rPr lang="en-US" altLang="zh-CN" sz="2400" dirty="0">
                <a:solidFill>
                  <a:srgbClr val="FF0000"/>
                </a:solidFill>
                <a:latin typeface="宋体" panose="02010600030101010101" pitchFamily="2" charset="-122"/>
                <a:ea typeface="宋体" panose="02010600030101010101" pitchFamily="2" charset="-122"/>
              </a:rPr>
              <a:t>IV</a:t>
            </a:r>
            <a:r>
              <a:rPr lang="zh-CN" altLang="en-US" sz="2400" dirty="0">
                <a:solidFill>
                  <a:srgbClr val="FF0000"/>
                </a:solidFill>
                <a:latin typeface="宋体" panose="02010600030101010101" pitchFamily="2" charset="-122"/>
                <a:ea typeface="宋体" panose="02010600030101010101" pitchFamily="2" charset="-122"/>
              </a:rPr>
              <a:t>和第一个字节密钥流输出，并结合</a:t>
            </a:r>
            <a:r>
              <a:rPr lang="en-US" altLang="zh-CN" sz="2400" dirty="0">
                <a:solidFill>
                  <a:srgbClr val="FF0000"/>
                </a:solidFill>
                <a:latin typeface="宋体" panose="02010600030101010101" pitchFamily="2" charset="-122"/>
                <a:ea typeface="宋体" panose="02010600030101010101" pitchFamily="2" charset="-122"/>
              </a:rPr>
              <a:t>RC4</a:t>
            </a:r>
            <a:r>
              <a:rPr lang="zh-CN" altLang="en-US" sz="2400" dirty="0">
                <a:solidFill>
                  <a:srgbClr val="FF0000"/>
                </a:solidFill>
                <a:latin typeface="宋体" panose="02010600030101010101" pitchFamily="2" charset="-122"/>
                <a:ea typeface="宋体" panose="02010600030101010101" pitchFamily="2" charset="-122"/>
              </a:rPr>
              <a:t>密钥方案的特点，攻击者通过计算就可以确定</a:t>
            </a:r>
            <a:r>
              <a:rPr lang="en-US" altLang="zh-CN" sz="2400" dirty="0">
                <a:solidFill>
                  <a:srgbClr val="FF0000"/>
                </a:solidFill>
                <a:latin typeface="宋体" panose="02010600030101010101" pitchFamily="2" charset="-122"/>
                <a:ea typeface="宋体" panose="02010600030101010101" pitchFamily="2" charset="-122"/>
              </a:rPr>
              <a:t>WEP</a:t>
            </a:r>
            <a:r>
              <a:rPr lang="zh-CN" altLang="en-US" sz="2400" dirty="0">
                <a:solidFill>
                  <a:srgbClr val="FF0000"/>
                </a:solidFill>
                <a:latin typeface="宋体" panose="02010600030101010101" pitchFamily="2" charset="-122"/>
                <a:ea typeface="宋体" panose="02010600030101010101" pitchFamily="2" charset="-122"/>
              </a:rPr>
              <a:t>密钥。</a:t>
            </a:r>
          </a:p>
        </p:txBody>
      </p:sp>
      <p:sp>
        <p:nvSpPr>
          <p:cNvPr id="3" name="灯片编号占位符 11">
            <a:extLst>
              <a:ext uri="{FF2B5EF4-FFF2-40B4-BE49-F238E27FC236}">
                <a16:creationId xmlns:a16="http://schemas.microsoft.com/office/drawing/2014/main" id="{891576CE-E7DC-49AB-9642-2F15D6441E31}"/>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16</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12643" name="文本框 3">
            <a:extLst>
              <a:ext uri="{FF2B5EF4-FFF2-40B4-BE49-F238E27FC236}">
                <a16:creationId xmlns:a16="http://schemas.microsoft.com/office/drawing/2014/main" id="{ED0DC561-9E9E-40FA-9416-72297D73ABD1}"/>
              </a:ext>
            </a:extLst>
          </p:cNvPr>
          <p:cNvSpPr txBox="1">
            <a:spLocks noChangeArrowheads="1"/>
          </p:cNvSpPr>
          <p:nvPr/>
        </p:nvSpPr>
        <p:spPr bwMode="auto">
          <a:xfrm>
            <a:off x="692150" y="1762125"/>
            <a:ext cx="842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Wingdings" panose="05000000000000000000" pitchFamily="2" charset="2"/>
              <a:buChar char="u"/>
            </a:pPr>
            <a:r>
              <a:rPr lang="en-US" altLang="zh-CN" sz="2400" b="1">
                <a:latin typeface="宋体" panose="02010600030101010101" pitchFamily="2" charset="-122"/>
                <a:ea typeface="宋体" panose="02010600030101010101" pitchFamily="2" charset="-122"/>
              </a:rPr>
              <a:t>CRC</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32</a:t>
            </a:r>
            <a:r>
              <a:rPr lang="zh-CN" altLang="en-US" sz="2400" b="1">
                <a:latin typeface="宋体" panose="02010600030101010101" pitchFamily="2" charset="-122"/>
                <a:ea typeface="宋体" panose="02010600030101010101" pitchFamily="2" charset="-122"/>
              </a:rPr>
              <a:t>算法缺陷</a:t>
            </a:r>
          </a:p>
        </p:txBody>
      </p:sp>
      <p:sp>
        <p:nvSpPr>
          <p:cNvPr id="121860" name="TextBox 49">
            <a:extLst>
              <a:ext uri="{FF2B5EF4-FFF2-40B4-BE49-F238E27FC236}">
                <a16:creationId xmlns:a16="http://schemas.microsoft.com/office/drawing/2014/main" id="{8A77FCC2-D365-4265-A648-3DE9E62C26C6}"/>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DFE6A0B1-5140-4672-8800-07A60768DE37}"/>
              </a:ext>
            </a:extLst>
          </p:cNvPr>
          <p:cNvSpPr txBox="1"/>
          <p:nvPr/>
        </p:nvSpPr>
        <p:spPr bwMode="auto">
          <a:xfrm>
            <a:off x="1050925" y="2349500"/>
            <a:ext cx="7705725" cy="4078039"/>
          </a:xfrm>
          <a:prstGeom prst="rect">
            <a:avLst/>
          </a:prstGeom>
          <a:noFill/>
          <a:ln>
            <a:noFill/>
          </a:ln>
        </p:spPr>
        <p:txBody>
          <a:bodyPr>
            <a:spAutoFit/>
          </a:bodyPr>
          <a:lstStyle/>
          <a:p>
            <a:pPr>
              <a:lnSpc>
                <a:spcPct val="150000"/>
              </a:lnSpc>
              <a:defRPr/>
            </a:pPr>
            <a:r>
              <a:rPr lang="en-US" altLang="zh-CN" sz="2400" dirty="0">
                <a:latin typeface="宋体" panose="02010600030101010101" pitchFamily="2" charset="-122"/>
              </a:rPr>
              <a:t>CRC</a:t>
            </a:r>
            <a:r>
              <a:rPr lang="zh-CN" altLang="en-US" sz="2400" dirty="0">
                <a:latin typeface="宋体" panose="02010600030101010101" pitchFamily="2" charset="-122"/>
              </a:rPr>
              <a:t>－</a:t>
            </a:r>
            <a:r>
              <a:rPr lang="en-US" altLang="zh-CN" sz="2400" dirty="0">
                <a:latin typeface="宋体" panose="02010600030101010101" pitchFamily="2" charset="-122"/>
              </a:rPr>
              <a:t>32</a:t>
            </a:r>
            <a:r>
              <a:rPr lang="zh-CN" altLang="en-US" sz="2400" dirty="0">
                <a:latin typeface="宋体" panose="02010600030101010101" pitchFamily="2" charset="-122"/>
              </a:rPr>
              <a:t>算法作为数据完整性检验算法，由于其本身的特点非但未使</a:t>
            </a:r>
            <a:r>
              <a:rPr lang="en-US" altLang="zh-CN" sz="2400" dirty="0">
                <a:latin typeface="宋体" panose="02010600030101010101" pitchFamily="2" charset="-122"/>
              </a:rPr>
              <a:t>WEP</a:t>
            </a:r>
            <a:r>
              <a:rPr lang="zh-CN" altLang="en-US" sz="2400" dirty="0">
                <a:latin typeface="宋体" panose="02010600030101010101" pitchFamily="2" charset="-122"/>
              </a:rPr>
              <a:t>安全性得到加强，反而进一步恶化。</a:t>
            </a:r>
            <a:endParaRPr lang="en-US" altLang="zh-CN" sz="2400" dirty="0">
              <a:latin typeface="宋体" panose="02010600030101010101" pitchFamily="2" charset="-122"/>
            </a:endParaRPr>
          </a:p>
          <a:p>
            <a:pPr marL="342900" indent="-342900">
              <a:lnSpc>
                <a:spcPct val="150000"/>
              </a:lnSpc>
              <a:buFont typeface="Wingdings" panose="05000000000000000000" pitchFamily="2" charset="2"/>
              <a:buChar char="l"/>
              <a:defRPr/>
            </a:pPr>
            <a:r>
              <a:rPr lang="zh-CN" altLang="en-US" sz="2200" dirty="0">
                <a:latin typeface="宋体" panose="02010600030101010101" pitchFamily="2" charset="-122"/>
              </a:rPr>
              <a:t>首先</a:t>
            </a:r>
            <a:r>
              <a:rPr lang="en-US" altLang="zh-CN" sz="2200" dirty="0">
                <a:latin typeface="宋体" panose="02010600030101010101" pitchFamily="2" charset="-122"/>
              </a:rPr>
              <a:t>CRC</a:t>
            </a:r>
            <a:r>
              <a:rPr lang="zh-CN" altLang="en-US" sz="2200" dirty="0">
                <a:latin typeface="宋体" panose="02010600030101010101" pitchFamily="2" charset="-122"/>
              </a:rPr>
              <a:t>检验和是有效数据的线性函数，这里所说的线性主要针对异或操作而言的，即</a:t>
            </a:r>
            <a:r>
              <a:rPr lang="en-US" altLang="zh-CN" sz="2200" dirty="0">
                <a:latin typeface="宋体" panose="02010600030101010101" pitchFamily="2" charset="-122"/>
              </a:rPr>
              <a:t>C(x</a:t>
            </a:r>
            <a:r>
              <a:rPr lang="zh-CN" altLang="en-US" sz="2200" dirty="0">
                <a:latin typeface="宋体" panose="02010600030101010101" pitchFamily="2" charset="-122"/>
              </a:rPr>
              <a:t>⊕</a:t>
            </a:r>
            <a:r>
              <a:rPr lang="en-US" altLang="zh-CN" sz="2200" dirty="0">
                <a:latin typeface="宋体" panose="02010600030101010101" pitchFamily="2" charset="-122"/>
              </a:rPr>
              <a:t>y)=C(x)</a:t>
            </a:r>
            <a:r>
              <a:rPr lang="zh-CN" altLang="en-US" sz="2200" dirty="0">
                <a:latin typeface="宋体" panose="02010600030101010101" pitchFamily="2" charset="-122"/>
              </a:rPr>
              <a:t>⊕</a:t>
            </a:r>
            <a:r>
              <a:rPr lang="en-US" altLang="zh-CN" sz="2200" dirty="0">
                <a:latin typeface="宋体" panose="02010600030101010101" pitchFamily="2" charset="-122"/>
              </a:rPr>
              <a:t>C(y)</a:t>
            </a:r>
            <a:r>
              <a:rPr lang="zh-CN" altLang="en-US" sz="2200" dirty="0">
                <a:latin typeface="宋体" panose="02010600030101010101" pitchFamily="2" charset="-122"/>
              </a:rPr>
              <a:t>。利用这个性质，恶意的攻击者可以轻易</a:t>
            </a:r>
            <a:r>
              <a:rPr lang="zh-CN" altLang="en-US" sz="2200" dirty="0">
                <a:solidFill>
                  <a:srgbClr val="FF0000"/>
                </a:solidFill>
                <a:latin typeface="宋体" panose="02010600030101010101" pitchFamily="2" charset="-122"/>
              </a:rPr>
              <a:t>篡改原文</a:t>
            </a:r>
            <a:r>
              <a:rPr lang="en-US" altLang="zh-CN" sz="2200" dirty="0">
                <a:solidFill>
                  <a:srgbClr val="FF0000"/>
                </a:solidFill>
                <a:latin typeface="宋体" panose="02010600030101010101" pitchFamily="2" charset="-122"/>
              </a:rPr>
              <a:t>P</a:t>
            </a:r>
            <a:r>
              <a:rPr lang="zh-CN" altLang="en-US" sz="2200" dirty="0">
                <a:solidFill>
                  <a:srgbClr val="FF0000"/>
                </a:solidFill>
                <a:latin typeface="宋体" panose="02010600030101010101" pitchFamily="2" charset="-122"/>
              </a:rPr>
              <a:t>的内容，并保持正确的</a:t>
            </a:r>
            <a:r>
              <a:rPr lang="en-US" altLang="zh-CN" sz="2200" dirty="0">
                <a:solidFill>
                  <a:srgbClr val="FF0000"/>
                </a:solidFill>
                <a:latin typeface="宋体" panose="02010600030101010101" pitchFamily="2" charset="-122"/>
              </a:rPr>
              <a:t>ICV</a:t>
            </a:r>
            <a:r>
              <a:rPr lang="zh-CN" altLang="en-US" sz="2200" dirty="0">
                <a:latin typeface="宋体" panose="02010600030101010101" pitchFamily="2" charset="-122"/>
              </a:rPr>
              <a:t>。特别地，如果攻击者知道要传送的数据，会更加有恃无恐。</a:t>
            </a:r>
            <a:endParaRPr lang="en-US" altLang="zh-CN" sz="2200" dirty="0">
              <a:latin typeface="宋体" panose="02010600030101010101" pitchFamily="2" charset="-122"/>
            </a:endParaRPr>
          </a:p>
          <a:p>
            <a:pPr>
              <a:defRPr/>
            </a:pPr>
            <a:endParaRPr lang="en-US" altLang="zh-CN" sz="2200" dirty="0">
              <a:latin typeface="宋体" panose="02010600030101010101" pitchFamily="2" charset="-122"/>
            </a:endParaRPr>
          </a:p>
        </p:txBody>
      </p:sp>
      <p:sp>
        <p:nvSpPr>
          <p:cNvPr id="3" name="灯片编号占位符 11">
            <a:extLst>
              <a:ext uri="{FF2B5EF4-FFF2-40B4-BE49-F238E27FC236}">
                <a16:creationId xmlns:a16="http://schemas.microsoft.com/office/drawing/2014/main" id="{AE07411B-6965-4D5F-9C1E-89C077D06454}"/>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17</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22883" name="文本框 3">
            <a:extLst>
              <a:ext uri="{FF2B5EF4-FFF2-40B4-BE49-F238E27FC236}">
                <a16:creationId xmlns:a16="http://schemas.microsoft.com/office/drawing/2014/main" id="{302A3D12-B8EC-406A-AAEC-C6727E8E9EB5}"/>
              </a:ext>
            </a:extLst>
          </p:cNvPr>
          <p:cNvSpPr txBox="1">
            <a:spLocks noChangeArrowheads="1"/>
          </p:cNvSpPr>
          <p:nvPr/>
        </p:nvSpPr>
        <p:spPr bwMode="auto">
          <a:xfrm>
            <a:off x="611188" y="1758950"/>
            <a:ext cx="464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Wingdings" panose="05000000000000000000" pitchFamily="2" charset="2"/>
              <a:buChar char="u"/>
            </a:pPr>
            <a:r>
              <a:rPr lang="en-US" altLang="zh-CN" sz="2400" b="1">
                <a:latin typeface="宋体" panose="02010600030101010101" pitchFamily="2" charset="-122"/>
                <a:ea typeface="宋体" panose="02010600030101010101" pitchFamily="2" charset="-122"/>
              </a:rPr>
              <a:t>CRC</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32</a:t>
            </a:r>
            <a:r>
              <a:rPr lang="zh-CN" altLang="en-US" sz="2400" b="1">
                <a:latin typeface="宋体" panose="02010600030101010101" pitchFamily="2" charset="-122"/>
                <a:ea typeface="宋体" panose="02010600030101010101" pitchFamily="2" charset="-122"/>
              </a:rPr>
              <a:t>算法缺陷</a:t>
            </a:r>
          </a:p>
        </p:txBody>
      </p:sp>
      <p:sp>
        <p:nvSpPr>
          <p:cNvPr id="122884" name="TextBox 49">
            <a:extLst>
              <a:ext uri="{FF2B5EF4-FFF2-40B4-BE49-F238E27FC236}">
                <a16:creationId xmlns:a16="http://schemas.microsoft.com/office/drawing/2014/main" id="{F178F68B-22EE-47E2-A701-84022B60203A}"/>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113669" name="文本框 7">
            <a:extLst>
              <a:ext uri="{FF2B5EF4-FFF2-40B4-BE49-F238E27FC236}">
                <a16:creationId xmlns:a16="http://schemas.microsoft.com/office/drawing/2014/main" id="{6EA519AB-EF00-4547-9154-037E91C8185E}"/>
              </a:ext>
            </a:extLst>
          </p:cNvPr>
          <p:cNvSpPr txBox="1">
            <a:spLocks noChangeArrowheads="1"/>
          </p:cNvSpPr>
          <p:nvPr/>
        </p:nvSpPr>
        <p:spPr bwMode="auto">
          <a:xfrm>
            <a:off x="420688" y="2420938"/>
            <a:ext cx="82089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vl="1">
              <a:lnSpc>
                <a:spcPct val="150000"/>
              </a:lnSpc>
              <a:spcBef>
                <a:spcPct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其次，</a:t>
            </a:r>
            <a:r>
              <a:rPr lang="en-US" altLang="zh-CN" sz="2200" dirty="0">
                <a:latin typeface="宋体" panose="02010600030101010101" pitchFamily="2" charset="-122"/>
                <a:ea typeface="宋体" panose="02010600030101010101" pitchFamily="2" charset="-122"/>
              </a:rPr>
              <a:t>CRC-32</a:t>
            </a:r>
            <a:r>
              <a:rPr lang="zh-CN" altLang="en-US" sz="2200" dirty="0">
                <a:latin typeface="宋体" panose="02010600030101010101" pitchFamily="2" charset="-122"/>
                <a:ea typeface="宋体" panose="02010600030101010101" pitchFamily="2" charset="-122"/>
              </a:rPr>
              <a:t>检验不是加密，只负责检查原文是否完整，并不对其进行加密。若攻击者知道</a:t>
            </a:r>
            <a:r>
              <a:rPr lang="en-US" altLang="zh-CN" sz="2200" dirty="0">
                <a:latin typeface="宋体" panose="02010600030101010101" pitchFamily="2" charset="-122"/>
                <a:ea typeface="宋体" panose="02010600030101010101" pitchFamily="2" charset="-122"/>
              </a:rPr>
              <a:t>P</a:t>
            </a:r>
            <a:r>
              <a:rPr lang="zh-CN" altLang="en-US" sz="2200" dirty="0">
                <a:latin typeface="宋体" panose="02010600030101010101" pitchFamily="2" charset="-122"/>
                <a:ea typeface="宋体" panose="02010600030101010101" pitchFamily="2" charset="-122"/>
              </a:rPr>
              <a:t>，就可</a:t>
            </a:r>
            <a:r>
              <a:rPr lang="zh-CN" altLang="en-US" sz="2200" dirty="0">
                <a:solidFill>
                  <a:srgbClr val="FF0000"/>
                </a:solidFill>
                <a:latin typeface="宋体" panose="02010600030101010101" pitchFamily="2" charset="-122"/>
                <a:ea typeface="宋体" panose="02010600030101010101" pitchFamily="2" charset="-122"/>
              </a:rPr>
              <a:t>算出</a:t>
            </a:r>
            <a:r>
              <a:rPr lang="en-US" altLang="zh-CN" sz="2200" dirty="0">
                <a:solidFill>
                  <a:srgbClr val="FF0000"/>
                </a:solidFill>
                <a:latin typeface="宋体" panose="02010600030101010101" pitchFamily="2" charset="-122"/>
                <a:ea typeface="宋体" panose="02010600030101010101" pitchFamily="2" charset="-122"/>
              </a:rPr>
              <a:t>RC4(v</a:t>
            </a:r>
            <a:r>
              <a:rPr lang="zh-CN" altLang="en-US" sz="2200" dirty="0">
                <a:solidFill>
                  <a:srgbClr val="FF0000"/>
                </a:solidFill>
                <a:latin typeface="宋体" panose="02010600030101010101" pitchFamily="2" charset="-122"/>
                <a:ea typeface="宋体" panose="02010600030101010101" pitchFamily="2" charset="-122"/>
              </a:rPr>
              <a:t>，</a:t>
            </a:r>
            <a:r>
              <a:rPr lang="en-US" altLang="zh-CN" sz="2200" dirty="0">
                <a:solidFill>
                  <a:srgbClr val="FF0000"/>
                </a:solidFill>
                <a:latin typeface="宋体" panose="02010600030101010101" pitchFamily="2" charset="-122"/>
                <a:ea typeface="宋体" panose="02010600030101010101" pitchFamily="2" charset="-122"/>
              </a:rPr>
              <a:t>k) </a:t>
            </a:r>
            <a:r>
              <a:rPr lang="en-US" altLang="zh-CN" sz="2200" dirty="0">
                <a:latin typeface="宋体" panose="02010600030101010101" pitchFamily="2" charset="-122"/>
                <a:ea typeface="宋体" panose="02010600030101010101" pitchFamily="2" charset="-122"/>
              </a:rPr>
              <a:t>(RC4(v</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k)=P</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(P</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RC4(v</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k))</a:t>
            </a:r>
            <a:r>
              <a:rPr lang="zh-CN" altLang="en-US" sz="2200" dirty="0">
                <a:latin typeface="宋体" panose="02010600030101010101" pitchFamily="2" charset="-122"/>
                <a:ea typeface="宋体" panose="02010600030101010101" pitchFamily="2" charset="-122"/>
              </a:rPr>
              <a:t>，然后可</a:t>
            </a:r>
            <a:r>
              <a:rPr lang="zh-CN" altLang="en-US" sz="2200" dirty="0">
                <a:solidFill>
                  <a:srgbClr val="FF0000"/>
                </a:solidFill>
                <a:latin typeface="宋体" panose="02010600030101010101" pitchFamily="2" charset="-122"/>
                <a:ea typeface="宋体" panose="02010600030101010101" pitchFamily="2" charset="-122"/>
              </a:rPr>
              <a:t>构造自己的加密数据</a:t>
            </a:r>
            <a:r>
              <a:rPr lang="en-US" altLang="zh-CN" sz="2200" dirty="0">
                <a:latin typeface="宋体" panose="02010600030101010101" pitchFamily="2" charset="-122"/>
                <a:ea typeface="宋体" panose="02010600030101010101" pitchFamily="2" charset="-122"/>
              </a:rPr>
              <a:t>C'=(P’</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CRC32(P'))</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RC4(v</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k)</a:t>
            </a:r>
            <a:r>
              <a:rPr lang="zh-CN" altLang="en-US" sz="2200" dirty="0">
                <a:latin typeface="宋体" panose="02010600030101010101" pitchFamily="2" charset="-122"/>
                <a:ea typeface="宋体" panose="02010600030101010101" pitchFamily="2" charset="-122"/>
              </a:rPr>
              <a:t>和原来的</a:t>
            </a:r>
            <a:r>
              <a:rPr lang="en-US" altLang="zh-CN" sz="2200" dirty="0">
                <a:latin typeface="宋体" panose="02010600030101010101" pitchFamily="2" charset="-122"/>
                <a:ea typeface="宋体" panose="02010600030101010101" pitchFamily="2" charset="-122"/>
              </a:rPr>
              <a:t>IV</a:t>
            </a:r>
            <a:r>
              <a:rPr lang="zh-CN" altLang="en-US" sz="2200" dirty="0">
                <a:latin typeface="宋体" panose="02010600030101010101" pitchFamily="2" charset="-122"/>
                <a:ea typeface="宋体" panose="02010600030101010101" pitchFamily="2" charset="-122"/>
              </a:rPr>
              <a:t>一起发送给接收者</a:t>
            </a:r>
            <a:r>
              <a:rPr lang="en-US" altLang="zh-CN" sz="2200" b="1" dirty="0">
                <a:latin typeface="宋体" panose="02010600030101010101" pitchFamily="2" charset="-122"/>
                <a:ea typeface="宋体" panose="02010600030101010101" pitchFamily="2" charset="-122"/>
              </a:rPr>
              <a:t>(802.11b</a:t>
            </a:r>
            <a:r>
              <a:rPr lang="zh-CN" altLang="en-US" sz="2200" b="1" dirty="0">
                <a:latin typeface="宋体" panose="02010600030101010101" pitchFamily="2" charset="-122"/>
                <a:ea typeface="宋体" panose="02010600030101010101" pitchFamily="2" charset="-122"/>
              </a:rPr>
              <a:t>允许</a:t>
            </a:r>
            <a:r>
              <a:rPr lang="en-US" altLang="zh-CN" sz="2200" b="1" dirty="0">
                <a:latin typeface="宋体" panose="02010600030101010101" pitchFamily="2" charset="-122"/>
                <a:ea typeface="宋体" panose="02010600030101010101" pitchFamily="2" charset="-122"/>
              </a:rPr>
              <a:t>IV</a:t>
            </a:r>
            <a:r>
              <a:rPr lang="zh-CN" altLang="en-US" sz="2200" b="1" dirty="0">
                <a:latin typeface="宋体" panose="02010600030101010101" pitchFamily="2" charset="-122"/>
                <a:ea typeface="宋体" panose="02010600030101010101" pitchFamily="2" charset="-122"/>
              </a:rPr>
              <a:t>重复使用</a:t>
            </a:r>
            <a:r>
              <a:rPr lang="en-US" altLang="zh-CN" sz="2200" b="1"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 </a:t>
            </a:r>
          </a:p>
        </p:txBody>
      </p:sp>
      <p:sp>
        <p:nvSpPr>
          <p:cNvPr id="3" name="灯片编号占位符 11">
            <a:extLst>
              <a:ext uri="{FF2B5EF4-FFF2-40B4-BE49-F238E27FC236}">
                <a16:creationId xmlns:a16="http://schemas.microsoft.com/office/drawing/2014/main" id="{E34F7482-D21E-4E3B-BAE0-ECA6A856B32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18</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43011" name="文本框 3">
            <a:extLst>
              <a:ext uri="{FF2B5EF4-FFF2-40B4-BE49-F238E27FC236}">
                <a16:creationId xmlns:a16="http://schemas.microsoft.com/office/drawing/2014/main" id="{53AC1181-5823-46B1-853C-0604C12600DA}"/>
              </a:ext>
            </a:extLst>
          </p:cNvPr>
          <p:cNvSpPr txBox="1">
            <a:spLocks noChangeArrowheads="1"/>
          </p:cNvSpPr>
          <p:nvPr/>
        </p:nvSpPr>
        <p:spPr bwMode="auto">
          <a:xfrm>
            <a:off x="923925" y="2420938"/>
            <a:ext cx="729615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marL="457200" indent="-457200" eaLnBrk="1" hangingPunct="1">
              <a:lnSpc>
                <a:spcPct val="150000"/>
              </a:lnSpc>
              <a:buFont typeface="Wingdings" panose="05000000000000000000" pitchFamily="2" charset="2"/>
              <a:buChar char="l"/>
              <a:defRPr/>
            </a:pPr>
            <a:r>
              <a:rPr lang="en-US" altLang="zh-CN" sz="2200" b="1" dirty="0">
                <a:latin typeface="宋体" panose="02010600030101010101" pitchFamily="2" charset="-122"/>
              </a:rPr>
              <a:t>802.2</a:t>
            </a:r>
            <a:r>
              <a:rPr lang="zh-CN" altLang="en-US" sz="2200" b="1" dirty="0">
                <a:latin typeface="宋体" panose="02010600030101010101" pitchFamily="2" charset="-122"/>
              </a:rPr>
              <a:t>头信息和简单的</a:t>
            </a:r>
            <a:r>
              <a:rPr lang="en-US" altLang="zh-CN" sz="2200" b="1" dirty="0">
                <a:latin typeface="宋体" panose="02010600030101010101" pitchFamily="2" charset="-122"/>
              </a:rPr>
              <a:t>rc4</a:t>
            </a:r>
            <a:r>
              <a:rPr lang="zh-CN" altLang="en-US" sz="2200" b="1" dirty="0">
                <a:latin typeface="宋体" panose="02010600030101010101" pitchFamily="2" charset="-122"/>
              </a:rPr>
              <a:t>流密码算法</a:t>
            </a:r>
            <a:r>
              <a:rPr lang="zh-CN" altLang="en-US" sz="2200" dirty="0">
                <a:latin typeface="宋体" panose="02010600030101010101" pitchFamily="2" charset="-122"/>
              </a:rPr>
              <a:t>导致攻击者在有客户端并有大量有效通信时，可以分析出</a:t>
            </a:r>
            <a:r>
              <a:rPr lang="en-US" altLang="zh-CN" sz="2200" dirty="0">
                <a:latin typeface="宋体" panose="02010600030101010101" pitchFamily="2" charset="-122"/>
              </a:rPr>
              <a:t>WEP</a:t>
            </a:r>
            <a:r>
              <a:rPr lang="zh-CN" altLang="en-US" sz="2200" dirty="0">
                <a:latin typeface="宋体" panose="02010600030101010101" pitchFamily="2" charset="-122"/>
              </a:rPr>
              <a:t>的密码。</a:t>
            </a:r>
            <a:endParaRPr lang="en-US" altLang="zh-CN" sz="2200" dirty="0">
              <a:latin typeface="宋体" panose="02010600030101010101" pitchFamily="2" charset="-122"/>
            </a:endParaRPr>
          </a:p>
          <a:p>
            <a:pPr marL="342900" indent="-342900" eaLnBrk="1" hangingPunct="1">
              <a:lnSpc>
                <a:spcPct val="150000"/>
              </a:lnSpc>
              <a:buFont typeface="Wingdings" panose="05000000000000000000" pitchFamily="2" charset="2"/>
              <a:buChar char="l"/>
              <a:defRPr/>
            </a:pPr>
            <a:endParaRPr lang="zh-CN" altLang="en-US" sz="2200" dirty="0">
              <a:latin typeface="宋体" panose="02010600030101010101" pitchFamily="2" charset="-122"/>
            </a:endParaRPr>
          </a:p>
          <a:p>
            <a:pPr marL="457200" indent="-457200" eaLnBrk="1" hangingPunct="1">
              <a:lnSpc>
                <a:spcPct val="150000"/>
              </a:lnSpc>
              <a:buFont typeface="Wingdings" panose="05000000000000000000" pitchFamily="2" charset="2"/>
              <a:buChar char="l"/>
              <a:defRPr/>
            </a:pPr>
            <a:r>
              <a:rPr lang="en-US" altLang="zh-CN" sz="2200" b="1" dirty="0">
                <a:latin typeface="宋体" panose="02010600030101010101" pitchFamily="2" charset="-122"/>
              </a:rPr>
              <a:t>IV</a:t>
            </a:r>
            <a:r>
              <a:rPr lang="zh-CN" altLang="en-US" sz="2200" b="1" dirty="0">
                <a:latin typeface="宋体" panose="02010600030101010101" pitchFamily="2" charset="-122"/>
              </a:rPr>
              <a:t>重复使用</a:t>
            </a:r>
            <a:r>
              <a:rPr lang="zh-CN" altLang="en-US" sz="2200" dirty="0">
                <a:latin typeface="宋体" panose="02010600030101010101" pitchFamily="2" charset="-122"/>
              </a:rPr>
              <a:t>导致在攻击者在有客户端，少量通信或者没有通讯时，可以使用</a:t>
            </a:r>
            <a:r>
              <a:rPr lang="en-US" altLang="zh-CN" sz="2200" dirty="0" err="1">
                <a:solidFill>
                  <a:srgbClr val="FF0000"/>
                </a:solidFill>
                <a:latin typeface="宋体" panose="02010600030101010101" pitchFamily="2" charset="-122"/>
              </a:rPr>
              <a:t>arp</a:t>
            </a:r>
            <a:r>
              <a:rPr lang="zh-CN" altLang="en-US" sz="2200" dirty="0">
                <a:solidFill>
                  <a:srgbClr val="FF0000"/>
                </a:solidFill>
                <a:latin typeface="宋体" panose="02010600030101010101" pitchFamily="2" charset="-122"/>
              </a:rPr>
              <a:t>重放</a:t>
            </a:r>
            <a:r>
              <a:rPr lang="zh-CN" altLang="en-US" sz="2200" dirty="0">
                <a:latin typeface="宋体" panose="02010600030101010101" pitchFamily="2" charset="-122"/>
              </a:rPr>
              <a:t>的方法获得大量有效数据。</a:t>
            </a:r>
            <a:endParaRPr lang="en-US" altLang="zh-CN" sz="2200" dirty="0">
              <a:latin typeface="宋体" panose="02010600030101010101" pitchFamily="2" charset="-122"/>
            </a:endParaRPr>
          </a:p>
        </p:txBody>
      </p:sp>
      <p:sp>
        <p:nvSpPr>
          <p:cNvPr id="124932" name="TextBox 49">
            <a:extLst>
              <a:ext uri="{FF2B5EF4-FFF2-40B4-BE49-F238E27FC236}">
                <a16:creationId xmlns:a16="http://schemas.microsoft.com/office/drawing/2014/main" id="{CEA39BEF-B57E-4689-BAC7-F6767D66285A}"/>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115717" name="文本框 3">
            <a:extLst>
              <a:ext uri="{FF2B5EF4-FFF2-40B4-BE49-F238E27FC236}">
                <a16:creationId xmlns:a16="http://schemas.microsoft.com/office/drawing/2014/main" id="{5A535DBA-F9CE-4E7A-B882-ABAA542C9442}"/>
              </a:ext>
            </a:extLst>
          </p:cNvPr>
          <p:cNvSpPr txBox="1">
            <a:spLocks noChangeArrowheads="1"/>
          </p:cNvSpPr>
          <p:nvPr/>
        </p:nvSpPr>
        <p:spPr bwMode="auto">
          <a:xfrm>
            <a:off x="708025" y="1762125"/>
            <a:ext cx="842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Wingdings" panose="05000000000000000000" pitchFamily="2" charset="2"/>
              <a:buChar char="u"/>
            </a:pPr>
            <a:r>
              <a:rPr lang="en-US" altLang="zh-CN" sz="2400" b="1">
                <a:latin typeface="宋体" panose="02010600030101010101" pitchFamily="2" charset="-122"/>
                <a:ea typeface="宋体" panose="02010600030101010101" pitchFamily="2" charset="-122"/>
              </a:rPr>
              <a:t>WEP</a:t>
            </a:r>
            <a:r>
              <a:rPr lang="zh-CN" altLang="en-US" sz="2400" b="1">
                <a:latin typeface="宋体" panose="02010600030101010101" pitchFamily="2" charset="-122"/>
                <a:ea typeface="宋体" panose="02010600030101010101" pitchFamily="2" charset="-122"/>
              </a:rPr>
              <a:t>安全弱点</a:t>
            </a:r>
          </a:p>
        </p:txBody>
      </p:sp>
      <p:sp>
        <p:nvSpPr>
          <p:cNvPr id="3" name="灯片编号占位符 11">
            <a:extLst>
              <a:ext uri="{FF2B5EF4-FFF2-40B4-BE49-F238E27FC236}">
                <a16:creationId xmlns:a16="http://schemas.microsoft.com/office/drawing/2014/main" id="{6911E72B-3765-46FE-9DD0-4946AD99B53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19</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3A54B681-D1F6-4BA1-A554-7A0D1B878D43}"/>
              </a:ext>
            </a:extLst>
          </p:cNvPr>
          <p:cNvSpPr>
            <a:spLocks noGrp="1" noChangeArrowheads="1"/>
          </p:cNvSpPr>
          <p:nvPr>
            <p:ph type="title"/>
          </p:nvPr>
        </p:nvSpPr>
        <p:spPr>
          <a:xfrm>
            <a:off x="0" y="115888"/>
            <a:ext cx="9144000" cy="792162"/>
          </a:xfrm>
        </p:spPr>
        <p:txBody>
          <a:bodyPr/>
          <a:lstStyle/>
          <a:p>
            <a:pPr>
              <a:defRPr/>
            </a:pPr>
            <a:r>
              <a:rPr lang="zh-CN" altLang="en-US" sz="4000" b="1" dirty="0">
                <a:latin typeface="黑体" panose="02010609060101010101" pitchFamily="49" charset="-122"/>
                <a:ea typeface="黑体" panose="02010609060101010101" pitchFamily="49" charset="-122"/>
              </a:rPr>
              <a:t>第二章 </a:t>
            </a:r>
            <a:r>
              <a:rPr lang="zh-CN" altLang="zh-CN" sz="4000" dirty="0"/>
              <a:t>无线局域网及其安全</a:t>
            </a:r>
            <a:r>
              <a:rPr lang="zh-CN" altLang="en-US" sz="5400" b="1" dirty="0">
                <a:latin typeface="黑体" panose="02010609060101010101" pitchFamily="49" charset="-122"/>
                <a:ea typeface="黑体" panose="02010609060101010101" pitchFamily="49" charset="-122"/>
              </a:rPr>
              <a:t> </a:t>
            </a:r>
            <a:endParaRPr lang="zh-CN" altLang="en-US" sz="4000" dirty="0">
              <a:latin typeface="黑体" panose="02010609060101010101" pitchFamily="49" charset="-122"/>
              <a:ea typeface="黑体" panose="02010609060101010101" pitchFamily="49" charset="-122"/>
            </a:endParaRPr>
          </a:p>
        </p:txBody>
      </p:sp>
      <p:grpSp>
        <p:nvGrpSpPr>
          <p:cNvPr id="99331" name="组合 1">
            <a:extLst>
              <a:ext uri="{FF2B5EF4-FFF2-40B4-BE49-F238E27FC236}">
                <a16:creationId xmlns:a16="http://schemas.microsoft.com/office/drawing/2014/main" id="{641AD00A-5CE4-4538-802C-717EA6AD31EB}"/>
              </a:ext>
            </a:extLst>
          </p:cNvPr>
          <p:cNvGrpSpPr>
            <a:grpSpLocks/>
          </p:cNvGrpSpPr>
          <p:nvPr/>
        </p:nvGrpSpPr>
        <p:grpSpPr bwMode="auto">
          <a:xfrm>
            <a:off x="2030413" y="1341438"/>
            <a:ext cx="5083175" cy="1044575"/>
            <a:chOff x="2295202" y="2888882"/>
            <a:chExt cx="4715198" cy="1044000"/>
          </a:xfrm>
        </p:grpSpPr>
        <p:sp>
          <p:nvSpPr>
            <p:cNvPr id="7" name="AutoShape 66">
              <a:extLst>
                <a:ext uri="{FF2B5EF4-FFF2-40B4-BE49-F238E27FC236}">
                  <a16:creationId xmlns:a16="http://schemas.microsoft.com/office/drawing/2014/main" id="{C6CC274A-EC96-4FD2-B5CF-B4D223FFB541}"/>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headEnd/>
              <a:tailE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8" name="AutoShape 67">
              <a:extLst>
                <a:ext uri="{FF2B5EF4-FFF2-40B4-BE49-F238E27FC236}">
                  <a16:creationId xmlns:a16="http://schemas.microsoft.com/office/drawing/2014/main" id="{2F974D57-85EA-4E50-97FA-165A647B8BA9}"/>
                </a:ext>
              </a:extLst>
            </p:cNvPr>
            <p:cNvSpPr>
              <a:spLocks noChangeAspect="1" noChangeArrowheads="1"/>
            </p:cNvSpPr>
            <p:nvPr/>
          </p:nvSpPr>
          <p:spPr bwMode="gray">
            <a:xfrm>
              <a:off x="2295202" y="2888882"/>
              <a:ext cx="1044000" cy="1044000"/>
            </a:xfrm>
            <a:prstGeom prst="diamond">
              <a:avLst/>
            </a:prstGeom>
            <a:solidFill>
              <a:srgbClr val="578BC9"/>
            </a:solidFill>
            <a:ln w="25400" algn="ctr">
              <a:solidFill>
                <a:schemeClr val="bg1"/>
              </a:solidFill>
              <a:miter lim="800000"/>
              <a:headEnd/>
              <a:tailEnd/>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9" name="Text Box 68">
              <a:extLst>
                <a:ext uri="{FF2B5EF4-FFF2-40B4-BE49-F238E27FC236}">
                  <a16:creationId xmlns:a16="http://schemas.microsoft.com/office/drawing/2014/main" id="{C3B2841C-1054-4311-A0DE-1ACA798943BE}"/>
                </a:ext>
              </a:extLst>
            </p:cNvPr>
            <p:cNvSpPr txBox="1">
              <a:spLocks noChangeArrowheads="1"/>
            </p:cNvSpPr>
            <p:nvPr/>
          </p:nvSpPr>
          <p:spPr bwMode="gray">
            <a:xfrm>
              <a:off x="3137201" y="3115347"/>
              <a:ext cx="3707857" cy="584453"/>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en-US" altLang="zh-CN" b="1" dirty="0">
                  <a:solidFill>
                    <a:srgbClr val="FFFF00"/>
                  </a:solidFill>
                  <a:effectLst>
                    <a:outerShdw blurRad="38100" dist="38100" dir="2700000" algn="tl">
                      <a:srgbClr val="000000">
                        <a:alpha val="43137"/>
                      </a:srgbClr>
                    </a:outerShdw>
                  </a:effectLst>
                  <a:latin typeface="Arial" panose="020B0604020202020204" pitchFamily="34" charset="0"/>
                </a:rPr>
                <a:t>  </a:t>
              </a:r>
              <a:r>
                <a:rPr lang="en-US" altLang="zh-CN" b="1" dirty="0">
                  <a:solidFill>
                    <a:schemeClr val="bg1"/>
                  </a:solidFill>
                  <a:effectLst>
                    <a:outerShdw blurRad="38100" dist="38100" dir="2700000" algn="tl">
                      <a:srgbClr val="000000">
                        <a:alpha val="43137"/>
                      </a:srgbClr>
                    </a:outerShdw>
                  </a:effectLst>
                  <a:latin typeface="Arial" panose="020B0604020202020204" pitchFamily="34" charset="0"/>
                </a:rPr>
                <a:t>2.1 WLAN</a:t>
              </a: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体系结构</a:t>
              </a:r>
            </a:p>
          </p:txBody>
        </p:sp>
        <p:sp>
          <p:nvSpPr>
            <p:cNvPr id="10" name="Text Box 69">
              <a:extLst>
                <a:ext uri="{FF2B5EF4-FFF2-40B4-BE49-F238E27FC236}">
                  <a16:creationId xmlns:a16="http://schemas.microsoft.com/office/drawing/2014/main" id="{01DB50BE-BA1E-4114-90FA-A8127FDC21F6}"/>
                </a:ext>
              </a:extLst>
            </p:cNvPr>
            <p:cNvSpPr txBox="1">
              <a:spLocks noChangeArrowheads="1"/>
            </p:cNvSpPr>
            <p:nvPr/>
          </p:nvSpPr>
          <p:spPr bwMode="gray">
            <a:xfrm>
              <a:off x="2645667" y="3178974"/>
              <a:ext cx="330299" cy="46141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a:t>
              </a:r>
            </a:p>
          </p:txBody>
        </p:sp>
      </p:grpSp>
      <p:grpSp>
        <p:nvGrpSpPr>
          <p:cNvPr id="99332" name="组合 1">
            <a:extLst>
              <a:ext uri="{FF2B5EF4-FFF2-40B4-BE49-F238E27FC236}">
                <a16:creationId xmlns:a16="http://schemas.microsoft.com/office/drawing/2014/main" id="{F3BBFD91-E5F0-406E-93EB-68725E429D29}"/>
              </a:ext>
            </a:extLst>
          </p:cNvPr>
          <p:cNvGrpSpPr>
            <a:grpSpLocks/>
          </p:cNvGrpSpPr>
          <p:nvPr/>
        </p:nvGrpSpPr>
        <p:grpSpPr bwMode="auto">
          <a:xfrm>
            <a:off x="2020888" y="2673350"/>
            <a:ext cx="5092700" cy="1044575"/>
            <a:chOff x="2286000" y="2889056"/>
            <a:chExt cx="4724400" cy="1044000"/>
          </a:xfrm>
        </p:grpSpPr>
        <p:sp>
          <p:nvSpPr>
            <p:cNvPr id="12" name="AutoShape 66">
              <a:extLst>
                <a:ext uri="{FF2B5EF4-FFF2-40B4-BE49-F238E27FC236}">
                  <a16:creationId xmlns:a16="http://schemas.microsoft.com/office/drawing/2014/main" id="{A968EBED-9CC8-4C1D-BCF3-EEF49BF5F977}"/>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headEnd/>
              <a:tailE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3" name="AutoShape 67">
              <a:extLst>
                <a:ext uri="{FF2B5EF4-FFF2-40B4-BE49-F238E27FC236}">
                  <a16:creationId xmlns:a16="http://schemas.microsoft.com/office/drawing/2014/main" id="{3A8F5417-1279-4A60-951A-EDD582FBE690}"/>
                </a:ext>
              </a:extLst>
            </p:cNvPr>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headEnd/>
              <a:tailEnd/>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4" name="Text Box 68">
              <a:extLst>
                <a:ext uri="{FF2B5EF4-FFF2-40B4-BE49-F238E27FC236}">
                  <a16:creationId xmlns:a16="http://schemas.microsoft.com/office/drawing/2014/main" id="{94081E7E-90D1-4B00-9DFD-0F9CC799FBAB}"/>
                </a:ext>
              </a:extLst>
            </p:cNvPr>
            <p:cNvSpPr txBox="1">
              <a:spLocks noChangeArrowheads="1"/>
            </p:cNvSpPr>
            <p:nvPr/>
          </p:nvSpPr>
          <p:spPr bwMode="gray">
            <a:xfrm>
              <a:off x="3070422" y="3122447"/>
              <a:ext cx="3429000" cy="584453"/>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en-US" altLang="zh-CN" b="1" dirty="0">
                  <a:solidFill>
                    <a:schemeClr val="bg1"/>
                  </a:solidFill>
                  <a:effectLst>
                    <a:outerShdw blurRad="38100" dist="38100" dir="2700000" algn="tl">
                      <a:srgbClr val="000000">
                        <a:alpha val="43137"/>
                      </a:srgbClr>
                    </a:outerShdw>
                  </a:effectLst>
                  <a:latin typeface="Arial" panose="020B0604020202020204" pitchFamily="34" charset="0"/>
                </a:rPr>
                <a:t>  2.2 802.11</a:t>
              </a: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协议簇</a:t>
              </a:r>
            </a:p>
          </p:txBody>
        </p:sp>
        <p:sp>
          <p:nvSpPr>
            <p:cNvPr id="15" name="Text Box 69">
              <a:extLst>
                <a:ext uri="{FF2B5EF4-FFF2-40B4-BE49-F238E27FC236}">
                  <a16:creationId xmlns:a16="http://schemas.microsoft.com/office/drawing/2014/main" id="{5E123595-BA56-4B80-92EE-17E18202114C}"/>
                </a:ext>
              </a:extLst>
            </p:cNvPr>
            <p:cNvSpPr txBox="1">
              <a:spLocks noChangeArrowheads="1"/>
            </p:cNvSpPr>
            <p:nvPr/>
          </p:nvSpPr>
          <p:spPr bwMode="gray">
            <a:xfrm>
              <a:off x="2632723" y="3178974"/>
              <a:ext cx="356188" cy="46141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2</a:t>
              </a:r>
            </a:p>
          </p:txBody>
        </p:sp>
      </p:grpSp>
      <p:grpSp>
        <p:nvGrpSpPr>
          <p:cNvPr id="99333" name="组合 1">
            <a:extLst>
              <a:ext uri="{FF2B5EF4-FFF2-40B4-BE49-F238E27FC236}">
                <a16:creationId xmlns:a16="http://schemas.microsoft.com/office/drawing/2014/main" id="{62EA1371-3AD2-4F35-A311-F78FFA74FA3A}"/>
              </a:ext>
            </a:extLst>
          </p:cNvPr>
          <p:cNvGrpSpPr>
            <a:grpSpLocks/>
          </p:cNvGrpSpPr>
          <p:nvPr/>
        </p:nvGrpSpPr>
        <p:grpSpPr bwMode="auto">
          <a:xfrm>
            <a:off x="2030413" y="4064000"/>
            <a:ext cx="5092700" cy="1044575"/>
            <a:chOff x="2286000" y="2889056"/>
            <a:chExt cx="4724400" cy="1044000"/>
          </a:xfrm>
        </p:grpSpPr>
        <p:sp>
          <p:nvSpPr>
            <p:cNvPr id="17" name="AutoShape 66">
              <a:extLst>
                <a:ext uri="{FF2B5EF4-FFF2-40B4-BE49-F238E27FC236}">
                  <a16:creationId xmlns:a16="http://schemas.microsoft.com/office/drawing/2014/main" id="{A968EBED-9CC8-4C1D-BCF3-EEF49BF5F977}"/>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headEnd/>
              <a:tailE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dirty="0">
                <a:latin typeface="Arial" panose="020B0604020202020204" pitchFamily="34" charset="0"/>
              </a:endParaRPr>
            </a:p>
          </p:txBody>
        </p:sp>
        <p:sp>
          <p:nvSpPr>
            <p:cNvPr id="18" name="AutoShape 67">
              <a:extLst>
                <a:ext uri="{FF2B5EF4-FFF2-40B4-BE49-F238E27FC236}">
                  <a16:creationId xmlns:a16="http://schemas.microsoft.com/office/drawing/2014/main" id="{3A8F5417-1279-4A60-951A-EDD582FBE690}"/>
                </a:ext>
              </a:extLst>
            </p:cNvPr>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headEnd/>
              <a:tailEnd/>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9" name="Text Box 68">
              <a:extLst>
                <a:ext uri="{FF2B5EF4-FFF2-40B4-BE49-F238E27FC236}">
                  <a16:creationId xmlns:a16="http://schemas.microsoft.com/office/drawing/2014/main" id="{94081E7E-90D1-4B00-9DFD-0F9CC799FBAB}"/>
                </a:ext>
              </a:extLst>
            </p:cNvPr>
            <p:cNvSpPr txBox="1">
              <a:spLocks noChangeArrowheads="1"/>
            </p:cNvSpPr>
            <p:nvPr/>
          </p:nvSpPr>
          <p:spPr bwMode="gray">
            <a:xfrm>
              <a:off x="3070421" y="3122447"/>
              <a:ext cx="3774623" cy="584453"/>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en-US" altLang="zh-CN" b="1" dirty="0">
                  <a:solidFill>
                    <a:schemeClr val="bg1"/>
                  </a:solidFill>
                  <a:effectLst>
                    <a:outerShdw blurRad="38100" dist="38100" dir="2700000" algn="tl">
                      <a:srgbClr val="000000">
                        <a:alpha val="43137"/>
                      </a:srgbClr>
                    </a:outerShdw>
                  </a:effectLst>
                  <a:latin typeface="Arial" panose="020B0604020202020204" pitchFamily="34" charset="0"/>
                </a:rPr>
                <a:t>  2.3 WLAN</a:t>
              </a: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安全概述</a:t>
              </a:r>
            </a:p>
          </p:txBody>
        </p:sp>
        <p:sp>
          <p:nvSpPr>
            <p:cNvPr id="20" name="Text Box 69">
              <a:extLst>
                <a:ext uri="{FF2B5EF4-FFF2-40B4-BE49-F238E27FC236}">
                  <a16:creationId xmlns:a16="http://schemas.microsoft.com/office/drawing/2014/main" id="{5E123595-BA56-4B80-92EE-17E18202114C}"/>
                </a:ext>
              </a:extLst>
            </p:cNvPr>
            <p:cNvSpPr txBox="1">
              <a:spLocks noChangeArrowheads="1"/>
            </p:cNvSpPr>
            <p:nvPr/>
          </p:nvSpPr>
          <p:spPr bwMode="gray">
            <a:xfrm>
              <a:off x="2645654" y="3178974"/>
              <a:ext cx="330326" cy="46141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3</a:t>
              </a:r>
            </a:p>
          </p:txBody>
        </p:sp>
      </p:grpSp>
      <p:grpSp>
        <p:nvGrpSpPr>
          <p:cNvPr id="99334" name="组合 1">
            <a:extLst>
              <a:ext uri="{FF2B5EF4-FFF2-40B4-BE49-F238E27FC236}">
                <a16:creationId xmlns:a16="http://schemas.microsoft.com/office/drawing/2014/main" id="{858E9AF7-C0FE-4790-A78E-E88D2BA30602}"/>
              </a:ext>
            </a:extLst>
          </p:cNvPr>
          <p:cNvGrpSpPr>
            <a:grpSpLocks/>
          </p:cNvGrpSpPr>
          <p:nvPr/>
        </p:nvGrpSpPr>
        <p:grpSpPr bwMode="auto">
          <a:xfrm>
            <a:off x="2020888" y="5411788"/>
            <a:ext cx="5092700" cy="1044575"/>
            <a:chOff x="2286000" y="2889056"/>
            <a:chExt cx="4724400" cy="1044000"/>
          </a:xfrm>
        </p:grpSpPr>
        <p:sp>
          <p:nvSpPr>
            <p:cNvPr id="47" name="AutoShape 66">
              <a:extLst>
                <a:ext uri="{FF2B5EF4-FFF2-40B4-BE49-F238E27FC236}">
                  <a16:creationId xmlns:a16="http://schemas.microsoft.com/office/drawing/2014/main" id="{6B8723E0-0A8C-4CE0-8DE1-68FB4FC41A5B}"/>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headEnd/>
              <a:tailE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48" name="AutoShape 67">
              <a:extLst>
                <a:ext uri="{FF2B5EF4-FFF2-40B4-BE49-F238E27FC236}">
                  <a16:creationId xmlns:a16="http://schemas.microsoft.com/office/drawing/2014/main" id="{31D0EA37-DDCC-4E56-BD3E-2C0EB01212D5}"/>
                </a:ext>
              </a:extLst>
            </p:cNvPr>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headEnd/>
              <a:tailEnd/>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49" name="Text Box 68">
              <a:extLst>
                <a:ext uri="{FF2B5EF4-FFF2-40B4-BE49-F238E27FC236}">
                  <a16:creationId xmlns:a16="http://schemas.microsoft.com/office/drawing/2014/main" id="{897156B8-F6B7-4A3C-9063-5990782543D1}"/>
                </a:ext>
              </a:extLst>
            </p:cNvPr>
            <p:cNvSpPr txBox="1">
              <a:spLocks noChangeArrowheads="1"/>
            </p:cNvSpPr>
            <p:nvPr/>
          </p:nvSpPr>
          <p:spPr bwMode="gray">
            <a:xfrm>
              <a:off x="3070421" y="3122447"/>
              <a:ext cx="3774623" cy="584453"/>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en-US" altLang="zh-CN" b="1" dirty="0">
                  <a:solidFill>
                    <a:schemeClr val="bg1"/>
                  </a:solidFill>
                  <a:effectLst>
                    <a:outerShdw blurRad="38100" dist="38100" dir="2700000" algn="tl">
                      <a:srgbClr val="000000">
                        <a:alpha val="43137"/>
                      </a:srgbClr>
                    </a:outerShdw>
                  </a:effectLst>
                  <a:latin typeface="Arial" panose="020B0604020202020204" pitchFamily="34" charset="0"/>
                </a:rPr>
                <a:t>  </a:t>
              </a:r>
              <a:r>
                <a:rPr lang="en-US" altLang="zh-CN" b="1" dirty="0">
                  <a:solidFill>
                    <a:srgbClr val="FFFF00"/>
                  </a:solidFill>
                  <a:effectLst>
                    <a:outerShdw blurRad="38100" dist="38100" dir="2700000" algn="tl">
                      <a:srgbClr val="000000">
                        <a:alpha val="43137"/>
                      </a:srgbClr>
                    </a:outerShdw>
                  </a:effectLst>
                  <a:latin typeface="Arial" panose="020B0604020202020204" pitchFamily="34" charset="0"/>
                </a:rPr>
                <a:t>2.4 WLAN</a:t>
              </a:r>
              <a:r>
                <a:rPr lang="zh-CN" altLang="en-US" b="1" dirty="0">
                  <a:solidFill>
                    <a:srgbClr val="FFFF00"/>
                  </a:solidFill>
                  <a:effectLst>
                    <a:outerShdw blurRad="38100" dist="38100" dir="2700000" algn="tl">
                      <a:srgbClr val="000000">
                        <a:alpha val="43137"/>
                      </a:srgbClr>
                    </a:outerShdw>
                  </a:effectLst>
                  <a:latin typeface="Arial" panose="020B0604020202020204" pitchFamily="34" charset="0"/>
                </a:rPr>
                <a:t>安全机制</a:t>
              </a:r>
            </a:p>
          </p:txBody>
        </p:sp>
        <p:sp>
          <p:nvSpPr>
            <p:cNvPr id="50" name="Text Box 69">
              <a:extLst>
                <a:ext uri="{FF2B5EF4-FFF2-40B4-BE49-F238E27FC236}">
                  <a16:creationId xmlns:a16="http://schemas.microsoft.com/office/drawing/2014/main" id="{576F0FF7-16D4-4D34-A908-1A1F545FBE48}"/>
                </a:ext>
              </a:extLst>
            </p:cNvPr>
            <p:cNvSpPr txBox="1">
              <a:spLocks noChangeArrowheads="1"/>
            </p:cNvSpPr>
            <p:nvPr/>
          </p:nvSpPr>
          <p:spPr bwMode="gray">
            <a:xfrm>
              <a:off x="2645654" y="3178974"/>
              <a:ext cx="330326" cy="46141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rgbClr val="FFFF00"/>
                  </a:solidFill>
                  <a:latin typeface="Arial" panose="020B0604020202020204" pitchFamily="34" charset="0"/>
                </a:rPr>
                <a:t>4</a:t>
              </a:r>
            </a:p>
          </p:txBody>
        </p:sp>
      </p:grpSp>
      <p:sp>
        <p:nvSpPr>
          <p:cNvPr id="2" name="灯片编号占位符 11">
            <a:extLst>
              <a:ext uri="{FF2B5EF4-FFF2-40B4-BE49-F238E27FC236}">
                <a16:creationId xmlns:a16="http://schemas.microsoft.com/office/drawing/2014/main" id="{4D76C4DB-4359-46BC-937A-72A63B0B6D41}"/>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2</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16739" name="文本框 3">
            <a:extLst>
              <a:ext uri="{FF2B5EF4-FFF2-40B4-BE49-F238E27FC236}">
                <a16:creationId xmlns:a16="http://schemas.microsoft.com/office/drawing/2014/main" id="{19BA3489-018F-4D57-B4AF-8E56627AC6F4}"/>
              </a:ext>
            </a:extLst>
          </p:cNvPr>
          <p:cNvSpPr txBox="1">
            <a:spLocks noChangeArrowheads="1"/>
          </p:cNvSpPr>
          <p:nvPr/>
        </p:nvSpPr>
        <p:spPr bwMode="auto">
          <a:xfrm>
            <a:off x="1090613" y="2420938"/>
            <a:ext cx="729773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无身份验证机制，使用线性函数</a:t>
            </a:r>
            <a:r>
              <a:rPr lang="en-US" altLang="zh-CN" sz="2200" dirty="0">
                <a:latin typeface="宋体" panose="02010600030101010101" pitchFamily="2" charset="-122"/>
                <a:ea typeface="宋体" panose="02010600030101010101" pitchFamily="2" charset="-122"/>
              </a:rPr>
              <a:t>CRC32</a:t>
            </a:r>
            <a:r>
              <a:rPr lang="zh-CN" altLang="en-US" sz="2200" dirty="0">
                <a:latin typeface="宋体" panose="02010600030101010101" pitchFamily="2" charset="-122"/>
                <a:ea typeface="宋体" panose="02010600030101010101" pitchFamily="2" charset="-122"/>
              </a:rPr>
              <a:t>进行完整性校验。</a:t>
            </a:r>
            <a:r>
              <a:rPr lang="zh-CN" altLang="en-US" sz="2200" b="1" dirty="0">
                <a:latin typeface="宋体" panose="02010600030101010101" pitchFamily="2" charset="-122"/>
                <a:ea typeface="宋体" panose="02010600030101010101" pitchFamily="2" charset="-122"/>
              </a:rPr>
              <a:t>无身份验证机制</a:t>
            </a:r>
            <a:r>
              <a:rPr lang="zh-CN" altLang="en-US" sz="2200" dirty="0">
                <a:latin typeface="宋体" panose="02010600030101010101" pitchFamily="2" charset="-122"/>
                <a:ea typeface="宋体" panose="02010600030101010101" pitchFamily="2" charset="-122"/>
              </a:rPr>
              <a:t>，导致攻击者能使用</a:t>
            </a:r>
            <a:r>
              <a:rPr lang="en-US" altLang="zh-CN" sz="2200" dirty="0" err="1">
                <a:solidFill>
                  <a:srgbClr val="FF0000"/>
                </a:solidFill>
                <a:latin typeface="宋体" panose="02010600030101010101" pitchFamily="2" charset="-122"/>
                <a:ea typeface="宋体" panose="02010600030101010101" pitchFamily="2" charset="-122"/>
              </a:rPr>
              <a:t>Aircrack</a:t>
            </a:r>
            <a:r>
              <a:rPr lang="en-US" altLang="zh-CN" sz="2200" dirty="0">
                <a:solidFill>
                  <a:srgbClr val="FF0000"/>
                </a:solidFill>
                <a:latin typeface="宋体" panose="02010600030101010101" pitchFamily="2" charset="-122"/>
                <a:ea typeface="宋体" panose="02010600030101010101" pitchFamily="2" charset="-122"/>
              </a:rPr>
              <a:t>-ng</a:t>
            </a:r>
            <a:r>
              <a:rPr lang="zh-CN" altLang="en-US" sz="2200" dirty="0">
                <a:solidFill>
                  <a:srgbClr val="FF0000"/>
                </a:solidFill>
                <a:latin typeface="宋体" panose="02010600030101010101" pitchFamily="2" charset="-122"/>
                <a:ea typeface="宋体" panose="02010600030101010101" pitchFamily="2" charset="-122"/>
              </a:rPr>
              <a:t> </a:t>
            </a:r>
            <a:r>
              <a:rPr lang="en-US" altLang="zh-CN" sz="2200" dirty="0">
                <a:solidFill>
                  <a:srgbClr val="FF0000"/>
                </a:solidFill>
                <a:latin typeface="宋体" panose="02010600030101010101" pitchFamily="2" charset="-122"/>
                <a:ea typeface="宋体" panose="02010600030101010101" pitchFamily="2" charset="-122"/>
              </a:rPr>
              <a:t>-1 </a:t>
            </a:r>
            <a:r>
              <a:rPr lang="en-US" altLang="zh-CN" sz="2200" dirty="0" err="1">
                <a:solidFill>
                  <a:srgbClr val="FF0000"/>
                </a:solidFill>
                <a:latin typeface="宋体" panose="02010600030101010101" pitchFamily="2" charset="-122"/>
                <a:ea typeface="宋体" panose="02010600030101010101" pitchFamily="2" charset="-122"/>
              </a:rPr>
              <a:t>fakeauth</a:t>
            </a:r>
            <a:r>
              <a:rPr lang="en-US" altLang="zh-CN" sz="2200" dirty="0">
                <a:solidFill>
                  <a:srgbClr val="FF0000"/>
                </a:solidFill>
                <a:latin typeface="宋体" panose="02010600030101010101" pitchFamily="2" charset="-122"/>
                <a:ea typeface="宋体" panose="02010600030101010101" pitchFamily="2" charset="-122"/>
              </a:rPr>
              <a:t> count attack mode</a:t>
            </a:r>
            <a:r>
              <a:rPr lang="zh-CN" altLang="en-US" sz="2200" dirty="0">
                <a:latin typeface="宋体" panose="02010600030101010101" pitchFamily="2" charset="-122"/>
                <a:ea typeface="宋体" panose="02010600030101010101" pitchFamily="2" charset="-122"/>
              </a:rPr>
              <a:t>和</a:t>
            </a:r>
            <a:r>
              <a:rPr lang="en-US" altLang="zh-CN" sz="2200" dirty="0">
                <a:solidFill>
                  <a:srgbClr val="FF0000"/>
                </a:solidFill>
                <a:latin typeface="宋体" panose="02010600030101010101" pitchFamily="2" charset="-122"/>
                <a:ea typeface="宋体" panose="02010600030101010101" pitchFamily="2" charset="-122"/>
              </a:rPr>
              <a:t>AP</a:t>
            </a:r>
            <a:r>
              <a:rPr lang="zh-CN" altLang="en-US" sz="2200" dirty="0">
                <a:solidFill>
                  <a:srgbClr val="FF0000"/>
                </a:solidFill>
                <a:latin typeface="宋体" panose="02010600030101010101" pitchFamily="2" charset="-122"/>
                <a:ea typeface="宋体" panose="02010600030101010101" pitchFamily="2" charset="-122"/>
              </a:rPr>
              <a:t>建立伪链接</a:t>
            </a:r>
            <a:r>
              <a:rPr lang="zh-CN" altLang="en-US" sz="2200" dirty="0">
                <a:latin typeface="宋体" panose="02010600030101010101" pitchFamily="2" charset="-122"/>
                <a:ea typeface="宋体" panose="02010600030101010101" pitchFamily="2" charset="-122"/>
              </a:rPr>
              <a:t>进而获得</a:t>
            </a:r>
            <a:r>
              <a:rPr lang="en-US" altLang="zh-CN" sz="2200" dirty="0">
                <a:latin typeface="宋体" panose="02010600030101010101" pitchFamily="2" charset="-122"/>
                <a:ea typeface="宋体" panose="02010600030101010101" pitchFamily="2" charset="-122"/>
              </a:rPr>
              <a:t>XOR</a:t>
            </a:r>
            <a:r>
              <a:rPr lang="zh-CN" altLang="en-US" sz="2200" dirty="0">
                <a:latin typeface="宋体" panose="02010600030101010101" pitchFamily="2" charset="-122"/>
                <a:ea typeface="宋体" panose="02010600030101010101" pitchFamily="2" charset="-122"/>
              </a:rPr>
              <a:t>文件。</a:t>
            </a:r>
            <a:r>
              <a:rPr lang="zh-CN" altLang="en-US" sz="2200" b="1" dirty="0">
                <a:latin typeface="宋体" panose="02010600030101010101" pitchFamily="2" charset="-122"/>
                <a:ea typeface="宋体" panose="02010600030101010101" pitchFamily="2" charset="-122"/>
              </a:rPr>
              <a:t>使用线性函数</a:t>
            </a:r>
            <a:r>
              <a:rPr lang="en-US" altLang="zh-CN" sz="2200" b="1" dirty="0">
                <a:latin typeface="宋体" panose="02010600030101010101" pitchFamily="2" charset="-122"/>
                <a:ea typeface="宋体" panose="02010600030101010101" pitchFamily="2" charset="-122"/>
              </a:rPr>
              <a:t>CRC32</a:t>
            </a:r>
            <a:r>
              <a:rPr lang="zh-CN" altLang="en-US" sz="2200" b="1" dirty="0">
                <a:latin typeface="宋体" panose="02010600030101010101" pitchFamily="2" charset="-122"/>
                <a:ea typeface="宋体" panose="02010600030101010101" pitchFamily="2" charset="-122"/>
              </a:rPr>
              <a:t>进行完整性校验</a:t>
            </a:r>
            <a:r>
              <a:rPr lang="zh-CN" altLang="en-US" sz="2200" dirty="0">
                <a:latin typeface="宋体" panose="02010600030101010101" pitchFamily="2" charset="-122"/>
                <a:ea typeface="宋体" panose="02010600030101010101" pitchFamily="2" charset="-122"/>
              </a:rPr>
              <a:t>，导致攻击者能用</a:t>
            </a:r>
            <a:r>
              <a:rPr lang="en-US" altLang="zh-CN" sz="2200" dirty="0">
                <a:latin typeface="宋体" panose="02010600030101010101" pitchFamily="2" charset="-122"/>
                <a:ea typeface="宋体" panose="02010600030101010101" pitchFamily="2" charset="-122"/>
              </a:rPr>
              <a:t>XOR</a:t>
            </a:r>
            <a:r>
              <a:rPr lang="zh-CN" altLang="en-US" sz="2200" dirty="0">
                <a:latin typeface="宋体" panose="02010600030101010101" pitchFamily="2" charset="-122"/>
                <a:ea typeface="宋体" panose="02010600030101010101" pitchFamily="2" charset="-122"/>
              </a:rPr>
              <a:t>文件伪造一</a:t>
            </a:r>
            <a:r>
              <a:rPr lang="zh-CN" altLang="en-US" sz="2200" dirty="0" smtClean="0">
                <a:latin typeface="宋体" panose="02010600030101010101" pitchFamily="2" charset="-122"/>
                <a:ea typeface="宋体" panose="02010600030101010101" pitchFamily="2" charset="-122"/>
              </a:rPr>
              <a:t>个</a:t>
            </a:r>
            <a:r>
              <a:rPr lang="en-US" altLang="zh-CN" sz="2200" dirty="0" err="1" smtClean="0">
                <a:latin typeface="宋体" panose="02010600030101010101" pitchFamily="2" charset="-122"/>
                <a:ea typeface="宋体" panose="02010600030101010101" pitchFamily="2" charset="-122"/>
              </a:rPr>
              <a:t>arp</a:t>
            </a:r>
            <a:r>
              <a:rPr lang="zh-CN" altLang="en-US" sz="2200" dirty="0" smtClean="0">
                <a:latin typeface="宋体" panose="02010600030101010101" pitchFamily="2" charset="-122"/>
                <a:ea typeface="宋体" panose="02010600030101010101" pitchFamily="2" charset="-122"/>
              </a:rPr>
              <a:t>包</a:t>
            </a:r>
            <a:r>
              <a:rPr lang="zh-CN" altLang="en-US" sz="2200" dirty="0">
                <a:latin typeface="宋体" panose="02010600030101010101" pitchFamily="2" charset="-122"/>
                <a:ea typeface="宋体" panose="02010600030101010101" pitchFamily="2" charset="-122"/>
              </a:rPr>
              <a:t>。然后依靠这个包去捕获大量有效</a:t>
            </a:r>
            <a:r>
              <a:rPr lang="zh-CN" altLang="en-US" sz="2200" dirty="0" smtClean="0">
                <a:latin typeface="宋体" panose="02010600030101010101" pitchFamily="2" charset="-122"/>
                <a:ea typeface="宋体" panose="02010600030101010101" pitchFamily="2" charset="-122"/>
              </a:rPr>
              <a:t>数据</a:t>
            </a:r>
            <a:endParaRPr lang="en-US" altLang="zh-CN" sz="2200" dirty="0" smtClean="0">
              <a:latin typeface="宋体" panose="02010600030101010101" pitchFamily="2" charset="-122"/>
              <a:ea typeface="宋体" panose="02010600030101010101" pitchFamily="2" charset="-122"/>
            </a:endParaRPr>
          </a:p>
          <a:p>
            <a:pPr eaLnBrk="1" hangingPunct="1">
              <a:lnSpc>
                <a:spcPct val="150000"/>
              </a:lnSpc>
              <a:spcBef>
                <a:spcPct val="0"/>
              </a:spcBef>
              <a:buFont typeface="Wingdings" panose="05000000000000000000" pitchFamily="2" charset="2"/>
              <a:buChar char="l"/>
            </a:pPr>
            <a:endParaRPr lang="en-US" altLang="zh-CN" sz="2200" dirty="0">
              <a:latin typeface="宋体" panose="02010600030101010101" pitchFamily="2" charset="-122"/>
              <a:ea typeface="宋体" panose="02010600030101010101" pitchFamily="2" charset="-122"/>
            </a:endParaRPr>
          </a:p>
          <a:p>
            <a:pPr marL="0" indent="0" eaLnBrk="1" hangingPunct="1">
              <a:lnSpc>
                <a:spcPct val="150000"/>
              </a:lnSpc>
              <a:spcBef>
                <a:spcPct val="0"/>
              </a:spcBef>
              <a:buNone/>
            </a:pPr>
            <a:r>
              <a:rPr lang="en-US" altLang="zh-CN" sz="2200" dirty="0" err="1" smtClean="0">
                <a:solidFill>
                  <a:srgbClr val="FF0000"/>
                </a:solidFill>
                <a:latin typeface="宋体" panose="02010600030101010101" pitchFamily="2" charset="-122"/>
                <a:ea typeface="宋体" panose="02010600030101010101" pitchFamily="2" charset="-122"/>
              </a:rPr>
              <a:t>Aircrack</a:t>
            </a:r>
            <a:r>
              <a:rPr lang="en-US" altLang="zh-CN" sz="2200" dirty="0" smtClean="0">
                <a:solidFill>
                  <a:srgbClr val="FF0000"/>
                </a:solidFill>
                <a:latin typeface="宋体" panose="02010600030101010101" pitchFamily="2" charset="-122"/>
                <a:ea typeface="宋体" panose="02010600030101010101" pitchFamily="2" charset="-122"/>
              </a:rPr>
              <a:t>-ng</a:t>
            </a:r>
            <a:r>
              <a:rPr lang="zh-CN" altLang="en-US" sz="2200" dirty="0" smtClean="0">
                <a:solidFill>
                  <a:srgbClr val="FF0000"/>
                </a:solidFill>
                <a:latin typeface="宋体" panose="02010600030101010101" pitchFamily="2" charset="-122"/>
                <a:ea typeface="宋体" panose="02010600030101010101" pitchFamily="2" charset="-122"/>
              </a:rPr>
              <a:t>为无线密码破解工具</a:t>
            </a:r>
            <a:endParaRPr lang="zh-CN" altLang="en-US" sz="2200" dirty="0">
              <a:latin typeface="宋体" panose="02010600030101010101" pitchFamily="2" charset="-122"/>
              <a:ea typeface="宋体" panose="02010600030101010101" pitchFamily="2" charset="-122"/>
            </a:endParaRPr>
          </a:p>
        </p:txBody>
      </p:sp>
      <p:sp>
        <p:nvSpPr>
          <p:cNvPr id="125956" name="TextBox 49">
            <a:extLst>
              <a:ext uri="{FF2B5EF4-FFF2-40B4-BE49-F238E27FC236}">
                <a16:creationId xmlns:a16="http://schemas.microsoft.com/office/drawing/2014/main" id="{2F749B5A-635F-4DD7-A0DF-FA5F501D02EE}"/>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125957" name="文本框 3">
            <a:extLst>
              <a:ext uri="{FF2B5EF4-FFF2-40B4-BE49-F238E27FC236}">
                <a16:creationId xmlns:a16="http://schemas.microsoft.com/office/drawing/2014/main" id="{2E744E7F-8CDC-4D72-BD71-0693AC413977}"/>
              </a:ext>
            </a:extLst>
          </p:cNvPr>
          <p:cNvSpPr txBox="1">
            <a:spLocks noChangeArrowheads="1"/>
          </p:cNvSpPr>
          <p:nvPr/>
        </p:nvSpPr>
        <p:spPr bwMode="auto">
          <a:xfrm>
            <a:off x="752475" y="1762125"/>
            <a:ext cx="842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Wingdings" panose="05000000000000000000" pitchFamily="2" charset="2"/>
              <a:buChar char="u"/>
            </a:pPr>
            <a:r>
              <a:rPr lang="en-US" altLang="zh-CN" sz="2400" b="1">
                <a:latin typeface="宋体" panose="02010600030101010101" pitchFamily="2" charset="-122"/>
                <a:ea typeface="宋体" panose="02010600030101010101" pitchFamily="2" charset="-122"/>
              </a:rPr>
              <a:t>WEP</a:t>
            </a:r>
            <a:r>
              <a:rPr lang="zh-CN" altLang="en-US" sz="2400" b="1">
                <a:latin typeface="宋体" panose="02010600030101010101" pitchFamily="2" charset="-122"/>
                <a:ea typeface="宋体" panose="02010600030101010101" pitchFamily="2" charset="-122"/>
              </a:rPr>
              <a:t>安全弱点</a:t>
            </a:r>
          </a:p>
        </p:txBody>
      </p:sp>
      <p:sp>
        <p:nvSpPr>
          <p:cNvPr id="3" name="灯片编号占位符 11">
            <a:extLst>
              <a:ext uri="{FF2B5EF4-FFF2-40B4-BE49-F238E27FC236}">
                <a16:creationId xmlns:a16="http://schemas.microsoft.com/office/drawing/2014/main" id="{5FFCFA42-646C-444E-ABD1-D66D82AA78FD}"/>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20</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18787" name="Text Box 5">
            <a:extLst>
              <a:ext uri="{FF2B5EF4-FFF2-40B4-BE49-F238E27FC236}">
                <a16:creationId xmlns:a16="http://schemas.microsoft.com/office/drawing/2014/main" id="{1A02BA40-A830-4B32-81D4-229B2D04BEAA}"/>
              </a:ext>
            </a:extLst>
          </p:cNvPr>
          <p:cNvSpPr txBox="1">
            <a:spLocks noChangeArrowheads="1"/>
          </p:cNvSpPr>
          <p:nvPr/>
        </p:nvSpPr>
        <p:spPr bwMode="auto">
          <a:xfrm>
            <a:off x="395288" y="2276475"/>
            <a:ext cx="7921625" cy="332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vl="1">
              <a:lnSpc>
                <a:spcPct val="150000"/>
              </a:lnSpc>
              <a:spcBef>
                <a:spcPct val="0"/>
              </a:spcBef>
              <a:buNone/>
            </a:pPr>
            <a:r>
              <a:rPr lang="en-US" altLang="zh-CN" sz="2400" b="1" dirty="0">
                <a:latin typeface="宋体" panose="02010600030101010101" pitchFamily="2" charset="-122"/>
                <a:ea typeface="宋体" panose="02010600030101010101" pitchFamily="2" charset="-122"/>
              </a:rPr>
              <a:t>WPA(Wi-Fi Protected Access)</a:t>
            </a:r>
            <a:r>
              <a:rPr lang="zh-CN" altLang="en-US" sz="2400" b="1" dirty="0">
                <a:latin typeface="宋体" panose="02010600030101010101" pitchFamily="2" charset="-122"/>
                <a:ea typeface="宋体" panose="02010600030101010101" pitchFamily="2" charset="-122"/>
              </a:rPr>
              <a:t>用于</a:t>
            </a:r>
            <a:r>
              <a:rPr lang="zh-CN" altLang="en-US" sz="2400" dirty="0">
                <a:latin typeface="宋体" panose="02010600030101010101" pitchFamily="2" charset="-122"/>
                <a:ea typeface="宋体" panose="02010600030101010101" pitchFamily="2" charset="-122"/>
              </a:rPr>
              <a:t>保护无线电脑网络安全。</a:t>
            </a:r>
            <a:endParaRPr lang="en-US" altLang="zh-CN" sz="2400" dirty="0">
              <a:latin typeface="宋体" panose="02010600030101010101" pitchFamily="2" charset="-122"/>
              <a:ea typeface="宋体" panose="02010600030101010101" pitchFamily="2" charset="-122"/>
            </a:endParaRPr>
          </a:p>
          <a:p>
            <a:pPr marL="800100" lvl="1" indent="-342900">
              <a:lnSpc>
                <a:spcPct val="150000"/>
              </a:lnSpc>
              <a:spcBef>
                <a:spcPct val="0"/>
              </a:spcBef>
              <a:buFont typeface="Wingdings" panose="05000000000000000000" pitchFamily="2" charset="2"/>
              <a:buChar char="u"/>
            </a:pPr>
            <a:r>
              <a:rPr lang="zh-CN" altLang="en-US" sz="2400" dirty="0">
                <a:latin typeface="宋体" panose="02010600030101010101" pitchFamily="2" charset="-122"/>
                <a:ea typeface="宋体" panose="02010600030101010101" pitchFamily="2" charset="-122"/>
              </a:rPr>
              <a:t>它分为</a:t>
            </a:r>
            <a:r>
              <a:rPr lang="en-US" altLang="zh-CN" sz="2400" dirty="0">
                <a:latin typeface="宋体" panose="02010600030101010101" pitchFamily="2" charset="-122"/>
                <a:ea typeface="宋体" panose="02010600030101010101" pitchFamily="2" charset="-122"/>
              </a:rPr>
              <a:t>WPA</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WPA2</a:t>
            </a:r>
            <a:r>
              <a:rPr lang="zh-CN" altLang="en-US" sz="2400" dirty="0">
                <a:latin typeface="宋体" panose="02010600030101010101" pitchFamily="2" charset="-122"/>
                <a:ea typeface="宋体" panose="02010600030101010101" pitchFamily="2" charset="-122"/>
              </a:rPr>
              <a:t>两个版本，</a:t>
            </a:r>
            <a:r>
              <a:rPr lang="zh-CN" altLang="en-US" sz="2400" dirty="0">
                <a:solidFill>
                  <a:srgbClr val="FF0000"/>
                </a:solidFill>
                <a:latin typeface="宋体" panose="02010600030101010101" pitchFamily="2" charset="-122"/>
                <a:ea typeface="宋体" panose="02010600030101010101" pitchFamily="2" charset="-122"/>
              </a:rPr>
              <a:t>是</a:t>
            </a:r>
            <a:r>
              <a:rPr lang="en-US" altLang="zh-CN" sz="2400" dirty="0">
                <a:solidFill>
                  <a:srgbClr val="FF0000"/>
                </a:solidFill>
                <a:latin typeface="宋体" panose="02010600030101010101" pitchFamily="2" charset="-122"/>
                <a:ea typeface="宋体" panose="02010600030101010101" pitchFamily="2" charset="-122"/>
              </a:rPr>
              <a:t>WEP</a:t>
            </a:r>
            <a:r>
              <a:rPr lang="zh-CN" altLang="en-US" sz="2400" dirty="0">
                <a:solidFill>
                  <a:srgbClr val="FF0000"/>
                </a:solidFill>
                <a:latin typeface="宋体" panose="02010600030101010101" pitchFamily="2" charset="-122"/>
                <a:ea typeface="宋体" panose="02010600030101010101" pitchFamily="2" charset="-122"/>
              </a:rPr>
              <a:t>的升级版本</a:t>
            </a:r>
            <a:r>
              <a:rPr lang="zh-CN" altLang="en-US" sz="2400" dirty="0">
                <a:latin typeface="宋体" panose="02010600030101010101" pitchFamily="2" charset="-122"/>
                <a:ea typeface="宋体" panose="02010600030101010101" pitchFamily="2" charset="-122"/>
              </a:rPr>
              <a:t>，针对</a:t>
            </a:r>
            <a:r>
              <a:rPr lang="en-US" altLang="zh-CN" sz="2400" dirty="0">
                <a:latin typeface="宋体" panose="02010600030101010101" pitchFamily="2" charset="-122"/>
                <a:ea typeface="宋体" panose="02010600030101010101" pitchFamily="2" charset="-122"/>
              </a:rPr>
              <a:t>WEP</a:t>
            </a:r>
            <a:r>
              <a:rPr lang="zh-CN" altLang="en-US" sz="2400" dirty="0">
                <a:latin typeface="宋体" panose="02010600030101010101" pitchFamily="2" charset="-122"/>
                <a:ea typeface="宋体" panose="02010600030101010101" pitchFamily="2" charset="-122"/>
              </a:rPr>
              <a:t>的几个缺点进行了弥补。</a:t>
            </a:r>
            <a:endParaRPr lang="en-US" altLang="zh-CN" sz="2400" dirty="0">
              <a:latin typeface="宋体" panose="02010600030101010101" pitchFamily="2" charset="-122"/>
              <a:ea typeface="宋体" panose="02010600030101010101" pitchFamily="2" charset="-122"/>
            </a:endParaRPr>
          </a:p>
          <a:p>
            <a:pPr marL="800100" lvl="1" indent="-342900">
              <a:lnSpc>
                <a:spcPct val="150000"/>
              </a:lnSpc>
              <a:spcBef>
                <a:spcPct val="0"/>
              </a:spcBef>
              <a:buFont typeface="Wingdings" panose="05000000000000000000" pitchFamily="2" charset="2"/>
              <a:buChar char="u"/>
            </a:pP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802.11i</a:t>
            </a:r>
            <a:r>
              <a:rPr lang="zh-CN" altLang="en-US" sz="2400" dirty="0">
                <a:latin typeface="宋体" panose="02010600030101010101" pitchFamily="2" charset="-122"/>
                <a:ea typeface="宋体" panose="02010600030101010101" pitchFamily="2" charset="-122"/>
              </a:rPr>
              <a:t>的组成部分，在</a:t>
            </a:r>
            <a:r>
              <a:rPr lang="en-US" altLang="zh-CN" sz="2400" dirty="0">
                <a:latin typeface="宋体" panose="02010600030101010101" pitchFamily="2" charset="-122"/>
                <a:ea typeface="宋体" panose="02010600030101010101" pitchFamily="2" charset="-122"/>
              </a:rPr>
              <a:t>802.11i</a:t>
            </a:r>
            <a:r>
              <a:rPr lang="zh-CN" altLang="en-US" sz="2400" dirty="0">
                <a:latin typeface="宋体" panose="02010600030101010101" pitchFamily="2" charset="-122"/>
                <a:ea typeface="宋体" panose="02010600030101010101" pitchFamily="2" charset="-122"/>
              </a:rPr>
              <a:t>没有完备之前，</a:t>
            </a:r>
            <a:r>
              <a:rPr lang="en-US" altLang="zh-CN" sz="2400" dirty="0">
                <a:latin typeface="宋体" panose="02010600030101010101" pitchFamily="2" charset="-122"/>
                <a:ea typeface="宋体" panose="02010600030101010101" pitchFamily="2" charset="-122"/>
              </a:rPr>
              <a:t>WPA</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802.11i</a:t>
            </a:r>
            <a:r>
              <a:rPr lang="zh-CN" altLang="en-US" sz="2400" dirty="0">
                <a:latin typeface="宋体" panose="02010600030101010101" pitchFamily="2" charset="-122"/>
                <a:ea typeface="宋体" panose="02010600030101010101" pitchFamily="2" charset="-122"/>
              </a:rPr>
              <a:t>的临时替代版本。</a:t>
            </a:r>
            <a:endParaRPr lang="en-US" altLang="zh-CN" sz="2400" dirty="0">
              <a:latin typeface="宋体" panose="02010600030101010101" pitchFamily="2" charset="-122"/>
              <a:ea typeface="宋体" panose="02010600030101010101" pitchFamily="2" charset="-122"/>
            </a:endParaRPr>
          </a:p>
        </p:txBody>
      </p:sp>
      <p:sp>
        <p:nvSpPr>
          <p:cNvPr id="128004" name="TextBox 49">
            <a:extLst>
              <a:ext uri="{FF2B5EF4-FFF2-40B4-BE49-F238E27FC236}">
                <a16:creationId xmlns:a16="http://schemas.microsoft.com/office/drawing/2014/main" id="{DAB605F1-C47B-47C9-A7DF-6B18ABB50567}"/>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3" name="灯片编号占位符 11">
            <a:extLst>
              <a:ext uri="{FF2B5EF4-FFF2-40B4-BE49-F238E27FC236}">
                <a16:creationId xmlns:a16="http://schemas.microsoft.com/office/drawing/2014/main" id="{A2EE7382-A14B-4395-9CAF-4D43077083D2}"/>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21</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29027" name="TextBox 49">
            <a:extLst>
              <a:ext uri="{FF2B5EF4-FFF2-40B4-BE49-F238E27FC236}">
                <a16:creationId xmlns:a16="http://schemas.microsoft.com/office/drawing/2014/main" id="{5AEE3C2F-4761-4825-8C4A-14A09A650EA0}"/>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5" name="文本框 3">
            <a:extLst>
              <a:ext uri="{FF2B5EF4-FFF2-40B4-BE49-F238E27FC236}">
                <a16:creationId xmlns:a16="http://schemas.microsoft.com/office/drawing/2014/main" id="{A032E99E-11CB-4B51-B075-EBE4584FA086}"/>
              </a:ext>
            </a:extLst>
          </p:cNvPr>
          <p:cNvSpPr txBox="1">
            <a:spLocks noChangeArrowheads="1"/>
          </p:cNvSpPr>
          <p:nvPr/>
        </p:nvSpPr>
        <p:spPr bwMode="auto">
          <a:xfrm>
            <a:off x="467544" y="1729343"/>
            <a:ext cx="8352928"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defRPr/>
            </a:pPr>
            <a:r>
              <a:rPr lang="en-US" altLang="zh-CN" sz="2400" dirty="0">
                <a:latin typeface="宋体" panose="02010600030101010101" pitchFamily="2" charset="-122"/>
                <a:ea typeface="宋体" panose="02010600030101010101" pitchFamily="2" charset="-122"/>
              </a:rPr>
              <a:t>WPA</a:t>
            </a:r>
            <a:r>
              <a:rPr lang="zh-CN" altLang="en-US" sz="2400" dirty="0">
                <a:latin typeface="宋体" panose="02010600030101010101" pitchFamily="2" charset="-122"/>
                <a:ea typeface="宋体" panose="02010600030101010101" pitchFamily="2" charset="-122"/>
              </a:rPr>
              <a:t>有</a:t>
            </a:r>
            <a:r>
              <a:rPr lang="en-US" altLang="zh-CN" sz="2400" dirty="0">
                <a:latin typeface="宋体" panose="02010600030101010101" pitchFamily="2" charset="-122"/>
                <a:ea typeface="宋体" panose="02010600030101010101" pitchFamily="2" charset="-122"/>
              </a:rPr>
              <a:t>WPA</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WPA2</a:t>
            </a:r>
            <a:r>
              <a:rPr lang="zh-CN" altLang="en-US" sz="2400" dirty="0">
                <a:latin typeface="宋体" panose="02010600030101010101" pitchFamily="2" charset="-122"/>
                <a:ea typeface="宋体" panose="02010600030101010101" pitchFamily="2" charset="-122"/>
              </a:rPr>
              <a:t>两个标准。</a:t>
            </a:r>
            <a:endParaRPr lang="en-US" altLang="zh-CN" sz="2400" dirty="0">
              <a:latin typeface="宋体" panose="02010600030101010101" pitchFamily="2" charset="-122"/>
              <a:ea typeface="宋体" panose="02010600030101010101" pitchFamily="2" charset="-122"/>
            </a:endParaRPr>
          </a:p>
          <a:p>
            <a:pPr eaLnBrk="1" hangingPunct="1">
              <a:spcBef>
                <a:spcPct val="0"/>
              </a:spcBef>
              <a:buFont typeface="Arial" panose="020B0604020202020204" pitchFamily="34" charset="0"/>
              <a:buNone/>
              <a:defRPr/>
            </a:pPr>
            <a:endParaRPr lang="en-US" altLang="zh-CN" sz="2400" dirty="0">
              <a:latin typeface="宋体" panose="02010600030101010101" pitchFamily="2" charset="-122"/>
              <a:ea typeface="宋体" panose="02010600030101010101" pitchFamily="2" charset="-122"/>
            </a:endParaRPr>
          </a:p>
          <a:p>
            <a:pPr marL="342900" indent="-342900" eaLnBrk="1" hangingPunct="1">
              <a:spcBef>
                <a:spcPct val="0"/>
              </a:spcBef>
              <a:buFont typeface="Wingdings" panose="05000000000000000000" pitchFamily="2" charset="2"/>
              <a:buChar char="u"/>
              <a:defRPr/>
            </a:pPr>
            <a:r>
              <a:rPr lang="en-US" altLang="zh-CN" sz="2400" dirty="0">
                <a:latin typeface="宋体" panose="02010600030101010101" pitchFamily="2" charset="-122"/>
                <a:ea typeface="宋体" panose="02010600030101010101" pitchFamily="2" charset="-122"/>
              </a:rPr>
              <a:t>WPA</a:t>
            </a:r>
            <a:r>
              <a:rPr lang="zh-CN" altLang="en-US" sz="2400" dirty="0">
                <a:latin typeface="宋体" panose="02010600030101010101" pitchFamily="2" charset="-122"/>
                <a:ea typeface="宋体" panose="02010600030101010101" pitchFamily="2" charset="-122"/>
              </a:rPr>
              <a:t>实作了</a:t>
            </a:r>
            <a:r>
              <a:rPr lang="en-US" altLang="zh-CN" sz="2400" dirty="0">
                <a:latin typeface="宋体" panose="02010600030101010101" pitchFamily="2" charset="-122"/>
                <a:ea typeface="宋体" panose="02010600030101010101" pitchFamily="2" charset="-122"/>
              </a:rPr>
              <a:t>IEEE 802.11i</a:t>
            </a:r>
            <a:r>
              <a:rPr lang="zh-CN" altLang="en-US" sz="2400" dirty="0">
                <a:latin typeface="宋体" panose="02010600030101010101" pitchFamily="2" charset="-122"/>
                <a:ea typeface="宋体" panose="02010600030101010101" pitchFamily="2" charset="-122"/>
              </a:rPr>
              <a:t>标准的大部分，是在</a:t>
            </a:r>
            <a:r>
              <a:rPr lang="en-US" altLang="zh-CN" sz="2400" dirty="0">
                <a:latin typeface="宋体" panose="02010600030101010101" pitchFamily="2" charset="-122"/>
                <a:ea typeface="宋体" panose="02010600030101010101" pitchFamily="2" charset="-122"/>
              </a:rPr>
              <a:t>802.11i</a:t>
            </a:r>
            <a:r>
              <a:rPr lang="zh-CN" altLang="en-US" sz="2400" dirty="0">
                <a:latin typeface="宋体" panose="02010600030101010101" pitchFamily="2" charset="-122"/>
                <a:ea typeface="宋体" panose="02010600030101010101" pitchFamily="2" charset="-122"/>
              </a:rPr>
              <a:t>完备之前替代</a:t>
            </a:r>
            <a:r>
              <a:rPr lang="en-US" altLang="zh-CN" sz="2400" dirty="0">
                <a:latin typeface="宋体" panose="02010600030101010101" pitchFamily="2" charset="-122"/>
                <a:ea typeface="宋体" panose="02010600030101010101" pitchFamily="2" charset="-122"/>
              </a:rPr>
              <a:t>WEP</a:t>
            </a:r>
            <a:r>
              <a:rPr lang="zh-CN" altLang="en-US" sz="2400" dirty="0">
                <a:latin typeface="宋体" panose="02010600030101010101" pitchFamily="2" charset="-122"/>
                <a:ea typeface="宋体" panose="02010600030101010101" pitchFamily="2" charset="-122"/>
              </a:rPr>
              <a:t>的</a:t>
            </a:r>
            <a:r>
              <a:rPr lang="zh-CN" altLang="en-US" sz="2400" dirty="0">
                <a:solidFill>
                  <a:srgbClr val="FF0000"/>
                </a:solidFill>
                <a:latin typeface="宋体" panose="02010600030101010101" pitchFamily="2" charset="-122"/>
                <a:ea typeface="宋体" panose="02010600030101010101" pitchFamily="2" charset="-122"/>
              </a:rPr>
              <a:t>过渡方案</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WPA</a:t>
            </a:r>
            <a:r>
              <a:rPr lang="zh-CN" altLang="en-US" sz="2400" dirty="0">
                <a:latin typeface="宋体" panose="02010600030101010101" pitchFamily="2" charset="-122"/>
                <a:ea typeface="宋体" panose="02010600030101010101" pitchFamily="2" charset="-122"/>
              </a:rPr>
              <a:t>的设计可以用在所有的无线网卡上，但未必能用在第一代的无线取用点上。</a:t>
            </a:r>
            <a:endParaRPr lang="en-US" altLang="zh-CN" sz="2400" dirty="0">
              <a:latin typeface="宋体" panose="02010600030101010101" pitchFamily="2" charset="-122"/>
              <a:ea typeface="宋体" panose="02010600030101010101" pitchFamily="2" charset="-122"/>
            </a:endParaRPr>
          </a:p>
          <a:p>
            <a:pPr marL="1085850" lvl="1" indent="-342900" eaLnBrk="1" hangingPunct="1">
              <a:spcBef>
                <a:spcPct val="0"/>
              </a:spcBef>
              <a:buFont typeface="Wingdings" panose="05000000000000000000" pitchFamily="2" charset="2"/>
              <a:buChar char="l"/>
              <a:defRPr/>
            </a:pPr>
            <a:r>
              <a:rPr lang="zh-CN" altLang="en-US" sz="2200" dirty="0">
                <a:latin typeface="宋体" panose="02010600030101010101" pitchFamily="2" charset="-122"/>
                <a:ea typeface="宋体" panose="02010600030101010101" pitchFamily="2" charset="-122"/>
              </a:rPr>
              <a:t>该标准的数据加密采用</a:t>
            </a:r>
            <a:r>
              <a:rPr lang="en-US" altLang="zh-CN" sz="2200" dirty="0">
                <a:latin typeface="宋体" panose="02010600030101010101" pitchFamily="2" charset="-122"/>
                <a:ea typeface="宋体" panose="02010600030101010101" pitchFamily="2" charset="-122"/>
              </a:rPr>
              <a:t>TKIP</a:t>
            </a:r>
            <a:r>
              <a:rPr lang="zh-CN" altLang="en-US" sz="2200" dirty="0">
                <a:latin typeface="宋体" panose="02010600030101010101" pitchFamily="2" charset="-122"/>
                <a:ea typeface="宋体" panose="02010600030101010101" pitchFamily="2" charset="-122"/>
              </a:rPr>
              <a:t>协议</a:t>
            </a:r>
            <a:r>
              <a:rPr lang="en-US" altLang="zh-CN" sz="2200" dirty="0">
                <a:latin typeface="宋体" panose="02010600030101010101" pitchFamily="2" charset="-122"/>
                <a:ea typeface="宋体" panose="02010600030101010101" pitchFamily="2" charset="-122"/>
              </a:rPr>
              <a:t>(Temporary Key Integrity Protocol)</a:t>
            </a:r>
            <a:r>
              <a:rPr lang="zh-CN" altLang="en-US" sz="2200" dirty="0">
                <a:latin typeface="宋体" panose="02010600030101010101" pitchFamily="2" charset="-122"/>
                <a:ea typeface="宋体" panose="02010600030101010101" pitchFamily="2" charset="-122"/>
              </a:rPr>
              <a:t>，认证有两种模式可供选择，一种是使用</a:t>
            </a:r>
            <a:r>
              <a:rPr lang="en-US" altLang="zh-CN" sz="2200" dirty="0">
                <a:latin typeface="宋体" panose="02010600030101010101" pitchFamily="2" charset="-122"/>
                <a:ea typeface="宋体" panose="02010600030101010101" pitchFamily="2" charset="-122"/>
              </a:rPr>
              <a:t>802.1x</a:t>
            </a:r>
            <a:r>
              <a:rPr lang="zh-CN" altLang="en-US" sz="2200" dirty="0">
                <a:latin typeface="宋体" panose="02010600030101010101" pitchFamily="2" charset="-122"/>
                <a:ea typeface="宋体" panose="02010600030101010101" pitchFamily="2" charset="-122"/>
              </a:rPr>
              <a:t>协议进行认证；一种是称为预先共享密钥</a:t>
            </a:r>
            <a:r>
              <a:rPr lang="en-US" altLang="zh-CN" sz="2200" dirty="0">
                <a:latin typeface="宋体" panose="02010600030101010101" pitchFamily="2" charset="-122"/>
                <a:ea typeface="宋体" panose="02010600030101010101" pitchFamily="2" charset="-122"/>
              </a:rPr>
              <a:t>PSK(Pre-Shared Key)</a:t>
            </a:r>
            <a:r>
              <a:rPr lang="zh-CN" altLang="en-US" sz="2200" dirty="0">
                <a:latin typeface="宋体" panose="02010600030101010101" pitchFamily="2" charset="-122"/>
                <a:ea typeface="宋体" panose="02010600030101010101" pitchFamily="2" charset="-122"/>
              </a:rPr>
              <a:t>模式。</a:t>
            </a:r>
            <a:endParaRPr lang="en-US" altLang="zh-CN" sz="2200" dirty="0">
              <a:latin typeface="宋体" panose="02010600030101010101" pitchFamily="2" charset="-122"/>
              <a:ea typeface="宋体" panose="02010600030101010101" pitchFamily="2" charset="-122"/>
            </a:endParaRPr>
          </a:p>
          <a:p>
            <a:pPr marL="342900" indent="-342900" eaLnBrk="1" hangingPunct="1">
              <a:spcBef>
                <a:spcPct val="0"/>
              </a:spcBef>
              <a:buFont typeface="Wingdings" panose="05000000000000000000" pitchFamily="2" charset="2"/>
              <a:buChar char="u"/>
              <a:defRPr/>
            </a:pPr>
            <a:r>
              <a:rPr lang="en-US" altLang="zh-CN" sz="2400" dirty="0">
                <a:latin typeface="宋体" panose="02010600030101010101" pitchFamily="2" charset="-122"/>
                <a:ea typeface="宋体" panose="02010600030101010101" pitchFamily="2" charset="-122"/>
              </a:rPr>
              <a:t>WPA2</a:t>
            </a:r>
            <a:r>
              <a:rPr lang="zh-CN" altLang="en-US" sz="2400" dirty="0">
                <a:latin typeface="宋体" panose="02010600030101010101" pitchFamily="2" charset="-122"/>
                <a:ea typeface="宋体" panose="02010600030101010101" pitchFamily="2" charset="-122"/>
              </a:rPr>
              <a:t>具备完整的标准体系，但其不能被应用在某些老旧型号的网卡上。</a:t>
            </a:r>
            <a:endParaRPr lang="en-US" altLang="zh-CN" sz="2400" dirty="0">
              <a:latin typeface="宋体" panose="02010600030101010101" pitchFamily="2" charset="-122"/>
              <a:ea typeface="宋体" panose="02010600030101010101" pitchFamily="2" charset="-122"/>
            </a:endParaRPr>
          </a:p>
          <a:p>
            <a:pPr marL="1085850" lvl="1" indent="-342900" eaLnBrk="1" hangingPunct="1">
              <a:spcBef>
                <a:spcPct val="0"/>
              </a:spcBef>
              <a:buFont typeface="Wingdings" panose="05000000000000000000" pitchFamily="2" charset="2"/>
              <a:buChar char="l"/>
              <a:defRPr/>
            </a:pPr>
            <a:r>
              <a:rPr lang="zh-CN" altLang="en-US" sz="2200" dirty="0">
                <a:latin typeface="宋体" panose="02010600030101010101" pitchFamily="2" charset="-122"/>
                <a:ea typeface="宋体" panose="02010600030101010101" pitchFamily="2" charset="-122"/>
              </a:rPr>
              <a:t>数据加密采用</a:t>
            </a:r>
            <a:r>
              <a:rPr lang="en-US" altLang="zh-CN" sz="2200" dirty="0">
                <a:latin typeface="宋体" panose="02010600030101010101" pitchFamily="2" charset="-122"/>
                <a:ea typeface="宋体" panose="02010600030101010101" pitchFamily="2" charset="-122"/>
              </a:rPr>
              <a:t>TKIP</a:t>
            </a:r>
            <a:r>
              <a:rPr lang="zh-CN" altLang="en-US" sz="2200" dirty="0">
                <a:latin typeface="宋体" panose="02010600030101010101" pitchFamily="2" charset="-122"/>
                <a:ea typeface="宋体" panose="02010600030101010101" pitchFamily="2" charset="-122"/>
              </a:rPr>
              <a:t>协议或</a:t>
            </a:r>
            <a:r>
              <a:rPr lang="en-US" altLang="zh-CN" sz="2200" dirty="0">
                <a:latin typeface="宋体" panose="02010600030101010101" pitchFamily="2" charset="-122"/>
                <a:ea typeface="宋体" panose="02010600030101010101" pitchFamily="2" charset="-122"/>
              </a:rPr>
              <a:t>AES</a:t>
            </a:r>
            <a:endParaRPr lang="zh-CN" altLang="en-US" sz="2200" dirty="0">
              <a:latin typeface="宋体" panose="02010600030101010101" pitchFamily="2" charset="-122"/>
              <a:ea typeface="宋体" panose="02010600030101010101" pitchFamily="2" charset="-122"/>
            </a:endParaRPr>
          </a:p>
        </p:txBody>
      </p:sp>
      <p:sp>
        <p:nvSpPr>
          <p:cNvPr id="3" name="灯片编号占位符 11">
            <a:extLst>
              <a:ext uri="{FF2B5EF4-FFF2-40B4-BE49-F238E27FC236}">
                <a16:creationId xmlns:a16="http://schemas.microsoft.com/office/drawing/2014/main" id="{0CF1A2A3-0FF6-4036-886D-71090C692ED8}"/>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22</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椭圆 13">
            <a:extLst>
              <a:ext uri="{FF2B5EF4-FFF2-40B4-BE49-F238E27FC236}">
                <a16:creationId xmlns:a16="http://schemas.microsoft.com/office/drawing/2014/main" id="{39C7CE2D-7E38-40C0-9AA1-667300E02381}"/>
              </a:ext>
            </a:extLst>
          </p:cNvPr>
          <p:cNvSpPr/>
          <p:nvPr/>
        </p:nvSpPr>
        <p:spPr>
          <a:xfrm>
            <a:off x="1619250" y="3362325"/>
            <a:ext cx="2592388" cy="94615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30052" name="TextBox 49">
            <a:extLst>
              <a:ext uri="{FF2B5EF4-FFF2-40B4-BE49-F238E27FC236}">
                <a16:creationId xmlns:a16="http://schemas.microsoft.com/office/drawing/2014/main" id="{10520F1F-CCA5-48DE-829C-31F15B1084BB}"/>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30053" name="文本框 3">
            <a:extLst>
              <a:ext uri="{FF2B5EF4-FFF2-40B4-BE49-F238E27FC236}">
                <a16:creationId xmlns:a16="http://schemas.microsoft.com/office/drawing/2014/main" id="{AA2FA04C-3F57-42A0-9931-6B75FA61BC2E}"/>
              </a:ext>
            </a:extLst>
          </p:cNvPr>
          <p:cNvSpPr txBox="1">
            <a:spLocks noChangeArrowheads="1"/>
          </p:cNvSpPr>
          <p:nvPr/>
        </p:nvSpPr>
        <p:spPr bwMode="auto">
          <a:xfrm>
            <a:off x="250825" y="1703388"/>
            <a:ext cx="8423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Wingdings" panose="05000000000000000000" pitchFamily="2" charset="2"/>
              <a:buChar char="u"/>
            </a:pPr>
            <a:r>
              <a:rPr lang="en-US" altLang="zh-CN" sz="2400">
                <a:latin typeface="宋体" panose="02010600030101010101" pitchFamily="2" charset="-122"/>
                <a:ea typeface="宋体" panose="02010600030101010101" pitchFamily="2" charset="-122"/>
              </a:rPr>
              <a:t>WPA</a:t>
            </a:r>
            <a:r>
              <a:rPr lang="zh-CN" altLang="en-US" sz="2400">
                <a:latin typeface="宋体" panose="02010600030101010101" pitchFamily="2" charset="-122"/>
                <a:ea typeface="宋体" panose="02010600030101010101" pitchFamily="2" charset="-122"/>
              </a:rPr>
              <a:t>与</a:t>
            </a:r>
            <a:r>
              <a:rPr lang="en-US" altLang="zh-CN" sz="2400">
                <a:latin typeface="宋体" panose="02010600030101010101" pitchFamily="2" charset="-122"/>
                <a:ea typeface="宋体" panose="02010600030101010101" pitchFamily="2" charset="-122"/>
              </a:rPr>
              <a:t>WPA2</a:t>
            </a:r>
            <a:endParaRPr lang="zh-CN" altLang="en-US" sz="2400">
              <a:latin typeface="宋体" panose="02010600030101010101" pitchFamily="2" charset="-122"/>
              <a:ea typeface="宋体" panose="02010600030101010101" pitchFamily="2" charset="-122"/>
            </a:endParaRPr>
          </a:p>
        </p:txBody>
      </p:sp>
      <p:sp>
        <p:nvSpPr>
          <p:cNvPr id="130054" name="文本框 4">
            <a:extLst>
              <a:ext uri="{FF2B5EF4-FFF2-40B4-BE49-F238E27FC236}">
                <a16:creationId xmlns:a16="http://schemas.microsoft.com/office/drawing/2014/main" id="{95A31139-98D7-42F3-AB68-BDD0D1DE5066}"/>
              </a:ext>
            </a:extLst>
          </p:cNvPr>
          <p:cNvSpPr txBox="1">
            <a:spLocks noChangeArrowheads="1"/>
          </p:cNvSpPr>
          <p:nvPr/>
        </p:nvSpPr>
        <p:spPr bwMode="auto">
          <a:xfrm>
            <a:off x="611188" y="2206625"/>
            <a:ext cx="83312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50000"/>
              </a:lnSpc>
              <a:spcBef>
                <a:spcPct val="0"/>
              </a:spcBef>
              <a:buFontTx/>
              <a:buNone/>
            </a:pPr>
            <a:r>
              <a:rPr kumimoji="1" lang="en-US" altLang="zh-CN" sz="2400">
                <a:latin typeface="宋体" panose="02010600030101010101" pitchFamily="2" charset="-122"/>
                <a:ea typeface="宋体" panose="02010600030101010101" pitchFamily="2" charset="-122"/>
              </a:rPr>
              <a:t>WPA</a:t>
            </a:r>
            <a:r>
              <a:rPr kumimoji="1" lang="zh-CN" altLang="en-US" sz="2400">
                <a:latin typeface="宋体" panose="02010600030101010101" pitchFamily="2" charset="-122"/>
                <a:ea typeface="宋体" panose="02010600030101010101" pitchFamily="2" charset="-122"/>
              </a:rPr>
              <a:t>与</a:t>
            </a:r>
            <a:r>
              <a:rPr kumimoji="1" lang="en-US" altLang="zh-CN" sz="2400">
                <a:latin typeface="宋体" panose="02010600030101010101" pitchFamily="2" charset="-122"/>
                <a:ea typeface="宋体" panose="02010600030101010101" pitchFamily="2" charset="-122"/>
              </a:rPr>
              <a:t>WPA2</a:t>
            </a:r>
            <a:r>
              <a:rPr kumimoji="1" lang="zh-CN" altLang="en-US" sz="2400">
                <a:latin typeface="宋体" panose="02010600030101010101" pitchFamily="2" charset="-122"/>
                <a:ea typeface="宋体" panose="02010600030101010101" pitchFamily="2" charset="-122"/>
              </a:rPr>
              <a:t>简单概括：</a:t>
            </a:r>
          </a:p>
        </p:txBody>
      </p:sp>
      <p:sp>
        <p:nvSpPr>
          <p:cNvPr id="26" name="文本框 25">
            <a:extLst>
              <a:ext uri="{FF2B5EF4-FFF2-40B4-BE49-F238E27FC236}">
                <a16:creationId xmlns:a16="http://schemas.microsoft.com/office/drawing/2014/main" id="{CE00E91B-7600-4116-8E09-F358DDB76EAD}"/>
              </a:ext>
            </a:extLst>
          </p:cNvPr>
          <p:cNvSpPr txBox="1">
            <a:spLocks noChangeArrowheads="1"/>
          </p:cNvSpPr>
          <p:nvPr/>
        </p:nvSpPr>
        <p:spPr bwMode="auto">
          <a:xfrm>
            <a:off x="619125" y="2905125"/>
            <a:ext cx="8331200"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50000"/>
              </a:lnSpc>
              <a:spcBef>
                <a:spcPct val="0"/>
              </a:spcBef>
              <a:buFontTx/>
              <a:buNone/>
            </a:pPr>
            <a:r>
              <a:rPr kumimoji="1" lang="en-US" altLang="zh-CN" sz="2400" dirty="0">
                <a:latin typeface="宋体" panose="02010600030101010101" pitchFamily="2" charset="-122"/>
                <a:ea typeface="宋体" panose="02010600030101010101" pitchFamily="2" charset="-122"/>
              </a:rPr>
              <a:t>WPA = </a:t>
            </a:r>
            <a:r>
              <a:rPr kumimoji="1" lang="en-US" altLang="zh-CN" sz="2400" dirty="0">
                <a:solidFill>
                  <a:srgbClr val="FF0000"/>
                </a:solidFill>
                <a:latin typeface="宋体" panose="02010600030101010101" pitchFamily="2" charset="-122"/>
                <a:ea typeface="宋体" panose="02010600030101010101" pitchFamily="2" charset="-122"/>
              </a:rPr>
              <a:t>IEEE 802.11i draft 3 </a:t>
            </a:r>
          </a:p>
          <a:p>
            <a:pPr>
              <a:lnSpc>
                <a:spcPct val="150000"/>
              </a:lnSpc>
              <a:spcBef>
                <a:spcPct val="0"/>
              </a:spcBef>
              <a:buFontTx/>
              <a:buNone/>
            </a:pPr>
            <a:r>
              <a:rPr kumimoji="1" lang="en-US" altLang="zh-CN" sz="2400" dirty="0">
                <a:latin typeface="宋体" panose="02010600030101010101" pitchFamily="2" charset="-122"/>
                <a:ea typeface="宋体" panose="02010600030101010101" pitchFamily="2" charset="-122"/>
              </a:rPr>
              <a:t>    = IEEE 802.1X/PSK + TKIP</a:t>
            </a:r>
          </a:p>
        </p:txBody>
      </p:sp>
      <p:sp>
        <p:nvSpPr>
          <p:cNvPr id="28" name="文本框 27">
            <a:extLst>
              <a:ext uri="{FF2B5EF4-FFF2-40B4-BE49-F238E27FC236}">
                <a16:creationId xmlns:a16="http://schemas.microsoft.com/office/drawing/2014/main" id="{B43790F4-ADDF-45CD-9E79-BF3D4E09F6D9}"/>
              </a:ext>
            </a:extLst>
          </p:cNvPr>
          <p:cNvSpPr txBox="1">
            <a:spLocks noChangeArrowheads="1"/>
          </p:cNvSpPr>
          <p:nvPr/>
        </p:nvSpPr>
        <p:spPr bwMode="auto">
          <a:xfrm>
            <a:off x="619125" y="4148138"/>
            <a:ext cx="8331200"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50000"/>
              </a:lnSpc>
              <a:spcBef>
                <a:spcPct val="0"/>
              </a:spcBef>
              <a:buFontTx/>
              <a:buNone/>
            </a:pPr>
            <a:r>
              <a:rPr kumimoji="1" lang="en-US" altLang="zh-CN" sz="2400" dirty="0">
                <a:latin typeface="宋体" panose="02010600030101010101" pitchFamily="2" charset="-122"/>
                <a:ea typeface="宋体" panose="02010600030101010101" pitchFamily="2" charset="-122"/>
              </a:rPr>
              <a:t>WPA2 = </a:t>
            </a:r>
            <a:r>
              <a:rPr kumimoji="1" lang="en-US" altLang="zh-CN" sz="2400" dirty="0">
                <a:solidFill>
                  <a:srgbClr val="FF0000"/>
                </a:solidFill>
                <a:latin typeface="宋体" panose="02010600030101010101" pitchFamily="2" charset="-122"/>
                <a:ea typeface="宋体" panose="02010600030101010101" pitchFamily="2" charset="-122"/>
              </a:rPr>
              <a:t>IEEE 802.11i </a:t>
            </a:r>
          </a:p>
          <a:p>
            <a:pPr>
              <a:lnSpc>
                <a:spcPct val="150000"/>
              </a:lnSpc>
              <a:spcBef>
                <a:spcPct val="0"/>
              </a:spcBef>
              <a:buFontTx/>
              <a:buNone/>
            </a:pPr>
            <a:r>
              <a:rPr kumimoji="1" lang="en-US" altLang="zh-CN" sz="2400" dirty="0">
                <a:latin typeface="宋体" panose="02010600030101010101" pitchFamily="2" charset="-122"/>
                <a:ea typeface="宋体" panose="02010600030101010101" pitchFamily="2" charset="-122"/>
              </a:rPr>
              <a:t>     = IEEE 802.1X/PSK + TKIP/ </a:t>
            </a:r>
            <a:endParaRPr kumimoji="1" lang="zh-CN" altLang="en-US" sz="24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9A97B09F-EAE4-4911-9FB1-865386FFE341}"/>
              </a:ext>
            </a:extLst>
          </p:cNvPr>
          <p:cNvSpPr txBox="1"/>
          <p:nvPr/>
        </p:nvSpPr>
        <p:spPr bwMode="auto">
          <a:xfrm>
            <a:off x="3059113" y="5659438"/>
            <a:ext cx="4392612" cy="708025"/>
          </a:xfrm>
          <a:prstGeom prst="rect">
            <a:avLst/>
          </a:prstGeom>
          <a:solidFill>
            <a:srgbClr val="C00000"/>
          </a:solidFill>
          <a:ln>
            <a:noFill/>
          </a:ln>
        </p:spPr>
        <p:txBody>
          <a:bodyPr>
            <a:spAutoFit/>
          </a:bodyPr>
          <a:lstStyle/>
          <a:p>
            <a:pPr>
              <a:defRPr/>
            </a:pPr>
            <a:r>
              <a:rPr lang="zh-CN" altLang="en-US" sz="2000" dirty="0">
                <a:solidFill>
                  <a:schemeClr val="bg1"/>
                </a:solidFill>
                <a:latin typeface="+mj-ea"/>
                <a:ea typeface="+mj-ea"/>
              </a:rPr>
              <a:t>核心的差异在于</a:t>
            </a:r>
            <a:r>
              <a:rPr lang="en-US" altLang="zh-CN" sz="2000" dirty="0">
                <a:solidFill>
                  <a:schemeClr val="bg1"/>
                </a:solidFill>
                <a:latin typeface="+mj-ea"/>
                <a:ea typeface="+mj-ea"/>
              </a:rPr>
              <a:t>WPA2</a:t>
            </a:r>
            <a:r>
              <a:rPr lang="zh-CN" altLang="en-US" sz="2000" dirty="0">
                <a:solidFill>
                  <a:schemeClr val="bg1"/>
                </a:solidFill>
                <a:latin typeface="+mj-ea"/>
                <a:ea typeface="+mj-ea"/>
              </a:rPr>
              <a:t>定义了一个具有更高安全性的加密标准</a:t>
            </a:r>
            <a:r>
              <a:rPr lang="en-US" altLang="zh-CN" sz="2000" dirty="0">
                <a:solidFill>
                  <a:schemeClr val="bg1"/>
                </a:solidFill>
                <a:latin typeface="+mj-ea"/>
                <a:ea typeface="+mj-ea"/>
              </a:rPr>
              <a:t>CCMP</a:t>
            </a:r>
            <a:r>
              <a:rPr lang="zh-CN" altLang="en-US" sz="2000" dirty="0">
                <a:solidFill>
                  <a:schemeClr val="bg1"/>
                </a:solidFill>
                <a:latin typeface="+mj-ea"/>
                <a:ea typeface="+mj-ea"/>
              </a:rPr>
              <a:t>。</a:t>
            </a:r>
          </a:p>
        </p:txBody>
      </p:sp>
      <p:cxnSp>
        <p:nvCxnSpPr>
          <p:cNvPr id="9" name="直接箭头连接符 8">
            <a:extLst>
              <a:ext uri="{FF2B5EF4-FFF2-40B4-BE49-F238E27FC236}">
                <a16:creationId xmlns:a16="http://schemas.microsoft.com/office/drawing/2014/main" id="{C8C457F8-11A7-45C0-8DDA-BC774B442BBB}"/>
              </a:ext>
            </a:extLst>
          </p:cNvPr>
          <p:cNvCxnSpPr/>
          <p:nvPr/>
        </p:nvCxnSpPr>
        <p:spPr>
          <a:xfrm flipV="1">
            <a:off x="4832747" y="5183935"/>
            <a:ext cx="720725" cy="528637"/>
          </a:xfrm>
          <a:prstGeom prst="straightConnector1">
            <a:avLst/>
          </a:prstGeom>
          <a:ln w="73025">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a:extLst>
              <a:ext uri="{FF2B5EF4-FFF2-40B4-BE49-F238E27FC236}">
                <a16:creationId xmlns:a16="http://schemas.microsoft.com/office/drawing/2014/main" id="{9C79F30E-C6AC-4CAB-B736-66AA6AB4F057}"/>
              </a:ext>
            </a:extLst>
          </p:cNvPr>
          <p:cNvCxnSpPr>
            <a:cxnSpLocks/>
          </p:cNvCxnSpPr>
          <p:nvPr/>
        </p:nvCxnSpPr>
        <p:spPr>
          <a:xfrm flipH="1" flipV="1">
            <a:off x="3059113" y="4013200"/>
            <a:ext cx="1152526" cy="269875"/>
          </a:xfrm>
          <a:prstGeom prst="straightConnector1">
            <a:avLst/>
          </a:prstGeom>
          <a:ln w="73025">
            <a:tailEnd type="triangle"/>
          </a:ln>
        </p:spPr>
        <p:style>
          <a:lnRef idx="3">
            <a:schemeClr val="dk1"/>
          </a:lnRef>
          <a:fillRef idx="0">
            <a:schemeClr val="dk1"/>
          </a:fillRef>
          <a:effectRef idx="2">
            <a:schemeClr val="dk1"/>
          </a:effectRef>
          <a:fontRef idx="minor">
            <a:schemeClr val="tx1"/>
          </a:fontRef>
        </p:style>
      </p:cxnSp>
      <p:sp>
        <p:nvSpPr>
          <p:cNvPr id="18" name="文本框 17">
            <a:extLst>
              <a:ext uri="{FF2B5EF4-FFF2-40B4-BE49-F238E27FC236}">
                <a16:creationId xmlns:a16="http://schemas.microsoft.com/office/drawing/2014/main" id="{0C74B58B-C6CF-45B2-A426-C26793346436}"/>
              </a:ext>
            </a:extLst>
          </p:cNvPr>
          <p:cNvSpPr txBox="1"/>
          <p:nvPr/>
        </p:nvSpPr>
        <p:spPr bwMode="auto">
          <a:xfrm>
            <a:off x="4318000" y="4216400"/>
            <a:ext cx="1295400" cy="400050"/>
          </a:xfrm>
          <a:prstGeom prst="rect">
            <a:avLst/>
          </a:prstGeom>
          <a:noFill/>
          <a:ln>
            <a:noFill/>
          </a:ln>
        </p:spPr>
        <p:txBody>
          <a:bodyPr>
            <a:spAutoFit/>
          </a:bodyPr>
          <a:lstStyle/>
          <a:p>
            <a:pPr>
              <a:defRPr/>
            </a:pPr>
            <a:r>
              <a:rPr lang="zh-CN" altLang="en-US" sz="2000" dirty="0">
                <a:latin typeface="+mn-ea"/>
                <a:ea typeface="+mn-ea"/>
              </a:rPr>
              <a:t>认证方式</a:t>
            </a:r>
          </a:p>
        </p:txBody>
      </p:sp>
      <p:sp>
        <p:nvSpPr>
          <p:cNvPr id="19" name="文本框 18">
            <a:extLst>
              <a:ext uri="{FF2B5EF4-FFF2-40B4-BE49-F238E27FC236}">
                <a16:creationId xmlns:a16="http://schemas.microsoft.com/office/drawing/2014/main" id="{5015E4DC-64B1-4535-B7D3-AAA8C32E44E8}"/>
              </a:ext>
            </a:extLst>
          </p:cNvPr>
          <p:cNvSpPr txBox="1">
            <a:spLocks noChangeArrowheads="1"/>
          </p:cNvSpPr>
          <p:nvPr/>
        </p:nvSpPr>
        <p:spPr bwMode="auto">
          <a:xfrm>
            <a:off x="5193110" y="4824777"/>
            <a:ext cx="935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kumimoji="1" lang="en-US" altLang="zh-CN" sz="2400" dirty="0">
                <a:solidFill>
                  <a:srgbClr val="000000"/>
                </a:solidFill>
                <a:latin typeface="宋体" panose="02010600030101010101" pitchFamily="2" charset="-122"/>
                <a:ea typeface="宋体" panose="02010600030101010101" pitchFamily="2" charset="-122"/>
              </a:rPr>
              <a:t>CCMP</a:t>
            </a:r>
            <a:endParaRPr kumimoji="1" lang="zh-CN" altLang="en-US" sz="1600" dirty="0">
              <a:latin typeface="Times New Roman" panose="02020603050405020304" pitchFamily="18" charset="0"/>
              <a:ea typeface="宋体" panose="02010600030101010101" pitchFamily="2" charset="-122"/>
            </a:endParaRPr>
          </a:p>
        </p:txBody>
      </p:sp>
      <p:sp>
        <p:nvSpPr>
          <p:cNvPr id="40" name="文本框 39">
            <a:extLst>
              <a:ext uri="{FF2B5EF4-FFF2-40B4-BE49-F238E27FC236}">
                <a16:creationId xmlns:a16="http://schemas.microsoft.com/office/drawing/2014/main" id="{2B1F476A-7D1B-4A13-B6D1-38B2BD414332}"/>
              </a:ext>
            </a:extLst>
          </p:cNvPr>
          <p:cNvSpPr txBox="1"/>
          <p:nvPr/>
        </p:nvSpPr>
        <p:spPr bwMode="auto">
          <a:xfrm>
            <a:off x="5751513" y="4013200"/>
            <a:ext cx="2232025" cy="708025"/>
          </a:xfrm>
          <a:prstGeom prst="rect">
            <a:avLst/>
          </a:prstGeom>
          <a:solidFill>
            <a:srgbClr val="C00000"/>
          </a:solidFill>
          <a:ln>
            <a:noFill/>
          </a:ln>
        </p:spPr>
        <p:txBody>
          <a:bodyPr>
            <a:spAutoFit/>
          </a:bodyPr>
          <a:lstStyle/>
          <a:p>
            <a:pPr>
              <a:defRPr/>
            </a:pPr>
            <a:r>
              <a:rPr lang="en-US" altLang="zh-CN" sz="2000" dirty="0">
                <a:solidFill>
                  <a:schemeClr val="bg1"/>
                </a:solidFill>
                <a:latin typeface="+mj-ea"/>
                <a:ea typeface="+mj-ea"/>
              </a:rPr>
              <a:t>WEP</a:t>
            </a:r>
            <a:r>
              <a:rPr lang="zh-CN" altLang="en-US" sz="2000" dirty="0">
                <a:solidFill>
                  <a:schemeClr val="bg1"/>
                </a:solidFill>
                <a:latin typeface="+mj-ea"/>
                <a:ea typeface="+mj-ea"/>
              </a:rPr>
              <a:t>没有设置有身份验证机制。</a:t>
            </a:r>
          </a:p>
        </p:txBody>
      </p:sp>
      <p:sp>
        <p:nvSpPr>
          <p:cNvPr id="3" name="灯片编号占位符 11">
            <a:extLst>
              <a:ext uri="{FF2B5EF4-FFF2-40B4-BE49-F238E27FC236}">
                <a16:creationId xmlns:a16="http://schemas.microsoft.com/office/drawing/2014/main" id="{D72497E5-6737-43A3-A6B5-34834F21DD94}"/>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23</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30052" name="TextBox 49">
            <a:extLst>
              <a:ext uri="{FF2B5EF4-FFF2-40B4-BE49-F238E27FC236}">
                <a16:creationId xmlns:a16="http://schemas.microsoft.com/office/drawing/2014/main" id="{10520F1F-CCA5-48DE-829C-31F15B1084BB}"/>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30053" name="文本框 3">
            <a:extLst>
              <a:ext uri="{FF2B5EF4-FFF2-40B4-BE49-F238E27FC236}">
                <a16:creationId xmlns:a16="http://schemas.microsoft.com/office/drawing/2014/main" id="{AA2FA04C-3F57-42A0-9931-6B75FA61BC2E}"/>
              </a:ext>
            </a:extLst>
          </p:cNvPr>
          <p:cNvSpPr txBox="1">
            <a:spLocks noChangeArrowheads="1"/>
          </p:cNvSpPr>
          <p:nvPr/>
        </p:nvSpPr>
        <p:spPr bwMode="auto">
          <a:xfrm>
            <a:off x="250825" y="1703388"/>
            <a:ext cx="8423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Wingdings" panose="05000000000000000000" pitchFamily="2" charset="2"/>
              <a:buChar char="u"/>
            </a:pPr>
            <a:r>
              <a:rPr lang="en-US" altLang="zh-CN" sz="2400">
                <a:latin typeface="宋体" panose="02010600030101010101" pitchFamily="2" charset="-122"/>
                <a:ea typeface="宋体" panose="02010600030101010101" pitchFamily="2" charset="-122"/>
              </a:rPr>
              <a:t>WPA</a:t>
            </a:r>
            <a:r>
              <a:rPr lang="zh-CN" altLang="en-US" sz="2400">
                <a:latin typeface="宋体" panose="02010600030101010101" pitchFamily="2" charset="-122"/>
                <a:ea typeface="宋体" panose="02010600030101010101" pitchFamily="2" charset="-122"/>
              </a:rPr>
              <a:t>与</a:t>
            </a:r>
            <a:r>
              <a:rPr lang="en-US" altLang="zh-CN" sz="2400">
                <a:latin typeface="宋体" panose="02010600030101010101" pitchFamily="2" charset="-122"/>
                <a:ea typeface="宋体" panose="02010600030101010101" pitchFamily="2" charset="-122"/>
              </a:rPr>
              <a:t>WPA2</a:t>
            </a:r>
            <a:endParaRPr lang="zh-CN" altLang="en-US" sz="240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0C74B58B-C6CF-45B2-A426-C26793346436}"/>
              </a:ext>
            </a:extLst>
          </p:cNvPr>
          <p:cNvSpPr txBox="1"/>
          <p:nvPr/>
        </p:nvSpPr>
        <p:spPr bwMode="auto">
          <a:xfrm>
            <a:off x="4318000" y="4216400"/>
            <a:ext cx="1295400" cy="400050"/>
          </a:xfrm>
          <a:prstGeom prst="rect">
            <a:avLst/>
          </a:prstGeom>
          <a:noFill/>
          <a:ln>
            <a:noFill/>
          </a:ln>
        </p:spPr>
        <p:txBody>
          <a:bodyPr>
            <a:spAutoFit/>
          </a:bodyPr>
          <a:lstStyle/>
          <a:p>
            <a:pPr>
              <a:defRPr/>
            </a:pPr>
            <a:r>
              <a:rPr lang="zh-CN" altLang="en-US" sz="2000" dirty="0">
                <a:latin typeface="+mn-ea"/>
                <a:ea typeface="+mn-ea"/>
              </a:rPr>
              <a:t>认证方式</a:t>
            </a:r>
          </a:p>
        </p:txBody>
      </p:sp>
      <p:pic>
        <p:nvPicPr>
          <p:cNvPr id="111618" name="Picture 2" descr="WPA-PSKæ çº¿ç½ç»ç ´è§£åçåè¿ç¨">
            <a:extLst>
              <a:ext uri="{FF2B5EF4-FFF2-40B4-BE49-F238E27FC236}">
                <a16:creationId xmlns:a16="http://schemas.microsoft.com/office/drawing/2014/main" id="{EB525BC7-92D2-47EC-ABCD-9FC227913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7" y="2196377"/>
            <a:ext cx="4772025"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11">
            <a:extLst>
              <a:ext uri="{FF2B5EF4-FFF2-40B4-BE49-F238E27FC236}">
                <a16:creationId xmlns:a16="http://schemas.microsoft.com/office/drawing/2014/main" id="{BD69FE44-D01A-4DE4-9480-EFBCBFF542CD}"/>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24</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9077905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11618"/>
                                        </p:tgtEl>
                                        <p:attrNameLst>
                                          <p:attrName>style.visibility</p:attrName>
                                        </p:attrNameLst>
                                      </p:cBhvr>
                                      <p:to>
                                        <p:strVal val="visible"/>
                                      </p:to>
                                    </p:set>
                                    <p:animEffect transition="in" filter="randombar(horizontal)">
                                      <p:cBhvr>
                                        <p:cTn id="14" dur="500"/>
                                        <p:tgtEl>
                                          <p:spTgt spid="11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B26E5-002F-41D6-B59C-B3B5C1D7AF2B}"/>
              </a:ext>
            </a:extLst>
          </p:cNvPr>
          <p:cNvSpPr>
            <a:spLocks noGrp="1"/>
          </p:cNvSpPr>
          <p:nvPr>
            <p:ph type="title"/>
          </p:nvPr>
        </p:nvSpPr>
        <p:spPr/>
        <p:txBody>
          <a:bodyPr/>
          <a:lstStyle/>
          <a:p>
            <a:endParaRPr lang="zh-CN" altLang="en-US" dirty="0"/>
          </a:p>
        </p:txBody>
      </p:sp>
      <p:sp>
        <p:nvSpPr>
          <p:cNvPr id="3" name="矩形 2">
            <a:extLst>
              <a:ext uri="{FF2B5EF4-FFF2-40B4-BE49-F238E27FC236}">
                <a16:creationId xmlns:a16="http://schemas.microsoft.com/office/drawing/2014/main" id="{FF914275-8DDF-4407-BAD5-553F59554216}"/>
              </a:ext>
            </a:extLst>
          </p:cNvPr>
          <p:cNvSpPr/>
          <p:nvPr/>
        </p:nvSpPr>
        <p:spPr>
          <a:xfrm>
            <a:off x="251520" y="1556792"/>
            <a:ext cx="8690868" cy="4708981"/>
          </a:xfrm>
          <a:prstGeom prst="rect">
            <a:avLst/>
          </a:prstGeom>
        </p:spPr>
        <p:txBody>
          <a:bodyPr wrap="square">
            <a:spAutoFit/>
          </a:bodyPr>
          <a:lstStyle/>
          <a:p>
            <a:r>
              <a:rPr lang="en-US" altLang="zh-CN" sz="2000" dirty="0">
                <a:solidFill>
                  <a:srgbClr val="333333"/>
                </a:solidFill>
                <a:latin typeface="arial" panose="020B0604020202020204" pitchFamily="34" charset="0"/>
              </a:rPr>
              <a:t>WPA</a:t>
            </a:r>
            <a:r>
              <a:rPr lang="zh-CN" altLang="en-US" sz="2000" dirty="0">
                <a:solidFill>
                  <a:srgbClr val="333333"/>
                </a:solidFill>
                <a:latin typeface="arial" panose="020B0604020202020204" pitchFamily="34" charset="0"/>
              </a:rPr>
              <a:t>加密方式目前有四种认证方式：</a:t>
            </a:r>
            <a:r>
              <a:rPr lang="en-US" altLang="zh-CN" sz="2000" dirty="0">
                <a:solidFill>
                  <a:srgbClr val="333333"/>
                </a:solidFill>
                <a:latin typeface="arial" panose="020B0604020202020204" pitchFamily="34" charset="0"/>
              </a:rPr>
              <a:t>WPA</a:t>
            </a:r>
            <a:r>
              <a:rPr lang="zh-CN" altLang="en-US" sz="2000" dirty="0">
                <a:solidFill>
                  <a:srgbClr val="333333"/>
                </a:solidFill>
                <a:latin typeface="arial" panose="020B0604020202020204" pitchFamily="34" charset="0"/>
              </a:rPr>
              <a:t>、</a:t>
            </a:r>
            <a:r>
              <a:rPr lang="en-US" altLang="zh-CN" sz="2000" dirty="0">
                <a:solidFill>
                  <a:srgbClr val="333333"/>
                </a:solidFill>
                <a:latin typeface="arial" panose="020B0604020202020204" pitchFamily="34" charset="0"/>
              </a:rPr>
              <a:t>WPA-PSK</a:t>
            </a:r>
            <a:r>
              <a:rPr lang="zh-CN" altLang="en-US" sz="2000" dirty="0">
                <a:solidFill>
                  <a:srgbClr val="333333"/>
                </a:solidFill>
                <a:latin typeface="arial" panose="020B0604020202020204" pitchFamily="34" charset="0"/>
              </a:rPr>
              <a:t>、</a:t>
            </a:r>
            <a:r>
              <a:rPr lang="en-US" altLang="zh-CN" sz="2000" dirty="0">
                <a:solidFill>
                  <a:srgbClr val="333333"/>
                </a:solidFill>
                <a:latin typeface="arial" panose="020B0604020202020204" pitchFamily="34" charset="0"/>
              </a:rPr>
              <a:t>WPA2</a:t>
            </a:r>
            <a:r>
              <a:rPr lang="zh-CN" altLang="en-US" sz="2000" dirty="0">
                <a:solidFill>
                  <a:srgbClr val="333333"/>
                </a:solidFill>
                <a:latin typeface="arial" panose="020B0604020202020204" pitchFamily="34" charset="0"/>
              </a:rPr>
              <a:t>、</a:t>
            </a:r>
            <a:r>
              <a:rPr lang="en-US" altLang="zh-CN" sz="2000" dirty="0">
                <a:solidFill>
                  <a:srgbClr val="333333"/>
                </a:solidFill>
                <a:latin typeface="arial" panose="020B0604020202020204" pitchFamily="34" charset="0"/>
              </a:rPr>
              <a:t>WPA2-PSK</a:t>
            </a:r>
            <a:r>
              <a:rPr lang="zh-CN" altLang="en-US" sz="2000" dirty="0">
                <a:solidFill>
                  <a:srgbClr val="333333"/>
                </a:solidFill>
                <a:latin typeface="arial" panose="020B0604020202020204" pitchFamily="34" charset="0"/>
              </a:rPr>
              <a:t>。采用的加密算法有二种：</a:t>
            </a:r>
            <a:r>
              <a:rPr lang="en-US" altLang="zh-CN" sz="2000" dirty="0">
                <a:solidFill>
                  <a:srgbClr val="333333"/>
                </a:solidFill>
                <a:latin typeface="arial" panose="020B0604020202020204" pitchFamily="34" charset="0"/>
              </a:rPr>
              <a:t>AES</a:t>
            </a:r>
            <a:r>
              <a:rPr lang="zh-CN" altLang="en-US" sz="2000" dirty="0">
                <a:solidFill>
                  <a:srgbClr val="333333"/>
                </a:solidFill>
                <a:latin typeface="arial" panose="020B0604020202020204" pitchFamily="34" charset="0"/>
              </a:rPr>
              <a:t>和</a:t>
            </a:r>
            <a:r>
              <a:rPr lang="en-US" altLang="zh-CN" sz="2000" dirty="0">
                <a:solidFill>
                  <a:srgbClr val="333333"/>
                </a:solidFill>
                <a:latin typeface="arial" panose="020B0604020202020204" pitchFamily="34" charset="0"/>
              </a:rPr>
              <a:t>TKIP</a:t>
            </a:r>
            <a:r>
              <a:rPr lang="zh-CN" altLang="en-US" sz="2000" dirty="0">
                <a:solidFill>
                  <a:srgbClr val="333333"/>
                </a:solidFill>
                <a:latin typeface="arial" panose="020B0604020202020204" pitchFamily="34" charset="0"/>
              </a:rPr>
              <a:t>。</a:t>
            </a:r>
          </a:p>
          <a:p>
            <a:pPr marL="285750" indent="-285750">
              <a:buFont typeface="Wingdings" panose="05000000000000000000" pitchFamily="2" charset="2"/>
              <a:buChar char="u"/>
            </a:pPr>
            <a:r>
              <a:rPr lang="en-US" altLang="zh-CN" sz="2000" b="1" dirty="0">
                <a:solidFill>
                  <a:srgbClr val="333333"/>
                </a:solidFill>
                <a:latin typeface="arial" panose="020B0604020202020204" pitchFamily="34" charset="0"/>
              </a:rPr>
              <a:t>WPA</a:t>
            </a:r>
            <a:endParaRPr lang="zh-CN" altLang="en-US" sz="2000" dirty="0">
              <a:solidFill>
                <a:srgbClr val="333333"/>
              </a:solidFill>
              <a:latin typeface="arial" panose="020B0604020202020204" pitchFamily="34" charset="0"/>
            </a:endParaRPr>
          </a:p>
          <a:p>
            <a:pPr marL="800100" lvl="1" indent="-342900">
              <a:buFont typeface="Wingdings" panose="05000000000000000000" pitchFamily="2" charset="2"/>
              <a:buChar char="l"/>
            </a:pPr>
            <a:r>
              <a:rPr lang="en-US" altLang="zh-CN" sz="2000" dirty="0">
                <a:solidFill>
                  <a:srgbClr val="333333"/>
                </a:solidFill>
                <a:latin typeface="arial" panose="020B0604020202020204" pitchFamily="34" charset="0"/>
              </a:rPr>
              <a:t>WPA</a:t>
            </a:r>
            <a:r>
              <a:rPr lang="zh-CN" altLang="en-US" sz="2000" dirty="0">
                <a:solidFill>
                  <a:srgbClr val="333333"/>
                </a:solidFill>
                <a:latin typeface="arial" panose="020B0604020202020204" pitchFamily="34" charset="0"/>
              </a:rPr>
              <a:t>继承了</a:t>
            </a:r>
            <a:r>
              <a:rPr lang="en-US" altLang="zh-CN" sz="2000" dirty="0">
                <a:solidFill>
                  <a:srgbClr val="333333"/>
                </a:solidFill>
                <a:latin typeface="arial" panose="020B0604020202020204" pitchFamily="34" charset="0"/>
              </a:rPr>
              <a:t>WEP</a:t>
            </a:r>
            <a:r>
              <a:rPr lang="zh-CN" altLang="en-US" sz="2000" dirty="0">
                <a:solidFill>
                  <a:srgbClr val="333333"/>
                </a:solidFill>
                <a:latin typeface="arial" panose="020B0604020202020204" pitchFamily="34" charset="0"/>
              </a:rPr>
              <a:t>的基本原理而又弥补了</a:t>
            </a:r>
            <a:r>
              <a:rPr lang="en-US" altLang="zh-CN" sz="2000" dirty="0">
                <a:solidFill>
                  <a:srgbClr val="333333"/>
                </a:solidFill>
                <a:latin typeface="arial" panose="020B0604020202020204" pitchFamily="34" charset="0"/>
              </a:rPr>
              <a:t>WEP</a:t>
            </a:r>
            <a:r>
              <a:rPr lang="zh-CN" altLang="en-US" sz="2000" dirty="0">
                <a:solidFill>
                  <a:srgbClr val="333333"/>
                </a:solidFill>
                <a:latin typeface="arial" panose="020B0604020202020204" pitchFamily="34" charset="0"/>
              </a:rPr>
              <a:t>的缺点：</a:t>
            </a:r>
            <a:r>
              <a:rPr lang="en-US" altLang="zh-CN" sz="2000" dirty="0">
                <a:solidFill>
                  <a:srgbClr val="333333"/>
                </a:solidFill>
                <a:latin typeface="arial" panose="020B0604020202020204" pitchFamily="34" charset="0"/>
              </a:rPr>
              <a:t>WPA</a:t>
            </a:r>
            <a:r>
              <a:rPr lang="zh-CN" altLang="en-US" sz="2000" dirty="0">
                <a:solidFill>
                  <a:srgbClr val="333333"/>
                </a:solidFill>
                <a:latin typeface="arial" panose="020B0604020202020204" pitchFamily="34" charset="0"/>
              </a:rPr>
              <a:t>加强了生成加密密钥的算法，因此即便收集到分组信息并对其进行解析，也几乎无法计算出通用密钥；</a:t>
            </a:r>
            <a:r>
              <a:rPr lang="en-US" altLang="zh-CN" sz="2000" dirty="0">
                <a:solidFill>
                  <a:srgbClr val="333333"/>
                </a:solidFill>
                <a:latin typeface="arial" panose="020B0604020202020204" pitchFamily="34" charset="0"/>
              </a:rPr>
              <a:t>WPA</a:t>
            </a:r>
            <a:r>
              <a:rPr lang="zh-CN" altLang="en-US" sz="2000" dirty="0">
                <a:solidFill>
                  <a:srgbClr val="333333"/>
                </a:solidFill>
                <a:latin typeface="arial" panose="020B0604020202020204" pitchFamily="34" charset="0"/>
              </a:rPr>
              <a:t>中还增加了防止数据中途被篡改的功能和认证功能。</a:t>
            </a:r>
          </a:p>
          <a:p>
            <a:pPr marL="800100" lvl="1" indent="-342900">
              <a:buFont typeface="Wingdings" panose="05000000000000000000" pitchFamily="2" charset="2"/>
              <a:buChar char="l"/>
            </a:pPr>
            <a:r>
              <a:rPr lang="en-US" altLang="zh-CN" sz="2000" b="1" dirty="0">
                <a:solidFill>
                  <a:srgbClr val="333333"/>
                </a:solidFill>
                <a:latin typeface="arial" panose="020B0604020202020204" pitchFamily="34" charset="0"/>
              </a:rPr>
              <a:t>WPA-PSK</a:t>
            </a:r>
            <a:r>
              <a:rPr lang="zh-CN" altLang="en-US" sz="2000" dirty="0">
                <a:solidFill>
                  <a:srgbClr val="333333"/>
                </a:solidFill>
                <a:latin typeface="arial" panose="020B0604020202020204" pitchFamily="34" charset="0"/>
              </a:rPr>
              <a:t>（预先共享密钥</a:t>
            </a:r>
            <a:r>
              <a:rPr lang="en-US" altLang="zh-CN" sz="2000" dirty="0">
                <a:solidFill>
                  <a:srgbClr val="333333"/>
                </a:solidFill>
                <a:latin typeface="arial" panose="020B0604020202020204" pitchFamily="34" charset="0"/>
              </a:rPr>
              <a:t>Wi-Fi</a:t>
            </a:r>
            <a:r>
              <a:rPr lang="zh-CN" altLang="en-US" sz="2000" dirty="0">
                <a:solidFill>
                  <a:srgbClr val="333333"/>
                </a:solidFill>
                <a:latin typeface="arial" panose="020B0604020202020204" pitchFamily="34" charset="0"/>
              </a:rPr>
              <a:t>保护访问）</a:t>
            </a:r>
            <a:r>
              <a:rPr lang="en-US" altLang="zh-CN" sz="2000" dirty="0">
                <a:solidFill>
                  <a:srgbClr val="333333"/>
                </a:solidFill>
                <a:latin typeface="arial" panose="020B0604020202020204" pitchFamily="34" charset="0"/>
              </a:rPr>
              <a:t>WPA-PSK</a:t>
            </a:r>
            <a:r>
              <a:rPr lang="zh-CN" altLang="en-US" sz="2000" dirty="0">
                <a:solidFill>
                  <a:srgbClr val="333333"/>
                </a:solidFill>
                <a:latin typeface="arial" panose="020B0604020202020204" pitchFamily="34" charset="0"/>
              </a:rPr>
              <a:t>适用于个人或普通家庭网络，使用预先共享密钥，秘钥设置的密码越长，安全性越高。</a:t>
            </a:r>
            <a:r>
              <a:rPr lang="en-US" altLang="zh-CN" sz="2000" dirty="0">
                <a:solidFill>
                  <a:srgbClr val="333333"/>
                </a:solidFill>
                <a:latin typeface="arial" panose="020B0604020202020204" pitchFamily="34" charset="0"/>
              </a:rPr>
              <a:t>WPA-PSK</a:t>
            </a:r>
            <a:r>
              <a:rPr lang="zh-CN" altLang="en-US" sz="2000" dirty="0">
                <a:solidFill>
                  <a:srgbClr val="333333"/>
                </a:solidFill>
                <a:latin typeface="arial" panose="020B0604020202020204" pitchFamily="34" charset="0"/>
              </a:rPr>
              <a:t>只能使用</a:t>
            </a:r>
            <a:r>
              <a:rPr lang="en-US" altLang="zh-CN" sz="2000" dirty="0">
                <a:solidFill>
                  <a:srgbClr val="333333"/>
                </a:solidFill>
                <a:latin typeface="arial" panose="020B0604020202020204" pitchFamily="34" charset="0"/>
              </a:rPr>
              <a:t>TKIP</a:t>
            </a:r>
            <a:r>
              <a:rPr lang="zh-CN" altLang="en-US" sz="2000" dirty="0">
                <a:solidFill>
                  <a:srgbClr val="333333"/>
                </a:solidFill>
                <a:latin typeface="arial" panose="020B0604020202020204" pitchFamily="34" charset="0"/>
              </a:rPr>
              <a:t>加密方式。</a:t>
            </a:r>
          </a:p>
          <a:p>
            <a:pPr marL="285750" indent="-285750">
              <a:buFont typeface="Wingdings" panose="05000000000000000000" pitchFamily="2" charset="2"/>
              <a:buChar char="u"/>
            </a:pPr>
            <a:r>
              <a:rPr lang="en-US" altLang="zh-CN" sz="2000" b="1" dirty="0">
                <a:solidFill>
                  <a:srgbClr val="333333"/>
                </a:solidFill>
                <a:latin typeface="arial" panose="020B0604020202020204" pitchFamily="34" charset="0"/>
              </a:rPr>
              <a:t>WPA2</a:t>
            </a:r>
            <a:r>
              <a:rPr lang="zh-CN" altLang="en-US" sz="2000" dirty="0">
                <a:solidFill>
                  <a:srgbClr val="333333"/>
                </a:solidFill>
                <a:latin typeface="arial" panose="020B0604020202020204" pitchFamily="34" charset="0"/>
              </a:rPr>
              <a:t>（</a:t>
            </a:r>
            <a:r>
              <a:rPr lang="en-US" altLang="zh-CN" sz="2000" dirty="0">
                <a:solidFill>
                  <a:srgbClr val="333333"/>
                </a:solidFill>
                <a:latin typeface="arial" panose="020B0604020202020204" pitchFamily="34" charset="0"/>
              </a:rPr>
              <a:t>WPA</a:t>
            </a:r>
            <a:r>
              <a:rPr lang="zh-CN" altLang="en-US" sz="2000" dirty="0">
                <a:solidFill>
                  <a:srgbClr val="333333"/>
                </a:solidFill>
                <a:latin typeface="arial" panose="020B0604020202020204" pitchFamily="34" charset="0"/>
              </a:rPr>
              <a:t>第二版）</a:t>
            </a:r>
          </a:p>
          <a:p>
            <a:pPr marL="800100" lvl="1" indent="-342900">
              <a:buFont typeface="Wingdings" panose="05000000000000000000" pitchFamily="2" charset="2"/>
              <a:buChar char="l"/>
            </a:pPr>
            <a:r>
              <a:rPr lang="en-US" altLang="zh-CN" sz="2000" dirty="0">
                <a:solidFill>
                  <a:srgbClr val="333333"/>
                </a:solidFill>
                <a:latin typeface="arial" panose="020B0604020202020204" pitchFamily="34" charset="0"/>
              </a:rPr>
              <a:t>WPA2</a:t>
            </a:r>
            <a:r>
              <a:rPr lang="zh-CN" altLang="en-US" sz="2000" dirty="0">
                <a:solidFill>
                  <a:srgbClr val="333333"/>
                </a:solidFill>
                <a:latin typeface="arial" panose="020B0604020202020204" pitchFamily="34" charset="0"/>
              </a:rPr>
              <a:t>是</a:t>
            </a:r>
            <a:r>
              <a:rPr lang="en-US" altLang="zh-CN" sz="2000" dirty="0">
                <a:solidFill>
                  <a:srgbClr val="333333"/>
                </a:solidFill>
                <a:latin typeface="arial" panose="020B0604020202020204" pitchFamily="34" charset="0"/>
              </a:rPr>
              <a:t>WPA</a:t>
            </a:r>
            <a:r>
              <a:rPr lang="zh-CN" altLang="en-US" sz="2000" dirty="0">
                <a:solidFill>
                  <a:srgbClr val="333333"/>
                </a:solidFill>
                <a:latin typeface="arial" panose="020B0604020202020204" pitchFamily="34" charset="0"/>
              </a:rPr>
              <a:t>的增强型版本，与</a:t>
            </a:r>
            <a:r>
              <a:rPr lang="en-US" altLang="zh-CN" sz="2000" dirty="0">
                <a:solidFill>
                  <a:srgbClr val="333333"/>
                </a:solidFill>
                <a:latin typeface="arial" panose="020B0604020202020204" pitchFamily="34" charset="0"/>
              </a:rPr>
              <a:t>WPA</a:t>
            </a:r>
            <a:r>
              <a:rPr lang="zh-CN" altLang="en-US" sz="2000" dirty="0">
                <a:solidFill>
                  <a:srgbClr val="333333"/>
                </a:solidFill>
                <a:latin typeface="arial" panose="020B0604020202020204" pitchFamily="34" charset="0"/>
              </a:rPr>
              <a:t>相比，</a:t>
            </a:r>
            <a:r>
              <a:rPr lang="en-US" altLang="zh-CN" sz="2000" dirty="0">
                <a:solidFill>
                  <a:srgbClr val="333333"/>
                </a:solidFill>
                <a:latin typeface="arial" panose="020B0604020202020204" pitchFamily="34" charset="0"/>
              </a:rPr>
              <a:t>WPA2</a:t>
            </a:r>
            <a:r>
              <a:rPr lang="zh-CN" altLang="en-US" sz="2000" dirty="0">
                <a:solidFill>
                  <a:srgbClr val="333333"/>
                </a:solidFill>
                <a:latin typeface="arial" panose="020B0604020202020204" pitchFamily="34" charset="0"/>
              </a:rPr>
              <a:t>新增了支持</a:t>
            </a:r>
            <a:r>
              <a:rPr lang="en-US" altLang="zh-CN" sz="2000" dirty="0">
                <a:solidFill>
                  <a:srgbClr val="333333"/>
                </a:solidFill>
                <a:latin typeface="arial" panose="020B0604020202020204" pitchFamily="34" charset="0"/>
              </a:rPr>
              <a:t>AES</a:t>
            </a:r>
            <a:r>
              <a:rPr lang="zh-CN" altLang="en-US" sz="2000" dirty="0">
                <a:solidFill>
                  <a:srgbClr val="333333"/>
                </a:solidFill>
                <a:latin typeface="arial" panose="020B0604020202020204" pitchFamily="34" charset="0"/>
              </a:rPr>
              <a:t>的加密方式。</a:t>
            </a:r>
          </a:p>
          <a:p>
            <a:pPr marL="800100" lvl="1" indent="-342900">
              <a:buFont typeface="Wingdings" panose="05000000000000000000" pitchFamily="2" charset="2"/>
              <a:buChar char="l"/>
            </a:pPr>
            <a:r>
              <a:rPr lang="en-US" altLang="zh-CN" sz="2000" b="1" dirty="0">
                <a:solidFill>
                  <a:srgbClr val="333333"/>
                </a:solidFill>
                <a:latin typeface="arial" panose="020B0604020202020204" pitchFamily="34" charset="0"/>
              </a:rPr>
              <a:t>WPA2-PSK</a:t>
            </a:r>
            <a:r>
              <a:rPr lang="zh-CN" altLang="en-US" sz="2000" b="1" dirty="0">
                <a:solidFill>
                  <a:srgbClr val="333333"/>
                </a:solidFill>
                <a:latin typeface="arial" panose="020B0604020202020204" pitchFamily="34" charset="0"/>
              </a:rPr>
              <a:t>，与</a:t>
            </a:r>
            <a:r>
              <a:rPr lang="en-US" altLang="zh-CN" sz="2000" dirty="0">
                <a:solidFill>
                  <a:srgbClr val="333333"/>
                </a:solidFill>
                <a:latin typeface="arial" panose="020B0604020202020204" pitchFamily="34" charset="0"/>
              </a:rPr>
              <a:t>WPA-PSK</a:t>
            </a:r>
            <a:r>
              <a:rPr lang="zh-CN" altLang="en-US" sz="2000" dirty="0">
                <a:solidFill>
                  <a:srgbClr val="333333"/>
                </a:solidFill>
                <a:latin typeface="arial" panose="020B0604020202020204" pitchFamily="34" charset="0"/>
              </a:rPr>
              <a:t>类似，适用于个人或普通家庭网络，使用预先共享密钥，支持</a:t>
            </a:r>
            <a:r>
              <a:rPr lang="en-US" altLang="zh-CN" sz="2000" dirty="0">
                <a:solidFill>
                  <a:srgbClr val="333333"/>
                </a:solidFill>
                <a:latin typeface="arial" panose="020B0604020202020204" pitchFamily="34" charset="0"/>
              </a:rPr>
              <a:t>TKIP</a:t>
            </a:r>
            <a:r>
              <a:rPr lang="zh-CN" altLang="en-US" sz="2000" dirty="0">
                <a:solidFill>
                  <a:srgbClr val="333333"/>
                </a:solidFill>
                <a:latin typeface="arial" panose="020B0604020202020204" pitchFamily="34" charset="0"/>
              </a:rPr>
              <a:t>和</a:t>
            </a:r>
            <a:r>
              <a:rPr lang="en-US" altLang="zh-CN" sz="2000" dirty="0">
                <a:solidFill>
                  <a:srgbClr val="333333"/>
                </a:solidFill>
                <a:latin typeface="arial" panose="020B0604020202020204" pitchFamily="34" charset="0"/>
              </a:rPr>
              <a:t>AES</a:t>
            </a:r>
            <a:r>
              <a:rPr lang="zh-CN" altLang="en-US" sz="2000" dirty="0">
                <a:solidFill>
                  <a:srgbClr val="333333"/>
                </a:solidFill>
                <a:latin typeface="arial" panose="020B0604020202020204" pitchFamily="34" charset="0"/>
              </a:rPr>
              <a:t>两种加密方式。</a:t>
            </a:r>
          </a:p>
        </p:txBody>
      </p:sp>
      <p:sp>
        <p:nvSpPr>
          <p:cNvPr id="4" name="TextBox 49">
            <a:extLst>
              <a:ext uri="{FF2B5EF4-FFF2-40B4-BE49-F238E27FC236}">
                <a16:creationId xmlns:a16="http://schemas.microsoft.com/office/drawing/2014/main" id="{88981AFA-CF6B-49CD-9898-3CC845B77AC7}"/>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dirty="0">
                <a:latin typeface="黑体" panose="02010609060101010101" pitchFamily="49" charset="-122"/>
                <a:ea typeface="黑体" panose="02010609060101010101" pitchFamily="49" charset="-122"/>
              </a:rPr>
              <a:t>2.4.2 WPA</a:t>
            </a:r>
            <a:endParaRPr lang="zh-CN" altLang="en-US" sz="2600" dirty="0">
              <a:latin typeface="黑体" panose="02010609060101010101" pitchFamily="49" charset="-122"/>
              <a:ea typeface="黑体" panose="02010609060101010101" pitchFamily="49" charset="-122"/>
            </a:endParaRPr>
          </a:p>
        </p:txBody>
      </p:sp>
      <p:sp>
        <p:nvSpPr>
          <p:cNvPr id="6" name="灯片编号占位符 11">
            <a:extLst>
              <a:ext uri="{FF2B5EF4-FFF2-40B4-BE49-F238E27FC236}">
                <a16:creationId xmlns:a16="http://schemas.microsoft.com/office/drawing/2014/main" id="{33156B44-7664-46EC-B293-C48A4A8A861A}"/>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25</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235826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32099" name="TextBox 49">
            <a:extLst>
              <a:ext uri="{FF2B5EF4-FFF2-40B4-BE49-F238E27FC236}">
                <a16:creationId xmlns:a16="http://schemas.microsoft.com/office/drawing/2014/main" id="{F3413E1C-4008-4C8F-88B2-B851E1BC80AB}"/>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32100" name="文本框 5">
            <a:extLst>
              <a:ext uri="{FF2B5EF4-FFF2-40B4-BE49-F238E27FC236}">
                <a16:creationId xmlns:a16="http://schemas.microsoft.com/office/drawing/2014/main" id="{298550BB-EA5B-4AD4-BB03-E5D6ED1F6D9C}"/>
              </a:ext>
            </a:extLst>
          </p:cNvPr>
          <p:cNvSpPr txBox="1">
            <a:spLocks noChangeArrowheads="1"/>
          </p:cNvSpPr>
          <p:nvPr/>
        </p:nvSpPr>
        <p:spPr bwMode="auto">
          <a:xfrm>
            <a:off x="642938" y="1435100"/>
            <a:ext cx="77660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200000"/>
              </a:lnSpc>
              <a:spcBef>
                <a:spcPct val="0"/>
              </a:spcBef>
              <a:buFont typeface="Wingdings" panose="05000000000000000000" pitchFamily="2" charset="2"/>
              <a:buChar char="u"/>
            </a:pPr>
            <a:r>
              <a:rPr lang="en-US" altLang="zh-CN" sz="2400">
                <a:latin typeface="宋体" panose="02010600030101010101" pitchFamily="2" charset="-122"/>
                <a:ea typeface="宋体" panose="02010600030101010101" pitchFamily="2" charset="-122"/>
              </a:rPr>
              <a:t>802.1x</a:t>
            </a:r>
          </a:p>
        </p:txBody>
      </p:sp>
      <p:sp>
        <p:nvSpPr>
          <p:cNvPr id="132101" name="Text Box 5">
            <a:extLst>
              <a:ext uri="{FF2B5EF4-FFF2-40B4-BE49-F238E27FC236}">
                <a16:creationId xmlns:a16="http://schemas.microsoft.com/office/drawing/2014/main" id="{9DB8D5B8-8F46-48F4-8F9C-4213CCFD6833}"/>
              </a:ext>
            </a:extLst>
          </p:cNvPr>
          <p:cNvSpPr txBox="1">
            <a:spLocks noChangeArrowheads="1"/>
          </p:cNvSpPr>
          <p:nvPr/>
        </p:nvSpPr>
        <p:spPr bwMode="auto">
          <a:xfrm>
            <a:off x="107950" y="2278063"/>
            <a:ext cx="8569325" cy="368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1085850" indent="-3429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vl="1" eaLnBrk="1" hangingPunct="1">
              <a:lnSpc>
                <a:spcPts val="2800"/>
              </a:lnSpc>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802.1x</a:t>
            </a:r>
            <a:r>
              <a:rPr lang="zh-CN" altLang="en-US" sz="2200" dirty="0">
                <a:latin typeface="宋体" panose="02010600030101010101" pitchFamily="2" charset="-122"/>
                <a:ea typeface="宋体" panose="02010600030101010101" pitchFamily="2" charset="-122"/>
              </a:rPr>
              <a:t>协议是基于</a:t>
            </a:r>
            <a:r>
              <a:rPr lang="en-US" altLang="zh-CN" sz="2200" dirty="0">
                <a:latin typeface="宋体" panose="02010600030101010101" pitchFamily="2" charset="-122"/>
                <a:ea typeface="宋体" panose="02010600030101010101" pitchFamily="2" charset="-122"/>
              </a:rPr>
              <a:t>Client/Server</a:t>
            </a:r>
            <a:r>
              <a:rPr lang="zh-CN" altLang="en-US" sz="2200" dirty="0">
                <a:latin typeface="宋体" panose="02010600030101010101" pitchFamily="2" charset="-122"/>
                <a:ea typeface="宋体" panose="02010600030101010101" pitchFamily="2" charset="-122"/>
              </a:rPr>
              <a:t>的</a:t>
            </a:r>
            <a:r>
              <a:rPr lang="zh-CN" altLang="en-US" sz="2200" dirty="0">
                <a:solidFill>
                  <a:srgbClr val="FF0000"/>
                </a:solidFill>
                <a:latin typeface="宋体" panose="02010600030101010101" pitchFamily="2" charset="-122"/>
                <a:ea typeface="宋体" panose="02010600030101010101" pitchFamily="2" charset="-122"/>
              </a:rPr>
              <a:t>访问控制和认证协议</a:t>
            </a:r>
            <a:r>
              <a:rPr lang="zh-CN" altLang="en-US" sz="2200" dirty="0">
                <a:latin typeface="宋体" panose="02010600030101010101" pitchFamily="2" charset="-122"/>
                <a:ea typeface="宋体" panose="02010600030101010101" pitchFamily="2" charset="-122"/>
              </a:rPr>
              <a:t>。</a:t>
            </a:r>
          </a:p>
          <a:p>
            <a:pPr eaLnBrk="1" hangingPunct="1">
              <a:lnSpc>
                <a:spcPts val="2800"/>
              </a:lnSpc>
              <a:spcBef>
                <a:spcPct val="0"/>
              </a:spcBef>
              <a:buFont typeface="Wingdings" panose="05000000000000000000" pitchFamily="2" charset="2"/>
              <a:buChar char="l"/>
            </a:pPr>
            <a:endParaRPr lang="zh-CN" altLang="en-US" sz="2200" dirty="0">
              <a:latin typeface="宋体" panose="02010600030101010101" pitchFamily="2" charset="-122"/>
              <a:ea typeface="宋体" panose="02010600030101010101" pitchFamily="2" charset="-122"/>
            </a:endParaRPr>
          </a:p>
          <a:p>
            <a:pPr lvl="1" eaLnBrk="1" hangingPunct="1">
              <a:lnSpc>
                <a:spcPts val="2800"/>
              </a:lnSpc>
              <a:spcBef>
                <a:spcPct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它可以限制未经授权的用户</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设备通过接入端口</a:t>
            </a:r>
            <a:r>
              <a:rPr lang="en-US" altLang="zh-CN" sz="2200" dirty="0">
                <a:latin typeface="宋体" panose="02010600030101010101" pitchFamily="2" charset="-122"/>
                <a:ea typeface="宋体" panose="02010600030101010101" pitchFamily="2" charset="-122"/>
              </a:rPr>
              <a:t>(access port)</a:t>
            </a:r>
            <a:r>
              <a:rPr lang="zh-CN" altLang="en-US" sz="2200" dirty="0">
                <a:latin typeface="宋体" panose="02010600030101010101" pitchFamily="2" charset="-122"/>
                <a:ea typeface="宋体" panose="02010600030101010101" pitchFamily="2" charset="-122"/>
              </a:rPr>
              <a:t>访问</a:t>
            </a:r>
            <a:r>
              <a:rPr lang="en-US" altLang="zh-CN" sz="2200" dirty="0">
                <a:latin typeface="宋体" panose="02010600030101010101" pitchFamily="2" charset="-122"/>
                <a:ea typeface="宋体" panose="02010600030101010101" pitchFamily="2" charset="-122"/>
              </a:rPr>
              <a:t>LAN/WLAN</a:t>
            </a:r>
            <a:r>
              <a:rPr lang="zh-CN" altLang="en-US" sz="2200" dirty="0">
                <a:latin typeface="宋体" panose="02010600030101010101" pitchFamily="2" charset="-122"/>
                <a:ea typeface="宋体" panose="02010600030101010101" pitchFamily="2" charset="-122"/>
              </a:rPr>
              <a:t>。</a:t>
            </a:r>
          </a:p>
          <a:p>
            <a:pPr eaLnBrk="1" hangingPunct="1">
              <a:lnSpc>
                <a:spcPts val="2800"/>
              </a:lnSpc>
              <a:spcBef>
                <a:spcPct val="0"/>
              </a:spcBef>
              <a:buFont typeface="Wingdings" panose="05000000000000000000" pitchFamily="2" charset="2"/>
              <a:buChar char="l"/>
            </a:pPr>
            <a:endParaRPr lang="zh-CN" altLang="en-US" sz="2200" dirty="0">
              <a:latin typeface="宋体" panose="02010600030101010101" pitchFamily="2" charset="-122"/>
              <a:ea typeface="宋体" panose="02010600030101010101" pitchFamily="2" charset="-122"/>
            </a:endParaRPr>
          </a:p>
          <a:p>
            <a:pPr lvl="1" eaLnBrk="1" hangingPunct="1">
              <a:lnSpc>
                <a:spcPts val="2800"/>
              </a:lnSpc>
              <a:spcBef>
                <a:spcPct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在获得各种业务之前，</a:t>
            </a:r>
            <a:r>
              <a:rPr lang="en-US" altLang="zh-CN" sz="2200" dirty="0">
                <a:latin typeface="宋体" panose="02010600030101010101" pitchFamily="2" charset="-122"/>
                <a:ea typeface="宋体" panose="02010600030101010101" pitchFamily="2" charset="-122"/>
              </a:rPr>
              <a:t>802.1x</a:t>
            </a:r>
            <a:r>
              <a:rPr lang="zh-CN" altLang="en-US" sz="2200" dirty="0">
                <a:latin typeface="宋体" panose="02010600030101010101" pitchFamily="2" charset="-122"/>
                <a:ea typeface="宋体" panose="02010600030101010101" pitchFamily="2" charset="-122"/>
              </a:rPr>
              <a:t>对用户</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设备进行认证。在认证通过之前，</a:t>
            </a:r>
            <a:r>
              <a:rPr lang="en-US" altLang="zh-CN" sz="2200" dirty="0">
                <a:latin typeface="宋体" panose="02010600030101010101" pitchFamily="2" charset="-122"/>
                <a:ea typeface="宋体" panose="02010600030101010101" pitchFamily="2" charset="-122"/>
              </a:rPr>
              <a:t>802.1x</a:t>
            </a:r>
            <a:r>
              <a:rPr lang="zh-CN" altLang="en-US" sz="2200" dirty="0">
                <a:latin typeface="宋体" panose="02010600030101010101" pitchFamily="2" charset="-122"/>
                <a:ea typeface="宋体" panose="02010600030101010101" pitchFamily="2" charset="-122"/>
              </a:rPr>
              <a:t>只允许基于局域网的扩展认证协议</a:t>
            </a:r>
            <a:r>
              <a:rPr lang="en-US" altLang="zh-CN" sz="2200" dirty="0">
                <a:latin typeface="宋体" panose="02010600030101010101" pitchFamily="2" charset="-122"/>
                <a:ea typeface="宋体" panose="02010600030101010101" pitchFamily="2" charset="-122"/>
              </a:rPr>
              <a:t>Extensible Authentication Protocol Over Lan</a:t>
            </a:r>
            <a:r>
              <a:rPr lang="zh-CN" altLang="en-US"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EAPoL</a:t>
            </a:r>
            <a:r>
              <a:rPr lang="zh-CN" altLang="en-US" sz="2200" dirty="0">
                <a:latin typeface="宋体" panose="02010600030101010101" pitchFamily="2" charset="-122"/>
                <a:ea typeface="宋体" panose="02010600030101010101" pitchFamily="2" charset="-122"/>
              </a:rPr>
              <a:t>）数据通过接入端口</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lvl="1" eaLnBrk="1" hangingPunct="1">
              <a:lnSpc>
                <a:spcPts val="2800"/>
              </a:lnSpc>
              <a:spcBef>
                <a:spcPct val="0"/>
              </a:spcBef>
              <a:buFont typeface="Wingdings" panose="05000000000000000000" pitchFamily="2" charset="2"/>
              <a:buChar char="u"/>
            </a:pPr>
            <a:endParaRPr lang="en-US" altLang="zh-CN" sz="2400" dirty="0">
              <a:latin typeface="宋体" panose="02010600030101010101" pitchFamily="2" charset="-122"/>
              <a:ea typeface="宋体" panose="02010600030101010101" pitchFamily="2" charset="-122"/>
            </a:endParaRPr>
          </a:p>
        </p:txBody>
      </p:sp>
      <p:sp>
        <p:nvSpPr>
          <p:cNvPr id="3" name="灯片编号占位符 11">
            <a:extLst>
              <a:ext uri="{FF2B5EF4-FFF2-40B4-BE49-F238E27FC236}">
                <a16:creationId xmlns:a16="http://schemas.microsoft.com/office/drawing/2014/main" id="{B8FA12AD-ACF7-4640-84F2-5171C33E5A96}"/>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26</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34147" name="TextBox 49">
            <a:extLst>
              <a:ext uri="{FF2B5EF4-FFF2-40B4-BE49-F238E27FC236}">
                <a16:creationId xmlns:a16="http://schemas.microsoft.com/office/drawing/2014/main" id="{2E52480B-70A2-4072-B06B-76A5FABB9F08}"/>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34148" name="文本框 5">
            <a:extLst>
              <a:ext uri="{FF2B5EF4-FFF2-40B4-BE49-F238E27FC236}">
                <a16:creationId xmlns:a16="http://schemas.microsoft.com/office/drawing/2014/main" id="{30AD4293-D672-449D-89E9-A2C493977080}"/>
              </a:ext>
            </a:extLst>
          </p:cNvPr>
          <p:cNvSpPr txBox="1">
            <a:spLocks noChangeArrowheads="1"/>
          </p:cNvSpPr>
          <p:nvPr/>
        </p:nvSpPr>
        <p:spPr bwMode="auto">
          <a:xfrm>
            <a:off x="539750" y="1557338"/>
            <a:ext cx="77660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200000"/>
              </a:lnSpc>
              <a:spcBef>
                <a:spcPct val="0"/>
              </a:spcBef>
              <a:buFont typeface="Wingdings" panose="05000000000000000000" pitchFamily="2" charset="2"/>
              <a:buChar char="u"/>
            </a:pPr>
            <a:r>
              <a:rPr lang="en-US" altLang="zh-CN" sz="2400" dirty="0">
                <a:latin typeface="宋体" panose="02010600030101010101" pitchFamily="2" charset="-122"/>
                <a:ea typeface="宋体" panose="02010600030101010101" pitchFamily="2" charset="-122"/>
              </a:rPr>
              <a:t>802.1x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RADIUS</a:t>
            </a:r>
            <a:r>
              <a:rPr lang="zh-CN" altLang="en-US" sz="2400" dirty="0">
                <a:latin typeface="宋体" panose="02010600030101010101" pitchFamily="2" charset="-122"/>
                <a:ea typeface="宋体" panose="02010600030101010101" pitchFamily="2" charset="-122"/>
              </a:rPr>
              <a:t>认证）</a:t>
            </a:r>
            <a:endParaRPr lang="en-US" altLang="zh-CN" sz="2400" dirty="0">
              <a:latin typeface="宋体" panose="02010600030101010101" pitchFamily="2" charset="-122"/>
              <a:ea typeface="宋体" panose="02010600030101010101" pitchFamily="2" charset="-122"/>
            </a:endParaRPr>
          </a:p>
        </p:txBody>
      </p:sp>
      <p:sp>
        <p:nvSpPr>
          <p:cNvPr id="5" name="Text Box 5">
            <a:extLst>
              <a:ext uri="{FF2B5EF4-FFF2-40B4-BE49-F238E27FC236}">
                <a16:creationId xmlns:a16="http://schemas.microsoft.com/office/drawing/2014/main" id="{41F9A1BB-3873-4FFA-BC42-7A6BDBC4DF6D}"/>
              </a:ext>
            </a:extLst>
          </p:cNvPr>
          <p:cNvSpPr txBox="1">
            <a:spLocks noChangeArrowheads="1"/>
          </p:cNvSpPr>
          <p:nvPr/>
        </p:nvSpPr>
        <p:spPr bwMode="auto">
          <a:xfrm>
            <a:off x="755650" y="2349500"/>
            <a:ext cx="8186738" cy="404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1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ts val="2800"/>
              </a:lnSpc>
              <a:defRPr/>
            </a:pPr>
            <a:r>
              <a:rPr lang="zh-CN" altLang="en-US" sz="2400" dirty="0">
                <a:latin typeface="宋体" pitchFamily="2" charset="-122"/>
              </a:rPr>
              <a:t>在</a:t>
            </a:r>
            <a:r>
              <a:rPr lang="en-US" altLang="zh-CN" sz="2400" dirty="0">
                <a:latin typeface="宋体" pitchFamily="2" charset="-122"/>
              </a:rPr>
              <a:t>802.1x</a:t>
            </a:r>
            <a:r>
              <a:rPr lang="zh-CN" altLang="en-US" sz="2400" dirty="0">
                <a:latin typeface="宋体" pitchFamily="2" charset="-122"/>
              </a:rPr>
              <a:t>协议中，只有具备了以下三个元素才能够完成基于端口的访问控制的用户认证和授权。 </a:t>
            </a:r>
            <a:endParaRPr lang="zh-CN" altLang="en-US" sz="2200" dirty="0">
              <a:latin typeface="宋体" pitchFamily="2" charset="-122"/>
            </a:endParaRPr>
          </a:p>
          <a:p>
            <a:pPr>
              <a:lnSpc>
                <a:spcPts val="2800"/>
              </a:lnSpc>
              <a:defRPr/>
            </a:pPr>
            <a:r>
              <a:rPr lang="zh-CN" altLang="en-US" sz="2200" b="1" dirty="0">
                <a:latin typeface="宋体" pitchFamily="2" charset="-122"/>
              </a:rPr>
              <a:t>客户端</a:t>
            </a:r>
            <a:r>
              <a:rPr lang="zh-CN" altLang="en-US" sz="2200" dirty="0" smtClean="0">
                <a:latin typeface="宋体" pitchFamily="2" charset="-122"/>
              </a:rPr>
              <a:t>：当</a:t>
            </a:r>
            <a:r>
              <a:rPr lang="zh-CN" altLang="en-US" sz="2200" dirty="0">
                <a:latin typeface="宋体" pitchFamily="2" charset="-122"/>
              </a:rPr>
              <a:t>用户有上网需求时，激活客户端程序，输入必要的用户名和口令，客户端程序将会送出连接请求。 </a:t>
            </a:r>
            <a:endParaRPr lang="en-US" altLang="zh-CN" sz="2200" dirty="0" smtClean="0">
              <a:latin typeface="宋体" pitchFamily="2" charset="-122"/>
            </a:endParaRPr>
          </a:p>
          <a:p>
            <a:pPr>
              <a:lnSpc>
                <a:spcPts val="2800"/>
              </a:lnSpc>
              <a:buFont typeface="Wingdings" panose="05000000000000000000" pitchFamily="2" charset="2"/>
              <a:buChar char="l"/>
            </a:pPr>
            <a:r>
              <a:rPr lang="zh-CN" altLang="en-US" sz="2200" b="1" dirty="0" smtClean="0">
                <a:latin typeface="宋体" panose="02010600030101010101" pitchFamily="2" charset="-122"/>
              </a:rPr>
              <a:t>设备端</a:t>
            </a:r>
            <a:r>
              <a:rPr lang="zh-CN" altLang="en-US" sz="2200" dirty="0" smtClean="0">
                <a:latin typeface="宋体" panose="02010600030101010101" pitchFamily="2" charset="-122"/>
              </a:rPr>
              <a:t>：</a:t>
            </a:r>
            <a:r>
              <a:rPr lang="zh-CN" altLang="en-US" sz="2200" dirty="0">
                <a:latin typeface="宋体" panose="02010600030101010101" pitchFamily="2" charset="-122"/>
              </a:rPr>
              <a:t>在无线网络中就是无线接入点</a:t>
            </a:r>
            <a:r>
              <a:rPr lang="en-US" altLang="zh-CN" sz="2200" dirty="0">
                <a:latin typeface="宋体" panose="02010600030101010101" pitchFamily="2" charset="-122"/>
              </a:rPr>
              <a:t>AP</a:t>
            </a:r>
            <a:r>
              <a:rPr lang="zh-CN" altLang="en-US" sz="2200" dirty="0">
                <a:latin typeface="宋体" panose="02010600030101010101" pitchFamily="2" charset="-122"/>
              </a:rPr>
              <a:t>或者具有无线接入点</a:t>
            </a:r>
            <a:r>
              <a:rPr lang="en-US" altLang="zh-CN" sz="2200" dirty="0">
                <a:latin typeface="宋体" panose="02010600030101010101" pitchFamily="2" charset="-122"/>
              </a:rPr>
              <a:t>AP</a:t>
            </a:r>
            <a:r>
              <a:rPr lang="zh-CN" altLang="en-US" sz="2200" dirty="0">
                <a:latin typeface="宋体" panose="02010600030101010101" pitchFamily="2" charset="-122"/>
              </a:rPr>
              <a:t>功能的通信设备。其主要作用是完成用户认证信息的上传、下达工作，并根据认证的结果打开或关闭端口。 </a:t>
            </a:r>
          </a:p>
          <a:p>
            <a:pPr>
              <a:lnSpc>
                <a:spcPts val="2800"/>
              </a:lnSpc>
              <a:buFont typeface="Wingdings" panose="05000000000000000000" pitchFamily="2" charset="2"/>
              <a:buChar char="l"/>
            </a:pPr>
            <a:r>
              <a:rPr lang="zh-CN" altLang="en-US" sz="2200" b="1" dirty="0">
                <a:latin typeface="宋体" panose="02010600030101010101" pitchFamily="2" charset="-122"/>
              </a:rPr>
              <a:t>认证服务器（</a:t>
            </a:r>
            <a:r>
              <a:rPr lang="zh-CN" altLang="en-US" sz="2200" dirty="0">
                <a:latin typeface="宋体" panose="02010600030101010101" pitchFamily="2" charset="-122"/>
              </a:rPr>
              <a:t>一般是一个</a:t>
            </a:r>
            <a:r>
              <a:rPr lang="en-US" altLang="zh-CN" sz="2000" dirty="0">
                <a:latin typeface="宋体" panose="02010600030101010101" pitchFamily="2" charset="-122"/>
              </a:rPr>
              <a:t>RADIUS</a:t>
            </a:r>
            <a:r>
              <a:rPr lang="zh-CN" altLang="en-US" sz="2000" dirty="0">
                <a:latin typeface="宋体" panose="02010600030101010101" pitchFamily="2" charset="-122"/>
              </a:rPr>
              <a:t>服务器</a:t>
            </a:r>
            <a:r>
              <a:rPr lang="zh-CN" altLang="en-US" sz="2200" b="1" dirty="0">
                <a:latin typeface="宋体" panose="02010600030101010101" pitchFamily="2" charset="-122"/>
              </a:rPr>
              <a:t>）</a:t>
            </a:r>
            <a:r>
              <a:rPr lang="zh-CN" altLang="en-US" sz="2200" dirty="0">
                <a:latin typeface="宋体" panose="02010600030101010101" pitchFamily="2" charset="-122"/>
              </a:rPr>
              <a:t>：通过检验客户端发送来的身份标识（用户名和口令）来判别用户是否有权使用网络系统提供的服务，并根据认证结果向认证系统发出打开或保持端口关闭的状态</a:t>
            </a:r>
            <a:r>
              <a:rPr lang="zh-CN" altLang="en-US" sz="2200" dirty="0" smtClean="0">
                <a:latin typeface="宋体" panose="02010600030101010101" pitchFamily="2" charset="-122"/>
              </a:rPr>
              <a:t>。</a:t>
            </a:r>
            <a:endParaRPr lang="zh-CN" altLang="en-US" sz="2400" dirty="0">
              <a:latin typeface="宋体" pitchFamily="2" charset="-122"/>
            </a:endParaRPr>
          </a:p>
        </p:txBody>
      </p:sp>
      <p:sp>
        <p:nvSpPr>
          <p:cNvPr id="3" name="灯片编号占位符 11">
            <a:extLst>
              <a:ext uri="{FF2B5EF4-FFF2-40B4-BE49-F238E27FC236}">
                <a16:creationId xmlns:a16="http://schemas.microsoft.com/office/drawing/2014/main" id="{680427D3-2674-43CB-8C02-7CE0D26650C3}"/>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27</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38243" name="TextBox 49">
            <a:extLst>
              <a:ext uri="{FF2B5EF4-FFF2-40B4-BE49-F238E27FC236}">
                <a16:creationId xmlns:a16="http://schemas.microsoft.com/office/drawing/2014/main" id="{E4D74134-9860-457E-8065-D1537EF1D64B}"/>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38244" name="文本框 5">
            <a:extLst>
              <a:ext uri="{FF2B5EF4-FFF2-40B4-BE49-F238E27FC236}">
                <a16:creationId xmlns:a16="http://schemas.microsoft.com/office/drawing/2014/main" id="{A9FC5C6B-8ABF-4CC2-8B32-B2D86E04A6BB}"/>
              </a:ext>
            </a:extLst>
          </p:cNvPr>
          <p:cNvSpPr txBox="1">
            <a:spLocks noChangeArrowheads="1"/>
          </p:cNvSpPr>
          <p:nvPr/>
        </p:nvSpPr>
        <p:spPr bwMode="auto">
          <a:xfrm>
            <a:off x="642938" y="1639888"/>
            <a:ext cx="77660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200000"/>
              </a:lnSpc>
              <a:spcBef>
                <a:spcPct val="0"/>
              </a:spcBef>
              <a:buFont typeface="Wingdings" panose="05000000000000000000" pitchFamily="2" charset="2"/>
              <a:buChar char="u"/>
            </a:pPr>
            <a:r>
              <a:rPr lang="en-US" altLang="zh-CN" sz="2400" dirty="0">
                <a:latin typeface="宋体" panose="02010600030101010101" pitchFamily="2" charset="-122"/>
                <a:ea typeface="宋体" panose="02010600030101010101" pitchFamily="2" charset="-122"/>
              </a:rPr>
              <a:t>EAP</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Extensible Authentication Protocol</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
        <p:nvSpPr>
          <p:cNvPr id="138245" name="Text Box 5">
            <a:extLst>
              <a:ext uri="{FF2B5EF4-FFF2-40B4-BE49-F238E27FC236}">
                <a16:creationId xmlns:a16="http://schemas.microsoft.com/office/drawing/2014/main" id="{65A298E9-28A2-4AAC-B4F3-2E48D9BDBC4F}"/>
              </a:ext>
            </a:extLst>
          </p:cNvPr>
          <p:cNvSpPr txBox="1">
            <a:spLocks noChangeArrowheads="1"/>
          </p:cNvSpPr>
          <p:nvPr/>
        </p:nvSpPr>
        <p:spPr bwMode="auto">
          <a:xfrm>
            <a:off x="115888" y="2420888"/>
            <a:ext cx="8569325" cy="306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1085850" indent="-3429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vl="1" eaLnBrk="1" hangingPunct="1">
              <a:lnSpc>
                <a:spcPct val="150000"/>
              </a:lnSpc>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EAP</a:t>
            </a:r>
            <a:r>
              <a:rPr lang="zh-CN" altLang="en-US" sz="2200" dirty="0">
                <a:latin typeface="宋体" panose="02010600030101010101" pitchFamily="2" charset="-122"/>
                <a:ea typeface="宋体" panose="02010600030101010101" pitchFamily="2" charset="-122"/>
              </a:rPr>
              <a:t>是一个普遍使用的认证机制，它常被用于无线网络或点到点的连接中</a:t>
            </a:r>
            <a:endParaRPr lang="en-US" altLang="zh-CN" sz="2200" dirty="0">
              <a:latin typeface="宋体" panose="02010600030101010101" pitchFamily="2" charset="-122"/>
              <a:ea typeface="宋体" panose="02010600030101010101" pitchFamily="2" charset="-122"/>
            </a:endParaRPr>
          </a:p>
          <a:p>
            <a:pPr lvl="1" eaLnBrk="1" hangingPunct="1">
              <a:lnSpc>
                <a:spcPct val="150000"/>
              </a:lnSpc>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EAP</a:t>
            </a:r>
            <a:r>
              <a:rPr lang="zh-CN" altLang="en-US" sz="2200" dirty="0">
                <a:latin typeface="宋体" panose="02010600030101010101" pitchFamily="2" charset="-122"/>
                <a:ea typeface="宋体" panose="02010600030101010101" pitchFamily="2" charset="-122"/>
              </a:rPr>
              <a:t>不仅可以用于无线局域网，而且可以用于有线局域网</a:t>
            </a:r>
            <a:endParaRPr lang="en-US" altLang="zh-CN" sz="2200" dirty="0">
              <a:latin typeface="宋体" panose="02010600030101010101" pitchFamily="2" charset="-122"/>
              <a:ea typeface="宋体" panose="02010600030101010101" pitchFamily="2" charset="-122"/>
            </a:endParaRPr>
          </a:p>
          <a:p>
            <a:pPr lvl="1" eaLnBrk="1" hangingPunct="1">
              <a:lnSpc>
                <a:spcPct val="150000"/>
              </a:lnSpc>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EAP</a:t>
            </a:r>
            <a:r>
              <a:rPr lang="zh-CN" altLang="en-US" sz="2200" dirty="0">
                <a:latin typeface="宋体" panose="02010600030101010101" pitchFamily="2" charset="-122"/>
                <a:ea typeface="宋体" panose="02010600030101010101" pitchFamily="2" charset="-122"/>
              </a:rPr>
              <a:t>是一个认证框架，不是一个特殊的认证机制</a:t>
            </a:r>
            <a:endParaRPr lang="en-US" altLang="zh-CN" sz="2200" dirty="0">
              <a:latin typeface="宋体" panose="02010600030101010101" pitchFamily="2" charset="-122"/>
              <a:ea typeface="宋体" panose="02010600030101010101" pitchFamily="2" charset="-122"/>
            </a:endParaRPr>
          </a:p>
          <a:p>
            <a:pPr lvl="1" eaLnBrk="1" hangingPunct="1">
              <a:lnSpc>
                <a:spcPct val="150000"/>
              </a:lnSpc>
              <a:spcBef>
                <a:spcPct val="0"/>
              </a:spcBef>
              <a:buFont typeface="Wingdings" panose="05000000000000000000" pitchFamily="2" charset="2"/>
              <a:buChar char="l"/>
            </a:pPr>
            <a:r>
              <a:rPr lang="en-US" altLang="zh-CN" sz="2200" dirty="0">
                <a:latin typeface="宋体" panose="02010600030101010101" pitchFamily="2" charset="-122"/>
                <a:ea typeface="宋体" panose="02010600030101010101" pitchFamily="2" charset="-122"/>
              </a:rPr>
              <a:t>EAP</a:t>
            </a:r>
            <a:r>
              <a:rPr lang="zh-CN" altLang="en-US" sz="2200" dirty="0">
                <a:latin typeface="宋体" panose="02010600030101010101" pitchFamily="2" charset="-122"/>
                <a:ea typeface="宋体" panose="02010600030101010101" pitchFamily="2" charset="-122"/>
              </a:rPr>
              <a:t>提供一些公共的功能，并且允许协商所希望的认证机制。这些机制被叫做</a:t>
            </a:r>
            <a:r>
              <a:rPr lang="en-US" altLang="zh-CN" sz="2200" dirty="0">
                <a:latin typeface="宋体" panose="02010600030101010101" pitchFamily="2" charset="-122"/>
                <a:ea typeface="宋体" panose="02010600030101010101" pitchFamily="2" charset="-122"/>
              </a:rPr>
              <a:t>EAP</a:t>
            </a:r>
            <a:r>
              <a:rPr lang="zh-CN" altLang="en-US" sz="2200" dirty="0">
                <a:latin typeface="宋体" panose="02010600030101010101" pitchFamily="2" charset="-122"/>
                <a:ea typeface="宋体" panose="02010600030101010101" pitchFamily="2" charset="-122"/>
              </a:rPr>
              <a:t>方法，现在大约有</a:t>
            </a:r>
            <a:r>
              <a:rPr lang="en-US" altLang="zh-CN" sz="2200" dirty="0">
                <a:latin typeface="宋体" panose="02010600030101010101" pitchFamily="2" charset="-122"/>
                <a:ea typeface="宋体" panose="02010600030101010101" pitchFamily="2" charset="-122"/>
              </a:rPr>
              <a:t>40</a:t>
            </a:r>
            <a:r>
              <a:rPr lang="zh-CN" altLang="en-US" sz="2200" dirty="0">
                <a:latin typeface="宋体" panose="02010600030101010101" pitchFamily="2" charset="-122"/>
                <a:ea typeface="宋体" panose="02010600030101010101" pitchFamily="2" charset="-122"/>
              </a:rPr>
              <a:t>种不同的方法。</a:t>
            </a:r>
            <a:endParaRPr lang="en-US" altLang="zh-CN" sz="2200" dirty="0">
              <a:latin typeface="宋体" panose="02010600030101010101" pitchFamily="2" charset="-122"/>
              <a:ea typeface="宋体" panose="02010600030101010101" pitchFamily="2" charset="-122"/>
            </a:endParaRPr>
          </a:p>
        </p:txBody>
      </p:sp>
      <p:sp>
        <p:nvSpPr>
          <p:cNvPr id="3" name="灯片编号占位符 11">
            <a:extLst>
              <a:ext uri="{FF2B5EF4-FFF2-40B4-BE49-F238E27FC236}">
                <a16:creationId xmlns:a16="http://schemas.microsoft.com/office/drawing/2014/main" id="{A021B084-C4F4-4A39-9C70-800AF9447B89}"/>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28</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38243" name="TextBox 49">
            <a:extLst>
              <a:ext uri="{FF2B5EF4-FFF2-40B4-BE49-F238E27FC236}">
                <a16:creationId xmlns:a16="http://schemas.microsoft.com/office/drawing/2014/main" id="{E4D74134-9860-457E-8065-D1537EF1D64B}"/>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3" name="灯片编号占位符 11">
            <a:extLst>
              <a:ext uri="{FF2B5EF4-FFF2-40B4-BE49-F238E27FC236}">
                <a16:creationId xmlns:a16="http://schemas.microsoft.com/office/drawing/2014/main" id="{A021B084-C4F4-4A39-9C70-800AF9447B89}"/>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29</a:t>
            </a:fld>
            <a:endParaRPr lang="zh-CN" altLang="en-US" sz="1800" dirty="0">
              <a:latin typeface="Calibri" panose="020F0502020204030204" pitchFamily="34" charset="0"/>
              <a:ea typeface="宋体" panose="02010600030101010101" pitchFamily="2" charset="-122"/>
            </a:endParaRPr>
          </a:p>
        </p:txBody>
      </p:sp>
      <p:sp>
        <p:nvSpPr>
          <p:cNvPr id="4" name="矩形 3"/>
          <p:cNvSpPr/>
          <p:nvPr/>
        </p:nvSpPr>
        <p:spPr>
          <a:xfrm>
            <a:off x="179512" y="1724610"/>
            <a:ext cx="8834884" cy="5016758"/>
          </a:xfrm>
          <a:prstGeom prst="rect">
            <a:avLst/>
          </a:prstGeom>
        </p:spPr>
        <p:txBody>
          <a:bodyPr wrap="square">
            <a:spAutoFit/>
          </a:bodyPr>
          <a:lstStyle/>
          <a:p>
            <a:pPr algn="just"/>
            <a:r>
              <a:rPr lang="zh-CN" altLang="en-US" sz="2000" dirty="0"/>
              <a:t>802.1X认证系统</a:t>
            </a:r>
            <a:r>
              <a:rPr lang="zh-CN" altLang="en-US" sz="2000" dirty="0" smtClean="0"/>
              <a:t>使用EAP 实现</a:t>
            </a:r>
            <a:r>
              <a:rPr lang="zh-CN" altLang="en-US" sz="2000" dirty="0"/>
              <a:t>客户端、设备端和认证</a:t>
            </a:r>
            <a:r>
              <a:rPr lang="zh-CN" altLang="en-US" sz="2000" dirty="0" smtClean="0"/>
              <a:t>服务器间</a:t>
            </a:r>
            <a:r>
              <a:rPr lang="zh-CN" altLang="en-US" sz="2000" dirty="0"/>
              <a:t>的信息</a:t>
            </a:r>
            <a:r>
              <a:rPr lang="zh-CN" altLang="en-US" sz="2000" dirty="0" smtClean="0"/>
              <a:t>交互：</a:t>
            </a:r>
            <a:endParaRPr lang="en-US" altLang="zh-CN" sz="2000" dirty="0" smtClean="0"/>
          </a:p>
          <a:p>
            <a:pPr marL="342900" indent="-342900" algn="just">
              <a:buFont typeface="+mj-lt"/>
              <a:buAutoNum type="arabicPeriod"/>
            </a:pPr>
            <a:r>
              <a:rPr lang="zh-CN" altLang="en-US" sz="2000" dirty="0" smtClean="0"/>
              <a:t>在</a:t>
            </a:r>
            <a:r>
              <a:rPr lang="zh-CN" altLang="en-US" sz="2000" dirty="0"/>
              <a:t>客户端与设备端之间，EAP协议报文使用</a:t>
            </a:r>
            <a:r>
              <a:rPr lang="zh-CN" altLang="en-US" sz="2000" dirty="0" smtClean="0"/>
              <a:t>EAP</a:t>
            </a:r>
            <a:r>
              <a:rPr lang="en-US" altLang="zh-CN" sz="2000" dirty="0" err="1" smtClean="0"/>
              <a:t>oL</a:t>
            </a:r>
            <a:r>
              <a:rPr lang="zh-CN" altLang="en-US" sz="2000" dirty="0" smtClean="0"/>
              <a:t>封装格式。</a:t>
            </a:r>
            <a:endParaRPr lang="en-US" altLang="zh-CN" sz="2000" dirty="0" smtClean="0"/>
          </a:p>
          <a:p>
            <a:pPr marL="342900" indent="-342900" algn="just">
              <a:buFont typeface="+mj-lt"/>
              <a:buAutoNum type="arabicPeriod"/>
            </a:pPr>
            <a:r>
              <a:rPr lang="zh-CN" altLang="en-US" sz="2000" dirty="0" smtClean="0"/>
              <a:t>在</a:t>
            </a:r>
            <a:r>
              <a:rPr lang="zh-CN" altLang="en-US" sz="2000" dirty="0"/>
              <a:t>设备端与认证服务器之间，EAP协议报文可以使用以下两种方式进行</a:t>
            </a:r>
            <a:r>
              <a:rPr lang="zh-CN" altLang="en-US" sz="2000" dirty="0" smtClean="0"/>
              <a:t>交互：</a:t>
            </a:r>
            <a:endParaRPr lang="en-US" altLang="zh-CN" sz="2000" dirty="0" smtClean="0"/>
          </a:p>
          <a:p>
            <a:pPr marL="800100" lvl="1" indent="-342900" algn="just">
              <a:buFont typeface="+mj-lt"/>
              <a:buAutoNum type="alphaLcParenR"/>
            </a:pPr>
            <a:r>
              <a:rPr lang="zh-CN" altLang="en-US" sz="2000" dirty="0" smtClean="0"/>
              <a:t>EAP中继:EAP协议报文由设备端进行中继，设备将EAP报文使用EAP</a:t>
            </a:r>
            <a:r>
              <a:rPr lang="en-US" altLang="zh-CN" sz="2000" dirty="0" smtClean="0"/>
              <a:t>o</a:t>
            </a:r>
            <a:r>
              <a:rPr lang="zh-CN" altLang="en-US" sz="2000" dirty="0" smtClean="0"/>
              <a:t>R (EAP over RADIUS) 封装格式承载于RADIUS协议中发送给RADIUS服务器进行认证。该认证方式的优点是:设备处理简单，可支持多种类型的EAP认证方法，例如MD5-Challenge、EAP-TLS、PEAP等，但要求服务器端支持相应的认证方法。</a:t>
            </a:r>
            <a:endParaRPr lang="en-US" altLang="zh-CN" sz="2000" dirty="0" smtClean="0"/>
          </a:p>
          <a:p>
            <a:pPr marL="800100" lvl="1" indent="-342900" algn="just">
              <a:buFont typeface="+mj-lt"/>
              <a:buAutoNum type="alphaLcParenR"/>
            </a:pPr>
            <a:r>
              <a:rPr lang="zh-CN" altLang="en-US" sz="2000" dirty="0" smtClean="0"/>
              <a:t>EAP终结:EAP协议报文由设备端进行终结，设备将客户端认证信息封装在标准RADIUS报文中，与服务器之间采用密码验证协议PAP (Password Authentication Protoco</a:t>
            </a:r>
            <a:r>
              <a:rPr lang="en-US" altLang="zh-CN" sz="2000" dirty="0" smtClean="0"/>
              <a:t>l</a:t>
            </a:r>
            <a:r>
              <a:rPr lang="zh-CN" altLang="en-US" sz="2000" dirty="0" smtClean="0"/>
              <a:t>) 或质询握手验证协议CHAP (Challenae Handshake Authentication Protoco</a:t>
            </a:r>
            <a:r>
              <a:rPr lang="en-US" altLang="zh-CN" sz="2000" dirty="0" smtClean="0"/>
              <a:t>l</a:t>
            </a:r>
            <a:r>
              <a:rPr lang="zh-CN" altLang="en-US" sz="2000" dirty="0" smtClean="0"/>
              <a:t>) 方式进认证，该认证方式的优点是:现有的RADIUS服务器其本均可支持PAP和CHAP认证，无需升级服务器，但设备处理较为复杂，目不能支持除MD5-Challenge之外的其它EAP认证方法。</a:t>
            </a:r>
            <a:endParaRPr lang="zh-CN" altLang="en-US" sz="2000" dirty="0"/>
          </a:p>
        </p:txBody>
      </p:sp>
    </p:spTree>
    <p:extLst>
      <p:ext uri="{BB962C8B-B14F-4D97-AF65-F5344CB8AC3E}">
        <p14:creationId xmlns:p14="http://schemas.microsoft.com/office/powerpoint/2010/main" val="1520196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91139" name="Text Box 5">
            <a:extLst>
              <a:ext uri="{FF2B5EF4-FFF2-40B4-BE49-F238E27FC236}">
                <a16:creationId xmlns:a16="http://schemas.microsoft.com/office/drawing/2014/main" id="{74C6C04D-B62D-4820-A897-4BAE892A5541}"/>
              </a:ext>
            </a:extLst>
          </p:cNvPr>
          <p:cNvSpPr txBox="1">
            <a:spLocks noChangeArrowheads="1"/>
          </p:cNvSpPr>
          <p:nvPr/>
        </p:nvSpPr>
        <p:spPr bwMode="auto">
          <a:xfrm>
            <a:off x="696913" y="2276475"/>
            <a:ext cx="76565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vl="1">
              <a:lnSpc>
                <a:spcPct val="150000"/>
              </a:lnSpc>
              <a:spcBef>
                <a:spcPct val="0"/>
              </a:spcBef>
              <a:buFont typeface="Arial" panose="020B0604020202020204" pitchFamily="34" charset="0"/>
              <a:buNone/>
            </a:pPr>
            <a:r>
              <a:rPr lang="en-US" altLang="zh-CN" sz="2400" b="1">
                <a:latin typeface="宋体" panose="02010600030101010101" pitchFamily="2" charset="-122"/>
                <a:ea typeface="宋体" panose="02010600030101010101" pitchFamily="2" charset="-122"/>
              </a:rPr>
              <a:t>WEP(Wired Equivalent Privacy)</a:t>
            </a:r>
            <a:r>
              <a:rPr lang="zh-CN" altLang="en-US" sz="2400">
                <a:latin typeface="宋体" panose="02010600030101010101" pitchFamily="2" charset="-122"/>
                <a:ea typeface="宋体" panose="02010600030101010101" pitchFamily="2" charset="-122"/>
              </a:rPr>
              <a:t>是</a:t>
            </a:r>
            <a:r>
              <a:rPr lang="en-US" altLang="zh-CN" sz="2400">
                <a:latin typeface="宋体" panose="02010600030101010101" pitchFamily="2" charset="-122"/>
                <a:ea typeface="宋体" panose="02010600030101010101" pitchFamily="2" charset="-122"/>
              </a:rPr>
              <a:t>802.11b</a:t>
            </a:r>
            <a:r>
              <a:rPr lang="zh-CN" altLang="en-US" sz="2400">
                <a:latin typeface="宋体" panose="02010600030101010101" pitchFamily="2" charset="-122"/>
                <a:ea typeface="宋体" panose="02010600030101010101" pitchFamily="2" charset="-122"/>
              </a:rPr>
              <a:t>采用的安全标准，用于提供一种加密机制，保护数据链路层的安全，使</a:t>
            </a:r>
            <a:r>
              <a:rPr lang="en-US" altLang="zh-CN" sz="2400">
                <a:latin typeface="宋体" panose="02010600030101010101" pitchFamily="2" charset="-122"/>
                <a:ea typeface="宋体" panose="02010600030101010101" pitchFamily="2" charset="-122"/>
              </a:rPr>
              <a:t>WLAN</a:t>
            </a:r>
            <a:r>
              <a:rPr lang="zh-CN" altLang="en-US" sz="2400">
                <a:latin typeface="宋体" panose="02010600030101010101" pitchFamily="2" charset="-122"/>
                <a:ea typeface="宋体" panose="02010600030101010101" pitchFamily="2" charset="-122"/>
              </a:rPr>
              <a:t>的数据传输安全达到与有线</a:t>
            </a:r>
            <a:r>
              <a:rPr lang="en-US" altLang="zh-CN" sz="2400">
                <a:latin typeface="宋体" panose="02010600030101010101" pitchFamily="2" charset="-122"/>
                <a:ea typeface="宋体" panose="02010600030101010101" pitchFamily="2" charset="-122"/>
              </a:rPr>
              <a:t>LAN</a:t>
            </a:r>
            <a:r>
              <a:rPr lang="zh-CN" altLang="en-US" sz="2400">
                <a:latin typeface="宋体" panose="02010600030101010101" pitchFamily="2" charset="-122"/>
                <a:ea typeface="宋体" panose="02010600030101010101" pitchFamily="2" charset="-122"/>
              </a:rPr>
              <a:t>相同的级别。</a:t>
            </a:r>
          </a:p>
        </p:txBody>
      </p:sp>
      <p:sp>
        <p:nvSpPr>
          <p:cNvPr id="100356" name="TextBox 49">
            <a:extLst>
              <a:ext uri="{FF2B5EF4-FFF2-40B4-BE49-F238E27FC236}">
                <a16:creationId xmlns:a16="http://schemas.microsoft.com/office/drawing/2014/main" id="{8F9F1CBE-2D9A-4552-A075-A0B8BC14FD0A}"/>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3" name="灯片编号占位符 11">
            <a:extLst>
              <a:ext uri="{FF2B5EF4-FFF2-40B4-BE49-F238E27FC236}">
                <a16:creationId xmlns:a16="http://schemas.microsoft.com/office/drawing/2014/main" id="{2243B6BC-75B3-4828-9BA3-8862AC64345C}"/>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3</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40291" name="TextBox 49">
            <a:extLst>
              <a:ext uri="{FF2B5EF4-FFF2-40B4-BE49-F238E27FC236}">
                <a16:creationId xmlns:a16="http://schemas.microsoft.com/office/drawing/2014/main" id="{772F3FAA-88D0-4F59-8050-1D25BB8561D6}"/>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3" name="灯片编号占位符 11">
            <a:extLst>
              <a:ext uri="{FF2B5EF4-FFF2-40B4-BE49-F238E27FC236}">
                <a16:creationId xmlns:a16="http://schemas.microsoft.com/office/drawing/2014/main" id="{011784BC-57AB-44E7-A361-E928B6CA882E}"/>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30</a:t>
            </a:fld>
            <a:endParaRPr lang="zh-CN" altLang="en-US" sz="1800" dirty="0">
              <a:latin typeface="Calibri" panose="020F0502020204030204" pitchFamily="34" charset="0"/>
              <a:ea typeface="宋体" panose="02010600030101010101" pitchFamily="2" charset="-122"/>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348"/>
          <a:stretch/>
        </p:blipFill>
        <p:spPr>
          <a:xfrm>
            <a:off x="-8804" y="1700808"/>
            <a:ext cx="4317667" cy="5009547"/>
          </a:xfrm>
          <a:prstGeom prst="rect">
            <a:avLst/>
          </a:prstGeom>
        </p:spPr>
      </p:pic>
      <p:sp>
        <p:nvSpPr>
          <p:cNvPr id="5" name="矩形 4"/>
          <p:cNvSpPr/>
          <p:nvPr/>
        </p:nvSpPr>
        <p:spPr>
          <a:xfrm>
            <a:off x="3372834" y="6381328"/>
            <a:ext cx="72008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9512" y="1484784"/>
            <a:ext cx="2031325" cy="369332"/>
          </a:xfrm>
          <a:prstGeom prst="rect">
            <a:avLst/>
          </a:prstGeom>
        </p:spPr>
        <p:txBody>
          <a:bodyPr wrap="none">
            <a:spAutoFit/>
          </a:bodyPr>
          <a:lstStyle/>
          <a:p>
            <a:r>
              <a:rPr lang="zh-CN" altLang="en-US" dirty="0"/>
              <a:t>EAP</a:t>
            </a:r>
            <a:r>
              <a:rPr lang="zh-CN" altLang="en-US" dirty="0" smtClean="0"/>
              <a:t>中继认证流程</a:t>
            </a:r>
            <a:endParaRPr lang="zh-CN" altLang="en-US" dirty="0"/>
          </a:p>
        </p:txBody>
      </p:sp>
      <p:sp>
        <p:nvSpPr>
          <p:cNvPr id="7" name="矩形 6"/>
          <p:cNvSpPr/>
          <p:nvPr/>
        </p:nvSpPr>
        <p:spPr>
          <a:xfrm>
            <a:off x="4211960" y="7251"/>
            <a:ext cx="4918744" cy="6709529"/>
          </a:xfrm>
          <a:prstGeom prst="rect">
            <a:avLst/>
          </a:prstGeom>
          <a:solidFill>
            <a:schemeClr val="bg1"/>
          </a:solidFill>
        </p:spPr>
        <p:txBody>
          <a:bodyPr wrap="square">
            <a:spAutoFit/>
          </a:bodyPr>
          <a:lstStyle/>
          <a:p>
            <a:pPr algn="just"/>
            <a:r>
              <a:rPr lang="zh-CN" altLang="en-US" sz="1300" dirty="0"/>
              <a:t>1.当用户需要访问外部网络时打开802.1X客户端程序，输入</a:t>
            </a:r>
            <a:r>
              <a:rPr lang="zh-CN" altLang="en-US" sz="1300" dirty="0" smtClean="0"/>
              <a:t>已登记</a:t>
            </a:r>
            <a:r>
              <a:rPr lang="zh-CN" altLang="en-US" sz="1300" dirty="0"/>
              <a:t>过的用户名</a:t>
            </a:r>
            <a:r>
              <a:rPr lang="zh-CN" altLang="en-US" sz="1300" dirty="0" smtClean="0"/>
              <a:t>和口令，</a:t>
            </a:r>
            <a:r>
              <a:rPr lang="zh-CN" altLang="en-US" sz="1300" dirty="0"/>
              <a:t>发起连接请求。此时，客户端程序将向设备端发出认证请求帧 (EAPOL-Start) ，开始启动一次认证</a:t>
            </a:r>
            <a:r>
              <a:rPr lang="zh-CN" altLang="en-US" sz="1300" dirty="0" smtClean="0"/>
              <a:t>过程。</a:t>
            </a:r>
            <a:endParaRPr lang="en-US" altLang="zh-CN" sz="1300" dirty="0" smtClean="0"/>
          </a:p>
          <a:p>
            <a:pPr algn="just"/>
            <a:r>
              <a:rPr lang="zh-CN" altLang="en-US" sz="1300" dirty="0" smtClean="0"/>
              <a:t>2</a:t>
            </a:r>
            <a:r>
              <a:rPr lang="zh-CN" altLang="en-US" sz="1300" dirty="0"/>
              <a:t>.设备端收到认证</a:t>
            </a:r>
            <a:r>
              <a:rPr lang="zh-CN" altLang="en-US" sz="1300" dirty="0" smtClean="0"/>
              <a:t>请求</a:t>
            </a:r>
            <a:r>
              <a:rPr lang="zh-CN" altLang="en-US" sz="1300" dirty="0"/>
              <a:t>帧</a:t>
            </a:r>
            <a:r>
              <a:rPr lang="zh-CN" altLang="en-US" sz="1300" dirty="0" smtClean="0"/>
              <a:t>后，</a:t>
            </a:r>
            <a:r>
              <a:rPr lang="zh-CN" altLang="en-US" sz="1300" dirty="0" smtClean="0"/>
              <a:t>发出</a:t>
            </a:r>
            <a:r>
              <a:rPr lang="en-US" altLang="zh-CN" sz="1300" smtClean="0"/>
              <a:t>I</a:t>
            </a:r>
            <a:r>
              <a:rPr lang="zh-CN" altLang="en-US" sz="1300" smtClean="0"/>
              <a:t>dentit</a:t>
            </a:r>
            <a:r>
              <a:rPr lang="en-US" altLang="zh-CN" sz="1300" dirty="0" smtClean="0"/>
              <a:t>y</a:t>
            </a:r>
            <a:r>
              <a:rPr lang="zh-CN" altLang="en-US" sz="1300" dirty="0" smtClean="0"/>
              <a:t>类型</a:t>
            </a:r>
            <a:r>
              <a:rPr lang="zh-CN" altLang="en-US" sz="1300" dirty="0"/>
              <a:t>的</a:t>
            </a:r>
            <a:r>
              <a:rPr lang="zh-CN" altLang="en-US" sz="1300" dirty="0" smtClean="0"/>
              <a:t>请求</a:t>
            </a:r>
            <a:r>
              <a:rPr lang="zh-CN" altLang="en-US" sz="1300" dirty="0"/>
              <a:t>帧</a:t>
            </a:r>
            <a:r>
              <a:rPr lang="zh-CN" altLang="en-US" sz="1300" dirty="0" smtClean="0"/>
              <a:t>EAP</a:t>
            </a:r>
            <a:r>
              <a:rPr lang="zh-CN" altLang="en-US" sz="1300" dirty="0"/>
              <a:t>-</a:t>
            </a:r>
            <a:r>
              <a:rPr lang="zh-CN" altLang="en-US" sz="1300" dirty="0" smtClean="0"/>
              <a:t>Request ldentty</a:t>
            </a:r>
            <a:r>
              <a:rPr lang="zh-CN" altLang="en-US" sz="1300" dirty="0"/>
              <a:t>) 要求用户的客户端程序发送输入的</a:t>
            </a:r>
            <a:r>
              <a:rPr lang="zh-CN" altLang="en-US" sz="1300" dirty="0" smtClean="0"/>
              <a:t>用户名。</a:t>
            </a:r>
            <a:endParaRPr lang="en-US" altLang="zh-CN" sz="1300" dirty="0" smtClean="0"/>
          </a:p>
          <a:p>
            <a:pPr algn="just"/>
            <a:r>
              <a:rPr lang="zh-CN" altLang="en-US" sz="1300" dirty="0" smtClean="0"/>
              <a:t>3</a:t>
            </a:r>
            <a:r>
              <a:rPr lang="zh-CN" altLang="en-US" sz="1300" dirty="0"/>
              <a:t>.客户端程序响应设备</a:t>
            </a:r>
            <a:r>
              <a:rPr lang="zh-CN" altLang="en-US" sz="1300" dirty="0" smtClean="0"/>
              <a:t>端请求</a:t>
            </a:r>
            <a:r>
              <a:rPr lang="zh-CN" altLang="en-US" sz="1300" dirty="0"/>
              <a:t>，将身份信息通过ldentity类型的响应报文(EAP-Response/ldentity)发送给设备</a:t>
            </a:r>
            <a:r>
              <a:rPr lang="zh-CN" altLang="en-US" sz="1300" dirty="0" smtClean="0"/>
              <a:t>端</a:t>
            </a:r>
            <a:r>
              <a:rPr lang="zh-CN" altLang="en-US" sz="1300" dirty="0"/>
              <a:t>。</a:t>
            </a:r>
            <a:endParaRPr lang="en-US" altLang="zh-CN" sz="1300" dirty="0" smtClean="0"/>
          </a:p>
          <a:p>
            <a:pPr algn="just"/>
            <a:r>
              <a:rPr lang="zh-CN" altLang="en-US" sz="1300" dirty="0" smtClean="0"/>
              <a:t>4</a:t>
            </a:r>
            <a:r>
              <a:rPr lang="zh-CN" altLang="en-US" sz="1300" dirty="0"/>
              <a:t>.设备端将客户端发送的响应中的EAP报文封装在RADIUS报文(RADIUS Access-Request) 中发送给认证</a:t>
            </a:r>
            <a:r>
              <a:rPr lang="zh-CN" altLang="en-US" sz="1300" dirty="0" smtClean="0"/>
              <a:t>服务器。</a:t>
            </a:r>
            <a:endParaRPr lang="en-US" altLang="zh-CN" sz="1300" dirty="0" smtClean="0"/>
          </a:p>
          <a:p>
            <a:pPr algn="just"/>
            <a:r>
              <a:rPr lang="zh-CN" altLang="en-US" sz="1300" dirty="0" smtClean="0"/>
              <a:t>5</a:t>
            </a:r>
            <a:r>
              <a:rPr lang="zh-CN" altLang="en-US" sz="1300" dirty="0"/>
              <a:t>.RADIUS服务器收到设备端转发的用户名信息后，将该信息与数据库中的用户名列表中对比，找到该用户名对应</a:t>
            </a:r>
            <a:r>
              <a:rPr lang="zh-CN" altLang="en-US" sz="1300" dirty="0" smtClean="0"/>
              <a:t>的口令信息，随机生成一</a:t>
            </a:r>
            <a:r>
              <a:rPr lang="zh-CN" altLang="en-US" sz="1300" dirty="0"/>
              <a:t>个MD5 </a:t>
            </a:r>
            <a:r>
              <a:rPr lang="zh-CN" altLang="en-US" sz="1300" dirty="0" smtClean="0"/>
              <a:t>Challenge并将</a:t>
            </a:r>
            <a:r>
              <a:rPr lang="zh-CN" altLang="en-US" sz="1300" dirty="0"/>
              <a:t>此MD5 Challenge通过RADIUS Access-Challenge报文发送给设备端</a:t>
            </a:r>
            <a:r>
              <a:rPr lang="zh-CN" altLang="en-US" sz="1300" dirty="0" smtClean="0"/>
              <a:t>.</a:t>
            </a:r>
            <a:endParaRPr lang="en-US" altLang="zh-CN" sz="1300" dirty="0" smtClean="0"/>
          </a:p>
          <a:p>
            <a:pPr algn="just"/>
            <a:r>
              <a:rPr lang="zh-CN" altLang="en-US" sz="1300" dirty="0" smtClean="0"/>
              <a:t>6</a:t>
            </a:r>
            <a:r>
              <a:rPr lang="zh-CN" altLang="en-US" sz="1300" dirty="0"/>
              <a:t>设备端</a:t>
            </a:r>
            <a:r>
              <a:rPr lang="zh-CN" altLang="en-US" sz="1300" dirty="0" smtClean="0"/>
              <a:t>将将MD</a:t>
            </a:r>
            <a:r>
              <a:rPr lang="zh-CN" altLang="en-US" sz="1300" dirty="0"/>
              <a:t>5 Challenge转发给</a:t>
            </a:r>
            <a:r>
              <a:rPr lang="zh-CN" altLang="en-US" sz="1300" dirty="0" smtClean="0"/>
              <a:t>客户端。</a:t>
            </a:r>
            <a:endParaRPr lang="en-US" altLang="zh-CN" sz="1300" dirty="0" smtClean="0"/>
          </a:p>
          <a:p>
            <a:pPr algn="just"/>
            <a:r>
              <a:rPr lang="zh-CN" altLang="en-US" sz="1300" dirty="0" smtClean="0"/>
              <a:t>7</a:t>
            </a:r>
            <a:r>
              <a:rPr lang="zh-CN" altLang="en-US" sz="1300" dirty="0"/>
              <a:t>.客户端收到由设备端传来的MD5 Challenge后，用该Chalenge</a:t>
            </a:r>
            <a:r>
              <a:rPr lang="zh-CN" altLang="en-US" sz="1300" dirty="0" smtClean="0"/>
              <a:t>对本地口令进行哈希处理得到</a:t>
            </a:r>
            <a:r>
              <a:rPr lang="en-US" altLang="zh-CN" sz="1300" dirty="0" smtClean="0"/>
              <a:t>Challenged-Password</a:t>
            </a:r>
            <a:r>
              <a:rPr lang="zh-CN" altLang="en-US" sz="1300" dirty="0" smtClean="0"/>
              <a:t>，</a:t>
            </a:r>
            <a:r>
              <a:rPr lang="zh-CN" altLang="en-US" sz="1300" dirty="0"/>
              <a:t>生成EAP-Response/MD5 Challenge报文，并发送给设备端</a:t>
            </a:r>
            <a:r>
              <a:rPr lang="zh-CN" altLang="en-US" sz="1300" dirty="0" smtClean="0"/>
              <a:t>。</a:t>
            </a:r>
            <a:endParaRPr lang="en-US" altLang="zh-CN" sz="1300" dirty="0" smtClean="0"/>
          </a:p>
          <a:p>
            <a:pPr algn="just"/>
            <a:r>
              <a:rPr lang="zh-CN" altLang="en-US" sz="1300" dirty="0" smtClean="0"/>
              <a:t>8</a:t>
            </a:r>
            <a:r>
              <a:rPr lang="zh-CN" altLang="en-US" sz="1300" dirty="0"/>
              <a:t>.设备端将此EAP-Response/MD5 Challenge报文封装在RADIUS报文(RADIUS Access-Request) 中发送给RADIUS</a:t>
            </a:r>
            <a:r>
              <a:rPr lang="zh-CN" altLang="en-US" sz="1300" dirty="0" smtClean="0"/>
              <a:t>服务器。</a:t>
            </a:r>
            <a:endParaRPr lang="en-US" altLang="zh-CN" sz="1300" dirty="0" smtClean="0"/>
          </a:p>
          <a:p>
            <a:pPr algn="just"/>
            <a:r>
              <a:rPr lang="zh-CN" altLang="en-US" sz="1300" dirty="0" smtClean="0"/>
              <a:t>9</a:t>
            </a:r>
            <a:r>
              <a:rPr lang="zh-CN" altLang="en-US" sz="1300" dirty="0"/>
              <a:t>.RADIUS服务器将收到</a:t>
            </a:r>
            <a:r>
              <a:rPr lang="zh-CN" altLang="en-US" sz="1300" dirty="0" smtClean="0"/>
              <a:t>的</a:t>
            </a:r>
            <a:r>
              <a:rPr lang="en-US" altLang="zh-CN" sz="1300" dirty="0"/>
              <a:t>Challenged-Password</a:t>
            </a:r>
            <a:r>
              <a:rPr lang="zh-CN" altLang="en-US" sz="1300" dirty="0" smtClean="0"/>
              <a:t>和</a:t>
            </a:r>
            <a:r>
              <a:rPr lang="zh-CN" altLang="en-US" sz="1300" dirty="0"/>
              <a:t>本地</a:t>
            </a:r>
            <a:r>
              <a:rPr lang="zh-CN" altLang="en-US" sz="1300" dirty="0" smtClean="0"/>
              <a:t>经过哈希运算</a:t>
            </a:r>
            <a:r>
              <a:rPr lang="zh-CN" altLang="en-US" sz="1300" dirty="0"/>
              <a:t>后</a:t>
            </a:r>
            <a:r>
              <a:rPr lang="zh-CN" altLang="en-US" sz="1300" dirty="0" smtClean="0"/>
              <a:t>的信息</a:t>
            </a:r>
            <a:r>
              <a:rPr lang="zh-CN" altLang="en-US" sz="1300" dirty="0"/>
              <a:t>进行</a:t>
            </a:r>
            <a:r>
              <a:rPr lang="zh-CN" altLang="en-US" sz="1300" dirty="0" smtClean="0"/>
              <a:t>对比。如果</a:t>
            </a:r>
            <a:r>
              <a:rPr lang="zh-CN" altLang="en-US" sz="1300" dirty="0"/>
              <a:t>相同，则认为该用户为合法用户，并向设备端发送认证通过报文 (RADIUS Access-Accept</a:t>
            </a:r>
            <a:r>
              <a:rPr lang="zh-CN" altLang="en-US" sz="1300" dirty="0" smtClean="0"/>
              <a:t>)。</a:t>
            </a:r>
            <a:endParaRPr lang="en-US" altLang="zh-CN" sz="1300" dirty="0" smtClean="0"/>
          </a:p>
          <a:p>
            <a:pPr algn="just"/>
            <a:r>
              <a:rPr lang="zh-CN" altLang="en-US" sz="1300" dirty="0" smtClean="0"/>
              <a:t>10</a:t>
            </a:r>
            <a:r>
              <a:rPr lang="zh-CN" altLang="en-US" sz="1300" dirty="0"/>
              <a:t>.设备收到认证通过报文后向客户端发送认证成功帧(EAP-Success)，并将端口改为授权状态，允许</a:t>
            </a:r>
            <a:r>
              <a:rPr lang="zh-CN" altLang="en-US" sz="1300" dirty="0" smtClean="0"/>
              <a:t>用户访问网络</a:t>
            </a:r>
            <a:r>
              <a:rPr lang="zh-CN" altLang="en-US" sz="1300" dirty="0"/>
              <a:t>。</a:t>
            </a:r>
            <a:endParaRPr lang="en-US" altLang="zh-CN" sz="1300" dirty="0" smtClean="0"/>
          </a:p>
          <a:p>
            <a:pPr algn="just"/>
            <a:r>
              <a:rPr lang="zh-CN" altLang="en-US" sz="1300" dirty="0" smtClean="0"/>
              <a:t>11</a:t>
            </a:r>
            <a:r>
              <a:rPr lang="zh-CN" altLang="en-US" sz="1300" dirty="0"/>
              <a:t>.用户在线期间，设备端会通过向客户端定期发送握手报文的方法，对用户的在线情况进行监测</a:t>
            </a:r>
            <a:r>
              <a:rPr lang="zh-CN" altLang="en-US" sz="1300" dirty="0" smtClean="0"/>
              <a:t>。</a:t>
            </a:r>
            <a:endParaRPr lang="en-US" altLang="zh-CN" sz="1300" dirty="0" smtClean="0"/>
          </a:p>
          <a:p>
            <a:pPr algn="just"/>
            <a:r>
              <a:rPr lang="zh-CN" altLang="en-US" sz="1300" dirty="0" smtClean="0"/>
              <a:t>12</a:t>
            </a:r>
            <a:r>
              <a:rPr lang="zh-CN" altLang="en-US" sz="1300" dirty="0"/>
              <a:t>.客户端收到握手报文后，向设备发送应答报文，表示用户仍然在线。缺省情况下，若设备端发送的两次握手请求报文都未得到客户端应答，设备端就会让用户下线，防止用户因为异常原因下线而设备无法感知</a:t>
            </a:r>
            <a:r>
              <a:rPr lang="zh-CN" altLang="en-US" sz="1300" dirty="0" smtClean="0"/>
              <a:t>。</a:t>
            </a:r>
            <a:endParaRPr lang="en-US" altLang="zh-CN" sz="1300" dirty="0" smtClean="0"/>
          </a:p>
          <a:p>
            <a:pPr algn="just"/>
            <a:r>
              <a:rPr lang="zh-CN" altLang="en-US" sz="1300" dirty="0" smtClean="0"/>
              <a:t>13</a:t>
            </a:r>
            <a:r>
              <a:rPr lang="zh-CN" altLang="en-US" sz="1300" dirty="0"/>
              <a:t>.客户端可以发送EAPOL-</a:t>
            </a:r>
            <a:r>
              <a:rPr lang="zh-CN" altLang="en-US" sz="1300" dirty="0" smtClean="0"/>
              <a:t>Logof</a:t>
            </a:r>
            <a:r>
              <a:rPr lang="en-US" altLang="zh-CN" sz="1300" dirty="0" smtClean="0"/>
              <a:t>f</a:t>
            </a:r>
            <a:r>
              <a:rPr lang="zh-CN" altLang="en-US" sz="1300" dirty="0" smtClean="0"/>
              <a:t>帧给</a:t>
            </a:r>
            <a:r>
              <a:rPr lang="zh-CN" altLang="en-US" sz="1300" dirty="0"/>
              <a:t>设备端，主动要求下</a:t>
            </a:r>
            <a:r>
              <a:rPr lang="zh-CN" altLang="en-US" sz="1300" dirty="0" smtClean="0"/>
              <a:t>线。</a:t>
            </a:r>
            <a:endParaRPr lang="en-US" altLang="zh-CN" sz="1300" dirty="0" smtClean="0"/>
          </a:p>
          <a:p>
            <a:pPr algn="just"/>
            <a:r>
              <a:rPr lang="zh-CN" altLang="en-US" sz="1300" dirty="0" smtClean="0"/>
              <a:t>14</a:t>
            </a:r>
            <a:r>
              <a:rPr lang="zh-CN" altLang="en-US" sz="1300" dirty="0"/>
              <a:t>.设备端把端口状态从授权状态改变成未授权状态，并向客户端发送EAP-Failure</a:t>
            </a:r>
            <a:r>
              <a:rPr lang="zh-CN" altLang="en-US" sz="1300" dirty="0" smtClean="0"/>
              <a:t>报文。</a:t>
            </a:r>
            <a:endParaRPr lang="zh-CN" altLang="en-US" sz="13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40291" name="TextBox 49">
            <a:extLst>
              <a:ext uri="{FF2B5EF4-FFF2-40B4-BE49-F238E27FC236}">
                <a16:creationId xmlns:a16="http://schemas.microsoft.com/office/drawing/2014/main" id="{772F3FAA-88D0-4F59-8050-1D25BB8561D6}"/>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3" name="灯片编号占位符 11">
            <a:extLst>
              <a:ext uri="{FF2B5EF4-FFF2-40B4-BE49-F238E27FC236}">
                <a16:creationId xmlns:a16="http://schemas.microsoft.com/office/drawing/2014/main" id="{011784BC-57AB-44E7-A361-E928B6CA882E}"/>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31</a:t>
            </a:fld>
            <a:endParaRPr lang="zh-CN" altLang="en-US" sz="1800" dirty="0">
              <a:latin typeface="Calibri" panose="020F0502020204030204" pitchFamily="34" charset="0"/>
              <a:ea typeface="宋体" panose="02010600030101010101" pitchFamily="2" charset="-122"/>
            </a:endParaRPr>
          </a:p>
        </p:txBody>
      </p:sp>
      <p:sp>
        <p:nvSpPr>
          <p:cNvPr id="6" name="矩形 5"/>
          <p:cNvSpPr/>
          <p:nvPr/>
        </p:nvSpPr>
        <p:spPr>
          <a:xfrm>
            <a:off x="179512" y="1484784"/>
            <a:ext cx="2031325" cy="369332"/>
          </a:xfrm>
          <a:prstGeom prst="rect">
            <a:avLst/>
          </a:prstGeom>
        </p:spPr>
        <p:txBody>
          <a:bodyPr wrap="none">
            <a:spAutoFit/>
          </a:bodyPr>
          <a:lstStyle/>
          <a:p>
            <a:r>
              <a:rPr lang="zh-CN" altLang="en-US" dirty="0" smtClean="0"/>
              <a:t>EAP</a:t>
            </a:r>
            <a:r>
              <a:rPr lang="zh-CN" altLang="en-US" dirty="0"/>
              <a:t>终结</a:t>
            </a:r>
            <a:r>
              <a:rPr lang="zh-CN" altLang="en-US" dirty="0" smtClean="0"/>
              <a:t>认证流程</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804426"/>
            <a:ext cx="3888432" cy="4937768"/>
          </a:xfrm>
          <a:prstGeom prst="rect">
            <a:avLst/>
          </a:prstGeom>
        </p:spPr>
      </p:pic>
      <p:sp>
        <p:nvSpPr>
          <p:cNvPr id="5" name="矩形 4"/>
          <p:cNvSpPr/>
          <p:nvPr/>
        </p:nvSpPr>
        <p:spPr>
          <a:xfrm>
            <a:off x="3196921" y="6467851"/>
            <a:ext cx="72008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525169" y="2972931"/>
            <a:ext cx="4572000" cy="2031325"/>
          </a:xfrm>
          <a:prstGeom prst="rect">
            <a:avLst/>
          </a:prstGeom>
        </p:spPr>
        <p:txBody>
          <a:bodyPr>
            <a:spAutoFit/>
          </a:bodyPr>
          <a:lstStyle/>
          <a:p>
            <a:pPr algn="just"/>
            <a:r>
              <a:rPr lang="zh-CN" altLang="en-US" dirty="0"/>
              <a:t>EAP</a:t>
            </a:r>
            <a:r>
              <a:rPr lang="zh-CN" altLang="en-US" dirty="0" smtClean="0"/>
              <a:t>终结认证方式</a:t>
            </a:r>
            <a:r>
              <a:rPr lang="zh-CN" altLang="en-US" dirty="0"/>
              <a:t>与EAP</a:t>
            </a:r>
            <a:r>
              <a:rPr lang="zh-CN" altLang="en-US" dirty="0" smtClean="0"/>
              <a:t>中继认证方式</a:t>
            </a:r>
            <a:r>
              <a:rPr lang="zh-CN" altLang="en-US" dirty="0"/>
              <a:t>的认证流程相比，不同之处在于步聚(4)中用来对</a:t>
            </a:r>
            <a:r>
              <a:rPr lang="zh-CN" altLang="en-US" dirty="0" smtClean="0"/>
              <a:t>用户口令信息进行哈希处理</a:t>
            </a:r>
            <a:r>
              <a:rPr lang="zh-CN" altLang="en-US" dirty="0"/>
              <a:t>的MD5 challenge由设备端生成，之后设备端会把用户名、MD5 challenge和</a:t>
            </a:r>
            <a:r>
              <a:rPr lang="zh-CN" altLang="en-US" dirty="0" smtClean="0"/>
              <a:t>客户端哈希后的口令信息</a:t>
            </a:r>
            <a:r>
              <a:rPr lang="zh-CN" altLang="en-US" dirty="0"/>
              <a:t>一起送给RADIUS服务器，进行相关的认证处理。</a:t>
            </a:r>
          </a:p>
        </p:txBody>
      </p:sp>
    </p:spTree>
    <p:extLst>
      <p:ext uri="{BB962C8B-B14F-4D97-AF65-F5344CB8AC3E}">
        <p14:creationId xmlns:p14="http://schemas.microsoft.com/office/powerpoint/2010/main" val="4286920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CBA4C-E477-4F9F-AA0B-08589F4FD5CC}"/>
              </a:ext>
            </a:extLst>
          </p:cNvPr>
          <p:cNvSpPr>
            <a:spLocks noGrp="1"/>
          </p:cNvSpPr>
          <p:nvPr>
            <p:ph type="title"/>
          </p:nvPr>
        </p:nvSpPr>
        <p:spPr/>
        <p:txBody>
          <a:bodyPr/>
          <a:lstStyle/>
          <a:p>
            <a:endParaRPr lang="zh-CN" altLang="en-US"/>
          </a:p>
        </p:txBody>
      </p:sp>
      <p:sp>
        <p:nvSpPr>
          <p:cNvPr id="3" name="矩形 2">
            <a:extLst>
              <a:ext uri="{FF2B5EF4-FFF2-40B4-BE49-F238E27FC236}">
                <a16:creationId xmlns:a16="http://schemas.microsoft.com/office/drawing/2014/main" id="{0ACE145B-9A08-4E46-AF69-D31774FAB22A}"/>
              </a:ext>
            </a:extLst>
          </p:cNvPr>
          <p:cNvSpPr/>
          <p:nvPr/>
        </p:nvSpPr>
        <p:spPr>
          <a:xfrm>
            <a:off x="827584" y="2274838"/>
            <a:ext cx="7704856" cy="2677656"/>
          </a:xfrm>
          <a:prstGeom prst="rect">
            <a:avLst/>
          </a:prstGeom>
        </p:spPr>
        <p:txBody>
          <a:bodyPr wrap="square">
            <a:spAutoFit/>
          </a:bodyPr>
          <a:lstStyle/>
          <a:p>
            <a:pPr marL="342900" indent="-342900">
              <a:buFont typeface="Wingdings" panose="05000000000000000000" pitchFamily="2" charset="2"/>
              <a:buChar char="u"/>
            </a:pPr>
            <a:r>
              <a:rPr lang="zh-CN" altLang="en-US" sz="2400" dirty="0">
                <a:latin typeface="宋体" panose="02010600030101010101" pitchFamily="2" charset="-122"/>
              </a:rPr>
              <a:t>在</a:t>
            </a:r>
            <a:r>
              <a:rPr lang="en-US" altLang="zh-CN" sz="2400" dirty="0">
                <a:latin typeface="宋体" panose="02010600030101010101" pitchFamily="2" charset="-122"/>
              </a:rPr>
              <a:t>WPA</a:t>
            </a:r>
            <a:r>
              <a:rPr lang="zh-CN" altLang="en-US" sz="2400" dirty="0">
                <a:latin typeface="宋体" panose="02010600030101010101" pitchFamily="2" charset="-122"/>
              </a:rPr>
              <a:t>的设计中要用到一个</a:t>
            </a:r>
            <a:r>
              <a:rPr lang="en-US" altLang="zh-CN" sz="2400" dirty="0">
                <a:latin typeface="宋体" panose="02010600030101010101" pitchFamily="2" charset="-122"/>
              </a:rPr>
              <a:t>802.1X</a:t>
            </a:r>
            <a:r>
              <a:rPr lang="zh-CN" altLang="en-US" sz="2400" dirty="0">
                <a:latin typeface="宋体" panose="02010600030101010101" pitchFamily="2" charset="-122"/>
              </a:rPr>
              <a:t>认证服务器来散布不同的</a:t>
            </a:r>
            <a:r>
              <a:rPr lang="zh-CN" altLang="en-US" sz="2400" dirty="0" smtClean="0">
                <a:latin typeface="宋体" panose="02010600030101010101" pitchFamily="2" charset="-122"/>
              </a:rPr>
              <a:t>钥匙（口令）给</a:t>
            </a:r>
            <a:r>
              <a:rPr lang="zh-CN" altLang="en-US" sz="2400" dirty="0">
                <a:latin typeface="宋体" panose="02010600030101010101" pitchFamily="2" charset="-122"/>
              </a:rPr>
              <a:t>各个用户；</a:t>
            </a:r>
            <a:endParaRPr lang="en-US" altLang="zh-CN" sz="2400" dirty="0">
              <a:latin typeface="宋体" panose="02010600030101010101" pitchFamily="2" charset="-122"/>
            </a:endParaRPr>
          </a:p>
          <a:p>
            <a:pPr marL="342900" indent="-342900">
              <a:buFont typeface="Wingdings" panose="05000000000000000000" pitchFamily="2" charset="2"/>
              <a:buChar char="u"/>
            </a:pPr>
            <a:r>
              <a:rPr lang="zh-CN" altLang="en-US" sz="2400" dirty="0">
                <a:latin typeface="宋体" panose="02010600030101010101" pitchFamily="2" charset="-122"/>
              </a:rPr>
              <a:t>不过它也可以用在较不保险的 </a:t>
            </a:r>
            <a:r>
              <a:rPr lang="en-US" altLang="zh-CN" sz="2400" dirty="0" smtClean="0">
                <a:latin typeface="宋体" panose="02010600030101010101" pitchFamily="2" charset="-122"/>
              </a:rPr>
              <a:t>“pre-shared key” </a:t>
            </a:r>
            <a:r>
              <a:rPr lang="en-US" altLang="zh-CN" sz="2400" dirty="0">
                <a:latin typeface="宋体" panose="02010600030101010101" pitchFamily="2" charset="-122"/>
              </a:rPr>
              <a:t>(PSK) </a:t>
            </a:r>
            <a:r>
              <a:rPr lang="zh-CN" altLang="en-US" sz="2400" dirty="0">
                <a:latin typeface="宋体" panose="02010600030101010101" pitchFamily="2" charset="-122"/>
              </a:rPr>
              <a:t>模式，让每个用户都用同一</a:t>
            </a:r>
            <a:r>
              <a:rPr lang="zh-CN" altLang="en-US" sz="2400" dirty="0" smtClean="0">
                <a:latin typeface="宋体" panose="02010600030101010101" pitchFamily="2" charset="-122"/>
              </a:rPr>
              <a:t>个口令。</a:t>
            </a:r>
            <a:endParaRPr lang="en-US" altLang="zh-CN" sz="2400" dirty="0">
              <a:latin typeface="宋体" panose="02010600030101010101" pitchFamily="2" charset="-122"/>
            </a:endParaRPr>
          </a:p>
          <a:p>
            <a:pPr marL="342900" indent="-342900">
              <a:buFont typeface="Wingdings" panose="05000000000000000000" pitchFamily="2" charset="2"/>
              <a:buChar char="u"/>
            </a:pPr>
            <a:r>
              <a:rPr lang="en-US" altLang="zh-CN" sz="2400" dirty="0">
                <a:latin typeface="宋体" panose="02010600030101010101" pitchFamily="2" charset="-122"/>
              </a:rPr>
              <a:t>Wi-Fi</a:t>
            </a:r>
            <a:r>
              <a:rPr lang="zh-CN" altLang="en-US" sz="2400" dirty="0">
                <a:latin typeface="宋体" panose="02010600030101010101" pitchFamily="2" charset="-122"/>
              </a:rPr>
              <a:t>联盟把这个使用</a:t>
            </a:r>
            <a:r>
              <a:rPr lang="en-US" altLang="zh-CN" sz="2400" dirty="0">
                <a:latin typeface="宋体" panose="02010600030101010101" pitchFamily="2" charset="-122"/>
              </a:rPr>
              <a:t>pre-shared key</a:t>
            </a:r>
            <a:r>
              <a:rPr lang="zh-CN" altLang="en-US" sz="2400" dirty="0">
                <a:latin typeface="宋体" panose="02010600030101010101" pitchFamily="2" charset="-122"/>
              </a:rPr>
              <a:t>的版本叫做</a:t>
            </a:r>
            <a:r>
              <a:rPr lang="en-US" altLang="zh-CN" sz="2400" dirty="0">
                <a:latin typeface="宋体" panose="02010600030101010101" pitchFamily="2" charset="-122"/>
              </a:rPr>
              <a:t>WPA</a:t>
            </a:r>
            <a:r>
              <a:rPr lang="zh-CN" altLang="en-US" sz="2400" dirty="0">
                <a:latin typeface="宋体" panose="02010600030101010101" pitchFamily="2" charset="-122"/>
              </a:rPr>
              <a:t>个人版或</a:t>
            </a:r>
            <a:r>
              <a:rPr lang="en-US" altLang="zh-CN" sz="2400" dirty="0">
                <a:latin typeface="宋体" panose="02010600030101010101" pitchFamily="2" charset="-122"/>
              </a:rPr>
              <a:t>WPA2 </a:t>
            </a:r>
            <a:r>
              <a:rPr lang="zh-CN" altLang="en-US" sz="2400" dirty="0">
                <a:latin typeface="宋体" panose="02010600030101010101" pitchFamily="2" charset="-122"/>
              </a:rPr>
              <a:t>个人版，用</a:t>
            </a:r>
            <a:r>
              <a:rPr lang="en-US" altLang="zh-CN" sz="2400" dirty="0">
                <a:latin typeface="宋体" panose="02010600030101010101" pitchFamily="2" charset="-122"/>
              </a:rPr>
              <a:t>802.1X</a:t>
            </a:r>
            <a:r>
              <a:rPr lang="zh-CN" altLang="en-US" sz="2400" dirty="0">
                <a:latin typeface="宋体" panose="02010600030101010101" pitchFamily="2" charset="-122"/>
              </a:rPr>
              <a:t>认证的版本叫做</a:t>
            </a:r>
            <a:r>
              <a:rPr lang="en-US" altLang="zh-CN" sz="2400" dirty="0">
                <a:latin typeface="宋体" panose="02010600030101010101" pitchFamily="2" charset="-122"/>
              </a:rPr>
              <a:t>WPA </a:t>
            </a:r>
            <a:r>
              <a:rPr lang="zh-CN" altLang="en-US" sz="2400" dirty="0">
                <a:latin typeface="宋体" panose="02010600030101010101" pitchFamily="2" charset="-122"/>
              </a:rPr>
              <a:t>企业版或</a:t>
            </a:r>
            <a:r>
              <a:rPr lang="en-US" altLang="zh-CN" sz="2400" dirty="0">
                <a:latin typeface="宋体" panose="02010600030101010101" pitchFamily="2" charset="-122"/>
              </a:rPr>
              <a:t>WPA2 </a:t>
            </a:r>
            <a:r>
              <a:rPr lang="zh-CN" altLang="en-US" sz="2400" dirty="0">
                <a:latin typeface="宋体" panose="02010600030101010101" pitchFamily="2" charset="-122"/>
              </a:rPr>
              <a:t>企业版。</a:t>
            </a:r>
          </a:p>
        </p:txBody>
      </p:sp>
      <p:sp>
        <p:nvSpPr>
          <p:cNvPr id="4" name="TextBox 49">
            <a:extLst>
              <a:ext uri="{FF2B5EF4-FFF2-40B4-BE49-F238E27FC236}">
                <a16:creationId xmlns:a16="http://schemas.microsoft.com/office/drawing/2014/main" id="{8FB0D633-9FB7-48D6-9A45-4E932D32614F}"/>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6" name="灯片编号占位符 11">
            <a:extLst>
              <a:ext uri="{FF2B5EF4-FFF2-40B4-BE49-F238E27FC236}">
                <a16:creationId xmlns:a16="http://schemas.microsoft.com/office/drawing/2014/main" id="{48CD5FB0-C89E-4752-88D9-00E303E9140D}"/>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32</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570284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EF2E8-0511-4ABC-BD09-CD56535C64CB}"/>
              </a:ext>
            </a:extLst>
          </p:cNvPr>
          <p:cNvSpPr>
            <a:spLocks noGrp="1"/>
          </p:cNvSpPr>
          <p:nvPr>
            <p:ph type="title"/>
          </p:nvPr>
        </p:nvSpPr>
        <p:spPr/>
        <p:txBody>
          <a:bodyPr/>
          <a:lstStyle/>
          <a:p>
            <a:endParaRPr lang="zh-CN" altLang="en-US"/>
          </a:p>
        </p:txBody>
      </p:sp>
      <p:sp>
        <p:nvSpPr>
          <p:cNvPr id="3" name="TextBox 49">
            <a:extLst>
              <a:ext uri="{FF2B5EF4-FFF2-40B4-BE49-F238E27FC236}">
                <a16:creationId xmlns:a16="http://schemas.microsoft.com/office/drawing/2014/main" id="{2889B007-BBA9-44D1-8EBF-C6E0F7BAB77E}"/>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216A05CB-275B-4358-AC22-B142807B3508}"/>
              </a:ext>
            </a:extLst>
          </p:cNvPr>
          <p:cNvSpPr/>
          <p:nvPr/>
        </p:nvSpPr>
        <p:spPr>
          <a:xfrm>
            <a:off x="611560" y="1844824"/>
            <a:ext cx="3373039" cy="461665"/>
          </a:xfrm>
          <a:prstGeom prst="rect">
            <a:avLst/>
          </a:prstGeom>
        </p:spPr>
        <p:txBody>
          <a:bodyPr wrap="none">
            <a:spAutoFit/>
          </a:bodyPr>
          <a:lstStyle/>
          <a:p>
            <a:r>
              <a:rPr lang="en-US" altLang="zh-CN" sz="2400" b="1" dirty="0">
                <a:solidFill>
                  <a:srgbClr val="000000"/>
                </a:solidFill>
                <a:latin typeface="Verdana" panose="020B0604030504040204" pitchFamily="34" charset="0"/>
              </a:rPr>
              <a:t>WPA-PSK</a:t>
            </a:r>
            <a:r>
              <a:rPr lang="zh-CN" altLang="en-US" sz="2400" b="1" dirty="0">
                <a:solidFill>
                  <a:srgbClr val="000000"/>
                </a:solidFill>
                <a:latin typeface="Verdana" panose="020B0604030504040204" pitchFamily="34" charset="0"/>
              </a:rPr>
              <a:t>的认证过程</a:t>
            </a:r>
            <a:endParaRPr lang="zh-CN" altLang="en-US" sz="2400" dirty="0"/>
          </a:p>
        </p:txBody>
      </p:sp>
      <p:pic>
        <p:nvPicPr>
          <p:cNvPr id="113666" name="Picture 2" descr="WPA-PSKæ çº¿ç½ç»ç ´è§£åçåè¿ç¨">
            <a:extLst>
              <a:ext uri="{FF2B5EF4-FFF2-40B4-BE49-F238E27FC236}">
                <a16:creationId xmlns:a16="http://schemas.microsoft.com/office/drawing/2014/main" id="{406DF1AB-C977-4262-892A-216FBB60938F}"/>
              </a:ext>
            </a:extLst>
          </p:cNvPr>
          <p:cNvPicPr>
            <a:picLocks noChangeAspect="1" noChangeArrowheads="1"/>
          </p:cNvPicPr>
          <p:nvPr/>
        </p:nvPicPr>
        <p:blipFill rotWithShape="1">
          <a:blip r:embed="rId2">
            <a:clrChange>
              <a:clrFrom>
                <a:srgbClr val="E1F0E9"/>
              </a:clrFrom>
              <a:clrTo>
                <a:srgbClr val="E1F0E9">
                  <a:alpha val="0"/>
                </a:srgbClr>
              </a:clrTo>
            </a:clrChange>
            <a:extLst>
              <a:ext uri="{28A0092B-C50C-407E-A947-70E740481C1C}">
                <a14:useLocalDpi xmlns:a14="http://schemas.microsoft.com/office/drawing/2010/main" val="0"/>
              </a:ext>
            </a:extLst>
          </a:blip>
          <a:srcRect t="4455" b="6221"/>
          <a:stretch/>
        </p:blipFill>
        <p:spPr bwMode="auto">
          <a:xfrm>
            <a:off x="2483768" y="2263690"/>
            <a:ext cx="4382357" cy="439842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11">
            <a:extLst>
              <a:ext uri="{FF2B5EF4-FFF2-40B4-BE49-F238E27FC236}">
                <a16:creationId xmlns:a16="http://schemas.microsoft.com/office/drawing/2014/main" id="{D1D1BCE4-9A64-497E-B9FD-84DEBB9FAC23}"/>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33</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901165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EF2E8-0511-4ABC-BD09-CD56535C64CB}"/>
              </a:ext>
            </a:extLst>
          </p:cNvPr>
          <p:cNvSpPr>
            <a:spLocks noGrp="1"/>
          </p:cNvSpPr>
          <p:nvPr>
            <p:ph type="title"/>
          </p:nvPr>
        </p:nvSpPr>
        <p:spPr/>
        <p:txBody>
          <a:bodyPr/>
          <a:lstStyle/>
          <a:p>
            <a:endParaRPr lang="zh-CN" altLang="en-US"/>
          </a:p>
        </p:txBody>
      </p:sp>
      <p:sp>
        <p:nvSpPr>
          <p:cNvPr id="3" name="TextBox 49">
            <a:extLst>
              <a:ext uri="{FF2B5EF4-FFF2-40B4-BE49-F238E27FC236}">
                <a16:creationId xmlns:a16="http://schemas.microsoft.com/office/drawing/2014/main" id="{2889B007-BBA9-44D1-8EBF-C6E0F7BAB77E}"/>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216A05CB-275B-4358-AC22-B142807B3508}"/>
              </a:ext>
            </a:extLst>
          </p:cNvPr>
          <p:cNvSpPr/>
          <p:nvPr/>
        </p:nvSpPr>
        <p:spPr>
          <a:xfrm>
            <a:off x="611560" y="1844824"/>
            <a:ext cx="3373039" cy="461665"/>
          </a:xfrm>
          <a:prstGeom prst="rect">
            <a:avLst/>
          </a:prstGeom>
        </p:spPr>
        <p:txBody>
          <a:bodyPr wrap="none">
            <a:spAutoFit/>
          </a:bodyPr>
          <a:lstStyle/>
          <a:p>
            <a:r>
              <a:rPr lang="en-US" altLang="zh-CN" sz="2400" b="1" dirty="0">
                <a:solidFill>
                  <a:srgbClr val="000000"/>
                </a:solidFill>
                <a:latin typeface="Verdana" panose="020B0604030504040204" pitchFamily="34" charset="0"/>
              </a:rPr>
              <a:t>WPA-PSK</a:t>
            </a:r>
            <a:r>
              <a:rPr lang="zh-CN" altLang="en-US" sz="2400" b="1" dirty="0">
                <a:solidFill>
                  <a:srgbClr val="000000"/>
                </a:solidFill>
                <a:latin typeface="Verdana" panose="020B0604030504040204" pitchFamily="34" charset="0"/>
              </a:rPr>
              <a:t>的认证过程</a:t>
            </a:r>
            <a:endParaRPr lang="zh-CN" altLang="en-US" sz="2400" dirty="0"/>
          </a:p>
        </p:txBody>
      </p:sp>
      <p:sp>
        <p:nvSpPr>
          <p:cNvPr id="5" name="矩形 4">
            <a:extLst>
              <a:ext uri="{FF2B5EF4-FFF2-40B4-BE49-F238E27FC236}">
                <a16:creationId xmlns:a16="http://schemas.microsoft.com/office/drawing/2014/main" id="{010F4DF7-E726-4261-AE0D-A314156EF9DA}"/>
              </a:ext>
            </a:extLst>
          </p:cNvPr>
          <p:cNvSpPr/>
          <p:nvPr/>
        </p:nvSpPr>
        <p:spPr>
          <a:xfrm>
            <a:off x="539552" y="2420888"/>
            <a:ext cx="8280920" cy="3847207"/>
          </a:xfrm>
          <a:prstGeom prst="rect">
            <a:avLst/>
          </a:prstGeom>
        </p:spPr>
        <p:txBody>
          <a:bodyPr wrap="square">
            <a:spAutoFit/>
          </a:bodyPr>
          <a:lstStyle/>
          <a:p>
            <a:r>
              <a:rPr lang="zh-CN" altLang="en-US" sz="2400" dirty="0">
                <a:latin typeface="宋体" panose="02010600030101010101" pitchFamily="2" charset="-122"/>
              </a:rPr>
              <a:t>　 </a:t>
            </a:r>
            <a:r>
              <a:rPr lang="en-US" altLang="zh-CN" sz="2000" dirty="0">
                <a:latin typeface="宋体" panose="02010600030101010101" pitchFamily="2" charset="-122"/>
              </a:rPr>
              <a:t>1</a:t>
            </a:r>
            <a:r>
              <a:rPr lang="zh-CN" altLang="en-US" sz="2000" dirty="0">
                <a:latin typeface="宋体" panose="02010600030101010101" pitchFamily="2" charset="-122"/>
              </a:rPr>
              <a:t>、无线</a:t>
            </a:r>
            <a:r>
              <a:rPr lang="en-US" altLang="zh-CN" sz="2000" dirty="0">
                <a:latin typeface="宋体" panose="02010600030101010101" pitchFamily="2" charset="-122"/>
              </a:rPr>
              <a:t>AP</a:t>
            </a:r>
            <a:r>
              <a:rPr lang="zh-CN" altLang="en-US" sz="2000" dirty="0">
                <a:latin typeface="宋体" panose="02010600030101010101" pitchFamily="2" charset="-122"/>
              </a:rPr>
              <a:t>定期发送</a:t>
            </a:r>
            <a:r>
              <a:rPr lang="en-US" altLang="zh-CN" sz="2000" dirty="0">
                <a:latin typeface="宋体" panose="02010600030101010101" pitchFamily="2" charset="-122"/>
              </a:rPr>
              <a:t>beacon</a:t>
            </a:r>
            <a:r>
              <a:rPr lang="zh-CN" altLang="en-US" sz="2000" dirty="0">
                <a:latin typeface="宋体" panose="02010600030101010101" pitchFamily="2" charset="-122"/>
              </a:rPr>
              <a:t>数据包，使无线终端更新自己的无线网络列表。</a:t>
            </a:r>
          </a:p>
          <a:p>
            <a:r>
              <a:rPr lang="zh-CN" altLang="en-US" sz="2000" dirty="0">
                <a:latin typeface="宋体" panose="02010600030101010101" pitchFamily="2" charset="-122"/>
              </a:rPr>
              <a:t>　　‍‍</a:t>
            </a:r>
            <a:r>
              <a:rPr lang="en-US" altLang="zh-CN" sz="2000" dirty="0">
                <a:latin typeface="宋体" panose="02010600030101010101" pitchFamily="2" charset="-122"/>
              </a:rPr>
              <a:t>2</a:t>
            </a:r>
            <a:r>
              <a:rPr lang="zh-CN" altLang="en-US" sz="2000" dirty="0">
                <a:latin typeface="宋体" panose="02010600030101010101" pitchFamily="2" charset="-122"/>
              </a:rPr>
              <a:t>、无线终端在每个信道</a:t>
            </a:r>
            <a:r>
              <a:rPr lang="en-US" altLang="zh-CN" sz="2000" dirty="0">
                <a:latin typeface="宋体" panose="02010600030101010101" pitchFamily="2" charset="-122"/>
              </a:rPr>
              <a:t>(1-13)</a:t>
            </a:r>
            <a:r>
              <a:rPr lang="zh-CN" altLang="en-US" sz="2000" dirty="0">
                <a:latin typeface="宋体" panose="02010600030101010101" pitchFamily="2" charset="-122"/>
              </a:rPr>
              <a:t>广播</a:t>
            </a:r>
            <a:r>
              <a:rPr lang="en-US" altLang="zh-CN" sz="2000" dirty="0">
                <a:latin typeface="宋体" panose="02010600030101010101" pitchFamily="2" charset="-122"/>
              </a:rPr>
              <a:t>Probe Request(</a:t>
            </a:r>
            <a:r>
              <a:rPr lang="zh-CN" altLang="en-US" sz="2000" dirty="0">
                <a:latin typeface="宋体" panose="02010600030101010101" pitchFamily="2" charset="-122"/>
              </a:rPr>
              <a:t>非隐藏类型的</a:t>
            </a:r>
            <a:r>
              <a:rPr lang="en-US" altLang="zh-CN" sz="2000" dirty="0">
                <a:latin typeface="宋体" panose="02010600030101010101" pitchFamily="2" charset="-122"/>
              </a:rPr>
              <a:t>Wi-Fi</a:t>
            </a:r>
            <a:r>
              <a:rPr lang="zh-CN" altLang="en-US" sz="2000" dirty="0">
                <a:latin typeface="宋体" panose="02010600030101010101" pitchFamily="2" charset="-122"/>
              </a:rPr>
              <a:t>含</a:t>
            </a:r>
            <a:r>
              <a:rPr lang="en-US" altLang="zh-CN" sz="2000" dirty="0">
                <a:latin typeface="宋体" panose="02010600030101010101" pitchFamily="2" charset="-122"/>
              </a:rPr>
              <a:t>ESSID</a:t>
            </a:r>
            <a:r>
              <a:rPr lang="zh-CN" altLang="en-US" sz="2000" dirty="0">
                <a:latin typeface="宋体" panose="02010600030101010101" pitchFamily="2" charset="-122"/>
              </a:rPr>
              <a:t>，隐藏类型的</a:t>
            </a:r>
            <a:r>
              <a:rPr lang="en-US" altLang="zh-CN" sz="2000" dirty="0">
                <a:latin typeface="宋体" panose="02010600030101010101" pitchFamily="2" charset="-122"/>
              </a:rPr>
              <a:t>Wi-Fi</a:t>
            </a:r>
            <a:r>
              <a:rPr lang="zh-CN" altLang="en-US" sz="2000" dirty="0">
                <a:latin typeface="宋体" panose="02010600030101010101" pitchFamily="2" charset="-122"/>
              </a:rPr>
              <a:t>不含</a:t>
            </a:r>
            <a:r>
              <a:rPr lang="en-US" altLang="zh-CN" sz="2000" dirty="0">
                <a:latin typeface="宋体" panose="02010600030101010101" pitchFamily="2" charset="-122"/>
              </a:rPr>
              <a:t>ESSID)</a:t>
            </a:r>
            <a:r>
              <a:rPr lang="zh-CN" altLang="en-US" sz="2000" dirty="0">
                <a:latin typeface="宋体" panose="02010600030101010101" pitchFamily="2" charset="-122"/>
              </a:rPr>
              <a:t>。‍‍</a:t>
            </a:r>
          </a:p>
          <a:p>
            <a:r>
              <a:rPr lang="zh-CN" altLang="en-US" sz="2000" dirty="0">
                <a:latin typeface="宋体" panose="02010600030101010101" pitchFamily="2" charset="-122"/>
              </a:rPr>
              <a:t>　　‍‍</a:t>
            </a:r>
            <a:r>
              <a:rPr lang="en-US" altLang="zh-CN" sz="2000" dirty="0">
                <a:latin typeface="宋体" panose="02010600030101010101" pitchFamily="2" charset="-122"/>
              </a:rPr>
              <a:t>3</a:t>
            </a:r>
            <a:r>
              <a:rPr lang="zh-CN" altLang="en-US" sz="2000" dirty="0">
                <a:latin typeface="宋体" panose="02010600030101010101" pitchFamily="2" charset="-122"/>
              </a:rPr>
              <a:t>、每个信道的</a:t>
            </a:r>
            <a:r>
              <a:rPr lang="en-US" altLang="zh-CN" sz="2000" dirty="0">
                <a:latin typeface="宋体" panose="02010600030101010101" pitchFamily="2" charset="-122"/>
              </a:rPr>
              <a:t>AP</a:t>
            </a:r>
            <a:r>
              <a:rPr lang="zh-CN" altLang="en-US" sz="2000" dirty="0">
                <a:latin typeface="宋体" panose="02010600030101010101" pitchFamily="2" charset="-122"/>
              </a:rPr>
              <a:t>回应，</a:t>
            </a:r>
            <a:r>
              <a:rPr lang="en-US" altLang="zh-CN" sz="2000" dirty="0">
                <a:latin typeface="宋体" panose="02010600030101010101" pitchFamily="2" charset="-122"/>
              </a:rPr>
              <a:t>Probe Response</a:t>
            </a:r>
            <a:r>
              <a:rPr lang="zh-CN" altLang="en-US" sz="2000" dirty="0">
                <a:latin typeface="宋体" panose="02010600030101010101" pitchFamily="2" charset="-122"/>
              </a:rPr>
              <a:t>，包含</a:t>
            </a:r>
            <a:r>
              <a:rPr lang="en-US" altLang="zh-CN" sz="2000" dirty="0">
                <a:latin typeface="宋体" panose="02010600030101010101" pitchFamily="2" charset="-122"/>
              </a:rPr>
              <a:t>ESSID</a:t>
            </a:r>
            <a:r>
              <a:rPr lang="zh-CN" altLang="en-US" sz="2000" dirty="0">
                <a:latin typeface="宋体" panose="02010600030101010101" pitchFamily="2" charset="-122"/>
              </a:rPr>
              <a:t>，及</a:t>
            </a:r>
            <a:r>
              <a:rPr lang="en-US" altLang="zh-CN" sz="2000" dirty="0">
                <a:latin typeface="宋体" panose="02010600030101010101" pitchFamily="2" charset="-122"/>
              </a:rPr>
              <a:t>RSN</a:t>
            </a:r>
            <a:r>
              <a:rPr lang="zh-CN" altLang="en-US" sz="2000" dirty="0">
                <a:latin typeface="宋体" panose="02010600030101010101" pitchFamily="2" charset="-122"/>
              </a:rPr>
              <a:t>信息。‍‍</a:t>
            </a:r>
          </a:p>
          <a:p>
            <a:r>
              <a:rPr lang="zh-CN" altLang="en-US" sz="2000" dirty="0">
                <a:latin typeface="宋体" panose="02010600030101010101" pitchFamily="2" charset="-122"/>
              </a:rPr>
              <a:t>　　‍‍</a:t>
            </a:r>
            <a:r>
              <a:rPr lang="en-US" altLang="zh-CN" sz="2000" dirty="0">
                <a:latin typeface="宋体" panose="02010600030101010101" pitchFamily="2" charset="-122"/>
              </a:rPr>
              <a:t>4</a:t>
            </a:r>
            <a:r>
              <a:rPr lang="zh-CN" altLang="en-US" sz="2000" dirty="0">
                <a:latin typeface="宋体" panose="02010600030101010101" pitchFamily="2" charset="-122"/>
              </a:rPr>
              <a:t>、无线终端给目标</a:t>
            </a:r>
            <a:r>
              <a:rPr lang="en-US" altLang="zh-CN" sz="2000" dirty="0">
                <a:latin typeface="宋体" panose="02010600030101010101" pitchFamily="2" charset="-122"/>
              </a:rPr>
              <a:t>AP</a:t>
            </a:r>
            <a:r>
              <a:rPr lang="zh-CN" altLang="en-US" sz="2000" dirty="0">
                <a:latin typeface="宋体" panose="02010600030101010101" pitchFamily="2" charset="-122"/>
              </a:rPr>
              <a:t>发送</a:t>
            </a:r>
            <a:r>
              <a:rPr lang="en-US" altLang="zh-CN" sz="2000" dirty="0">
                <a:latin typeface="宋体" panose="02010600030101010101" pitchFamily="2" charset="-122"/>
              </a:rPr>
              <a:t>AUTH</a:t>
            </a:r>
            <a:r>
              <a:rPr lang="zh-CN" altLang="en-US" sz="2000" dirty="0">
                <a:latin typeface="宋体" panose="02010600030101010101" pitchFamily="2" charset="-122"/>
              </a:rPr>
              <a:t>包。</a:t>
            </a:r>
            <a:r>
              <a:rPr lang="en-US" altLang="zh-CN" sz="2000" dirty="0">
                <a:latin typeface="宋体" panose="02010600030101010101" pitchFamily="2" charset="-122"/>
              </a:rPr>
              <a:t>AUTH</a:t>
            </a:r>
            <a:r>
              <a:rPr lang="zh-CN" altLang="en-US" sz="2000" dirty="0">
                <a:latin typeface="宋体" panose="02010600030101010101" pitchFamily="2" charset="-122"/>
              </a:rPr>
              <a:t>认证类型有两种，</a:t>
            </a:r>
            <a:r>
              <a:rPr lang="en-US" altLang="zh-CN" sz="2000" dirty="0">
                <a:latin typeface="宋体" panose="02010600030101010101" pitchFamily="2" charset="-122"/>
              </a:rPr>
              <a:t>0</a:t>
            </a:r>
            <a:r>
              <a:rPr lang="zh-CN" altLang="en-US" sz="2000" dirty="0">
                <a:latin typeface="宋体" panose="02010600030101010101" pitchFamily="2" charset="-122"/>
              </a:rPr>
              <a:t>为开放式、</a:t>
            </a:r>
            <a:r>
              <a:rPr lang="en-US" altLang="zh-CN" sz="2000" dirty="0">
                <a:latin typeface="宋体" panose="02010600030101010101" pitchFamily="2" charset="-122"/>
              </a:rPr>
              <a:t>1</a:t>
            </a:r>
            <a:r>
              <a:rPr lang="zh-CN" altLang="en-US" sz="2000" dirty="0">
                <a:latin typeface="宋体" panose="02010600030101010101" pitchFamily="2" charset="-122"/>
              </a:rPr>
              <a:t>为共享式</a:t>
            </a:r>
            <a:r>
              <a:rPr lang="en-US" altLang="zh-CN" sz="2000" dirty="0">
                <a:latin typeface="宋体" panose="02010600030101010101" pitchFamily="2" charset="-122"/>
              </a:rPr>
              <a:t>(WPA/WPA2</a:t>
            </a:r>
            <a:r>
              <a:rPr lang="zh-CN" altLang="en-US" sz="2000" dirty="0">
                <a:latin typeface="宋体" panose="02010600030101010101" pitchFamily="2" charset="-122"/>
              </a:rPr>
              <a:t>必须是开放式</a:t>
            </a:r>
            <a:r>
              <a:rPr lang="en-US" altLang="zh-CN" sz="2000" dirty="0">
                <a:latin typeface="宋体" panose="02010600030101010101" pitchFamily="2" charset="-122"/>
              </a:rPr>
              <a:t>)</a:t>
            </a:r>
            <a:r>
              <a:rPr lang="zh-CN" altLang="en-US" sz="2000" dirty="0">
                <a:latin typeface="宋体" panose="02010600030101010101" pitchFamily="2" charset="-122"/>
              </a:rPr>
              <a:t>。‍‍</a:t>
            </a:r>
          </a:p>
          <a:p>
            <a:r>
              <a:rPr lang="zh-CN" altLang="en-US" sz="2000" dirty="0">
                <a:latin typeface="宋体" panose="02010600030101010101" pitchFamily="2" charset="-122"/>
              </a:rPr>
              <a:t>　　‍‍</a:t>
            </a:r>
            <a:r>
              <a:rPr lang="en-US" altLang="zh-CN" sz="2000" dirty="0">
                <a:latin typeface="宋体" panose="02010600030101010101" pitchFamily="2" charset="-122"/>
              </a:rPr>
              <a:t>5</a:t>
            </a:r>
            <a:r>
              <a:rPr lang="zh-CN" altLang="en-US" sz="2000" dirty="0">
                <a:latin typeface="宋体" panose="02010600030101010101" pitchFamily="2" charset="-122"/>
              </a:rPr>
              <a:t>、</a:t>
            </a:r>
            <a:r>
              <a:rPr lang="en-US" altLang="zh-CN" sz="2000" dirty="0">
                <a:latin typeface="宋体" panose="02010600030101010101" pitchFamily="2" charset="-122"/>
              </a:rPr>
              <a:t>AP</a:t>
            </a:r>
            <a:r>
              <a:rPr lang="zh-CN" altLang="en-US" sz="2000" dirty="0">
                <a:latin typeface="宋体" panose="02010600030101010101" pitchFamily="2" charset="-122"/>
              </a:rPr>
              <a:t>回应网卡</a:t>
            </a:r>
            <a:r>
              <a:rPr lang="en-US" altLang="zh-CN" sz="2000" dirty="0">
                <a:latin typeface="宋体" panose="02010600030101010101" pitchFamily="2" charset="-122"/>
              </a:rPr>
              <a:t>AUTH</a:t>
            </a:r>
            <a:r>
              <a:rPr lang="zh-CN" altLang="en-US" sz="2000" dirty="0">
                <a:latin typeface="宋体" panose="02010600030101010101" pitchFamily="2" charset="-122"/>
              </a:rPr>
              <a:t>包。‍‍</a:t>
            </a:r>
          </a:p>
          <a:p>
            <a:r>
              <a:rPr lang="zh-CN" altLang="en-US" sz="2000" dirty="0">
                <a:latin typeface="宋体" panose="02010600030101010101" pitchFamily="2" charset="-122"/>
              </a:rPr>
              <a:t>　　‍‍</a:t>
            </a:r>
            <a:r>
              <a:rPr lang="en-US" altLang="zh-CN" sz="2000" dirty="0">
                <a:latin typeface="宋体" panose="02010600030101010101" pitchFamily="2" charset="-122"/>
              </a:rPr>
              <a:t>6</a:t>
            </a:r>
            <a:r>
              <a:rPr lang="zh-CN" altLang="en-US" sz="2000" dirty="0">
                <a:latin typeface="宋体" panose="02010600030101010101" pitchFamily="2" charset="-122"/>
              </a:rPr>
              <a:t>、无线终端给</a:t>
            </a:r>
            <a:r>
              <a:rPr lang="en-US" altLang="zh-CN" sz="2000" dirty="0">
                <a:latin typeface="宋体" panose="02010600030101010101" pitchFamily="2" charset="-122"/>
              </a:rPr>
              <a:t>AP</a:t>
            </a:r>
            <a:r>
              <a:rPr lang="zh-CN" altLang="en-US" sz="2000" dirty="0">
                <a:latin typeface="宋体" panose="02010600030101010101" pitchFamily="2" charset="-122"/>
              </a:rPr>
              <a:t>发送关联请求包</a:t>
            </a:r>
            <a:r>
              <a:rPr lang="en-US" altLang="zh-CN" sz="2000" dirty="0">
                <a:latin typeface="宋体" panose="02010600030101010101" pitchFamily="2" charset="-122"/>
              </a:rPr>
              <a:t>association request</a:t>
            </a:r>
            <a:r>
              <a:rPr lang="zh-CN" altLang="en-US" sz="2000" dirty="0">
                <a:latin typeface="宋体" panose="02010600030101010101" pitchFamily="2" charset="-122"/>
              </a:rPr>
              <a:t>数据包。‍‍</a:t>
            </a:r>
          </a:p>
          <a:p>
            <a:r>
              <a:rPr lang="zh-CN" altLang="en-US" sz="2000" dirty="0">
                <a:latin typeface="宋体" panose="02010600030101010101" pitchFamily="2" charset="-122"/>
              </a:rPr>
              <a:t>　　‍‍</a:t>
            </a:r>
            <a:r>
              <a:rPr lang="en-US" altLang="zh-CN" sz="2000" dirty="0">
                <a:latin typeface="宋体" panose="02010600030101010101" pitchFamily="2" charset="-122"/>
              </a:rPr>
              <a:t>7</a:t>
            </a:r>
            <a:r>
              <a:rPr lang="zh-CN" altLang="en-US" sz="2000" dirty="0">
                <a:latin typeface="宋体" panose="02010600030101010101" pitchFamily="2" charset="-122"/>
              </a:rPr>
              <a:t>、</a:t>
            </a:r>
            <a:r>
              <a:rPr lang="en-US" altLang="zh-CN" sz="2000" dirty="0">
                <a:latin typeface="宋体" panose="02010600030101010101" pitchFamily="2" charset="-122"/>
              </a:rPr>
              <a:t>AP</a:t>
            </a:r>
            <a:r>
              <a:rPr lang="zh-CN" altLang="en-US" sz="2000" dirty="0">
                <a:latin typeface="宋体" panose="02010600030101010101" pitchFamily="2" charset="-122"/>
              </a:rPr>
              <a:t>给无线终端发送关联响应包</a:t>
            </a:r>
            <a:r>
              <a:rPr lang="en-US" altLang="zh-CN" sz="2000" dirty="0">
                <a:latin typeface="宋体" panose="02010600030101010101" pitchFamily="2" charset="-122"/>
              </a:rPr>
              <a:t>association response</a:t>
            </a:r>
            <a:r>
              <a:rPr lang="zh-CN" altLang="en-US" sz="2000" dirty="0">
                <a:latin typeface="宋体" panose="02010600030101010101" pitchFamily="2" charset="-122"/>
              </a:rPr>
              <a:t>数据包。‍‍</a:t>
            </a:r>
          </a:p>
          <a:p>
            <a:r>
              <a:rPr lang="zh-CN" altLang="en-US" sz="2000" dirty="0">
                <a:latin typeface="宋体" panose="02010600030101010101" pitchFamily="2" charset="-122"/>
              </a:rPr>
              <a:t>　　‍‍</a:t>
            </a:r>
            <a:r>
              <a:rPr lang="en-US" altLang="zh-CN" sz="2000" dirty="0">
                <a:latin typeface="宋体" panose="02010600030101010101" pitchFamily="2" charset="-122"/>
              </a:rPr>
              <a:t>8</a:t>
            </a:r>
            <a:r>
              <a:rPr lang="zh-CN" altLang="en-US" sz="2000" dirty="0">
                <a:latin typeface="宋体" panose="02010600030101010101" pitchFamily="2" charset="-122"/>
              </a:rPr>
              <a:t>、</a:t>
            </a:r>
            <a:r>
              <a:rPr lang="en-US" altLang="zh-CN" sz="2000" dirty="0">
                <a:latin typeface="宋体" panose="02010600030101010101" pitchFamily="2" charset="-122"/>
              </a:rPr>
              <a:t>EAPOL</a:t>
            </a:r>
            <a:r>
              <a:rPr lang="zh-CN" altLang="en-US" sz="2000" dirty="0">
                <a:latin typeface="宋体" panose="02010600030101010101" pitchFamily="2" charset="-122"/>
              </a:rPr>
              <a:t>四次握手进行认证。‍‍</a:t>
            </a:r>
          </a:p>
          <a:p>
            <a:r>
              <a:rPr lang="zh-CN" altLang="en-US" sz="2000" dirty="0">
                <a:latin typeface="宋体" panose="02010600030101010101" pitchFamily="2" charset="-122"/>
              </a:rPr>
              <a:t>　　‍‍</a:t>
            </a:r>
            <a:r>
              <a:rPr lang="en-US" altLang="zh-CN" sz="2000" dirty="0">
                <a:latin typeface="宋体" panose="02010600030101010101" pitchFamily="2" charset="-122"/>
              </a:rPr>
              <a:t>9</a:t>
            </a:r>
            <a:r>
              <a:rPr lang="zh-CN" altLang="en-US" sz="2000" dirty="0">
                <a:latin typeface="宋体" panose="02010600030101010101" pitchFamily="2" charset="-122"/>
              </a:rPr>
              <a:t>、完成认证可以上网。</a:t>
            </a:r>
            <a:endParaRPr lang="zh-CN" altLang="en-US" sz="2000" b="0" i="0" dirty="0">
              <a:effectLst/>
              <a:latin typeface="宋体" panose="02010600030101010101" pitchFamily="2" charset="-122"/>
            </a:endParaRPr>
          </a:p>
        </p:txBody>
      </p:sp>
      <p:sp>
        <p:nvSpPr>
          <p:cNvPr id="7" name="灯片编号占位符 11">
            <a:extLst>
              <a:ext uri="{FF2B5EF4-FFF2-40B4-BE49-F238E27FC236}">
                <a16:creationId xmlns:a16="http://schemas.microsoft.com/office/drawing/2014/main" id="{9188D04B-FFB7-4A17-95DD-A0AE7E445F31}"/>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34</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14883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EF2E8-0511-4ABC-BD09-CD56535C64CB}"/>
              </a:ext>
            </a:extLst>
          </p:cNvPr>
          <p:cNvSpPr>
            <a:spLocks noGrp="1"/>
          </p:cNvSpPr>
          <p:nvPr>
            <p:ph type="title"/>
          </p:nvPr>
        </p:nvSpPr>
        <p:spPr/>
        <p:txBody>
          <a:bodyPr/>
          <a:lstStyle/>
          <a:p>
            <a:endParaRPr lang="zh-CN" altLang="en-US"/>
          </a:p>
        </p:txBody>
      </p:sp>
      <p:sp>
        <p:nvSpPr>
          <p:cNvPr id="3" name="TextBox 49">
            <a:extLst>
              <a:ext uri="{FF2B5EF4-FFF2-40B4-BE49-F238E27FC236}">
                <a16:creationId xmlns:a16="http://schemas.microsoft.com/office/drawing/2014/main" id="{2889B007-BBA9-44D1-8EBF-C6E0F7BAB77E}"/>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216A05CB-275B-4358-AC22-B142807B3508}"/>
              </a:ext>
            </a:extLst>
          </p:cNvPr>
          <p:cNvSpPr/>
          <p:nvPr/>
        </p:nvSpPr>
        <p:spPr>
          <a:xfrm>
            <a:off x="611560" y="1844824"/>
            <a:ext cx="3373039" cy="461665"/>
          </a:xfrm>
          <a:prstGeom prst="rect">
            <a:avLst/>
          </a:prstGeom>
        </p:spPr>
        <p:txBody>
          <a:bodyPr wrap="none">
            <a:spAutoFit/>
          </a:bodyPr>
          <a:lstStyle/>
          <a:p>
            <a:r>
              <a:rPr lang="en-US" altLang="zh-CN" sz="2400" b="1" dirty="0">
                <a:solidFill>
                  <a:srgbClr val="000000"/>
                </a:solidFill>
                <a:latin typeface="Verdana" panose="020B0604030504040204" pitchFamily="34" charset="0"/>
              </a:rPr>
              <a:t>WPA-PSK</a:t>
            </a:r>
            <a:r>
              <a:rPr lang="zh-CN" altLang="en-US" sz="2400" b="1" dirty="0">
                <a:solidFill>
                  <a:srgbClr val="000000"/>
                </a:solidFill>
                <a:latin typeface="Verdana" panose="020B0604030504040204" pitchFamily="34" charset="0"/>
              </a:rPr>
              <a:t>的认证过程</a:t>
            </a:r>
            <a:endParaRPr lang="zh-CN" altLang="en-US" sz="2400" dirty="0"/>
          </a:p>
        </p:txBody>
      </p:sp>
      <p:grpSp>
        <p:nvGrpSpPr>
          <p:cNvPr id="7" name="组合 6">
            <a:extLst>
              <a:ext uri="{FF2B5EF4-FFF2-40B4-BE49-F238E27FC236}">
                <a16:creationId xmlns:a16="http://schemas.microsoft.com/office/drawing/2014/main" id="{30221D3D-B16B-4B07-AC0E-070600BC39EF}"/>
              </a:ext>
            </a:extLst>
          </p:cNvPr>
          <p:cNvGrpSpPr/>
          <p:nvPr/>
        </p:nvGrpSpPr>
        <p:grpSpPr>
          <a:xfrm>
            <a:off x="3834785" y="1700808"/>
            <a:ext cx="5325080" cy="4536504"/>
            <a:chOff x="3347864" y="2283260"/>
            <a:chExt cx="5490319" cy="4536504"/>
          </a:xfrm>
        </p:grpSpPr>
        <p:pic>
          <p:nvPicPr>
            <p:cNvPr id="114690" name="Picture 2" descr="WPA-PSKæ çº¿ç½ç»ç ´è§£åçåè¿ç¨">
              <a:extLst>
                <a:ext uri="{FF2B5EF4-FFF2-40B4-BE49-F238E27FC236}">
                  <a16:creationId xmlns:a16="http://schemas.microsoft.com/office/drawing/2014/main" id="{660D8F6E-5671-4C3F-96AA-C212508F9FE1}"/>
                </a:ext>
              </a:extLst>
            </p:cNvPr>
            <p:cNvPicPr>
              <a:picLocks noChangeAspect="1" noChangeArrowheads="1"/>
            </p:cNvPicPr>
            <p:nvPr/>
          </p:nvPicPr>
          <p:blipFill rotWithShape="1">
            <a:blip r:embed="rId3">
              <a:clrChange>
                <a:clrFrom>
                  <a:srgbClr val="E1F0E9"/>
                </a:clrFrom>
                <a:clrTo>
                  <a:srgbClr val="E1F0E9">
                    <a:alpha val="0"/>
                  </a:srgbClr>
                </a:clrTo>
              </a:clrChange>
              <a:extLst>
                <a:ext uri="{28A0092B-C50C-407E-A947-70E740481C1C}">
                  <a14:useLocalDpi xmlns:a14="http://schemas.microsoft.com/office/drawing/2010/main" val="0"/>
                </a:ext>
              </a:extLst>
            </a:blip>
            <a:srcRect t="2407" b="13105"/>
            <a:stretch/>
          </p:blipFill>
          <p:spPr bwMode="auto">
            <a:xfrm>
              <a:off x="3347864" y="2283260"/>
              <a:ext cx="5490319" cy="453650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6E80BDA-3512-4544-9532-5E8D2AA761D6}"/>
                </a:ext>
              </a:extLst>
            </p:cNvPr>
            <p:cNvSpPr txBox="1"/>
            <p:nvPr/>
          </p:nvSpPr>
          <p:spPr>
            <a:xfrm>
              <a:off x="7155235" y="4193929"/>
              <a:ext cx="598241" cy="246221"/>
            </a:xfrm>
            <a:prstGeom prst="rect">
              <a:avLst/>
            </a:prstGeom>
            <a:noFill/>
          </p:spPr>
          <p:txBody>
            <a:bodyPr wrap="none" rtlCol="0">
              <a:spAutoFit/>
            </a:bodyPr>
            <a:lstStyle/>
            <a:p>
              <a:r>
                <a:rPr lang="en-US" altLang="zh-CN" sz="1000" dirty="0"/>
                <a:t>MAC</a:t>
              </a:r>
              <a:r>
                <a:rPr lang="zh-CN" altLang="en-US" sz="1000" dirty="0"/>
                <a:t>）</a:t>
              </a:r>
            </a:p>
          </p:txBody>
        </p:sp>
      </p:grpSp>
      <p:sp>
        <p:nvSpPr>
          <p:cNvPr id="5" name="文本框 4">
            <a:extLst>
              <a:ext uri="{FF2B5EF4-FFF2-40B4-BE49-F238E27FC236}">
                <a16:creationId xmlns:a16="http://schemas.microsoft.com/office/drawing/2014/main" id="{C4AF9AE4-A733-41FF-8D36-6E5A5F806C60}"/>
              </a:ext>
            </a:extLst>
          </p:cNvPr>
          <p:cNvSpPr txBox="1"/>
          <p:nvPr/>
        </p:nvSpPr>
        <p:spPr>
          <a:xfrm>
            <a:off x="845690" y="3208195"/>
            <a:ext cx="2480166" cy="369332"/>
          </a:xfrm>
          <a:prstGeom prst="rect">
            <a:avLst/>
          </a:prstGeom>
          <a:noFill/>
        </p:spPr>
        <p:txBody>
          <a:bodyPr wrap="none" rtlCol="0">
            <a:spAutoFit/>
          </a:bodyPr>
          <a:lstStyle/>
          <a:p>
            <a:r>
              <a:rPr lang="en-US" altLang="zh-CN" dirty="0"/>
              <a:t>PTK</a:t>
            </a:r>
            <a:r>
              <a:rPr lang="zh-CN" altLang="en-US" dirty="0"/>
              <a:t>也称为每用户密钥</a:t>
            </a:r>
          </a:p>
        </p:txBody>
      </p:sp>
      <p:pic>
        <p:nvPicPr>
          <p:cNvPr id="10" name="图片 9">
            <a:extLst>
              <a:ext uri="{FF2B5EF4-FFF2-40B4-BE49-F238E27FC236}">
                <a16:creationId xmlns:a16="http://schemas.microsoft.com/office/drawing/2014/main" id="{54CF1169-4722-4AC1-B923-CF45492C46DF}"/>
              </a:ext>
            </a:extLst>
          </p:cNvPr>
          <p:cNvPicPr>
            <a:picLocks noChangeAspect="1"/>
          </p:cNvPicPr>
          <p:nvPr/>
        </p:nvPicPr>
        <p:blipFill rotWithShape="1">
          <a:blip r:embed="rId4"/>
          <a:srcRect l="40908" t="43925" r="40993" b="41924"/>
          <a:stretch/>
        </p:blipFill>
        <p:spPr>
          <a:xfrm>
            <a:off x="1" y="3575483"/>
            <a:ext cx="3984598" cy="1752407"/>
          </a:xfrm>
          <a:prstGeom prst="rect">
            <a:avLst/>
          </a:prstGeom>
        </p:spPr>
      </p:pic>
      <p:sp>
        <p:nvSpPr>
          <p:cNvPr id="11" name="矩形: 圆角 10">
            <a:extLst>
              <a:ext uri="{FF2B5EF4-FFF2-40B4-BE49-F238E27FC236}">
                <a16:creationId xmlns:a16="http://schemas.microsoft.com/office/drawing/2014/main" id="{B7825702-5EE6-4399-A64C-CAE3D14C49A5}"/>
              </a:ext>
            </a:extLst>
          </p:cNvPr>
          <p:cNvSpPr/>
          <p:nvPr/>
        </p:nvSpPr>
        <p:spPr>
          <a:xfrm>
            <a:off x="983090" y="5013176"/>
            <a:ext cx="924614" cy="43204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灯片编号占位符 11">
            <a:extLst>
              <a:ext uri="{FF2B5EF4-FFF2-40B4-BE49-F238E27FC236}">
                <a16:creationId xmlns:a16="http://schemas.microsoft.com/office/drawing/2014/main" id="{1CD7D1BD-4913-4C96-8B96-53E0F287C539}"/>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35</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676471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EF2E8-0511-4ABC-BD09-CD56535C64CB}"/>
              </a:ext>
            </a:extLst>
          </p:cNvPr>
          <p:cNvSpPr>
            <a:spLocks noGrp="1"/>
          </p:cNvSpPr>
          <p:nvPr>
            <p:ph type="title"/>
          </p:nvPr>
        </p:nvSpPr>
        <p:spPr/>
        <p:txBody>
          <a:bodyPr/>
          <a:lstStyle/>
          <a:p>
            <a:endParaRPr lang="zh-CN" altLang="en-US"/>
          </a:p>
        </p:txBody>
      </p:sp>
      <p:sp>
        <p:nvSpPr>
          <p:cNvPr id="3" name="TextBox 49">
            <a:extLst>
              <a:ext uri="{FF2B5EF4-FFF2-40B4-BE49-F238E27FC236}">
                <a16:creationId xmlns:a16="http://schemas.microsoft.com/office/drawing/2014/main" id="{2889B007-BBA9-44D1-8EBF-C6E0F7BAB77E}"/>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1" name="矩形: 圆角 10">
            <a:extLst>
              <a:ext uri="{FF2B5EF4-FFF2-40B4-BE49-F238E27FC236}">
                <a16:creationId xmlns:a16="http://schemas.microsoft.com/office/drawing/2014/main" id="{B7825702-5EE6-4399-A64C-CAE3D14C49A5}"/>
              </a:ext>
            </a:extLst>
          </p:cNvPr>
          <p:cNvSpPr/>
          <p:nvPr/>
        </p:nvSpPr>
        <p:spPr>
          <a:xfrm>
            <a:off x="983090" y="5013176"/>
            <a:ext cx="924614" cy="43204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C1DCAB29-02F4-4AF7-A90D-579D330B0DA5}"/>
              </a:ext>
            </a:extLst>
          </p:cNvPr>
          <p:cNvSpPr/>
          <p:nvPr/>
        </p:nvSpPr>
        <p:spPr>
          <a:xfrm>
            <a:off x="395536" y="1916832"/>
            <a:ext cx="8546852" cy="4524315"/>
          </a:xfrm>
          <a:prstGeom prst="rect">
            <a:avLst/>
          </a:prstGeom>
        </p:spPr>
        <p:txBody>
          <a:bodyPr wrap="square">
            <a:spAutoFit/>
          </a:bodyPr>
          <a:lstStyle/>
          <a:p>
            <a:pPr algn="just"/>
            <a:r>
              <a:rPr lang="en-US" altLang="zh-CN" sz="2400" dirty="0"/>
              <a:t>GTK</a:t>
            </a:r>
            <a:r>
              <a:rPr lang="zh-CN" altLang="en-US" sz="2400" dirty="0"/>
              <a:t>密钥生成，用于加密广播和多播的信息</a:t>
            </a:r>
            <a:endParaRPr lang="en-US" altLang="zh-CN" sz="2400" dirty="0"/>
          </a:p>
          <a:p>
            <a:pPr marL="285750" indent="-285750" algn="just">
              <a:buFont typeface="Wingdings" panose="05000000000000000000" pitchFamily="2" charset="2"/>
              <a:buChar char="u"/>
            </a:pPr>
            <a:r>
              <a:rPr lang="zh-CN" altLang="en-US" sz="2400" dirty="0"/>
              <a:t>为了使现有的设备能够通过软件</a:t>
            </a:r>
            <a:r>
              <a:rPr lang="en-US" altLang="zh-CN" sz="2400" dirty="0"/>
              <a:t>/</a:t>
            </a:r>
            <a:r>
              <a:rPr lang="zh-CN" altLang="en-US" sz="2400" dirty="0"/>
              <a:t>固件升级实现</a:t>
            </a:r>
            <a:r>
              <a:rPr lang="en-US" altLang="zh-CN" sz="2400" dirty="0"/>
              <a:t>WPA</a:t>
            </a:r>
            <a:r>
              <a:rPr lang="zh-CN" altLang="en-US" sz="2400" dirty="0"/>
              <a:t>，协议规定</a:t>
            </a:r>
            <a:r>
              <a:rPr lang="en-US" altLang="zh-CN" sz="2400" dirty="0"/>
              <a:t>AP</a:t>
            </a:r>
            <a:r>
              <a:rPr lang="zh-CN" altLang="en-US" sz="2400" dirty="0"/>
              <a:t>可以不采用</a:t>
            </a:r>
            <a:r>
              <a:rPr lang="en-US" altLang="zh-CN" sz="2400" dirty="0"/>
              <a:t>PTK</a:t>
            </a:r>
            <a:r>
              <a:rPr lang="zh-CN" altLang="en-US" sz="2400" dirty="0"/>
              <a:t>方式，而是利用下面将要描述的</a:t>
            </a:r>
            <a:r>
              <a:rPr lang="en-US" altLang="zh-CN" sz="2400" dirty="0"/>
              <a:t>GTK</a:t>
            </a:r>
            <a:r>
              <a:rPr lang="zh-CN" altLang="en-US" sz="2400" dirty="0"/>
              <a:t>作为</a:t>
            </a:r>
            <a:r>
              <a:rPr lang="en-US" altLang="zh-CN" sz="2400" dirty="0"/>
              <a:t>AP</a:t>
            </a:r>
            <a:r>
              <a:rPr lang="zh-CN" altLang="en-US" sz="2400" dirty="0"/>
              <a:t>向</a:t>
            </a:r>
            <a:r>
              <a:rPr lang="en-US" altLang="zh-CN" sz="2400" dirty="0"/>
              <a:t>STA</a:t>
            </a:r>
            <a:r>
              <a:rPr lang="zh-CN" altLang="en-US" sz="2400" dirty="0"/>
              <a:t>发送报文时的密钥。如果</a:t>
            </a:r>
            <a:r>
              <a:rPr lang="en-US" altLang="zh-CN" sz="2400" dirty="0"/>
              <a:t>AP</a:t>
            </a:r>
            <a:r>
              <a:rPr lang="zh-CN" altLang="en-US" sz="2400" dirty="0"/>
              <a:t>通知</a:t>
            </a:r>
            <a:r>
              <a:rPr lang="en-US" altLang="zh-CN" sz="2400" dirty="0"/>
              <a:t>STA</a:t>
            </a:r>
            <a:r>
              <a:rPr lang="zh-CN" altLang="en-US" sz="2400" dirty="0"/>
              <a:t>安装并使用</a:t>
            </a:r>
            <a:r>
              <a:rPr lang="en-US" altLang="zh-CN" sz="2400" dirty="0"/>
              <a:t>GTK</a:t>
            </a:r>
            <a:r>
              <a:rPr lang="zh-CN" altLang="en-US" sz="2400" dirty="0"/>
              <a:t>，那么</a:t>
            </a:r>
            <a:r>
              <a:rPr lang="en-US" altLang="zh-CN" sz="2400" dirty="0"/>
              <a:t>STA</a:t>
            </a:r>
            <a:r>
              <a:rPr lang="zh-CN" altLang="en-US" sz="2400" dirty="0"/>
              <a:t>在向</a:t>
            </a:r>
            <a:r>
              <a:rPr lang="en-US" altLang="zh-CN" sz="2400" dirty="0"/>
              <a:t>AP</a:t>
            </a:r>
            <a:r>
              <a:rPr lang="zh-CN" altLang="en-US" sz="2400" dirty="0"/>
              <a:t>发送一个</a:t>
            </a:r>
            <a:r>
              <a:rPr lang="en-US" altLang="zh-CN" sz="2400" dirty="0" err="1"/>
              <a:t>EAPoL</a:t>
            </a:r>
            <a:r>
              <a:rPr lang="en-US" altLang="zh-CN" sz="2400" dirty="0"/>
              <a:t>-KEY</a:t>
            </a:r>
            <a:r>
              <a:rPr lang="zh-CN" altLang="en-US" sz="2400" dirty="0"/>
              <a:t>相应报文后，再把相应的密钥安装到无线网卡中。</a:t>
            </a:r>
          </a:p>
          <a:p>
            <a:pPr marL="285750" indent="-285750" algn="just">
              <a:buFont typeface="Wingdings" panose="05000000000000000000" pitchFamily="2" charset="2"/>
              <a:buChar char="u"/>
            </a:pPr>
            <a:r>
              <a:rPr lang="zh-CN" altLang="en-US" sz="2400" dirty="0"/>
              <a:t>四次握手成功后，</a:t>
            </a:r>
            <a:r>
              <a:rPr lang="en-US" altLang="zh-CN" sz="2400" dirty="0"/>
              <a:t>AP</a:t>
            </a:r>
            <a:r>
              <a:rPr lang="zh-CN" altLang="en-US" sz="2400" dirty="0"/>
              <a:t>要生成一个</a:t>
            </a:r>
            <a:r>
              <a:rPr lang="en-US" altLang="zh-CN" sz="2400" dirty="0"/>
              <a:t>256</a:t>
            </a:r>
            <a:r>
              <a:rPr lang="zh-CN" altLang="en-US" sz="2400" dirty="0"/>
              <a:t>位的</a:t>
            </a:r>
            <a:r>
              <a:rPr lang="en-US" altLang="zh-CN" sz="2400" dirty="0"/>
              <a:t>GTK</a:t>
            </a:r>
            <a:r>
              <a:rPr lang="zh-CN" altLang="en-US" sz="2400" dirty="0"/>
              <a:t>（</a:t>
            </a:r>
            <a:r>
              <a:rPr lang="en-US" altLang="zh-CN" sz="2400" dirty="0"/>
              <a:t>Group Transient Key</a:t>
            </a:r>
            <a:r>
              <a:rPr lang="zh-CN" altLang="en-US" sz="2400" dirty="0"/>
              <a:t>），</a:t>
            </a:r>
            <a:r>
              <a:rPr lang="en-US" altLang="zh-CN" sz="2400" dirty="0"/>
              <a:t>GTK</a:t>
            </a:r>
            <a:r>
              <a:rPr lang="zh-CN" altLang="en-US" sz="2400" dirty="0"/>
              <a:t>是一组全局加密密钥，所有与该</a:t>
            </a:r>
            <a:r>
              <a:rPr lang="en-US" altLang="zh-CN" sz="2400" dirty="0"/>
              <a:t>AP</a:t>
            </a:r>
            <a:r>
              <a:rPr lang="zh-CN" altLang="en-US" sz="2400" dirty="0"/>
              <a:t>建立关联的</a:t>
            </a:r>
            <a:r>
              <a:rPr lang="en-US" altLang="zh-CN" sz="2400" dirty="0"/>
              <a:t>STA</a:t>
            </a:r>
            <a:r>
              <a:rPr lang="zh-CN" altLang="en-US" sz="2400" dirty="0"/>
              <a:t>均使用相同的</a:t>
            </a:r>
            <a:r>
              <a:rPr lang="en-US" altLang="zh-CN" sz="2400" dirty="0"/>
              <a:t>GTK</a:t>
            </a:r>
            <a:r>
              <a:rPr lang="zh-CN" altLang="en-US" sz="2400" dirty="0"/>
              <a:t>，</a:t>
            </a:r>
            <a:r>
              <a:rPr lang="en-US" altLang="zh-CN" sz="2400" dirty="0"/>
              <a:t>AP</a:t>
            </a:r>
            <a:r>
              <a:rPr lang="zh-CN" altLang="en-US" sz="2400" dirty="0"/>
              <a:t>用这个</a:t>
            </a:r>
            <a:r>
              <a:rPr lang="en-US" altLang="zh-CN" sz="2400" dirty="0"/>
              <a:t>GTK</a:t>
            </a:r>
            <a:r>
              <a:rPr lang="zh-CN" altLang="en-US" sz="2400" dirty="0"/>
              <a:t>来加密所有与它建立关联的</a:t>
            </a:r>
            <a:r>
              <a:rPr lang="en-US" altLang="zh-CN" sz="2400" dirty="0"/>
              <a:t>STA</a:t>
            </a:r>
            <a:r>
              <a:rPr lang="zh-CN" altLang="en-US" sz="2400" dirty="0"/>
              <a:t>的通信报文，</a:t>
            </a:r>
            <a:r>
              <a:rPr lang="en-US" altLang="zh-CN" sz="2400" dirty="0"/>
              <a:t>STA</a:t>
            </a:r>
            <a:r>
              <a:rPr lang="zh-CN" altLang="en-US" sz="2400" dirty="0"/>
              <a:t>则使用这个</a:t>
            </a:r>
            <a:r>
              <a:rPr lang="en-US" altLang="zh-CN" sz="2400" dirty="0"/>
              <a:t>GTK</a:t>
            </a:r>
            <a:r>
              <a:rPr lang="zh-CN" altLang="en-US" sz="2400" dirty="0"/>
              <a:t>来解密由</a:t>
            </a:r>
            <a:r>
              <a:rPr lang="en-US" altLang="zh-CN" sz="2400" dirty="0"/>
              <a:t>AP</a:t>
            </a:r>
            <a:r>
              <a:rPr lang="zh-CN" altLang="en-US" sz="2400" dirty="0"/>
              <a:t>发送的报文并检验其</a:t>
            </a:r>
            <a:r>
              <a:rPr lang="en-US" altLang="zh-CN" sz="2400" dirty="0"/>
              <a:t>MIC</a:t>
            </a:r>
            <a:r>
              <a:rPr lang="zh-CN" altLang="en-US" sz="2400" dirty="0"/>
              <a:t>。</a:t>
            </a:r>
            <a:endParaRPr lang="en-US" altLang="zh-CN" sz="2400" dirty="0"/>
          </a:p>
          <a:p>
            <a:pPr marL="285750" indent="-285750" algn="just">
              <a:buFont typeface="Wingdings" panose="05000000000000000000" pitchFamily="2" charset="2"/>
              <a:buChar char="u"/>
            </a:pPr>
            <a:r>
              <a:rPr lang="en-US" altLang="zh-CN" sz="2400" dirty="0"/>
              <a:t>AP</a:t>
            </a:r>
            <a:r>
              <a:rPr lang="zh-CN" altLang="en-US" sz="2400" dirty="0"/>
              <a:t>使用</a:t>
            </a:r>
            <a:r>
              <a:rPr lang="en-US" altLang="zh-CN" sz="2400" dirty="0" err="1"/>
              <a:t>EAPoL</a:t>
            </a:r>
            <a:r>
              <a:rPr lang="en-US" altLang="zh-CN" sz="2400" dirty="0"/>
              <a:t>-KEY</a:t>
            </a:r>
            <a:r>
              <a:rPr lang="zh-CN" altLang="en-US" sz="2400" dirty="0"/>
              <a:t>加密密钥将</a:t>
            </a:r>
            <a:r>
              <a:rPr lang="en-US" altLang="zh-CN" sz="2400" dirty="0"/>
              <a:t>GTK</a:t>
            </a:r>
            <a:r>
              <a:rPr lang="zh-CN" altLang="en-US" sz="2400" dirty="0"/>
              <a:t>加密并发送给</a:t>
            </a:r>
            <a:r>
              <a:rPr lang="en-US" altLang="zh-CN" sz="2400" dirty="0"/>
              <a:t>STA</a:t>
            </a:r>
            <a:endParaRPr lang="zh-CN" altLang="en-US" sz="2400" dirty="0"/>
          </a:p>
        </p:txBody>
      </p:sp>
      <p:sp>
        <p:nvSpPr>
          <p:cNvPr id="4" name="灯片编号占位符 11">
            <a:extLst>
              <a:ext uri="{FF2B5EF4-FFF2-40B4-BE49-F238E27FC236}">
                <a16:creationId xmlns:a16="http://schemas.microsoft.com/office/drawing/2014/main" id="{E3D5738A-9077-4EA3-BE5C-F474EBACBECB}"/>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36</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077411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42339" name="文本框 3">
            <a:extLst>
              <a:ext uri="{FF2B5EF4-FFF2-40B4-BE49-F238E27FC236}">
                <a16:creationId xmlns:a16="http://schemas.microsoft.com/office/drawing/2014/main" id="{E2A5CF49-4ED8-49E7-A220-1E2AFE56F8C7}"/>
              </a:ext>
            </a:extLst>
          </p:cNvPr>
          <p:cNvSpPr txBox="1">
            <a:spLocks noChangeArrowheads="1"/>
          </p:cNvSpPr>
          <p:nvPr/>
        </p:nvSpPr>
        <p:spPr bwMode="auto">
          <a:xfrm>
            <a:off x="458154" y="1916832"/>
            <a:ext cx="8685845" cy="3567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Tx/>
              <a:buNone/>
            </a:pPr>
            <a:r>
              <a:rPr lang="en-US" altLang="zh-CN" sz="2200" dirty="0">
                <a:latin typeface="宋体" panose="02010600030101010101" pitchFamily="2" charset="-122"/>
                <a:ea typeface="宋体" panose="02010600030101010101" pitchFamily="2" charset="-122"/>
              </a:rPr>
              <a:t>TKIP</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Temporal Key Integrity Protocol</a:t>
            </a:r>
            <a:r>
              <a:rPr lang="zh-CN" altLang="en-US" sz="2200" dirty="0">
                <a:latin typeface="宋体" panose="02010600030101010101" pitchFamily="2" charset="-122"/>
                <a:ea typeface="宋体" panose="02010600030101010101" pitchFamily="2" charset="-122"/>
              </a:rPr>
              <a:t>，临时密钥集成协议）是在</a:t>
            </a:r>
            <a:r>
              <a:rPr lang="en-US" altLang="zh-CN" sz="2200" dirty="0">
                <a:solidFill>
                  <a:srgbClr val="FF0000"/>
                </a:solidFill>
                <a:latin typeface="宋体" panose="02010600030101010101" pitchFamily="2" charset="-122"/>
                <a:ea typeface="宋体" panose="02010600030101010101" pitchFamily="2" charset="-122"/>
              </a:rPr>
              <a:t>WEP</a:t>
            </a:r>
            <a:r>
              <a:rPr lang="zh-CN" altLang="en-US" sz="2200" dirty="0">
                <a:solidFill>
                  <a:srgbClr val="FF0000"/>
                </a:solidFill>
                <a:latin typeface="宋体" panose="02010600030101010101" pitchFamily="2" charset="-122"/>
                <a:ea typeface="宋体" panose="02010600030101010101" pitchFamily="2" charset="-122"/>
              </a:rPr>
              <a:t>的基础上升级</a:t>
            </a:r>
            <a:r>
              <a:rPr lang="zh-CN" altLang="en-US" sz="2200" dirty="0">
                <a:latin typeface="宋体" panose="02010600030101010101" pitchFamily="2" charset="-122"/>
                <a:ea typeface="宋体" panose="02010600030101010101" pitchFamily="2" charset="-122"/>
              </a:rPr>
              <a:t>而来</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是从</a:t>
            </a:r>
            <a:r>
              <a:rPr lang="en-US" altLang="zh-CN" sz="2200" dirty="0">
                <a:latin typeface="宋体" panose="02010600030101010101" pitchFamily="2" charset="-122"/>
                <a:ea typeface="宋体" panose="02010600030101010101" pitchFamily="2" charset="-122"/>
              </a:rPr>
              <a:t>WEP</a:t>
            </a:r>
            <a:r>
              <a:rPr lang="zh-CN" altLang="en-US" sz="2200" dirty="0">
                <a:latin typeface="宋体" panose="02010600030101010101" pitchFamily="2" charset="-122"/>
                <a:ea typeface="宋体" panose="02010600030101010101" pitchFamily="2" charset="-122"/>
              </a:rPr>
              <a:t>过渡到</a:t>
            </a:r>
            <a:r>
              <a:rPr lang="en-US" altLang="zh-CN" sz="2200" dirty="0">
                <a:latin typeface="宋体" panose="02010600030101010101" pitchFamily="2" charset="-122"/>
                <a:ea typeface="宋体" panose="02010600030101010101" pitchFamily="2" charset="-122"/>
              </a:rPr>
              <a:t>CCMP</a:t>
            </a:r>
            <a:r>
              <a:rPr lang="zh-CN" altLang="en-US" sz="2200" dirty="0">
                <a:latin typeface="宋体" panose="02010600030101010101" pitchFamily="2" charset="-122"/>
                <a:ea typeface="宋体" panose="02010600030101010101" pitchFamily="2" charset="-122"/>
              </a:rPr>
              <a:t>的中间产物。</a:t>
            </a:r>
          </a:p>
          <a:p>
            <a:pPr eaLnBrk="1" hangingPunct="1">
              <a:lnSpc>
                <a:spcPct val="150000"/>
              </a:lnSpc>
              <a:spcBef>
                <a:spcPct val="0"/>
              </a:spcBef>
              <a:buFontTx/>
              <a:buNone/>
            </a:pPr>
            <a:r>
              <a:rPr lang="zh-CN" altLang="en-US" sz="2200" dirty="0">
                <a:latin typeface="宋体" panose="02010600030101010101" pitchFamily="2" charset="-122"/>
                <a:ea typeface="宋体" panose="02010600030101010101" pitchFamily="2" charset="-122"/>
              </a:rPr>
              <a:t>  它对比</a:t>
            </a:r>
            <a:r>
              <a:rPr lang="en-US" altLang="zh-CN" sz="2200" dirty="0">
                <a:latin typeface="宋体" panose="02010600030101010101" pitchFamily="2" charset="-122"/>
                <a:ea typeface="宋体" panose="02010600030101010101" pitchFamily="2" charset="-122"/>
              </a:rPr>
              <a:t>WEP</a:t>
            </a:r>
            <a:r>
              <a:rPr lang="zh-CN" altLang="en-US" sz="2200" dirty="0">
                <a:latin typeface="宋体" panose="02010600030101010101" pitchFamily="2" charset="-122"/>
                <a:ea typeface="宋体" panose="02010600030101010101" pitchFamily="2" charset="-122"/>
              </a:rPr>
              <a:t>，做出的</a:t>
            </a:r>
            <a:r>
              <a:rPr lang="zh-CN" altLang="en-US" sz="2200" dirty="0">
                <a:solidFill>
                  <a:srgbClr val="FF0000"/>
                </a:solidFill>
                <a:latin typeface="宋体" panose="02010600030101010101" pitchFamily="2" charset="-122"/>
                <a:ea typeface="宋体" panose="02010600030101010101" pitchFamily="2" charset="-122"/>
              </a:rPr>
              <a:t>改进</a:t>
            </a:r>
            <a:r>
              <a:rPr lang="zh-CN" altLang="en-US" sz="2200" dirty="0">
                <a:latin typeface="宋体" panose="02010600030101010101" pitchFamily="2" charset="-122"/>
                <a:ea typeface="宋体" panose="02010600030101010101" pitchFamily="2" charset="-122"/>
              </a:rPr>
              <a:t>主要有：</a:t>
            </a:r>
          </a:p>
          <a:p>
            <a:pPr eaLnBrk="1" hangingPunct="1">
              <a:lnSpc>
                <a:spcPct val="150000"/>
              </a:lnSpc>
              <a:spcBef>
                <a:spcPct val="0"/>
              </a:spcBef>
              <a:buFontTx/>
              <a:buNone/>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1. Dynamic key management</a:t>
            </a:r>
            <a:r>
              <a:rPr lang="zh-CN" altLang="en-US" sz="2200" dirty="0">
                <a:latin typeface="宋体" panose="02010600030101010101" pitchFamily="2" charset="-122"/>
                <a:ea typeface="宋体" panose="02010600030101010101" pitchFamily="2" charset="-122"/>
              </a:rPr>
              <a:t>，动态</a:t>
            </a:r>
            <a:r>
              <a:rPr lang="en-US" altLang="zh-CN" sz="2200" dirty="0">
                <a:latin typeface="宋体" panose="02010600030101010101" pitchFamily="2" charset="-122"/>
                <a:ea typeface="宋体" panose="02010600030101010101" pitchFamily="2" charset="-122"/>
              </a:rPr>
              <a:t>key</a:t>
            </a:r>
            <a:r>
              <a:rPr lang="zh-CN" altLang="en-US" sz="2200" dirty="0">
                <a:latin typeface="宋体" panose="02010600030101010101" pitchFamily="2" charset="-122"/>
                <a:ea typeface="宋体" panose="02010600030101010101" pitchFamily="2" charset="-122"/>
              </a:rPr>
              <a:t>管理机制；</a:t>
            </a:r>
          </a:p>
          <a:p>
            <a:pPr eaLnBrk="1" hangingPunct="1">
              <a:lnSpc>
                <a:spcPct val="150000"/>
              </a:lnSpc>
              <a:spcBef>
                <a:spcPct val="0"/>
              </a:spcBef>
              <a:buFontTx/>
              <a:buNone/>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2. Per-Packet Key</a:t>
            </a:r>
            <a:r>
              <a:rPr lang="zh-CN" altLang="en-US" sz="2200" dirty="0">
                <a:latin typeface="宋体" panose="02010600030101010101" pitchFamily="2" charset="-122"/>
                <a:ea typeface="宋体" panose="02010600030101010101" pitchFamily="2" charset="-122"/>
              </a:rPr>
              <a:t>加密机制，每帧生成密钥；</a:t>
            </a:r>
          </a:p>
          <a:p>
            <a:pPr eaLnBrk="1" hangingPunct="1">
              <a:lnSpc>
                <a:spcPct val="150000"/>
              </a:lnSpc>
              <a:spcBef>
                <a:spcPct val="0"/>
              </a:spcBef>
              <a:buFontTx/>
              <a:buNone/>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3.</a:t>
            </a:r>
            <a:r>
              <a:rPr lang="en-US" altLang="zh-CN" sz="2200" dirty="0">
                <a:solidFill>
                  <a:srgbClr val="4F4F4F"/>
                </a:solidFill>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TKIP</a:t>
            </a:r>
            <a:r>
              <a:rPr lang="en-US" altLang="zh-CN" sz="2200" dirty="0">
                <a:solidFill>
                  <a:srgbClr val="4F4F4F"/>
                </a:solidFill>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Sequence Counter (TSC)</a:t>
            </a:r>
            <a:r>
              <a:rPr lang="zh-CN" altLang="en-US" sz="2200" dirty="0">
                <a:solidFill>
                  <a:srgbClr val="4F4F4F"/>
                </a:solidFill>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序列号计数器；</a:t>
            </a:r>
          </a:p>
          <a:p>
            <a:pPr eaLnBrk="1" hangingPunct="1">
              <a:lnSpc>
                <a:spcPct val="150000"/>
              </a:lnSpc>
              <a:spcBef>
                <a:spcPct val="0"/>
              </a:spcBef>
              <a:buFontTx/>
              <a:buNone/>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4. MIC (Message Integrity Code )</a:t>
            </a:r>
            <a:r>
              <a:rPr lang="zh-CN" altLang="en-US" sz="2200" dirty="0">
                <a:latin typeface="宋体" panose="02010600030101010101" pitchFamily="2" charset="-122"/>
                <a:ea typeface="宋体" panose="02010600030101010101" pitchFamily="2" charset="-122"/>
              </a:rPr>
              <a:t>，非线形的消息完整性检验。</a:t>
            </a:r>
          </a:p>
        </p:txBody>
      </p:sp>
      <p:sp>
        <p:nvSpPr>
          <p:cNvPr id="142340" name="TextBox 49">
            <a:extLst>
              <a:ext uri="{FF2B5EF4-FFF2-40B4-BE49-F238E27FC236}">
                <a16:creationId xmlns:a16="http://schemas.microsoft.com/office/drawing/2014/main" id="{77CA0DD1-6E76-42E9-930E-F367B644AF57}"/>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42341" name="文本框 3">
            <a:extLst>
              <a:ext uri="{FF2B5EF4-FFF2-40B4-BE49-F238E27FC236}">
                <a16:creationId xmlns:a16="http://schemas.microsoft.com/office/drawing/2014/main" id="{6E9F3B73-FFF9-45F6-8A7D-D076A0B59AF0}"/>
              </a:ext>
            </a:extLst>
          </p:cNvPr>
          <p:cNvSpPr txBox="1">
            <a:spLocks noChangeArrowheads="1"/>
          </p:cNvSpPr>
          <p:nvPr/>
        </p:nvSpPr>
        <p:spPr bwMode="auto">
          <a:xfrm>
            <a:off x="458155" y="1531144"/>
            <a:ext cx="842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Wingdings" panose="05000000000000000000" pitchFamily="2" charset="2"/>
              <a:buChar char="u"/>
            </a:pPr>
            <a:r>
              <a:rPr lang="en-US" altLang="zh-CN" sz="2400" b="1" dirty="0">
                <a:latin typeface="宋体" panose="02010600030101010101" pitchFamily="2" charset="-122"/>
                <a:ea typeface="宋体" panose="02010600030101010101" pitchFamily="2" charset="-122"/>
              </a:rPr>
              <a:t>TKIP</a:t>
            </a:r>
            <a:endParaRPr lang="zh-CN" altLang="en-US" sz="2400" b="1"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E0D62A53-3B2D-4D6A-B864-894DE24C90D5}"/>
              </a:ext>
            </a:extLst>
          </p:cNvPr>
          <p:cNvSpPr/>
          <p:nvPr/>
        </p:nvSpPr>
        <p:spPr>
          <a:xfrm>
            <a:off x="1043608" y="5509021"/>
            <a:ext cx="7544767" cy="1200329"/>
          </a:xfrm>
          <a:prstGeom prst="rect">
            <a:avLst/>
          </a:prstGeom>
        </p:spPr>
        <p:txBody>
          <a:bodyPr wrap="square">
            <a:spAutoFit/>
          </a:bodyPr>
          <a:lstStyle/>
          <a:p>
            <a:r>
              <a:rPr lang="en-US" altLang="zh-CN" dirty="0">
                <a:solidFill>
                  <a:srgbClr val="333333"/>
                </a:solidFill>
                <a:latin typeface="PingFang SC"/>
              </a:rPr>
              <a:t>TKIP</a:t>
            </a:r>
            <a:r>
              <a:rPr lang="zh-CN" altLang="en-US" dirty="0">
                <a:solidFill>
                  <a:srgbClr val="333333"/>
                </a:solidFill>
                <a:latin typeface="PingFang SC"/>
              </a:rPr>
              <a:t>是包裹在已有</a:t>
            </a:r>
            <a:r>
              <a:rPr lang="en-US" altLang="zh-CN" dirty="0">
                <a:solidFill>
                  <a:srgbClr val="333333"/>
                </a:solidFill>
                <a:latin typeface="PingFang SC"/>
              </a:rPr>
              <a:t>WEP</a:t>
            </a:r>
            <a:r>
              <a:rPr lang="zh-CN" altLang="en-US" dirty="0">
                <a:solidFill>
                  <a:srgbClr val="333333"/>
                </a:solidFill>
                <a:latin typeface="PingFang SC"/>
              </a:rPr>
              <a:t>密码外围的一层“外壳”， 这种加密方式在尽可能使用</a:t>
            </a:r>
            <a:r>
              <a:rPr lang="en-US" altLang="zh-CN" dirty="0">
                <a:solidFill>
                  <a:srgbClr val="333333"/>
                </a:solidFill>
                <a:latin typeface="PingFang SC"/>
              </a:rPr>
              <a:t>WEP</a:t>
            </a:r>
            <a:r>
              <a:rPr lang="zh-CN" altLang="en-US" dirty="0">
                <a:solidFill>
                  <a:srgbClr val="333333"/>
                </a:solidFill>
                <a:latin typeface="PingFang SC"/>
              </a:rPr>
              <a:t>算法的同时消除了已知的</a:t>
            </a:r>
            <a:r>
              <a:rPr lang="en-US" altLang="zh-CN" dirty="0">
                <a:solidFill>
                  <a:srgbClr val="333333"/>
                </a:solidFill>
                <a:latin typeface="PingFang SC"/>
              </a:rPr>
              <a:t>WEP</a:t>
            </a:r>
            <a:r>
              <a:rPr lang="zh-CN" altLang="en-US" dirty="0">
                <a:solidFill>
                  <a:srgbClr val="333333"/>
                </a:solidFill>
                <a:latin typeface="PingFang SC"/>
              </a:rPr>
              <a:t>缺点，例如：</a:t>
            </a:r>
            <a:r>
              <a:rPr lang="en-US" altLang="zh-CN" dirty="0">
                <a:solidFill>
                  <a:srgbClr val="333333"/>
                </a:solidFill>
                <a:latin typeface="PingFang SC"/>
              </a:rPr>
              <a:t>WEP</a:t>
            </a:r>
            <a:r>
              <a:rPr lang="zh-CN" altLang="en-US" dirty="0">
                <a:solidFill>
                  <a:srgbClr val="333333"/>
                </a:solidFill>
                <a:latin typeface="PingFang SC"/>
              </a:rPr>
              <a:t>密码使用的密钥长度为</a:t>
            </a:r>
            <a:r>
              <a:rPr lang="en-US" altLang="zh-CN" dirty="0">
                <a:solidFill>
                  <a:srgbClr val="333333"/>
                </a:solidFill>
                <a:latin typeface="PingFang SC"/>
              </a:rPr>
              <a:t>40</a:t>
            </a:r>
            <a:r>
              <a:rPr lang="zh-CN" altLang="en-US" dirty="0">
                <a:solidFill>
                  <a:srgbClr val="333333"/>
                </a:solidFill>
                <a:latin typeface="PingFang SC"/>
              </a:rPr>
              <a:t>位和</a:t>
            </a:r>
            <a:r>
              <a:rPr lang="en-US" altLang="zh-CN" dirty="0">
                <a:solidFill>
                  <a:srgbClr val="333333"/>
                </a:solidFill>
                <a:latin typeface="PingFang SC"/>
              </a:rPr>
              <a:t>128</a:t>
            </a:r>
            <a:r>
              <a:rPr lang="zh-CN" altLang="en-US" dirty="0">
                <a:solidFill>
                  <a:srgbClr val="333333"/>
                </a:solidFill>
                <a:latin typeface="PingFang SC"/>
              </a:rPr>
              <a:t>位，</a:t>
            </a:r>
            <a:r>
              <a:rPr lang="en-US" altLang="zh-CN" dirty="0">
                <a:solidFill>
                  <a:srgbClr val="333333"/>
                </a:solidFill>
                <a:latin typeface="PingFang SC"/>
              </a:rPr>
              <a:t>40</a:t>
            </a:r>
            <a:r>
              <a:rPr lang="zh-CN" altLang="en-US" dirty="0">
                <a:solidFill>
                  <a:srgbClr val="333333"/>
                </a:solidFill>
                <a:latin typeface="PingFang SC"/>
              </a:rPr>
              <a:t>位的钥匙是非常容易破解的，而且同一局域网内所有用户都共享同一个密钥，一个用户丢失钥匙将使整个网络不安全。</a:t>
            </a:r>
            <a:endParaRPr lang="zh-CN" altLang="en-US" dirty="0"/>
          </a:p>
        </p:txBody>
      </p:sp>
      <p:sp>
        <p:nvSpPr>
          <p:cNvPr id="4" name="灯片编号占位符 11">
            <a:extLst>
              <a:ext uri="{FF2B5EF4-FFF2-40B4-BE49-F238E27FC236}">
                <a16:creationId xmlns:a16="http://schemas.microsoft.com/office/drawing/2014/main" id="{204C9C97-3323-4E58-8B8C-90B97520D85D}"/>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37</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44387" name="TextBox 49">
            <a:extLst>
              <a:ext uri="{FF2B5EF4-FFF2-40B4-BE49-F238E27FC236}">
                <a16:creationId xmlns:a16="http://schemas.microsoft.com/office/drawing/2014/main" id="{80C16B74-2F71-44FC-8D92-90B48916CF35}"/>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44388" name="文本框 3">
            <a:extLst>
              <a:ext uri="{FF2B5EF4-FFF2-40B4-BE49-F238E27FC236}">
                <a16:creationId xmlns:a16="http://schemas.microsoft.com/office/drawing/2014/main" id="{7F50B1C7-6305-4780-B247-1B572CB96059}"/>
              </a:ext>
            </a:extLst>
          </p:cNvPr>
          <p:cNvSpPr txBox="1">
            <a:spLocks noChangeArrowheads="1"/>
          </p:cNvSpPr>
          <p:nvPr/>
        </p:nvSpPr>
        <p:spPr bwMode="auto">
          <a:xfrm>
            <a:off x="433388" y="1546225"/>
            <a:ext cx="842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Wingdings" panose="05000000000000000000" pitchFamily="2" charset="2"/>
              <a:buChar char="u"/>
            </a:pPr>
            <a:r>
              <a:rPr lang="en-US" altLang="zh-CN" sz="2400" b="1">
                <a:latin typeface="宋体" panose="02010600030101010101" pitchFamily="2" charset="-122"/>
                <a:ea typeface="宋体" panose="02010600030101010101" pitchFamily="2" charset="-122"/>
              </a:rPr>
              <a:t>TKIP</a:t>
            </a:r>
            <a:r>
              <a:rPr lang="zh-CN" altLang="en-US" sz="2400" b="1">
                <a:latin typeface="宋体" panose="02010600030101010101" pitchFamily="2" charset="-122"/>
                <a:ea typeface="宋体" panose="02010600030101010101" pitchFamily="2" charset="-122"/>
              </a:rPr>
              <a:t>加密流程</a:t>
            </a:r>
          </a:p>
        </p:txBody>
      </p:sp>
      <p:pic>
        <p:nvPicPr>
          <p:cNvPr id="144389" name="图片 2">
            <a:extLst>
              <a:ext uri="{FF2B5EF4-FFF2-40B4-BE49-F238E27FC236}">
                <a16:creationId xmlns:a16="http://schemas.microsoft.com/office/drawing/2014/main" id="{5661FD45-4942-4CC5-91E7-3C643545EF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113" y="2081213"/>
            <a:ext cx="90106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0" name="文本框 5">
            <a:extLst>
              <a:ext uri="{FF2B5EF4-FFF2-40B4-BE49-F238E27FC236}">
                <a16:creationId xmlns:a16="http://schemas.microsoft.com/office/drawing/2014/main" id="{F4F8A2B2-C629-4AA3-B529-1045973EDFAE}"/>
              </a:ext>
            </a:extLst>
          </p:cNvPr>
          <p:cNvSpPr txBox="1">
            <a:spLocks noChangeArrowheads="1"/>
          </p:cNvSpPr>
          <p:nvPr/>
        </p:nvSpPr>
        <p:spPr bwMode="auto">
          <a:xfrm>
            <a:off x="400050" y="5445125"/>
            <a:ext cx="82502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zh-CN" altLang="en-US" sz="2200">
                <a:latin typeface="宋体" panose="02010600030101010101" pitchFamily="2" charset="-122"/>
                <a:ea typeface="宋体" panose="02010600030101010101" pitchFamily="2" charset="-122"/>
              </a:rPr>
              <a:t>从流程图来看，其实</a:t>
            </a:r>
            <a:r>
              <a:rPr lang="en-US" altLang="zh-CN" sz="2200">
                <a:latin typeface="宋体" panose="02010600030101010101" pitchFamily="2" charset="-122"/>
                <a:ea typeface="宋体" panose="02010600030101010101" pitchFamily="2" charset="-122"/>
              </a:rPr>
              <a:t>TKIP</a:t>
            </a:r>
            <a:r>
              <a:rPr lang="zh-CN" altLang="en-US" sz="2200">
                <a:latin typeface="宋体" panose="02010600030101010101" pitchFamily="2" charset="-122"/>
                <a:ea typeface="宋体" panose="02010600030101010101" pitchFamily="2" charset="-122"/>
              </a:rPr>
              <a:t>相对于</a:t>
            </a:r>
            <a:r>
              <a:rPr lang="en-US" altLang="zh-CN" sz="2200">
                <a:latin typeface="宋体" panose="02010600030101010101" pitchFamily="2" charset="-122"/>
                <a:ea typeface="宋体" panose="02010600030101010101" pitchFamily="2" charset="-122"/>
              </a:rPr>
              <a:t>WEP</a:t>
            </a:r>
            <a:r>
              <a:rPr lang="zh-CN" altLang="en-US" sz="2200">
                <a:latin typeface="宋体" panose="02010600030101010101" pitchFamily="2" charset="-122"/>
                <a:ea typeface="宋体" panose="02010600030101010101" pitchFamily="2" charset="-122"/>
              </a:rPr>
              <a:t>主要是多了左半部分，</a:t>
            </a:r>
            <a:r>
              <a:rPr lang="zh-CN" altLang="en-US" sz="2200">
                <a:solidFill>
                  <a:srgbClr val="FF0000"/>
                </a:solidFill>
                <a:latin typeface="宋体" panose="02010600030101010101" pitchFamily="2" charset="-122"/>
                <a:ea typeface="宋体" panose="02010600030101010101" pitchFamily="2" charset="-122"/>
              </a:rPr>
              <a:t>右半部分的内容其实大同小异</a:t>
            </a:r>
            <a:r>
              <a:rPr lang="zh-CN" altLang="en-US" sz="2200">
                <a:latin typeface="宋体" panose="02010600030101010101" pitchFamily="2" charset="-122"/>
                <a:ea typeface="宋体" panose="02010600030101010101" pitchFamily="2" charset="-122"/>
              </a:rPr>
              <a:t>；从</a:t>
            </a:r>
            <a:r>
              <a:rPr lang="en-US" altLang="zh-CN" sz="2200">
                <a:latin typeface="宋体" panose="02010600030101010101" pitchFamily="2" charset="-122"/>
                <a:ea typeface="宋体" panose="02010600030101010101" pitchFamily="2" charset="-122"/>
              </a:rPr>
              <a:t>MPDU</a:t>
            </a:r>
            <a:r>
              <a:rPr lang="zh-CN" altLang="en-US" sz="2200">
                <a:latin typeface="宋体" panose="02010600030101010101" pitchFamily="2" charset="-122"/>
                <a:ea typeface="宋体" panose="02010600030101010101" pitchFamily="2" charset="-122"/>
              </a:rPr>
              <a:t>的内容来看，主要多了</a:t>
            </a:r>
            <a:r>
              <a:rPr lang="en-US" altLang="zh-CN" sz="2200">
                <a:latin typeface="宋体" panose="02010600030101010101" pitchFamily="2" charset="-122"/>
                <a:ea typeface="宋体" panose="02010600030101010101" pitchFamily="2" charset="-122"/>
              </a:rPr>
              <a:t>extender IV</a:t>
            </a:r>
            <a:r>
              <a:rPr lang="zh-CN" altLang="en-US" sz="2200">
                <a:latin typeface="宋体" panose="02010600030101010101" pitchFamily="2" charset="-122"/>
                <a:ea typeface="宋体" panose="02010600030101010101" pitchFamily="2" charset="-122"/>
              </a:rPr>
              <a:t>和</a:t>
            </a:r>
            <a:r>
              <a:rPr lang="en-US" altLang="zh-CN" sz="2200">
                <a:latin typeface="宋体" panose="02010600030101010101" pitchFamily="2" charset="-122"/>
                <a:ea typeface="宋体" panose="02010600030101010101" pitchFamily="2" charset="-122"/>
              </a:rPr>
              <a:t>MIC</a:t>
            </a:r>
            <a:r>
              <a:rPr lang="zh-CN" altLang="en-US" sz="2200">
                <a:latin typeface="宋体" panose="02010600030101010101" pitchFamily="2" charset="-122"/>
                <a:ea typeface="宋体" panose="02010600030101010101" pitchFamily="2" charset="-122"/>
              </a:rPr>
              <a:t>两个部分。</a:t>
            </a:r>
          </a:p>
        </p:txBody>
      </p:sp>
      <p:sp>
        <p:nvSpPr>
          <p:cNvPr id="3" name="灯片编号占位符 11">
            <a:extLst>
              <a:ext uri="{FF2B5EF4-FFF2-40B4-BE49-F238E27FC236}">
                <a16:creationId xmlns:a16="http://schemas.microsoft.com/office/drawing/2014/main" id="{FDED82CE-8281-4842-9796-858FF516C29F}"/>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38</a:t>
            </a:fld>
            <a:endParaRPr lang="zh-CN" altLang="en-US" sz="1800" dirty="0">
              <a:latin typeface="Calibri" panose="020F0502020204030204" pitchFamily="34" charset="0"/>
              <a:ea typeface="宋体" panose="02010600030101010101" pitchFamily="2" charset="-122"/>
            </a:endParaRPr>
          </a:p>
        </p:txBody>
      </p:sp>
      <p:sp>
        <p:nvSpPr>
          <p:cNvPr id="4" name="矩形 3"/>
          <p:cNvSpPr/>
          <p:nvPr/>
        </p:nvSpPr>
        <p:spPr>
          <a:xfrm>
            <a:off x="8013575" y="2420888"/>
            <a:ext cx="636713" cy="276999"/>
          </a:xfrm>
          <a:prstGeom prst="rect">
            <a:avLst/>
          </a:prstGeom>
        </p:spPr>
        <p:txBody>
          <a:bodyPr wrap="none">
            <a:spAutoFit/>
          </a:bodyPr>
          <a:lstStyle/>
          <a:p>
            <a:r>
              <a:rPr lang="en-US" altLang="zh-CN" sz="1200" dirty="0" smtClean="0"/>
              <a:t>MPDU</a:t>
            </a:r>
            <a:endParaRPr lang="zh-CN" altLang="en-US" sz="12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图片 3">
            <a:extLst>
              <a:ext uri="{FF2B5EF4-FFF2-40B4-BE49-F238E27FC236}">
                <a16:creationId xmlns:a16="http://schemas.microsoft.com/office/drawing/2014/main" id="{07F2424A-F487-4C76-B31C-CAA19F45BA65}"/>
              </a:ext>
            </a:extLst>
          </p:cNvPr>
          <p:cNvPicPr>
            <a:picLocks noChangeAspect="1"/>
          </p:cNvPicPr>
          <p:nvPr/>
        </p:nvPicPr>
        <p:blipFill>
          <a:blip r:embed="rId3">
            <a:extLst>
              <a:ext uri="{28A0092B-C50C-407E-A947-70E740481C1C}">
                <a14:useLocalDpi xmlns:a14="http://schemas.microsoft.com/office/drawing/2010/main" val="0"/>
              </a:ext>
            </a:extLst>
          </a:blip>
          <a:srcRect l="348" r="348" b="6194"/>
          <a:stretch>
            <a:fillRect/>
          </a:stretch>
        </p:blipFill>
        <p:spPr bwMode="auto">
          <a:xfrm>
            <a:off x="0" y="1413272"/>
            <a:ext cx="8460432" cy="511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7" name="Text Box 5">
            <a:extLst>
              <a:ext uri="{FF2B5EF4-FFF2-40B4-BE49-F238E27FC236}">
                <a16:creationId xmlns:a16="http://schemas.microsoft.com/office/drawing/2014/main" id="{C29352C9-ED6B-44D2-8208-3D79FA59D5F6}"/>
              </a:ext>
            </a:extLst>
          </p:cNvPr>
          <p:cNvSpPr txBox="1">
            <a:spLocks noChangeArrowheads="1"/>
          </p:cNvSpPr>
          <p:nvPr/>
        </p:nvSpPr>
        <p:spPr bwMode="auto">
          <a:xfrm>
            <a:off x="6804025" y="1744489"/>
            <a:ext cx="2125663" cy="460375"/>
          </a:xfrm>
          <a:prstGeom prst="rect">
            <a:avLst/>
          </a:prstGeom>
          <a:noFill/>
          <a:ln w="9525">
            <a:noFill/>
            <a:miter lim="800000"/>
            <a:headEnd/>
            <a:tailEnd/>
          </a:ln>
          <a:effectLst/>
        </p:spPr>
        <p:txBody>
          <a:bodyPr wrap="none">
            <a:spAutoFit/>
          </a:bodyPr>
          <a:lstStyle/>
          <a:p>
            <a:pPr algn="ctr" eaLnBrk="1" hangingPunct="1">
              <a:defRPr/>
            </a:pPr>
            <a:r>
              <a:rPr lang="en-US" altLang="zh-CN" sz="2400" b="1" dirty="0">
                <a:latin typeface="+mn-ea"/>
                <a:ea typeface="+mn-ea"/>
              </a:rPr>
              <a:t>TKIP</a:t>
            </a:r>
            <a:r>
              <a:rPr lang="zh-CN" altLang="en-US" sz="2400" b="1" dirty="0">
                <a:latin typeface="+mn-ea"/>
                <a:ea typeface="+mn-ea"/>
              </a:rPr>
              <a:t>解密过程</a:t>
            </a:r>
          </a:p>
        </p:txBody>
      </p:sp>
      <p:sp>
        <p:nvSpPr>
          <p:cNvPr id="5" name="TextBox 49">
            <a:extLst>
              <a:ext uri="{FF2B5EF4-FFF2-40B4-BE49-F238E27FC236}">
                <a16:creationId xmlns:a16="http://schemas.microsoft.com/office/drawing/2014/main" id="{F965D62C-1055-4718-A156-5C2A933B71ED}"/>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3" name="灯片编号占位符 11">
            <a:extLst>
              <a:ext uri="{FF2B5EF4-FFF2-40B4-BE49-F238E27FC236}">
                <a16:creationId xmlns:a16="http://schemas.microsoft.com/office/drawing/2014/main" id="{B0605E7A-C011-4219-B3AB-891EFC3387CF}"/>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39</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92163" name="Text Box 5">
            <a:extLst>
              <a:ext uri="{FF2B5EF4-FFF2-40B4-BE49-F238E27FC236}">
                <a16:creationId xmlns:a16="http://schemas.microsoft.com/office/drawing/2014/main" id="{51C1EB4E-ACF7-476D-AF78-8E4570357BEB}"/>
              </a:ext>
            </a:extLst>
          </p:cNvPr>
          <p:cNvSpPr txBox="1">
            <a:spLocks noChangeArrowheads="1"/>
          </p:cNvSpPr>
          <p:nvPr/>
        </p:nvSpPr>
        <p:spPr bwMode="auto">
          <a:xfrm>
            <a:off x="227013" y="1803400"/>
            <a:ext cx="4533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Tx/>
              <a:buNone/>
            </a:pPr>
            <a:r>
              <a:rPr lang="en-US" altLang="zh-CN" sz="2400">
                <a:latin typeface="宋体" panose="02010600030101010101" pitchFamily="2" charset="-122"/>
                <a:ea typeface="宋体" panose="02010600030101010101" pitchFamily="2" charset="-122"/>
              </a:rPr>
              <a:t>WEP</a:t>
            </a:r>
            <a:r>
              <a:rPr lang="zh-CN" altLang="en-US" sz="2400">
                <a:latin typeface="宋体" panose="02010600030101010101" pitchFamily="2" charset="-122"/>
                <a:ea typeface="宋体" panose="02010600030101010101" pitchFamily="2" charset="-122"/>
              </a:rPr>
              <a:t>协议算法结构如下图所示：</a:t>
            </a:r>
            <a:endParaRPr lang="en-US" altLang="zh-CN" sz="2400">
              <a:latin typeface="宋体" panose="02010600030101010101" pitchFamily="2" charset="-122"/>
              <a:ea typeface="宋体" panose="02010600030101010101" pitchFamily="2" charset="-122"/>
            </a:endParaRPr>
          </a:p>
        </p:txBody>
      </p:sp>
      <p:pic>
        <p:nvPicPr>
          <p:cNvPr id="92164" name="图片 2">
            <a:extLst>
              <a:ext uri="{FF2B5EF4-FFF2-40B4-BE49-F238E27FC236}">
                <a16:creationId xmlns:a16="http://schemas.microsoft.com/office/drawing/2014/main" id="{1D3A29A0-5276-4C40-8C58-53831BE573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013" y="2579688"/>
            <a:ext cx="45339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TextBox 49">
            <a:extLst>
              <a:ext uri="{FF2B5EF4-FFF2-40B4-BE49-F238E27FC236}">
                <a16:creationId xmlns:a16="http://schemas.microsoft.com/office/drawing/2014/main" id="{323DB221-1C97-434E-9BBC-AA7623313F19}"/>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92166" name="文本框 6">
            <a:extLst>
              <a:ext uri="{FF2B5EF4-FFF2-40B4-BE49-F238E27FC236}">
                <a16:creationId xmlns:a16="http://schemas.microsoft.com/office/drawing/2014/main" id="{9FFF661F-B1C3-4C98-AA79-EA4FC7FCD887}"/>
              </a:ext>
            </a:extLst>
          </p:cNvPr>
          <p:cNvSpPr txBox="1">
            <a:spLocks noChangeArrowheads="1"/>
          </p:cNvSpPr>
          <p:nvPr/>
        </p:nvSpPr>
        <p:spPr bwMode="auto">
          <a:xfrm>
            <a:off x="5048250" y="2549525"/>
            <a:ext cx="386556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a:spcBef>
                <a:spcPct val="0"/>
              </a:spcBef>
              <a:buFontTx/>
              <a:buNone/>
            </a:pPr>
            <a:r>
              <a:rPr lang="zh-CN" altLang="en-US" sz="2200" dirty="0">
                <a:latin typeface="宋体" panose="02010600030101010101" pitchFamily="2" charset="-122"/>
                <a:ea typeface="宋体" panose="02010600030101010101" pitchFamily="2" charset="-122"/>
              </a:rPr>
              <a:t>其中，开放式系统认证</a:t>
            </a:r>
            <a:r>
              <a:rPr lang="en-US" altLang="zh-CN" sz="2200" dirty="0">
                <a:latin typeface="宋体" panose="02010600030101010101" pitchFamily="2" charset="-122"/>
                <a:ea typeface="宋体" panose="02010600030101010101" pitchFamily="2" charset="-122"/>
              </a:rPr>
              <a:t>(</a:t>
            </a:r>
            <a:r>
              <a:rPr lang="en-US" altLang="zh-CN" sz="2200" b="1" dirty="0">
                <a:latin typeface="宋体" panose="02010600030101010101" pitchFamily="2" charset="-122"/>
                <a:ea typeface="宋体" panose="02010600030101010101" pitchFamily="2" charset="-122"/>
              </a:rPr>
              <a:t>Open System authentication</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和共享密钥认证</a:t>
            </a:r>
            <a:r>
              <a:rPr lang="en-US" altLang="zh-CN" sz="2200" dirty="0">
                <a:latin typeface="宋体" panose="02010600030101010101" pitchFamily="2" charset="-122"/>
                <a:ea typeface="宋体" panose="02010600030101010101" pitchFamily="2" charset="-122"/>
              </a:rPr>
              <a:t>(</a:t>
            </a:r>
            <a:r>
              <a:rPr lang="en-US" altLang="zh-CN" sz="2200" b="1" dirty="0">
                <a:latin typeface="宋体" panose="02010600030101010101" pitchFamily="2" charset="-122"/>
                <a:ea typeface="宋体" panose="02010600030101010101" pitchFamily="2" charset="-122"/>
              </a:rPr>
              <a:t>Shared Key authentication</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是</a:t>
            </a:r>
            <a:r>
              <a:rPr lang="en-US" altLang="zh-CN" sz="2200" dirty="0">
                <a:latin typeface="宋体" panose="02010600030101010101" pitchFamily="2" charset="-122"/>
                <a:ea typeface="宋体" panose="02010600030101010101" pitchFamily="2" charset="-122"/>
              </a:rPr>
              <a:t>WEP</a:t>
            </a:r>
            <a:r>
              <a:rPr lang="zh-CN" altLang="en-US" sz="2200" dirty="0">
                <a:solidFill>
                  <a:srgbClr val="FF0000"/>
                </a:solidFill>
                <a:latin typeface="宋体" panose="02010600030101010101" pitchFamily="2" charset="-122"/>
                <a:ea typeface="宋体" panose="02010600030101010101" pitchFamily="2" charset="-122"/>
              </a:rPr>
              <a:t>认证</a:t>
            </a:r>
            <a:r>
              <a:rPr lang="zh-CN" altLang="en-US" sz="2200" dirty="0">
                <a:latin typeface="宋体" panose="02010600030101010101" pitchFamily="2" charset="-122"/>
                <a:ea typeface="宋体" panose="02010600030101010101" pitchFamily="2" charset="-122"/>
              </a:rPr>
              <a:t>的两种方式。</a:t>
            </a:r>
            <a:endParaRPr lang="en-US" altLang="zh-CN" sz="2200" dirty="0">
              <a:latin typeface="宋体" panose="02010600030101010101" pitchFamily="2" charset="-122"/>
              <a:ea typeface="宋体" panose="02010600030101010101" pitchFamily="2" charset="-122"/>
            </a:endParaRPr>
          </a:p>
          <a:p>
            <a:pPr algn="just">
              <a:spcBef>
                <a:spcPct val="0"/>
              </a:spcBef>
              <a:buFontTx/>
              <a:buNone/>
            </a:pPr>
            <a:endParaRPr lang="en-US" altLang="zh-CN" sz="2200" dirty="0">
              <a:latin typeface="宋体" panose="02010600030101010101" pitchFamily="2" charset="-122"/>
              <a:ea typeface="宋体" panose="02010600030101010101" pitchFamily="2" charset="-122"/>
            </a:endParaRPr>
          </a:p>
          <a:p>
            <a:pPr algn="just">
              <a:spcBef>
                <a:spcPct val="0"/>
              </a:spcBef>
              <a:buFontTx/>
              <a:buNone/>
            </a:pPr>
            <a:r>
              <a:rPr lang="en-US" altLang="zh-CN" sz="2200" dirty="0">
                <a:latin typeface="宋体" panose="02010600030101010101" pitchFamily="2" charset="-122"/>
                <a:ea typeface="宋体" panose="02010600030101010101" pitchFamily="2" charset="-122"/>
              </a:rPr>
              <a:t>WEP</a:t>
            </a:r>
            <a:r>
              <a:rPr lang="zh-CN" altLang="en-US" sz="2200" dirty="0">
                <a:latin typeface="宋体" panose="02010600030101010101" pitchFamily="2" charset="-122"/>
                <a:ea typeface="宋体" panose="02010600030101010101" pitchFamily="2" charset="-122"/>
              </a:rPr>
              <a:t>使用</a:t>
            </a:r>
            <a:r>
              <a:rPr lang="en-US" altLang="zh-CN" sz="2200" b="1" dirty="0">
                <a:latin typeface="宋体" panose="02010600030101010101" pitchFamily="2" charset="-122"/>
                <a:ea typeface="宋体" panose="02010600030101010101" pitchFamily="2" charset="-122"/>
              </a:rPr>
              <a:t>RC4</a:t>
            </a:r>
            <a:r>
              <a:rPr lang="en-US" altLang="zh-CN" sz="2200" dirty="0">
                <a:latin typeface="宋体" panose="02010600030101010101" pitchFamily="2" charset="-122"/>
                <a:ea typeface="宋体" panose="02010600030101010101" pitchFamily="2" charset="-122"/>
              </a:rPr>
              <a:t>(</a:t>
            </a:r>
            <a:r>
              <a:rPr lang="en-US" altLang="zh-CN" sz="2200" dirty="0" err="1">
                <a:latin typeface="宋体" panose="02010600030101010101" pitchFamily="2" charset="-122"/>
                <a:ea typeface="宋体" panose="02010600030101010101" pitchFamily="2" charset="-122"/>
              </a:rPr>
              <a:t>Rivest</a:t>
            </a:r>
            <a:r>
              <a:rPr lang="en-US" altLang="zh-CN" sz="2200" dirty="0">
                <a:latin typeface="宋体" panose="02010600030101010101" pitchFamily="2" charset="-122"/>
                <a:ea typeface="宋体" panose="02010600030101010101" pitchFamily="2" charset="-122"/>
              </a:rPr>
              <a:t> Cipher)</a:t>
            </a:r>
            <a:r>
              <a:rPr lang="zh-CN" altLang="en-US" sz="2200" dirty="0">
                <a:latin typeface="宋体" panose="02010600030101010101" pitchFamily="2" charset="-122"/>
                <a:ea typeface="宋体" panose="02010600030101010101" pitchFamily="2" charset="-122"/>
              </a:rPr>
              <a:t>串流加密算法达到</a:t>
            </a:r>
            <a:r>
              <a:rPr lang="zh-CN" altLang="en-US" sz="2200" dirty="0">
                <a:solidFill>
                  <a:srgbClr val="FF0000"/>
                </a:solidFill>
                <a:latin typeface="宋体" panose="02010600030101010101" pitchFamily="2" charset="-122"/>
                <a:ea typeface="宋体" panose="02010600030101010101" pitchFamily="2" charset="-122"/>
              </a:rPr>
              <a:t>机密性</a:t>
            </a:r>
            <a:r>
              <a:rPr lang="zh-CN" altLang="en-US" sz="2200" dirty="0">
                <a:latin typeface="宋体" panose="02010600030101010101" pitchFamily="2" charset="-122"/>
                <a:ea typeface="宋体" panose="02010600030101010101" pitchFamily="2" charset="-122"/>
              </a:rPr>
              <a:t>，并由</a:t>
            </a:r>
            <a:r>
              <a:rPr lang="en-US" altLang="zh-CN" sz="2200" b="1" dirty="0">
                <a:latin typeface="宋体" panose="02010600030101010101" pitchFamily="2" charset="-122"/>
                <a:ea typeface="宋体" panose="02010600030101010101" pitchFamily="2" charset="-122"/>
              </a:rPr>
              <a:t>CRC32</a:t>
            </a:r>
            <a:r>
              <a:rPr lang="zh-CN" altLang="en-US" sz="2200" dirty="0">
                <a:latin typeface="宋体" panose="02010600030101010101" pitchFamily="2" charset="-122"/>
                <a:ea typeface="宋体" panose="02010600030101010101" pitchFamily="2" charset="-122"/>
              </a:rPr>
              <a:t>验证</a:t>
            </a:r>
            <a:r>
              <a:rPr lang="zh-CN" altLang="en-US" sz="2200" dirty="0">
                <a:solidFill>
                  <a:srgbClr val="FF0000"/>
                </a:solidFill>
                <a:latin typeface="宋体" panose="02010600030101010101" pitchFamily="2" charset="-122"/>
                <a:ea typeface="宋体" panose="02010600030101010101" pitchFamily="2" charset="-122"/>
              </a:rPr>
              <a:t>数据完整性</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a:spcBef>
                <a:spcPct val="0"/>
              </a:spcBef>
              <a:buFontTx/>
              <a:buNone/>
            </a:pPr>
            <a:endParaRPr lang="en-US" altLang="zh-CN" sz="1600" b="1" dirty="0">
              <a:latin typeface="宋体" panose="02010600030101010101" pitchFamily="2" charset="-122"/>
              <a:ea typeface="宋体" panose="02010600030101010101" pitchFamily="2" charset="-122"/>
            </a:endParaRPr>
          </a:p>
          <a:p>
            <a:pPr>
              <a:spcBef>
                <a:spcPct val="0"/>
              </a:spcBef>
              <a:buFontTx/>
              <a:buNone/>
            </a:pPr>
            <a:endParaRPr lang="zh-CN" altLang="en-US" sz="1600" dirty="0">
              <a:latin typeface="Times New Roman" panose="02020603050405020304" pitchFamily="18" charset="0"/>
              <a:ea typeface="宋体" panose="02010600030101010101" pitchFamily="2" charset="-122"/>
            </a:endParaRPr>
          </a:p>
        </p:txBody>
      </p:sp>
      <p:sp>
        <p:nvSpPr>
          <p:cNvPr id="3" name="灯片编号占位符 11">
            <a:extLst>
              <a:ext uri="{FF2B5EF4-FFF2-40B4-BE49-F238E27FC236}">
                <a16:creationId xmlns:a16="http://schemas.microsoft.com/office/drawing/2014/main" id="{9A127F96-FEF8-400C-B827-AF128ADB74F8}"/>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4</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E6B53-FCC0-42C1-BE48-3D361D93B29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58723" name="TextBox 49">
            <a:extLst>
              <a:ext uri="{FF2B5EF4-FFF2-40B4-BE49-F238E27FC236}">
                <a16:creationId xmlns:a16="http://schemas.microsoft.com/office/drawing/2014/main" id="{57063592-FE95-4CC3-A1EF-06F4B914CCE0}"/>
              </a:ext>
            </a:extLst>
          </p:cNvPr>
          <p:cNvSpPr txBox="1">
            <a:spLocks noChangeArrowheads="1"/>
          </p:cNvSpPr>
          <p:nvPr/>
        </p:nvSpPr>
        <p:spPr bwMode="auto">
          <a:xfrm>
            <a:off x="15875"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58724" name="文本框 3">
            <a:extLst>
              <a:ext uri="{FF2B5EF4-FFF2-40B4-BE49-F238E27FC236}">
                <a16:creationId xmlns:a16="http://schemas.microsoft.com/office/drawing/2014/main" id="{07477F1C-FD97-4C09-BF13-073EEE31ACFD}"/>
              </a:ext>
            </a:extLst>
          </p:cNvPr>
          <p:cNvSpPr txBox="1">
            <a:spLocks noChangeArrowheads="1"/>
          </p:cNvSpPr>
          <p:nvPr/>
        </p:nvSpPr>
        <p:spPr bwMode="auto">
          <a:xfrm>
            <a:off x="622300" y="1762125"/>
            <a:ext cx="8423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Wingdings" panose="05000000000000000000" pitchFamily="2" charset="2"/>
              <a:buChar char="u"/>
            </a:pPr>
            <a:r>
              <a:rPr lang="en-US" altLang="zh-CN" sz="2400" b="1">
                <a:latin typeface="宋体" panose="02010600030101010101" pitchFamily="2" charset="-122"/>
                <a:ea typeface="宋体" panose="02010600030101010101" pitchFamily="2" charset="-122"/>
              </a:rPr>
              <a:t>Counter Mode with Cipher-Block Chaining Message Authentication Code Protocol (CCMP)</a:t>
            </a:r>
            <a:endParaRPr lang="zh-CN" altLang="en-US" sz="2400" b="1">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CBC2DA61-9640-47E0-9F36-BF7F0D8BA986}"/>
              </a:ext>
            </a:extLst>
          </p:cNvPr>
          <p:cNvSpPr txBox="1"/>
          <p:nvPr/>
        </p:nvSpPr>
        <p:spPr bwMode="auto">
          <a:xfrm>
            <a:off x="827088" y="2882900"/>
            <a:ext cx="7705725" cy="2123658"/>
          </a:xfrm>
          <a:prstGeom prst="rect">
            <a:avLst/>
          </a:prstGeom>
          <a:noFill/>
          <a:ln>
            <a:noFill/>
          </a:ln>
        </p:spPr>
        <p:txBody>
          <a:bodyPr>
            <a:spAutoFit/>
          </a:bodyPr>
          <a:lstStyle/>
          <a:p>
            <a:pPr marL="342900" indent="-342900">
              <a:buFont typeface="Wingdings" panose="05000000000000000000" pitchFamily="2" charset="2"/>
              <a:buChar char="l"/>
              <a:defRPr/>
            </a:pPr>
            <a:r>
              <a:rPr lang="en-US" altLang="zh-CN" sz="2200" dirty="0">
                <a:latin typeface="宋体" panose="02010600030101010101" pitchFamily="2" charset="-122"/>
              </a:rPr>
              <a:t>CCMP</a:t>
            </a:r>
            <a:r>
              <a:rPr lang="zh-CN" altLang="en-US" sz="2200" dirty="0">
                <a:latin typeface="宋体" panose="02010600030101010101" pitchFamily="2" charset="-122"/>
              </a:rPr>
              <a:t>加密在</a:t>
            </a:r>
            <a:r>
              <a:rPr lang="en-US" altLang="zh-CN" sz="2200" dirty="0">
                <a:solidFill>
                  <a:srgbClr val="FF0000"/>
                </a:solidFill>
                <a:latin typeface="宋体" panose="02010600030101010101" pitchFamily="2" charset="-122"/>
              </a:rPr>
              <a:t>802.11i</a:t>
            </a:r>
            <a:r>
              <a:rPr lang="zh-CN" altLang="en-US" sz="2200" dirty="0">
                <a:latin typeface="宋体" panose="02010600030101010101" pitchFamily="2" charset="-122"/>
              </a:rPr>
              <a:t>修正案中定义，用于</a:t>
            </a:r>
            <a:r>
              <a:rPr lang="zh-CN" altLang="en-US" sz="2200" dirty="0">
                <a:solidFill>
                  <a:srgbClr val="FF0000"/>
                </a:solidFill>
                <a:latin typeface="宋体" panose="02010600030101010101" pitchFamily="2" charset="-122"/>
              </a:rPr>
              <a:t>取代</a:t>
            </a:r>
            <a:r>
              <a:rPr lang="en-US" altLang="zh-CN" sz="2200" dirty="0">
                <a:latin typeface="宋体" panose="02010600030101010101" pitchFamily="2" charset="-122"/>
              </a:rPr>
              <a:t>TKIP</a:t>
            </a:r>
            <a:r>
              <a:rPr lang="zh-CN" altLang="en-US" sz="2200" dirty="0">
                <a:latin typeface="宋体" panose="02010600030101010101" pitchFamily="2" charset="-122"/>
              </a:rPr>
              <a:t>和</a:t>
            </a:r>
            <a:r>
              <a:rPr lang="en-US" altLang="zh-CN" sz="2200" dirty="0">
                <a:latin typeface="宋体" panose="02010600030101010101" pitchFamily="2" charset="-122"/>
              </a:rPr>
              <a:t>WEP</a:t>
            </a:r>
            <a:r>
              <a:rPr lang="zh-CN" altLang="en-US" sz="2200" dirty="0">
                <a:latin typeface="宋体" panose="02010600030101010101" pitchFamily="2" charset="-122"/>
              </a:rPr>
              <a:t>加密；</a:t>
            </a:r>
            <a:endParaRPr lang="en-US" altLang="zh-CN" sz="2200" dirty="0">
              <a:latin typeface="宋体" panose="02010600030101010101" pitchFamily="2" charset="-122"/>
            </a:endParaRPr>
          </a:p>
          <a:p>
            <a:pPr marL="342900" indent="-342900">
              <a:buFont typeface="Wingdings" panose="05000000000000000000" pitchFamily="2" charset="2"/>
              <a:buChar char="l"/>
              <a:defRPr/>
            </a:pPr>
            <a:r>
              <a:rPr lang="en-US" altLang="zh-CN" sz="2200" dirty="0">
                <a:latin typeface="宋体" panose="02010600030101010101" pitchFamily="2" charset="-122"/>
              </a:rPr>
              <a:t>CCMP</a:t>
            </a:r>
            <a:r>
              <a:rPr lang="zh-CN" altLang="en-US" sz="2200" dirty="0">
                <a:latin typeface="宋体" panose="02010600030101010101" pitchFamily="2" charset="-122"/>
              </a:rPr>
              <a:t>使用</a:t>
            </a:r>
            <a:r>
              <a:rPr lang="en-US" altLang="zh-CN" sz="2200" dirty="0">
                <a:latin typeface="宋体" panose="02010600030101010101" pitchFamily="2" charset="-122"/>
              </a:rPr>
              <a:t>AES</a:t>
            </a:r>
            <a:r>
              <a:rPr lang="zh-CN" altLang="en-US" sz="2200" dirty="0">
                <a:latin typeface="宋体" panose="02010600030101010101" pitchFamily="2" charset="-122"/>
              </a:rPr>
              <a:t>块加密算法取代</a:t>
            </a:r>
            <a:r>
              <a:rPr lang="en-US" altLang="zh-CN" sz="2200" dirty="0">
                <a:latin typeface="宋体" panose="02010600030101010101" pitchFamily="2" charset="-122"/>
              </a:rPr>
              <a:t>WEP</a:t>
            </a:r>
            <a:r>
              <a:rPr lang="zh-CN" altLang="en-US" sz="2200" dirty="0">
                <a:latin typeface="宋体" panose="02010600030101010101" pitchFamily="2" charset="-122"/>
              </a:rPr>
              <a:t>和</a:t>
            </a:r>
            <a:r>
              <a:rPr lang="en-US" altLang="zh-CN" sz="2200" dirty="0">
                <a:latin typeface="宋体" panose="02010600030101010101" pitchFamily="2" charset="-122"/>
              </a:rPr>
              <a:t>TKIP</a:t>
            </a:r>
            <a:r>
              <a:rPr lang="zh-CN" altLang="en-US" sz="2200" dirty="0">
                <a:latin typeface="宋体" panose="02010600030101010101" pitchFamily="2" charset="-122"/>
              </a:rPr>
              <a:t>的</a:t>
            </a:r>
            <a:r>
              <a:rPr lang="en-US" altLang="zh-CN" sz="2200" dirty="0">
                <a:latin typeface="宋体" panose="02010600030101010101" pitchFamily="2" charset="-122"/>
              </a:rPr>
              <a:t>RC4</a:t>
            </a:r>
            <a:r>
              <a:rPr lang="zh-CN" altLang="en-US" sz="2200" dirty="0">
                <a:latin typeface="宋体" panose="02010600030101010101" pitchFamily="2" charset="-122"/>
              </a:rPr>
              <a:t>流算法，它也是</a:t>
            </a:r>
            <a:r>
              <a:rPr lang="en-US" altLang="zh-CN" sz="2200" dirty="0" smtClean="0">
                <a:solidFill>
                  <a:srgbClr val="FF0000"/>
                </a:solidFill>
                <a:latin typeface="宋体" panose="02010600030101010101" pitchFamily="2" charset="-122"/>
              </a:rPr>
              <a:t>WPA2</a:t>
            </a:r>
            <a:r>
              <a:rPr lang="zh-CN" altLang="en-US" sz="2200" dirty="0">
                <a:solidFill>
                  <a:srgbClr val="FF0000"/>
                </a:solidFill>
                <a:latin typeface="宋体" panose="02010600030101010101" pitchFamily="2" charset="-122"/>
              </a:rPr>
              <a:t>指定的加密方式</a:t>
            </a:r>
            <a:r>
              <a:rPr lang="zh-CN" altLang="en-US" sz="2200" dirty="0">
                <a:latin typeface="宋体" panose="02010600030101010101" pitchFamily="2" charset="-122"/>
              </a:rPr>
              <a:t>。</a:t>
            </a:r>
            <a:endParaRPr lang="en-US" altLang="zh-CN" sz="2200" dirty="0">
              <a:latin typeface="宋体" panose="02010600030101010101" pitchFamily="2" charset="-122"/>
            </a:endParaRPr>
          </a:p>
          <a:p>
            <a:pPr>
              <a:defRPr/>
            </a:pPr>
            <a:endParaRPr lang="en-US" altLang="zh-CN" sz="2200" dirty="0">
              <a:latin typeface="宋体" panose="02010600030101010101" pitchFamily="2" charset="-122"/>
            </a:endParaRPr>
          </a:p>
          <a:p>
            <a:pPr>
              <a:defRPr/>
            </a:pPr>
            <a:endParaRPr lang="en-US" altLang="zh-CN" sz="2200" dirty="0">
              <a:latin typeface="宋体" panose="02010600030101010101" pitchFamily="2" charset="-122"/>
            </a:endParaRPr>
          </a:p>
        </p:txBody>
      </p:sp>
      <p:sp>
        <p:nvSpPr>
          <p:cNvPr id="4" name="灯片编号占位符 11">
            <a:extLst>
              <a:ext uri="{FF2B5EF4-FFF2-40B4-BE49-F238E27FC236}">
                <a16:creationId xmlns:a16="http://schemas.microsoft.com/office/drawing/2014/main" id="{BFC3E817-5DFE-429B-A561-AD75E53B98D0}"/>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40</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图片 2">
            <a:extLst>
              <a:ext uri="{FF2B5EF4-FFF2-40B4-BE49-F238E27FC236}">
                <a16:creationId xmlns:a16="http://schemas.microsoft.com/office/drawing/2014/main" id="{176A21E5-633A-41A7-8CB3-AE392A07AB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66612"/>
            <a:ext cx="8378825" cy="51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2" name="Text Box 4">
            <a:extLst>
              <a:ext uri="{FF2B5EF4-FFF2-40B4-BE49-F238E27FC236}">
                <a16:creationId xmlns:a16="http://schemas.microsoft.com/office/drawing/2014/main" id="{15E2273A-22B0-4AFF-934C-7B0A553890C2}"/>
              </a:ext>
            </a:extLst>
          </p:cNvPr>
          <p:cNvSpPr txBox="1">
            <a:spLocks noChangeArrowheads="1"/>
          </p:cNvSpPr>
          <p:nvPr/>
        </p:nvSpPr>
        <p:spPr bwMode="auto">
          <a:xfrm>
            <a:off x="376238" y="1601788"/>
            <a:ext cx="8443912" cy="581025"/>
          </a:xfrm>
          <a:prstGeom prst="rect">
            <a:avLst/>
          </a:prstGeom>
          <a:noFill/>
          <a:ln w="9525">
            <a:noFill/>
            <a:miter lim="800000"/>
            <a:headEnd/>
            <a:tailEnd/>
          </a:ln>
          <a:effectLst/>
        </p:spPr>
        <p:txBody>
          <a:bodyPr>
            <a:spAutoFit/>
          </a:bodyPr>
          <a:lstStyle/>
          <a:p>
            <a:pPr>
              <a:lnSpc>
                <a:spcPct val="200000"/>
              </a:lnSpc>
              <a:defRPr/>
            </a:pPr>
            <a:endParaRPr lang="zh-CN" altLang="zh-CN">
              <a:effectLst>
                <a:outerShdw blurRad="38100" dist="38100" dir="2700000" algn="tl">
                  <a:srgbClr val="C0C0C0"/>
                </a:outerShdw>
              </a:effectLst>
            </a:endParaRPr>
          </a:p>
        </p:txBody>
      </p:sp>
      <p:sp>
        <p:nvSpPr>
          <p:cNvPr id="2" name="标题 1">
            <a:extLst>
              <a:ext uri="{FF2B5EF4-FFF2-40B4-BE49-F238E27FC236}">
                <a16:creationId xmlns:a16="http://schemas.microsoft.com/office/drawing/2014/main" id="{77E0ABA4-26A7-47EC-9564-6645AE654FD9}"/>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8" name="Text Box 5">
            <a:extLst>
              <a:ext uri="{FF2B5EF4-FFF2-40B4-BE49-F238E27FC236}">
                <a16:creationId xmlns:a16="http://schemas.microsoft.com/office/drawing/2014/main" id="{C29352C9-ED6B-44D2-8208-3D79FA59D5F6}"/>
              </a:ext>
            </a:extLst>
          </p:cNvPr>
          <p:cNvSpPr txBox="1">
            <a:spLocks noChangeArrowheads="1"/>
          </p:cNvSpPr>
          <p:nvPr/>
        </p:nvSpPr>
        <p:spPr bwMode="auto">
          <a:xfrm>
            <a:off x="6508750" y="6280993"/>
            <a:ext cx="2338388" cy="460375"/>
          </a:xfrm>
          <a:prstGeom prst="rect">
            <a:avLst/>
          </a:prstGeom>
          <a:noFill/>
          <a:ln w="9525">
            <a:noFill/>
            <a:miter lim="800000"/>
            <a:headEnd/>
            <a:tailEnd/>
          </a:ln>
          <a:effectLst/>
        </p:spPr>
        <p:txBody>
          <a:bodyPr wrap="none">
            <a:spAutoFit/>
          </a:bodyPr>
          <a:lstStyle/>
          <a:p>
            <a:pPr algn="ctr" eaLnBrk="1" hangingPunct="1">
              <a:defRPr/>
            </a:pPr>
            <a:r>
              <a:rPr lang="en-US" altLang="zh-CN" sz="2400" b="1" dirty="0">
                <a:latin typeface="+mn-ea"/>
                <a:ea typeface="+mn-ea"/>
              </a:rPr>
              <a:t>CCMP</a:t>
            </a:r>
            <a:r>
              <a:rPr lang="zh-CN" altLang="en-US" sz="2400" b="1" dirty="0">
                <a:latin typeface="+mn-ea"/>
                <a:ea typeface="+mn-ea"/>
              </a:rPr>
              <a:t>加密过程</a:t>
            </a:r>
          </a:p>
        </p:txBody>
      </p:sp>
      <p:sp>
        <p:nvSpPr>
          <p:cNvPr id="6" name="TextBox 49">
            <a:extLst>
              <a:ext uri="{FF2B5EF4-FFF2-40B4-BE49-F238E27FC236}">
                <a16:creationId xmlns:a16="http://schemas.microsoft.com/office/drawing/2014/main" id="{05A30800-CE11-42B0-86F1-9021E006224F}"/>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3" name="灯片编号占位符 11">
            <a:extLst>
              <a:ext uri="{FF2B5EF4-FFF2-40B4-BE49-F238E27FC236}">
                <a16:creationId xmlns:a16="http://schemas.microsoft.com/office/drawing/2014/main" id="{64AB094C-7F51-47CB-B003-0140343A87DC}"/>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41</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6ABE3-20FA-4C39-A60E-4B90EAA1BBAA}"/>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5" name="Text Box 5">
            <a:extLst>
              <a:ext uri="{FF2B5EF4-FFF2-40B4-BE49-F238E27FC236}">
                <a16:creationId xmlns:a16="http://schemas.microsoft.com/office/drawing/2014/main" id="{C29352C9-ED6B-44D2-8208-3D79FA59D5F6}"/>
              </a:ext>
            </a:extLst>
          </p:cNvPr>
          <p:cNvSpPr txBox="1">
            <a:spLocks noChangeArrowheads="1"/>
          </p:cNvSpPr>
          <p:nvPr/>
        </p:nvSpPr>
        <p:spPr bwMode="auto">
          <a:xfrm>
            <a:off x="5934075" y="5935663"/>
            <a:ext cx="2338388" cy="460375"/>
          </a:xfrm>
          <a:prstGeom prst="rect">
            <a:avLst/>
          </a:prstGeom>
          <a:noFill/>
          <a:ln w="9525">
            <a:noFill/>
            <a:miter lim="800000"/>
            <a:headEnd/>
            <a:tailEnd/>
          </a:ln>
          <a:effectLst/>
        </p:spPr>
        <p:txBody>
          <a:bodyPr wrap="none">
            <a:spAutoFit/>
          </a:bodyPr>
          <a:lstStyle/>
          <a:p>
            <a:pPr algn="ctr" eaLnBrk="1" hangingPunct="1">
              <a:defRPr/>
            </a:pPr>
            <a:r>
              <a:rPr lang="en-US" altLang="zh-CN" sz="2400" b="1" dirty="0">
                <a:latin typeface="+mn-ea"/>
                <a:ea typeface="+mn-ea"/>
              </a:rPr>
              <a:t>CCMP</a:t>
            </a:r>
            <a:r>
              <a:rPr lang="zh-CN" altLang="en-US" sz="2400" b="1" dirty="0">
                <a:latin typeface="+mn-ea"/>
                <a:ea typeface="+mn-ea"/>
              </a:rPr>
              <a:t>解密过程</a:t>
            </a:r>
          </a:p>
        </p:txBody>
      </p:sp>
      <p:pic>
        <p:nvPicPr>
          <p:cNvPr id="173060" name="图片 3">
            <a:extLst>
              <a:ext uri="{FF2B5EF4-FFF2-40B4-BE49-F238E27FC236}">
                <a16:creationId xmlns:a16="http://schemas.microsoft.com/office/drawing/2014/main" id="{B53ED7A6-BF84-4B6E-887D-0124AAFFED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87513"/>
            <a:ext cx="914400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9">
            <a:extLst>
              <a:ext uri="{FF2B5EF4-FFF2-40B4-BE49-F238E27FC236}">
                <a16:creationId xmlns:a16="http://schemas.microsoft.com/office/drawing/2014/main" id="{6FFA0154-BFAF-41BB-9EAA-95A823613599}"/>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3" name="灯片编号占位符 11">
            <a:extLst>
              <a:ext uri="{FF2B5EF4-FFF2-40B4-BE49-F238E27FC236}">
                <a16:creationId xmlns:a16="http://schemas.microsoft.com/office/drawing/2014/main" id="{646E42E6-1CA3-43BB-9215-D9EDC177FA29}"/>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42</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75107" name="TextBox 49">
            <a:extLst>
              <a:ext uri="{FF2B5EF4-FFF2-40B4-BE49-F238E27FC236}">
                <a16:creationId xmlns:a16="http://schemas.microsoft.com/office/drawing/2014/main" id="{6C824BF7-6A56-4462-B930-11A310384B93}"/>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75108" name="文本框 3">
            <a:extLst>
              <a:ext uri="{FF2B5EF4-FFF2-40B4-BE49-F238E27FC236}">
                <a16:creationId xmlns:a16="http://schemas.microsoft.com/office/drawing/2014/main" id="{585BB9C4-66A7-4120-A8FC-D3E86E898B4D}"/>
              </a:ext>
            </a:extLst>
          </p:cNvPr>
          <p:cNvSpPr txBox="1">
            <a:spLocks noChangeArrowheads="1"/>
          </p:cNvSpPr>
          <p:nvPr/>
        </p:nvSpPr>
        <p:spPr bwMode="auto">
          <a:xfrm>
            <a:off x="250825" y="1631950"/>
            <a:ext cx="842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0" indent="0" eaLnBrk="1" hangingPunct="1">
              <a:spcBef>
                <a:spcPct val="0"/>
              </a:spcBef>
              <a:buNone/>
            </a:pPr>
            <a:r>
              <a:rPr lang="zh-CN" altLang="en-US" sz="2400" b="1" dirty="0">
                <a:latin typeface="宋体" panose="02010600030101010101" pitchFamily="2" charset="-122"/>
                <a:ea typeface="宋体" panose="02010600030101010101" pitchFamily="2" charset="-122"/>
              </a:rPr>
              <a:t>对</a:t>
            </a:r>
            <a:r>
              <a:rPr lang="en-US" altLang="zh-CN" sz="2400" b="1" dirty="0">
                <a:latin typeface="宋体" panose="02010600030101010101" pitchFamily="2" charset="-122"/>
                <a:ea typeface="宋体" panose="02010600030101010101" pitchFamily="2" charset="-122"/>
              </a:rPr>
              <a:t>WPA</a:t>
            </a:r>
            <a:r>
              <a:rPr lang="zh-CN" altLang="en-US" sz="2400" b="1" dirty="0">
                <a:latin typeface="宋体" panose="02010600030101010101" pitchFamily="2" charset="-122"/>
                <a:ea typeface="宋体" panose="02010600030101010101" pitchFamily="2" charset="-122"/>
              </a:rPr>
              <a:t>的攻击</a:t>
            </a:r>
          </a:p>
        </p:txBody>
      </p:sp>
      <p:sp>
        <p:nvSpPr>
          <p:cNvPr id="6" name="文本框 5">
            <a:extLst>
              <a:ext uri="{FF2B5EF4-FFF2-40B4-BE49-F238E27FC236}">
                <a16:creationId xmlns:a16="http://schemas.microsoft.com/office/drawing/2014/main" id="{C1AB8701-8ED3-48A7-ACB1-0C265AD4A5DA}"/>
              </a:ext>
            </a:extLst>
          </p:cNvPr>
          <p:cNvSpPr txBox="1">
            <a:spLocks noChangeArrowheads="1"/>
          </p:cNvSpPr>
          <p:nvPr/>
        </p:nvSpPr>
        <p:spPr bwMode="auto">
          <a:xfrm>
            <a:off x="179512" y="2093913"/>
            <a:ext cx="8762876"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u"/>
            </a:pPr>
            <a:r>
              <a:rPr lang="zh-CN" altLang="en-US" sz="2200" dirty="0">
                <a:latin typeface="宋体" panose="02010600030101010101" pitchFamily="2" charset="-122"/>
              </a:rPr>
              <a:t>一度认为是</a:t>
            </a:r>
            <a:r>
              <a:rPr lang="en-US" altLang="zh-CN" sz="2200" dirty="0">
                <a:latin typeface="宋体" panose="02010600030101010101" pitchFamily="2" charset="-122"/>
              </a:rPr>
              <a:t>100%</a:t>
            </a:r>
            <a:r>
              <a:rPr lang="zh-CN" altLang="en-US" sz="2200" dirty="0">
                <a:latin typeface="宋体" panose="02010600030101010101" pitchFamily="2" charset="-122"/>
              </a:rPr>
              <a:t>安全的</a:t>
            </a:r>
            <a:r>
              <a:rPr lang="en-US" altLang="zh-CN" sz="2200" dirty="0">
                <a:latin typeface="宋体" panose="02010600030101010101" pitchFamily="2" charset="-122"/>
              </a:rPr>
              <a:t>WPA</a:t>
            </a:r>
            <a:r>
              <a:rPr lang="zh-CN" altLang="en-US" sz="2200" dirty="0">
                <a:latin typeface="宋体" panose="02010600030101010101" pitchFamily="2" charset="-122"/>
              </a:rPr>
              <a:t>加密模式，也被认为是极度的不安全了</a:t>
            </a:r>
          </a:p>
          <a:p>
            <a:pPr marL="800100" lvl="1" indent="-342900">
              <a:buFont typeface="Wingdings" panose="05000000000000000000" pitchFamily="2" charset="2"/>
              <a:buChar char="l"/>
            </a:pPr>
            <a:r>
              <a:rPr lang="zh-CN" altLang="en-US" sz="2200" dirty="0">
                <a:latin typeface="宋体" panose="02010600030101010101" pitchFamily="2" charset="-122"/>
              </a:rPr>
              <a:t>早在</a:t>
            </a:r>
            <a:r>
              <a:rPr lang="en-US" altLang="zh-CN" sz="2200" dirty="0">
                <a:latin typeface="宋体" panose="02010600030101010101" pitchFamily="2" charset="-122"/>
              </a:rPr>
              <a:t>2009</a:t>
            </a:r>
            <a:r>
              <a:rPr lang="zh-CN" altLang="en-US" sz="2200" dirty="0">
                <a:latin typeface="宋体" panose="02010600030101010101" pitchFamily="2" charset="-122"/>
              </a:rPr>
              <a:t>年，日本的两位安全专家称，他们已研发出一种可以在一分钟内利用无线路由器攻破</a:t>
            </a:r>
            <a:r>
              <a:rPr lang="en-US" altLang="zh-CN" sz="2200" dirty="0">
                <a:latin typeface="宋体" panose="02010600030101010101" pitchFamily="2" charset="-122"/>
              </a:rPr>
              <a:t>WPA</a:t>
            </a:r>
            <a:r>
              <a:rPr lang="zh-CN" altLang="en-US" sz="2200" dirty="0">
                <a:latin typeface="宋体" panose="02010600030101010101" pitchFamily="2" charset="-122"/>
              </a:rPr>
              <a:t>加密系统的办法。这种攻击为黑客提供了扫描电脑和使用</a:t>
            </a:r>
            <a:r>
              <a:rPr lang="en-US" altLang="zh-CN" sz="2200" dirty="0">
                <a:latin typeface="宋体" panose="02010600030101010101" pitchFamily="2" charset="-122"/>
              </a:rPr>
              <a:t>WPA</a:t>
            </a:r>
            <a:r>
              <a:rPr lang="zh-CN" altLang="en-US" sz="2200" dirty="0">
                <a:latin typeface="宋体" panose="02010600030101010101" pitchFamily="2" charset="-122"/>
              </a:rPr>
              <a:t>（</a:t>
            </a:r>
            <a:r>
              <a:rPr lang="en-US" altLang="zh-CN" sz="2200" dirty="0">
                <a:latin typeface="宋体" panose="02010600030101010101" pitchFamily="2" charset="-122"/>
              </a:rPr>
              <a:t>Wi-Fi</a:t>
            </a:r>
            <a:r>
              <a:rPr lang="zh-CN" altLang="en-US" sz="2200" dirty="0">
                <a:latin typeface="宋体" panose="02010600030101010101" pitchFamily="2" charset="-122"/>
              </a:rPr>
              <a:t>保护接入）加密系统的路由器之间加密流量的方法。这种攻击是由日本广岛大学的 </a:t>
            </a:r>
            <a:r>
              <a:rPr lang="en-US" altLang="zh-CN" sz="2200" dirty="0">
                <a:latin typeface="宋体" panose="02010600030101010101" pitchFamily="2" charset="-122"/>
              </a:rPr>
              <a:t>Toshihiro </a:t>
            </a:r>
            <a:r>
              <a:rPr lang="en-US" altLang="zh-CN" sz="2200" dirty="0" err="1">
                <a:latin typeface="宋体" panose="02010600030101010101" pitchFamily="2" charset="-122"/>
              </a:rPr>
              <a:t>Ohigashi</a:t>
            </a:r>
            <a:r>
              <a:rPr lang="zh-CN" altLang="en-US" sz="2200" dirty="0">
                <a:latin typeface="宋体" panose="02010600030101010101" pitchFamily="2" charset="-122"/>
              </a:rPr>
              <a:t>和神户大学的</a:t>
            </a:r>
            <a:r>
              <a:rPr lang="en-US" altLang="zh-CN" sz="2200" dirty="0" err="1">
                <a:latin typeface="宋体" panose="02010600030101010101" pitchFamily="2" charset="-122"/>
              </a:rPr>
              <a:t>Masakatu</a:t>
            </a:r>
            <a:r>
              <a:rPr lang="en-US" altLang="zh-CN" sz="2200" dirty="0">
                <a:latin typeface="宋体" panose="02010600030101010101" pitchFamily="2" charset="-122"/>
              </a:rPr>
              <a:t> </a:t>
            </a:r>
            <a:r>
              <a:rPr lang="en-US" altLang="zh-CN" sz="2200" dirty="0" err="1">
                <a:latin typeface="宋体" panose="02010600030101010101" pitchFamily="2" charset="-122"/>
              </a:rPr>
              <a:t>Morii</a:t>
            </a:r>
            <a:r>
              <a:rPr lang="zh-CN" altLang="en-US" sz="2200" dirty="0">
                <a:latin typeface="宋体" panose="02010600030101010101" pitchFamily="2" charset="-122"/>
              </a:rPr>
              <a:t>两位学者开发的，他们准备在</a:t>
            </a:r>
            <a:r>
              <a:rPr lang="en-US" altLang="zh-CN" sz="2200" dirty="0">
                <a:latin typeface="宋体" panose="02010600030101010101" pitchFamily="2" charset="-122"/>
              </a:rPr>
              <a:t>9</a:t>
            </a:r>
            <a:r>
              <a:rPr lang="zh-CN" altLang="en-US" sz="2200" dirty="0">
                <a:latin typeface="宋体" panose="02010600030101010101" pitchFamily="2" charset="-122"/>
              </a:rPr>
              <a:t>月</a:t>
            </a:r>
            <a:r>
              <a:rPr lang="en-US" altLang="zh-CN" sz="2200" dirty="0">
                <a:latin typeface="宋体" panose="02010600030101010101" pitchFamily="2" charset="-122"/>
              </a:rPr>
              <a:t>25</a:t>
            </a:r>
            <a:r>
              <a:rPr lang="zh-CN" altLang="en-US" sz="2200" dirty="0">
                <a:latin typeface="宋体" panose="02010600030101010101" pitchFamily="2" charset="-122"/>
              </a:rPr>
              <a:t>日在广岛召开的一次技术会议上对此攻击做更详尽的讨论。不过，这种破解方法没有公布于众。但是这并不意味着</a:t>
            </a:r>
            <a:r>
              <a:rPr lang="en-US" altLang="zh-CN" sz="2200" dirty="0">
                <a:latin typeface="宋体" panose="02010600030101010101" pitchFamily="2" charset="-122"/>
              </a:rPr>
              <a:t>WPA</a:t>
            </a:r>
            <a:r>
              <a:rPr lang="zh-CN" altLang="en-US" sz="2200" dirty="0">
                <a:latin typeface="宋体" panose="02010600030101010101" pitchFamily="2" charset="-122"/>
              </a:rPr>
              <a:t>的安全。</a:t>
            </a:r>
          </a:p>
          <a:p>
            <a:pPr marL="800100" lvl="1" indent="-342900">
              <a:buFont typeface="Wingdings" panose="05000000000000000000" pitchFamily="2" charset="2"/>
              <a:buChar char="l"/>
            </a:pPr>
            <a:r>
              <a:rPr lang="zh-CN" altLang="en-US" sz="2200" dirty="0">
                <a:latin typeface="宋体" panose="02010600030101010101" pitchFamily="2" charset="-122"/>
              </a:rPr>
              <a:t>近几年，随着无线安全的深度了解，黑客已经发现了最新的</a:t>
            </a:r>
            <a:r>
              <a:rPr lang="en-US" altLang="zh-CN" sz="2200" dirty="0">
                <a:latin typeface="宋体" panose="02010600030101010101" pitchFamily="2" charset="-122"/>
              </a:rPr>
              <a:t>WPA</a:t>
            </a:r>
            <a:r>
              <a:rPr lang="zh-CN" altLang="en-US" sz="2200" dirty="0">
                <a:latin typeface="宋体" panose="02010600030101010101" pitchFamily="2" charset="-122"/>
              </a:rPr>
              <a:t>加密破解方法。通过字典以及</a:t>
            </a:r>
            <a:r>
              <a:rPr lang="en-US" altLang="zh-CN" sz="2200" dirty="0">
                <a:latin typeface="宋体" panose="02010600030101010101" pitchFamily="2" charset="-122"/>
              </a:rPr>
              <a:t>PIN</a:t>
            </a:r>
            <a:r>
              <a:rPr lang="zh-CN" altLang="en-US" sz="2200" dirty="0">
                <a:latin typeface="宋体" panose="02010600030101010101" pitchFamily="2" charset="-122"/>
              </a:rPr>
              <a:t>码破解，几乎可以</a:t>
            </a:r>
            <a:r>
              <a:rPr lang="en-US" altLang="zh-CN" sz="2200" dirty="0">
                <a:latin typeface="宋体" panose="02010600030101010101" pitchFamily="2" charset="-122"/>
              </a:rPr>
              <a:t>60%</a:t>
            </a:r>
            <a:r>
              <a:rPr lang="zh-CN" altLang="en-US" sz="2200" dirty="0">
                <a:latin typeface="宋体" panose="02010600030101010101" pitchFamily="2" charset="-122"/>
              </a:rPr>
              <a:t>的轻易化解</a:t>
            </a:r>
            <a:r>
              <a:rPr lang="en-US" altLang="zh-CN" sz="2200" dirty="0">
                <a:latin typeface="宋体" panose="02010600030101010101" pitchFamily="2" charset="-122"/>
              </a:rPr>
              <a:t>WPA</a:t>
            </a:r>
            <a:r>
              <a:rPr lang="zh-CN" altLang="en-US" sz="2200" dirty="0">
                <a:latin typeface="宋体" panose="02010600030101010101" pitchFamily="2" charset="-122"/>
              </a:rPr>
              <a:t>机密。</a:t>
            </a:r>
            <a:r>
              <a:rPr lang="en-US" altLang="zh-CN" sz="2200" dirty="0">
                <a:latin typeface="宋体" panose="02010600030101010101" pitchFamily="2" charset="-122"/>
              </a:rPr>
              <a:t>https://www.cnblogs.com/rainbowzc/p/5472620.html</a:t>
            </a:r>
          </a:p>
        </p:txBody>
      </p:sp>
      <p:sp>
        <p:nvSpPr>
          <p:cNvPr id="3" name="灯片编号占位符 11">
            <a:extLst>
              <a:ext uri="{FF2B5EF4-FFF2-40B4-BE49-F238E27FC236}">
                <a16:creationId xmlns:a16="http://schemas.microsoft.com/office/drawing/2014/main" id="{1403CD68-CABD-4DAC-8BE1-AA8F5FA61BC9}"/>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43</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75107" name="TextBox 49">
            <a:extLst>
              <a:ext uri="{FF2B5EF4-FFF2-40B4-BE49-F238E27FC236}">
                <a16:creationId xmlns:a16="http://schemas.microsoft.com/office/drawing/2014/main" id="{6C824BF7-6A56-4462-B930-11A310384B93}"/>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75108" name="文本框 3">
            <a:extLst>
              <a:ext uri="{FF2B5EF4-FFF2-40B4-BE49-F238E27FC236}">
                <a16:creationId xmlns:a16="http://schemas.microsoft.com/office/drawing/2014/main" id="{585BB9C4-66A7-4120-A8FC-D3E86E898B4D}"/>
              </a:ext>
            </a:extLst>
          </p:cNvPr>
          <p:cNvSpPr txBox="1">
            <a:spLocks noChangeArrowheads="1"/>
          </p:cNvSpPr>
          <p:nvPr/>
        </p:nvSpPr>
        <p:spPr bwMode="auto">
          <a:xfrm>
            <a:off x="250825" y="1631950"/>
            <a:ext cx="842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Wingdings" panose="05000000000000000000" pitchFamily="2" charset="2"/>
              <a:buChar char="u"/>
            </a:pPr>
            <a:r>
              <a:rPr lang="en-US" altLang="zh-CN" sz="2400" b="1">
                <a:latin typeface="宋体" panose="02010600030101010101" pitchFamily="2" charset="-122"/>
                <a:ea typeface="宋体" panose="02010600030101010101" pitchFamily="2" charset="-122"/>
              </a:rPr>
              <a:t>WPA2 </a:t>
            </a:r>
            <a:r>
              <a:rPr lang="zh-CN" altLang="en-US" sz="2400" b="1">
                <a:latin typeface="宋体" panose="02010600030101010101" pitchFamily="2" charset="-122"/>
                <a:ea typeface="宋体" panose="02010600030101010101" pitchFamily="2" charset="-122"/>
              </a:rPr>
              <a:t>密钥重装攻击 </a:t>
            </a:r>
            <a:r>
              <a:rPr lang="en-US" altLang="zh-CN" sz="2400" b="1">
                <a:latin typeface="宋体" panose="02010600030101010101" pitchFamily="2" charset="-122"/>
                <a:ea typeface="宋体" panose="02010600030101010101" pitchFamily="2" charset="-122"/>
              </a:rPr>
              <a:t>KRACK Attacks </a:t>
            </a:r>
            <a:endParaRPr lang="zh-CN" altLang="en-US" sz="2400" b="1">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C1AB8701-8ED3-48A7-ACB1-0C265AD4A5DA}"/>
              </a:ext>
            </a:extLst>
          </p:cNvPr>
          <p:cNvSpPr txBox="1">
            <a:spLocks noChangeArrowheads="1"/>
          </p:cNvSpPr>
          <p:nvPr/>
        </p:nvSpPr>
        <p:spPr bwMode="auto">
          <a:xfrm>
            <a:off x="622300" y="2252663"/>
            <a:ext cx="80518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l"/>
            </a:pPr>
            <a:r>
              <a:rPr lang="zh-CN" altLang="en-US" sz="2200" b="1" dirty="0">
                <a:latin typeface="宋体" panose="02010600030101010101" pitchFamily="2" charset="-122"/>
              </a:rPr>
              <a:t>基本原理</a:t>
            </a:r>
            <a:r>
              <a:rPr lang="zh-CN" altLang="en-US" sz="2200" dirty="0">
                <a:latin typeface="宋体" panose="02010600030101010101" pitchFamily="2" charset="-122"/>
              </a:rPr>
              <a:t>为利用</a:t>
            </a:r>
            <a:r>
              <a:rPr lang="en-US" altLang="zh-CN" sz="2200" dirty="0">
                <a:latin typeface="宋体" panose="02010600030101010101" pitchFamily="2" charset="-122"/>
              </a:rPr>
              <a:t>WPA</a:t>
            </a:r>
            <a:r>
              <a:rPr lang="zh-CN" altLang="en-US" sz="2200" dirty="0">
                <a:latin typeface="宋体" panose="02010600030101010101" pitchFamily="2" charset="-122"/>
              </a:rPr>
              <a:t>协议层中的逻辑</a:t>
            </a:r>
            <a:r>
              <a:rPr lang="zh-CN" altLang="en-US" sz="2200" dirty="0" smtClean="0">
                <a:latin typeface="宋体" panose="02010600030101010101" pitchFamily="2" charset="-122"/>
              </a:rPr>
              <a:t>缺陷，导致重放随机数和重播计数器，为攻击者提供了利用条件。</a:t>
            </a:r>
            <a:endParaRPr lang="en-US" altLang="zh-CN" sz="2200" dirty="0">
              <a:latin typeface="宋体" panose="02010600030101010101" pitchFamily="2" charset="-122"/>
            </a:endParaRPr>
          </a:p>
          <a:p>
            <a:pPr>
              <a:buFont typeface="Wingdings" panose="05000000000000000000" pitchFamily="2" charset="2"/>
              <a:buChar char="l"/>
            </a:pPr>
            <a:endParaRPr lang="en-US" altLang="zh-CN" sz="2200" dirty="0">
              <a:latin typeface="宋体" panose="02010600030101010101" pitchFamily="2" charset="-122"/>
            </a:endParaRPr>
          </a:p>
          <a:p>
            <a:pPr>
              <a:buFont typeface="Wingdings" panose="05000000000000000000" pitchFamily="2" charset="2"/>
              <a:buChar char="l"/>
            </a:pPr>
            <a:r>
              <a:rPr lang="zh-CN" altLang="en-US" sz="2200" dirty="0">
                <a:latin typeface="宋体" panose="02010600030101010101" pitchFamily="2" charset="-122"/>
              </a:rPr>
              <a:t>在协议中还存在一条危险的注释“</a:t>
            </a:r>
            <a:r>
              <a:rPr lang="zh-CN" altLang="en-US" sz="2200" b="1" i="1" dirty="0">
                <a:latin typeface="宋体" panose="02010600030101010101" pitchFamily="2" charset="-122"/>
              </a:rPr>
              <a:t>一旦安装后，就可从内存中清除加密密钥</a:t>
            </a:r>
            <a:r>
              <a:rPr lang="zh-CN" altLang="en-US" sz="2200" dirty="0">
                <a:latin typeface="宋体" panose="02010600030101010101" pitchFamily="2" charset="-122"/>
              </a:rPr>
              <a:t>”，若按此注释进行实现，在密钥重装攻击时会从内存中取回已经被</a:t>
            </a:r>
            <a:r>
              <a:rPr lang="en-US" altLang="zh-CN" sz="2200" dirty="0">
                <a:latin typeface="宋体" panose="02010600030101010101" pitchFamily="2" charset="-122"/>
              </a:rPr>
              <a:t>0</a:t>
            </a:r>
            <a:r>
              <a:rPr lang="zh-CN" altLang="en-US" sz="2200" dirty="0">
                <a:latin typeface="宋体" panose="02010600030101010101" pitchFamily="2" charset="-122"/>
              </a:rPr>
              <a:t>覆盖的</a:t>
            </a:r>
            <a:r>
              <a:rPr lang="en-US" altLang="zh-CN" sz="2200" dirty="0">
                <a:latin typeface="宋体" panose="02010600030101010101" pitchFamily="2" charset="-122"/>
              </a:rPr>
              <a:t>key</a:t>
            </a:r>
            <a:r>
              <a:rPr lang="zh-CN" altLang="en-US" sz="2200" dirty="0">
                <a:latin typeface="宋体" panose="02010600030101010101" pitchFamily="2" charset="-122"/>
              </a:rPr>
              <a:t>值，从而导致客户端安装了值全为零的秘钥。而使用了</a:t>
            </a:r>
            <a:r>
              <a:rPr lang="en-US" altLang="zh-CN" sz="2200" dirty="0" err="1">
                <a:latin typeface="宋体" panose="02010600030101010101" pitchFamily="2" charset="-122"/>
              </a:rPr>
              <a:t>wpa_supplicant</a:t>
            </a:r>
            <a:r>
              <a:rPr lang="zh-CN" altLang="en-US" sz="2200" dirty="0">
                <a:latin typeface="宋体" panose="02010600030101010101" pitchFamily="2" charset="-122"/>
              </a:rPr>
              <a:t>的</a:t>
            </a:r>
            <a:r>
              <a:rPr lang="en-US" altLang="zh-CN" sz="2200" dirty="0">
                <a:latin typeface="宋体" panose="02010600030101010101" pitchFamily="2" charset="-122"/>
              </a:rPr>
              <a:t>Linux</a:t>
            </a:r>
            <a:r>
              <a:rPr lang="zh-CN" altLang="en-US" sz="2200" dirty="0">
                <a:latin typeface="宋体" panose="02010600030101010101" pitchFamily="2" charset="-122"/>
              </a:rPr>
              <a:t>及</a:t>
            </a:r>
            <a:r>
              <a:rPr lang="en-US" altLang="zh-CN" sz="2200" dirty="0">
                <a:latin typeface="宋体" panose="02010600030101010101" pitchFamily="2" charset="-122"/>
              </a:rPr>
              <a:t>Android</a:t>
            </a:r>
            <a:r>
              <a:rPr lang="zh-CN" altLang="en-US" sz="2200" dirty="0">
                <a:latin typeface="宋体" panose="02010600030101010101" pitchFamily="2" charset="-122"/>
              </a:rPr>
              <a:t>设备便因此遭受严重威胁。</a:t>
            </a:r>
            <a:endParaRPr lang="en-US" altLang="zh-CN" sz="2200" dirty="0">
              <a:latin typeface="宋体" panose="02010600030101010101" pitchFamily="2" charset="-122"/>
            </a:endParaRPr>
          </a:p>
        </p:txBody>
      </p:sp>
      <p:sp>
        <p:nvSpPr>
          <p:cNvPr id="3" name="灯片编号占位符 11">
            <a:extLst>
              <a:ext uri="{FF2B5EF4-FFF2-40B4-BE49-F238E27FC236}">
                <a16:creationId xmlns:a16="http://schemas.microsoft.com/office/drawing/2014/main" id="{E44EF78A-2C63-4D2E-932A-476477C054ED}"/>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44</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79270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77155" name="TextBox 49">
            <a:extLst>
              <a:ext uri="{FF2B5EF4-FFF2-40B4-BE49-F238E27FC236}">
                <a16:creationId xmlns:a16="http://schemas.microsoft.com/office/drawing/2014/main" id="{AE4EED31-5912-4D16-917E-22A66E6F4D07}"/>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2.4.2 WPA</a:t>
            </a:r>
            <a:endParaRPr lang="zh-CN" altLang="en-US" sz="2600">
              <a:latin typeface="黑体" panose="02010609060101010101" pitchFamily="49" charset="-122"/>
              <a:ea typeface="黑体" panose="02010609060101010101" pitchFamily="49" charset="-122"/>
            </a:endParaRPr>
          </a:p>
        </p:txBody>
      </p:sp>
      <p:sp>
        <p:nvSpPr>
          <p:cNvPr id="177156" name="文本框 3">
            <a:extLst>
              <a:ext uri="{FF2B5EF4-FFF2-40B4-BE49-F238E27FC236}">
                <a16:creationId xmlns:a16="http://schemas.microsoft.com/office/drawing/2014/main" id="{722BCD8D-AAA7-4043-B9B3-223BFC4D69C7}"/>
              </a:ext>
            </a:extLst>
          </p:cNvPr>
          <p:cNvSpPr txBox="1">
            <a:spLocks noChangeArrowheads="1"/>
          </p:cNvSpPr>
          <p:nvPr/>
        </p:nvSpPr>
        <p:spPr bwMode="auto">
          <a:xfrm>
            <a:off x="250825" y="1631950"/>
            <a:ext cx="842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Wingdings" panose="05000000000000000000" pitchFamily="2" charset="2"/>
              <a:buChar char="u"/>
            </a:pPr>
            <a:r>
              <a:rPr lang="en-US" altLang="zh-CN" sz="2400" b="1" dirty="0">
                <a:latin typeface="宋体" panose="02010600030101010101" pitchFamily="2" charset="-122"/>
                <a:ea typeface="宋体" panose="02010600030101010101" pitchFamily="2" charset="-122"/>
              </a:rPr>
              <a:t>WPA2 </a:t>
            </a:r>
            <a:r>
              <a:rPr lang="zh-CN" altLang="en-US" sz="2400" b="1" dirty="0">
                <a:latin typeface="宋体" panose="02010600030101010101" pitchFamily="2" charset="-122"/>
                <a:ea typeface="宋体" panose="02010600030101010101" pitchFamily="2" charset="-122"/>
              </a:rPr>
              <a:t>密钥重装攻击 </a:t>
            </a:r>
            <a:r>
              <a:rPr lang="en-US" altLang="zh-CN" sz="2400" b="1" dirty="0">
                <a:latin typeface="宋体" panose="02010600030101010101" pitchFamily="2" charset="-122"/>
                <a:ea typeface="宋体" panose="02010600030101010101" pitchFamily="2" charset="-122"/>
              </a:rPr>
              <a:t>KRACK Attacks </a:t>
            </a:r>
            <a:endParaRPr lang="zh-CN" altLang="en-US" sz="2400" b="1"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BD421FA5-CADA-44AB-80BB-E2BFE3EA8E36}"/>
              </a:ext>
            </a:extLst>
          </p:cNvPr>
          <p:cNvSpPr txBox="1">
            <a:spLocks noChangeArrowheads="1"/>
          </p:cNvSpPr>
          <p:nvPr/>
        </p:nvSpPr>
        <p:spPr bwMode="auto">
          <a:xfrm>
            <a:off x="622300" y="2252663"/>
            <a:ext cx="8051800" cy="418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l"/>
            </a:pPr>
            <a:r>
              <a:rPr lang="zh-CN" altLang="en-US" sz="2200" dirty="0">
                <a:latin typeface="宋体" panose="02010600030101010101" pitchFamily="2" charset="-122"/>
              </a:rPr>
              <a:t>整体来说，此次漏洞的危害程度</a:t>
            </a:r>
            <a:r>
              <a:rPr lang="zh-CN" altLang="en-US" sz="2200" b="1" i="1" dirty="0">
                <a:latin typeface="宋体" panose="02010600030101010101" pitchFamily="2" charset="-122"/>
              </a:rPr>
              <a:t>弱于</a:t>
            </a:r>
            <a:r>
              <a:rPr lang="en-US" altLang="zh-CN" sz="2200" dirty="0">
                <a:latin typeface="宋体" panose="02010600030101010101" pitchFamily="2" charset="-122"/>
              </a:rPr>
              <a:t>WEP</a:t>
            </a:r>
            <a:r>
              <a:rPr lang="zh-CN" altLang="en-US" sz="2200" dirty="0">
                <a:latin typeface="宋体" panose="02010600030101010101" pitchFamily="2" charset="-122"/>
              </a:rPr>
              <a:t>漏洞的影响，但对于</a:t>
            </a:r>
            <a:r>
              <a:rPr lang="en-US" altLang="zh-CN" sz="2200" dirty="0">
                <a:latin typeface="宋体" panose="02010600030101010101" pitchFamily="2" charset="-122"/>
              </a:rPr>
              <a:t>Linux</a:t>
            </a:r>
            <a:r>
              <a:rPr lang="zh-CN" altLang="en-US" sz="2200" dirty="0">
                <a:latin typeface="宋体" panose="02010600030101010101" pitchFamily="2" charset="-122"/>
              </a:rPr>
              <a:t>及</a:t>
            </a:r>
            <a:r>
              <a:rPr lang="en-US" altLang="zh-CN" sz="2200" dirty="0">
                <a:latin typeface="宋体" panose="02010600030101010101" pitchFamily="2" charset="-122"/>
              </a:rPr>
              <a:t>Android</a:t>
            </a:r>
            <a:r>
              <a:rPr lang="zh-CN" altLang="en-US" sz="2200" dirty="0">
                <a:latin typeface="宋体" panose="02010600030101010101" pitchFamily="2" charset="-122"/>
              </a:rPr>
              <a:t>设备需额外注意要及时更新修补此漏洞，防止遭受嗅探、劫持等攻击。</a:t>
            </a:r>
            <a:endParaRPr lang="en-US" altLang="zh-CN" sz="2200" dirty="0">
              <a:latin typeface="宋体" panose="02010600030101010101" pitchFamily="2" charset="-122"/>
            </a:endParaRPr>
          </a:p>
          <a:p>
            <a:pPr>
              <a:buFont typeface="Wingdings" panose="05000000000000000000" pitchFamily="2" charset="2"/>
              <a:buChar char="n"/>
            </a:pPr>
            <a:endParaRPr lang="en-US" altLang="zh-CN" sz="2200" dirty="0">
              <a:latin typeface="宋体" panose="02010600030101010101" pitchFamily="2" charset="-122"/>
            </a:endParaRPr>
          </a:p>
          <a:p>
            <a:pPr>
              <a:buFont typeface="Wingdings" panose="05000000000000000000" pitchFamily="2" charset="2"/>
              <a:buChar char="l"/>
            </a:pPr>
            <a:r>
              <a:rPr lang="zh-CN" altLang="en-US" sz="2400" b="1" dirty="0"/>
              <a:t>需要注意的是</a:t>
            </a:r>
            <a:r>
              <a:rPr lang="zh-CN" altLang="en-US" sz="2400" dirty="0"/>
              <a:t>：</a:t>
            </a:r>
            <a:endParaRPr lang="en-US" altLang="zh-CN" sz="2400" dirty="0"/>
          </a:p>
          <a:p>
            <a:pPr lvl="1">
              <a:buFont typeface="Wingdings" panose="05000000000000000000" pitchFamily="2" charset="2"/>
              <a:buChar char="p"/>
            </a:pPr>
            <a:r>
              <a:rPr lang="zh-CN" altLang="en-US" sz="2200" dirty="0">
                <a:latin typeface="宋体" panose="02010600030101010101" pitchFamily="2" charset="-122"/>
              </a:rPr>
              <a:t>此攻击无法破解</a:t>
            </a:r>
            <a:r>
              <a:rPr lang="en-US" altLang="zh-CN" sz="2200" dirty="0">
                <a:latin typeface="宋体" panose="02010600030101010101" pitchFamily="2" charset="-122"/>
              </a:rPr>
              <a:t>WIFI</a:t>
            </a:r>
            <a:r>
              <a:rPr lang="zh-CN" altLang="en-US" sz="2200" dirty="0">
                <a:latin typeface="宋体" panose="02010600030101010101" pitchFamily="2" charset="-122"/>
              </a:rPr>
              <a:t>密码，同时更改</a:t>
            </a:r>
            <a:r>
              <a:rPr lang="en-US" altLang="zh-CN" sz="2200" dirty="0">
                <a:latin typeface="宋体" panose="02010600030101010101" pitchFamily="2" charset="-122"/>
              </a:rPr>
              <a:t>WiFi</a:t>
            </a:r>
            <a:r>
              <a:rPr lang="zh-CN" altLang="en-US" sz="2200" dirty="0">
                <a:latin typeface="宋体" panose="02010600030101010101" pitchFamily="2" charset="-122"/>
              </a:rPr>
              <a:t>密码无法缓解此类攻击。</a:t>
            </a:r>
          </a:p>
          <a:p>
            <a:pPr lvl="1">
              <a:buFont typeface="Wingdings" panose="05000000000000000000" pitchFamily="2" charset="2"/>
              <a:buChar char="p"/>
            </a:pPr>
            <a:r>
              <a:rPr lang="zh-CN" altLang="en-US" sz="2200" dirty="0">
                <a:latin typeface="宋体" panose="02010600030101010101" pitchFamily="2" charset="-122"/>
              </a:rPr>
              <a:t>攻击主要面向客户端设备，路由器可能并不需要进行安装更新。</a:t>
            </a:r>
          </a:p>
          <a:p>
            <a:pPr lvl="1">
              <a:buFont typeface="Wingdings" panose="05000000000000000000" pitchFamily="2" charset="2"/>
              <a:buChar char="p"/>
            </a:pPr>
            <a:r>
              <a:rPr lang="en-US" altLang="zh-CN" sz="2200" dirty="0">
                <a:latin typeface="宋体" panose="02010600030101010101" pitchFamily="2" charset="-122"/>
              </a:rPr>
              <a:t>WPA/WPA2</a:t>
            </a:r>
            <a:r>
              <a:rPr lang="zh-CN" altLang="en-US" sz="2200" dirty="0">
                <a:latin typeface="宋体" panose="02010600030101010101" pitchFamily="2" charset="-122"/>
              </a:rPr>
              <a:t>协议还是安全的，一些客户端的实现需要更改，可通过向下兼容的方式进行修复，无需更换设备。一旦修复更新发布，请立即为您的设备安装。</a:t>
            </a:r>
            <a:endParaRPr lang="en-US" altLang="zh-CN" sz="2200" dirty="0">
              <a:latin typeface="宋体" panose="02010600030101010101" pitchFamily="2" charset="-122"/>
            </a:endParaRPr>
          </a:p>
        </p:txBody>
      </p:sp>
      <p:sp>
        <p:nvSpPr>
          <p:cNvPr id="3" name="灯片编号占位符 11">
            <a:extLst>
              <a:ext uri="{FF2B5EF4-FFF2-40B4-BE49-F238E27FC236}">
                <a16:creationId xmlns:a16="http://schemas.microsoft.com/office/drawing/2014/main" id="{7E05495B-6000-47AF-A98D-6C788E8794EB}"/>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45</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87395" name="Text Box 5">
            <a:extLst>
              <a:ext uri="{FF2B5EF4-FFF2-40B4-BE49-F238E27FC236}">
                <a16:creationId xmlns:a16="http://schemas.microsoft.com/office/drawing/2014/main" id="{4826C6DD-7E21-4C5C-9C19-2146F301A71F}"/>
              </a:ext>
            </a:extLst>
          </p:cNvPr>
          <p:cNvSpPr txBox="1">
            <a:spLocks noChangeArrowheads="1"/>
          </p:cNvSpPr>
          <p:nvPr/>
        </p:nvSpPr>
        <p:spPr bwMode="auto">
          <a:xfrm>
            <a:off x="250825" y="1989138"/>
            <a:ext cx="83534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vl="1">
              <a:lnSpc>
                <a:spcPct val="150000"/>
              </a:lnSpc>
              <a:spcBef>
                <a:spcPct val="0"/>
              </a:spcBef>
              <a:buFont typeface="Arial" panose="020B0604020202020204" pitchFamily="34" charset="0"/>
              <a:buNone/>
            </a:pPr>
            <a:r>
              <a:rPr lang="en-US" altLang="zh-CN" sz="2400" b="1" dirty="0">
                <a:latin typeface="宋体" panose="02010600030101010101" pitchFamily="2" charset="-122"/>
                <a:ea typeface="宋体" panose="02010600030101010101" pitchFamily="2" charset="-122"/>
              </a:rPr>
              <a:t>WAPI(WLAN </a:t>
            </a:r>
            <a:r>
              <a:rPr lang="en-US" altLang="zh-CN" sz="2400" b="1" dirty="0" err="1">
                <a:latin typeface="宋体" panose="02010600030101010101" pitchFamily="2" charset="-122"/>
                <a:ea typeface="宋体" panose="02010600030101010101" pitchFamily="2" charset="-122"/>
              </a:rPr>
              <a:t>Authenticationand</a:t>
            </a:r>
            <a:r>
              <a:rPr lang="en-US" altLang="zh-CN" sz="2400" b="1" dirty="0">
                <a:latin typeface="宋体" panose="02010600030101010101" pitchFamily="2" charset="-122"/>
                <a:ea typeface="宋体" panose="02010600030101010101" pitchFamily="2" charset="-122"/>
              </a:rPr>
              <a:t> Privacy Infrastructure)</a:t>
            </a:r>
          </a:p>
          <a:p>
            <a:pPr lvl="1">
              <a:lnSpc>
                <a:spcPct val="150000"/>
              </a:lnSpc>
              <a:spcBef>
                <a:spcPct val="0"/>
              </a:spcBef>
              <a:buFont typeface="Arial" panose="020B0604020202020204" pitchFamily="34" charset="0"/>
              <a:buNone/>
            </a:pPr>
            <a:r>
              <a:rPr lang="zh-CN" altLang="en-US" sz="2400" dirty="0">
                <a:latin typeface="宋体" panose="02010600030101010101" pitchFamily="2" charset="-122"/>
                <a:ea typeface="宋体" panose="02010600030101010101" pitchFamily="2" charset="-122"/>
              </a:rPr>
              <a:t>是我国自主研发并大力推行的</a:t>
            </a:r>
            <a:r>
              <a:rPr lang="en-US" altLang="zh-CN" sz="2400" dirty="0">
                <a:latin typeface="宋体" panose="02010600030101010101" pitchFamily="2" charset="-122"/>
                <a:ea typeface="宋体" panose="02010600030101010101" pitchFamily="2" charset="-122"/>
              </a:rPr>
              <a:t>WLAN</a:t>
            </a:r>
            <a:r>
              <a:rPr lang="zh-CN" altLang="en-US" sz="2400" dirty="0">
                <a:latin typeface="宋体" panose="02010600030101010101" pitchFamily="2" charset="-122"/>
                <a:ea typeface="宋体" panose="02010600030101010101" pitchFamily="2" charset="-122"/>
              </a:rPr>
              <a:t>安全标准，它通过了</a:t>
            </a:r>
            <a:r>
              <a:rPr lang="en-US" altLang="zh-CN" sz="2400" dirty="0">
                <a:latin typeface="宋体" panose="02010600030101010101" pitchFamily="2" charset="-122"/>
                <a:ea typeface="宋体" panose="02010600030101010101" pitchFamily="2" charset="-122"/>
              </a:rPr>
              <a:t>IEEE(</a:t>
            </a:r>
            <a:r>
              <a:rPr lang="zh-CN" altLang="en-US" sz="2400" dirty="0">
                <a:latin typeface="宋体" panose="02010600030101010101" pitchFamily="2" charset="-122"/>
                <a:ea typeface="宋体" panose="02010600030101010101" pitchFamily="2" charset="-122"/>
              </a:rPr>
              <a:t>注意，不是</a:t>
            </a:r>
            <a:r>
              <a:rPr lang="en-US" altLang="zh-CN" sz="2400" dirty="0">
                <a:latin typeface="宋体" panose="02010600030101010101" pitchFamily="2" charset="-122"/>
                <a:ea typeface="宋体" panose="02010600030101010101" pitchFamily="2" charset="-122"/>
              </a:rPr>
              <a:t>Wi-Fi)</a:t>
            </a:r>
            <a:r>
              <a:rPr lang="zh-CN" altLang="en-US" sz="2400" dirty="0">
                <a:latin typeface="宋体" panose="02010600030101010101" pitchFamily="2" charset="-122"/>
                <a:ea typeface="宋体" panose="02010600030101010101" pitchFamily="2" charset="-122"/>
              </a:rPr>
              <a:t>认证和授权，是一种认证和私密性保护协议，其作用类似于</a:t>
            </a:r>
            <a:r>
              <a:rPr lang="en-US" altLang="zh-CN" sz="2400" dirty="0">
                <a:latin typeface="宋体" panose="02010600030101010101" pitchFamily="2" charset="-122"/>
                <a:ea typeface="宋体" panose="02010600030101010101" pitchFamily="2" charset="-122"/>
              </a:rPr>
              <a:t>802.11b</a:t>
            </a:r>
            <a:r>
              <a:rPr lang="zh-CN" altLang="en-US" sz="2400" dirty="0">
                <a:latin typeface="宋体" panose="02010600030101010101" pitchFamily="2" charset="-122"/>
                <a:ea typeface="宋体" panose="02010600030101010101" pitchFamily="2" charset="-122"/>
              </a:rPr>
              <a:t>中的</a:t>
            </a:r>
            <a:r>
              <a:rPr lang="en-US" altLang="zh-CN" sz="2400" dirty="0">
                <a:latin typeface="宋体" panose="02010600030101010101" pitchFamily="2" charset="-122"/>
                <a:ea typeface="宋体" panose="02010600030101010101" pitchFamily="2" charset="-122"/>
              </a:rPr>
              <a:t>WEP</a:t>
            </a:r>
            <a:r>
              <a:rPr lang="zh-CN" altLang="en-US" sz="2400" dirty="0">
                <a:latin typeface="宋体" panose="02010600030101010101" pitchFamily="2" charset="-122"/>
                <a:ea typeface="宋体" panose="02010600030101010101" pitchFamily="2" charset="-122"/>
              </a:rPr>
              <a:t>，但是能提供更加完善的安全保护。</a:t>
            </a:r>
          </a:p>
        </p:txBody>
      </p:sp>
      <p:sp>
        <p:nvSpPr>
          <p:cNvPr id="187396" name="TextBox 49">
            <a:extLst>
              <a:ext uri="{FF2B5EF4-FFF2-40B4-BE49-F238E27FC236}">
                <a16:creationId xmlns:a16="http://schemas.microsoft.com/office/drawing/2014/main" id="{1DAE8B55-A686-4E55-975E-AB2ADC1EE657}"/>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2.4.3 WAPI</a:t>
            </a:r>
            <a:endParaRPr lang="zh-CN" altLang="en-US" sz="2600">
              <a:latin typeface="黑体" panose="02010609060101010101" pitchFamily="49" charset="-122"/>
              <a:ea typeface="黑体" panose="02010609060101010101" pitchFamily="49" charset="-122"/>
            </a:endParaRPr>
          </a:p>
        </p:txBody>
      </p:sp>
      <p:sp>
        <p:nvSpPr>
          <p:cNvPr id="4" name="灯片编号占位符 11">
            <a:extLst>
              <a:ext uri="{FF2B5EF4-FFF2-40B4-BE49-F238E27FC236}">
                <a16:creationId xmlns:a16="http://schemas.microsoft.com/office/drawing/2014/main" id="{47956B8B-570A-4637-8FA9-547C16160B9C}"/>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46</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87396" name="TextBox 49">
            <a:extLst>
              <a:ext uri="{FF2B5EF4-FFF2-40B4-BE49-F238E27FC236}">
                <a16:creationId xmlns:a16="http://schemas.microsoft.com/office/drawing/2014/main" id="{1DAE8B55-A686-4E55-975E-AB2ADC1EE657}"/>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2.4.3 WAPI</a:t>
            </a:r>
            <a:endParaRPr lang="zh-CN" altLang="en-US" sz="2600">
              <a:latin typeface="黑体" panose="02010609060101010101" pitchFamily="49" charset="-122"/>
              <a:ea typeface="黑体" panose="02010609060101010101" pitchFamily="49" charset="-122"/>
            </a:endParaRPr>
          </a:p>
        </p:txBody>
      </p:sp>
      <p:sp>
        <p:nvSpPr>
          <p:cNvPr id="4" name="灯片编号占位符 11">
            <a:extLst>
              <a:ext uri="{FF2B5EF4-FFF2-40B4-BE49-F238E27FC236}">
                <a16:creationId xmlns:a16="http://schemas.microsoft.com/office/drawing/2014/main" id="{47956B8B-570A-4637-8FA9-547C16160B9C}"/>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47</a:t>
            </a:fld>
            <a:endParaRPr lang="zh-CN" altLang="en-US" sz="1800" dirty="0">
              <a:latin typeface="Calibri" panose="020F0502020204030204" pitchFamily="34" charset="0"/>
              <a:ea typeface="宋体" panose="02010600030101010101" pitchFamily="2" charset="-122"/>
            </a:endParaRPr>
          </a:p>
        </p:txBody>
      </p:sp>
      <p:sp>
        <p:nvSpPr>
          <p:cNvPr id="3" name="卷形: 水平 2">
            <a:extLst>
              <a:ext uri="{FF2B5EF4-FFF2-40B4-BE49-F238E27FC236}">
                <a16:creationId xmlns:a16="http://schemas.microsoft.com/office/drawing/2014/main" id="{CBE2CF4E-07BB-4F57-A134-08D38C69955D}"/>
              </a:ext>
            </a:extLst>
          </p:cNvPr>
          <p:cNvSpPr/>
          <p:nvPr/>
        </p:nvSpPr>
        <p:spPr>
          <a:xfrm>
            <a:off x="323528" y="1484784"/>
            <a:ext cx="8424936" cy="5184576"/>
          </a:xfrm>
          <a:prstGeom prst="horizontalScrol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B07DAC56-8633-44C7-B1BF-940D0189EF20}"/>
              </a:ext>
            </a:extLst>
          </p:cNvPr>
          <p:cNvSpPr txBox="1"/>
          <p:nvPr/>
        </p:nvSpPr>
        <p:spPr>
          <a:xfrm>
            <a:off x="1115616" y="2438988"/>
            <a:ext cx="7632848" cy="3139321"/>
          </a:xfrm>
          <a:prstGeom prst="rect">
            <a:avLst/>
          </a:prstGeom>
          <a:noFill/>
        </p:spPr>
        <p:txBody>
          <a:bodyPr wrap="square" rtlCol="0">
            <a:spAutoFit/>
          </a:bodyPr>
          <a:lstStyle/>
          <a:p>
            <a:r>
              <a:rPr lang="zh-CN" altLang="en-US" dirty="0"/>
              <a:t>标准的对抗与冲突：</a:t>
            </a:r>
            <a:endParaRPr lang="en-US" altLang="zh-CN" dirty="0"/>
          </a:p>
          <a:p>
            <a:pPr marL="285750" indent="-285750" algn="l">
              <a:buFont typeface="Wingdings" panose="05000000000000000000" pitchFamily="2" charset="2"/>
              <a:buChar char="l"/>
            </a:pPr>
            <a:r>
              <a:rPr lang="zh-CN" altLang="en-US" dirty="0">
                <a:solidFill>
                  <a:srgbClr val="202122"/>
                </a:solidFill>
              </a:rPr>
              <a:t>从</a:t>
            </a:r>
            <a:r>
              <a:rPr lang="en-US" altLang="zh-CN" dirty="0">
                <a:solidFill>
                  <a:srgbClr val="202122"/>
                </a:solidFill>
              </a:rPr>
              <a:t>2003</a:t>
            </a:r>
            <a:r>
              <a:rPr lang="zh-CN" altLang="en-US" dirty="0">
                <a:solidFill>
                  <a:srgbClr val="202122"/>
                </a:solidFill>
              </a:rPr>
              <a:t>年开始，中国陆续颁布一系列采用</a:t>
            </a:r>
            <a:r>
              <a:rPr lang="en-US" altLang="zh-CN" dirty="0">
                <a:solidFill>
                  <a:srgbClr val="202122"/>
                </a:solidFill>
              </a:rPr>
              <a:t>WAPI</a:t>
            </a:r>
            <a:r>
              <a:rPr lang="zh-CN" altLang="en-US" dirty="0">
                <a:solidFill>
                  <a:srgbClr val="202122"/>
                </a:solidFill>
              </a:rPr>
              <a:t>安全协议的无线局域网基础性国家标准，并将</a:t>
            </a:r>
            <a:r>
              <a:rPr lang="en-US" altLang="zh-CN" dirty="0">
                <a:solidFill>
                  <a:srgbClr val="202122"/>
                </a:solidFill>
              </a:rPr>
              <a:t>WAPI</a:t>
            </a:r>
            <a:r>
              <a:rPr lang="zh-CN" altLang="en-US" dirty="0">
                <a:solidFill>
                  <a:srgbClr val="202122"/>
                </a:solidFill>
              </a:rPr>
              <a:t>提交给</a:t>
            </a:r>
            <a:r>
              <a:rPr lang="en-US" altLang="zh-CN" dirty="0">
                <a:solidFill>
                  <a:srgbClr val="202122"/>
                </a:solidFill>
              </a:rPr>
              <a:t>ISO</a:t>
            </a:r>
            <a:r>
              <a:rPr lang="zh-CN" altLang="en-US" dirty="0">
                <a:solidFill>
                  <a:srgbClr val="202122"/>
                </a:solidFill>
              </a:rPr>
              <a:t>。</a:t>
            </a:r>
            <a:endParaRPr lang="en-US" altLang="zh-CN" dirty="0">
              <a:solidFill>
                <a:srgbClr val="202122"/>
              </a:solidFill>
            </a:endParaRPr>
          </a:p>
          <a:p>
            <a:pPr marL="285750" indent="-285750" algn="l">
              <a:buFont typeface="Wingdings" panose="05000000000000000000" pitchFamily="2" charset="2"/>
              <a:buChar char="l"/>
            </a:pPr>
            <a:r>
              <a:rPr lang="en-US" altLang="zh-CN" dirty="0">
                <a:solidFill>
                  <a:srgbClr val="202122"/>
                </a:solidFill>
              </a:rPr>
              <a:t>2006</a:t>
            </a:r>
            <a:r>
              <a:rPr lang="zh-CN" altLang="en-US" dirty="0">
                <a:solidFill>
                  <a:srgbClr val="202122"/>
                </a:solidFill>
              </a:rPr>
              <a:t>年</a:t>
            </a:r>
            <a:r>
              <a:rPr lang="en-US" altLang="zh-CN" dirty="0">
                <a:solidFill>
                  <a:srgbClr val="202122"/>
                </a:solidFill>
              </a:rPr>
              <a:t>3</a:t>
            </a:r>
            <a:r>
              <a:rPr lang="zh-CN" altLang="en-US" dirty="0">
                <a:solidFill>
                  <a:srgbClr val="202122"/>
                </a:solidFill>
              </a:rPr>
              <a:t>月，</a:t>
            </a:r>
            <a:r>
              <a:rPr lang="en-US" altLang="zh-CN" dirty="0">
                <a:solidFill>
                  <a:srgbClr val="202122"/>
                </a:solidFill>
              </a:rPr>
              <a:t>ISO</a:t>
            </a:r>
            <a:r>
              <a:rPr lang="zh-CN" altLang="en-US" dirty="0">
                <a:solidFill>
                  <a:srgbClr val="202122"/>
                </a:solidFill>
              </a:rPr>
              <a:t>通过</a:t>
            </a:r>
            <a:r>
              <a:rPr lang="en-US" altLang="zh-CN" dirty="0">
                <a:solidFill>
                  <a:srgbClr val="202122"/>
                </a:solidFill>
              </a:rPr>
              <a:t>802.11i</a:t>
            </a:r>
            <a:r>
              <a:rPr lang="zh-CN" altLang="en-US" dirty="0">
                <a:solidFill>
                  <a:srgbClr val="202122"/>
                </a:solidFill>
              </a:rPr>
              <a:t>加密标准，驳回</a:t>
            </a:r>
            <a:r>
              <a:rPr lang="en-US" altLang="zh-CN" dirty="0">
                <a:solidFill>
                  <a:srgbClr val="202122"/>
                </a:solidFill>
              </a:rPr>
              <a:t>WAPI</a:t>
            </a:r>
            <a:r>
              <a:rPr lang="zh-CN" altLang="en-US" dirty="0">
                <a:solidFill>
                  <a:srgbClr val="202122"/>
                </a:solidFill>
              </a:rPr>
              <a:t>提案。</a:t>
            </a:r>
            <a:endParaRPr lang="en-US" altLang="zh-CN" dirty="0">
              <a:solidFill>
                <a:srgbClr val="202122"/>
              </a:solidFill>
            </a:endParaRPr>
          </a:p>
          <a:p>
            <a:pPr marL="285750" indent="-285750" algn="l">
              <a:buFont typeface="Wingdings" panose="05000000000000000000" pitchFamily="2" charset="2"/>
              <a:buChar char="l"/>
            </a:pPr>
            <a:r>
              <a:rPr lang="en-US" altLang="zh-CN" dirty="0">
                <a:solidFill>
                  <a:srgbClr val="202122"/>
                </a:solidFill>
              </a:rPr>
              <a:t>2009</a:t>
            </a:r>
            <a:r>
              <a:rPr lang="zh-CN" altLang="en-US" dirty="0">
                <a:solidFill>
                  <a:srgbClr val="202122"/>
                </a:solidFill>
              </a:rPr>
              <a:t>年</a:t>
            </a:r>
            <a:r>
              <a:rPr lang="en-US" altLang="zh-CN" dirty="0">
                <a:solidFill>
                  <a:srgbClr val="202122"/>
                </a:solidFill>
              </a:rPr>
              <a:t>6</a:t>
            </a:r>
            <a:r>
              <a:rPr lang="zh-CN" altLang="en-US" dirty="0">
                <a:solidFill>
                  <a:srgbClr val="202122"/>
                </a:solidFill>
              </a:rPr>
              <a:t>月，中国重新提交</a:t>
            </a:r>
            <a:r>
              <a:rPr lang="en-US" altLang="zh-CN" dirty="0">
                <a:solidFill>
                  <a:srgbClr val="202122"/>
                </a:solidFill>
              </a:rPr>
              <a:t>WAPI</a:t>
            </a:r>
            <a:r>
              <a:rPr lang="zh-CN" altLang="en-US" dirty="0">
                <a:solidFill>
                  <a:srgbClr val="202122"/>
                </a:solidFill>
              </a:rPr>
              <a:t>标准申请，并采用了“支持</a:t>
            </a:r>
            <a:r>
              <a:rPr lang="en-US" altLang="zh-CN" dirty="0">
                <a:solidFill>
                  <a:srgbClr val="202122"/>
                </a:solidFill>
              </a:rPr>
              <a:t>WAPI</a:t>
            </a:r>
            <a:r>
              <a:rPr lang="zh-CN" altLang="en-US" dirty="0">
                <a:solidFill>
                  <a:srgbClr val="202122"/>
                </a:solidFill>
              </a:rPr>
              <a:t>兼容</a:t>
            </a:r>
            <a:r>
              <a:rPr lang="en-US" altLang="zh-CN" dirty="0" err="1">
                <a:solidFill>
                  <a:srgbClr val="202122"/>
                </a:solidFill>
              </a:rPr>
              <a:t>WiFi</a:t>
            </a:r>
            <a:r>
              <a:rPr lang="en-US" altLang="zh-CN" dirty="0">
                <a:solidFill>
                  <a:srgbClr val="202122"/>
                </a:solidFill>
              </a:rPr>
              <a:t>”</a:t>
            </a:r>
            <a:r>
              <a:rPr lang="zh-CN" altLang="en-US" dirty="0">
                <a:solidFill>
                  <a:srgbClr val="202122"/>
                </a:solidFill>
              </a:rPr>
              <a:t>的方式推行</a:t>
            </a:r>
            <a:r>
              <a:rPr lang="en-US" altLang="zh-CN" dirty="0">
                <a:solidFill>
                  <a:srgbClr val="202122"/>
                </a:solidFill>
              </a:rPr>
              <a:t>WAPI</a:t>
            </a:r>
            <a:r>
              <a:rPr lang="zh-CN" altLang="en-US" dirty="0">
                <a:solidFill>
                  <a:srgbClr val="202122"/>
                </a:solidFill>
              </a:rPr>
              <a:t>，要求所有在中国销售的带</a:t>
            </a:r>
            <a:r>
              <a:rPr lang="en-US" altLang="zh-CN" dirty="0">
                <a:solidFill>
                  <a:srgbClr val="202122"/>
                </a:solidFill>
              </a:rPr>
              <a:t>WLAN</a:t>
            </a:r>
            <a:r>
              <a:rPr lang="zh-CN" altLang="en-US" dirty="0">
                <a:solidFill>
                  <a:srgbClr val="202122"/>
                </a:solidFill>
              </a:rPr>
              <a:t>功能的手机必须兼容</a:t>
            </a:r>
            <a:r>
              <a:rPr lang="en-US" altLang="zh-CN" dirty="0">
                <a:solidFill>
                  <a:srgbClr val="202122"/>
                </a:solidFill>
              </a:rPr>
              <a:t>WAPI</a:t>
            </a:r>
            <a:r>
              <a:rPr lang="zh-CN" altLang="en-US" dirty="0">
                <a:solidFill>
                  <a:srgbClr val="202122"/>
                </a:solidFill>
              </a:rPr>
              <a:t>。 </a:t>
            </a:r>
            <a:endParaRPr lang="en-US" altLang="zh-CN" dirty="0">
              <a:solidFill>
                <a:srgbClr val="202122"/>
              </a:solidFill>
            </a:endParaRPr>
          </a:p>
          <a:p>
            <a:pPr marL="285750" indent="-285750">
              <a:buFont typeface="Wingdings" panose="05000000000000000000" pitchFamily="2" charset="2"/>
              <a:buChar char="l"/>
            </a:pPr>
            <a:r>
              <a:rPr lang="en-US" altLang="zh-CN" dirty="0">
                <a:solidFill>
                  <a:srgbClr val="202122"/>
                </a:solidFill>
              </a:rPr>
              <a:t>2009</a:t>
            </a:r>
            <a:r>
              <a:rPr lang="zh-CN" altLang="en-US" dirty="0">
                <a:solidFill>
                  <a:srgbClr val="202122"/>
                </a:solidFill>
              </a:rPr>
              <a:t>年</a:t>
            </a:r>
            <a:r>
              <a:rPr lang="en-US" altLang="zh-CN" dirty="0">
                <a:solidFill>
                  <a:srgbClr val="202122"/>
                </a:solidFill>
              </a:rPr>
              <a:t>6</a:t>
            </a:r>
            <a:r>
              <a:rPr lang="zh-CN" altLang="en-US" dirty="0">
                <a:solidFill>
                  <a:srgbClr val="202122"/>
                </a:solidFill>
              </a:rPr>
              <a:t>月，中国重新提交</a:t>
            </a:r>
            <a:r>
              <a:rPr lang="en-US" altLang="zh-CN" dirty="0">
                <a:solidFill>
                  <a:srgbClr val="202122"/>
                </a:solidFill>
              </a:rPr>
              <a:t>WAPI</a:t>
            </a:r>
            <a:r>
              <a:rPr lang="zh-CN" altLang="en-US" dirty="0">
                <a:solidFill>
                  <a:srgbClr val="202122"/>
                </a:solidFill>
              </a:rPr>
              <a:t>标准申请（</a:t>
            </a:r>
            <a:r>
              <a:rPr lang="en-US" altLang="zh-CN" dirty="0">
                <a:solidFill>
                  <a:srgbClr val="202122"/>
                </a:solidFill>
              </a:rPr>
              <a:t>JTC1/SC6 N14619</a:t>
            </a:r>
            <a:r>
              <a:rPr lang="zh-CN" altLang="en-US" dirty="0">
                <a:solidFill>
                  <a:srgbClr val="202122"/>
                </a:solidFill>
              </a:rPr>
              <a:t>）。</a:t>
            </a:r>
            <a:r>
              <a:rPr lang="en-US" altLang="zh-CN" dirty="0">
                <a:solidFill>
                  <a:srgbClr val="202122"/>
                </a:solidFill>
              </a:rPr>
              <a:t>2011</a:t>
            </a:r>
            <a:r>
              <a:rPr lang="zh-CN" altLang="en-US" dirty="0">
                <a:solidFill>
                  <a:srgbClr val="202122"/>
                </a:solidFill>
              </a:rPr>
              <a:t>年</a:t>
            </a:r>
            <a:r>
              <a:rPr lang="en-US" altLang="zh-CN" dirty="0">
                <a:solidFill>
                  <a:srgbClr val="202122"/>
                </a:solidFill>
              </a:rPr>
              <a:t>11</a:t>
            </a:r>
            <a:r>
              <a:rPr lang="zh-CN" altLang="en-US" dirty="0">
                <a:solidFill>
                  <a:srgbClr val="202122"/>
                </a:solidFill>
              </a:rPr>
              <a:t>月</a:t>
            </a:r>
            <a:r>
              <a:rPr lang="en-US" altLang="zh-CN" dirty="0">
                <a:solidFill>
                  <a:srgbClr val="202122"/>
                </a:solidFill>
              </a:rPr>
              <a:t>21</a:t>
            </a:r>
            <a:r>
              <a:rPr lang="zh-CN" altLang="en-US" dirty="0">
                <a:solidFill>
                  <a:srgbClr val="202122"/>
                </a:solidFill>
              </a:rPr>
              <a:t>日，中国政府将申请撤回，</a:t>
            </a:r>
            <a:r>
              <a:rPr lang="en-US" altLang="zh-CN" dirty="0">
                <a:solidFill>
                  <a:srgbClr val="202122"/>
                </a:solidFill>
              </a:rPr>
              <a:t>ISO</a:t>
            </a:r>
            <a:r>
              <a:rPr lang="zh-CN" altLang="en-US" dirty="0">
                <a:solidFill>
                  <a:srgbClr val="202122"/>
                </a:solidFill>
              </a:rPr>
              <a:t>随即将</a:t>
            </a:r>
            <a:r>
              <a:rPr lang="en-US" altLang="zh-CN" dirty="0">
                <a:solidFill>
                  <a:srgbClr val="202122"/>
                </a:solidFill>
              </a:rPr>
              <a:t>WAPI</a:t>
            </a:r>
            <a:r>
              <a:rPr lang="zh-CN" altLang="en-US" dirty="0">
                <a:solidFill>
                  <a:srgbClr val="202122"/>
                </a:solidFill>
              </a:rPr>
              <a:t>项目取消。</a:t>
            </a:r>
            <a:endParaRPr lang="en-US" altLang="zh-CN" dirty="0">
              <a:solidFill>
                <a:srgbClr val="202122"/>
              </a:solidFill>
            </a:endParaRPr>
          </a:p>
          <a:p>
            <a:pPr marL="285750" indent="-285750">
              <a:buFont typeface="Wingdings" panose="05000000000000000000" pitchFamily="2" charset="2"/>
              <a:buChar char="l"/>
            </a:pPr>
            <a:r>
              <a:rPr lang="en-US" altLang="zh-CN" dirty="0">
                <a:solidFill>
                  <a:srgbClr val="202122"/>
                </a:solidFill>
              </a:rPr>
              <a:t>2015</a:t>
            </a:r>
            <a:r>
              <a:rPr lang="zh-CN" altLang="en-US" dirty="0">
                <a:solidFill>
                  <a:srgbClr val="202122"/>
                </a:solidFill>
              </a:rPr>
              <a:t>年</a:t>
            </a:r>
            <a:r>
              <a:rPr lang="en-US" altLang="zh-CN" dirty="0">
                <a:solidFill>
                  <a:srgbClr val="202122"/>
                </a:solidFill>
              </a:rPr>
              <a:t>5</a:t>
            </a:r>
            <a:r>
              <a:rPr lang="zh-CN" altLang="en-US" dirty="0">
                <a:solidFill>
                  <a:srgbClr val="202122"/>
                </a:solidFill>
              </a:rPr>
              <a:t>月，</a:t>
            </a:r>
            <a:r>
              <a:rPr lang="en-US" altLang="zh-CN" dirty="0">
                <a:solidFill>
                  <a:srgbClr val="202122"/>
                </a:solidFill>
              </a:rPr>
              <a:t>WAPI</a:t>
            </a:r>
            <a:r>
              <a:rPr lang="zh-CN" altLang="en-US" dirty="0">
                <a:solidFill>
                  <a:srgbClr val="202122"/>
                </a:solidFill>
              </a:rPr>
              <a:t>产业联盟成员推出第一款</a:t>
            </a:r>
            <a:r>
              <a:rPr lang="en-US" altLang="zh-CN" dirty="0">
                <a:solidFill>
                  <a:srgbClr val="202122"/>
                </a:solidFill>
              </a:rPr>
              <a:t>SOHO</a:t>
            </a:r>
            <a:r>
              <a:rPr lang="zh-CN" altLang="en-US" dirty="0">
                <a:solidFill>
                  <a:srgbClr val="202122"/>
                </a:solidFill>
              </a:rPr>
              <a:t>级</a:t>
            </a:r>
            <a:r>
              <a:rPr lang="en-US" altLang="zh-CN" dirty="0">
                <a:solidFill>
                  <a:srgbClr val="202122"/>
                </a:solidFill>
              </a:rPr>
              <a:t>WAPI</a:t>
            </a:r>
            <a:r>
              <a:rPr lang="zh-CN" altLang="en-US" dirty="0">
                <a:solidFill>
                  <a:srgbClr val="202122"/>
                </a:solidFill>
              </a:rPr>
              <a:t>路由器，</a:t>
            </a:r>
            <a:r>
              <a:rPr lang="en-US" altLang="zh-CN" dirty="0">
                <a:solidFill>
                  <a:srgbClr val="202122"/>
                </a:solidFill>
              </a:rPr>
              <a:t>2016</a:t>
            </a:r>
            <a:r>
              <a:rPr lang="zh-CN" altLang="en-US" dirty="0">
                <a:solidFill>
                  <a:srgbClr val="202122"/>
                </a:solidFill>
              </a:rPr>
              <a:t>年</a:t>
            </a:r>
            <a:r>
              <a:rPr lang="en-US" altLang="zh-CN" dirty="0">
                <a:solidFill>
                  <a:srgbClr val="202122"/>
                </a:solidFill>
              </a:rPr>
              <a:t>9</a:t>
            </a:r>
            <a:r>
              <a:rPr lang="zh-CN" altLang="en-US" dirty="0">
                <a:solidFill>
                  <a:srgbClr val="202122"/>
                </a:solidFill>
              </a:rPr>
              <a:t>月，中国海关启动大规模</a:t>
            </a:r>
            <a:r>
              <a:rPr lang="en-US" altLang="zh-CN" dirty="0">
                <a:solidFill>
                  <a:srgbClr val="202122"/>
                </a:solidFill>
              </a:rPr>
              <a:t>WAPI</a:t>
            </a:r>
            <a:r>
              <a:rPr lang="zh-CN" altLang="en-US" dirty="0">
                <a:solidFill>
                  <a:srgbClr val="202122"/>
                </a:solidFill>
              </a:rPr>
              <a:t>网络建设。</a:t>
            </a:r>
          </a:p>
        </p:txBody>
      </p:sp>
    </p:spTree>
    <p:extLst>
      <p:ext uri="{BB962C8B-B14F-4D97-AF65-F5344CB8AC3E}">
        <p14:creationId xmlns:p14="http://schemas.microsoft.com/office/powerpoint/2010/main" val="31801789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2.3. WLAN</a:t>
            </a:r>
            <a:r>
              <a:rPr lang="zh-CN" altLang="en-US" dirty="0"/>
              <a:t>安全机制</a:t>
            </a:r>
          </a:p>
        </p:txBody>
      </p:sp>
      <p:sp>
        <p:nvSpPr>
          <p:cNvPr id="188419" name="TextBox 49">
            <a:extLst>
              <a:ext uri="{FF2B5EF4-FFF2-40B4-BE49-F238E27FC236}">
                <a16:creationId xmlns:a16="http://schemas.microsoft.com/office/drawing/2014/main" id="{BA84582A-3352-48B4-B23C-22FF43911AD6}"/>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2.4.3 WAPI</a:t>
            </a:r>
            <a:endParaRPr lang="zh-CN" altLang="en-US" sz="2600">
              <a:latin typeface="黑体" panose="02010609060101010101" pitchFamily="49" charset="-122"/>
              <a:ea typeface="黑体" panose="02010609060101010101" pitchFamily="49" charset="-122"/>
            </a:endParaRPr>
          </a:p>
        </p:txBody>
      </p:sp>
      <p:sp>
        <p:nvSpPr>
          <p:cNvPr id="89092" name="文本框 5">
            <a:extLst>
              <a:ext uri="{FF2B5EF4-FFF2-40B4-BE49-F238E27FC236}">
                <a16:creationId xmlns:a16="http://schemas.microsoft.com/office/drawing/2014/main" id="{D3914283-69C5-477E-B21E-AED42791CD65}"/>
              </a:ext>
            </a:extLst>
          </p:cNvPr>
          <p:cNvSpPr txBox="1">
            <a:spLocks noChangeArrowheads="1"/>
          </p:cNvSpPr>
          <p:nvPr/>
        </p:nvSpPr>
        <p:spPr bwMode="auto">
          <a:xfrm>
            <a:off x="688975" y="1700808"/>
            <a:ext cx="77660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1600">
                <a:solidFill>
                  <a:schemeClr val="tx1"/>
                </a:solidFill>
                <a:latin typeface="Times New Roman" panose="02020603050405020304" pitchFamily="18" charset="0"/>
                <a:ea typeface="宋体" panose="02010600030101010101" pitchFamily="2" charset="-122"/>
              </a:defRPr>
            </a:lvl1pPr>
            <a:lvl2pPr marL="742950" indent="-28575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u"/>
              <a:defRPr/>
            </a:pPr>
            <a:r>
              <a:rPr lang="en-US" altLang="zh-CN" sz="2400" dirty="0">
                <a:latin typeface="宋体" panose="02010600030101010101" pitchFamily="2" charset="-122"/>
              </a:rPr>
              <a:t>WAPI </a:t>
            </a:r>
            <a:r>
              <a:rPr lang="zh-CN" altLang="en-US" sz="2400" dirty="0">
                <a:latin typeface="宋体" panose="02010600030101010101" pitchFamily="2" charset="-122"/>
              </a:rPr>
              <a:t>同时也是中国无线局域网</a:t>
            </a:r>
            <a:r>
              <a:rPr lang="zh-CN" altLang="en-US" sz="2400" dirty="0">
                <a:solidFill>
                  <a:srgbClr val="FF0000"/>
                </a:solidFill>
                <a:latin typeface="宋体" panose="02010600030101010101" pitchFamily="2" charset="-122"/>
              </a:rPr>
              <a:t>强制性标准中的安全机制</a:t>
            </a:r>
            <a:r>
              <a:rPr lang="zh-CN" altLang="en-US" sz="2400" dirty="0">
                <a:latin typeface="宋体" panose="02010600030101010101" pitchFamily="2" charset="-122"/>
              </a:rPr>
              <a:t>。</a:t>
            </a:r>
            <a:endParaRPr lang="en-US" altLang="zh-CN" sz="2400" dirty="0">
              <a:latin typeface="宋体" panose="02010600030101010101" pitchFamily="2" charset="-122"/>
            </a:endParaRPr>
          </a:p>
          <a:p>
            <a:pPr>
              <a:buFont typeface="Wingdings" panose="05000000000000000000" pitchFamily="2" charset="2"/>
              <a:buChar char="u"/>
              <a:defRPr/>
            </a:pPr>
            <a:r>
              <a:rPr lang="zh-CN" altLang="en-US" sz="2400" dirty="0">
                <a:latin typeface="宋体" panose="02010600030101010101" pitchFamily="2" charset="-122"/>
              </a:rPr>
              <a:t>它的</a:t>
            </a:r>
            <a:r>
              <a:rPr lang="zh-CN" altLang="en-US" sz="2400" b="1" dirty="0">
                <a:latin typeface="宋体" panose="02010600030101010101" pitchFamily="2" charset="-122"/>
              </a:rPr>
              <a:t>主要特点</a:t>
            </a:r>
            <a:r>
              <a:rPr lang="zh-CN" altLang="en-US" sz="2400" dirty="0">
                <a:latin typeface="宋体" panose="02010600030101010101" pitchFamily="2" charset="-122"/>
              </a:rPr>
              <a:t>是采用基于公钥密码体系的证书机制，真正实现了移动终端</a:t>
            </a:r>
            <a:r>
              <a:rPr lang="en-US" altLang="zh-CN" sz="2400" dirty="0">
                <a:latin typeface="宋体" panose="02010600030101010101" pitchFamily="2" charset="-122"/>
              </a:rPr>
              <a:t>(MT)</a:t>
            </a:r>
            <a:r>
              <a:rPr lang="zh-CN" altLang="en-US" sz="2400" dirty="0">
                <a:latin typeface="宋体" panose="02010600030101010101" pitchFamily="2" charset="-122"/>
              </a:rPr>
              <a:t>与无线接入点</a:t>
            </a:r>
            <a:r>
              <a:rPr lang="en-US" altLang="zh-CN" sz="2400" dirty="0">
                <a:latin typeface="宋体" panose="02010600030101010101" pitchFamily="2" charset="-122"/>
              </a:rPr>
              <a:t>(AP)</a:t>
            </a:r>
            <a:r>
              <a:rPr lang="zh-CN" altLang="en-US" sz="2400" dirty="0">
                <a:latin typeface="宋体" panose="02010600030101010101" pitchFamily="2" charset="-122"/>
              </a:rPr>
              <a:t>间双向鉴别。</a:t>
            </a:r>
            <a:endParaRPr lang="en-US" altLang="zh-CN" sz="2400" dirty="0">
              <a:latin typeface="宋体" panose="02010600030101010101" pitchFamily="2" charset="-122"/>
            </a:endParaRPr>
          </a:p>
          <a:p>
            <a:pPr>
              <a:buFont typeface="Wingdings" panose="05000000000000000000" pitchFamily="2" charset="2"/>
              <a:buChar char="u"/>
              <a:defRPr/>
            </a:pPr>
            <a:r>
              <a:rPr lang="en-US" altLang="zh-CN" sz="2400" dirty="0">
                <a:latin typeface="宋体" panose="02010600030101010101" pitchFamily="2" charset="-122"/>
              </a:rPr>
              <a:t>WAPI-PSK</a:t>
            </a:r>
            <a:r>
              <a:rPr lang="zh-CN" altLang="en-US" sz="2400" dirty="0">
                <a:latin typeface="宋体" panose="02010600030101010101" pitchFamily="2" charset="-122"/>
              </a:rPr>
              <a:t>和</a:t>
            </a:r>
            <a:r>
              <a:rPr lang="en-US" altLang="zh-CN" sz="2400" dirty="0">
                <a:latin typeface="宋体" panose="02010600030101010101" pitchFamily="2" charset="-122"/>
              </a:rPr>
              <a:t>WAPI-Cert</a:t>
            </a:r>
            <a:r>
              <a:rPr lang="zh-CN" altLang="en-US" sz="2400" dirty="0">
                <a:latin typeface="宋体" panose="02010600030101010101" pitchFamily="2" charset="-122"/>
              </a:rPr>
              <a:t>两种模式，最高安全级别为</a:t>
            </a:r>
            <a:r>
              <a:rPr lang="en-US" altLang="zh-CN" sz="2400" dirty="0">
                <a:latin typeface="宋体" panose="02010600030101010101" pitchFamily="2" charset="-122"/>
              </a:rPr>
              <a:t>WAPI-Cert</a:t>
            </a:r>
            <a:r>
              <a:rPr lang="zh-CN" altLang="en-US" sz="2400" dirty="0">
                <a:latin typeface="宋体" panose="02010600030101010101" pitchFamily="2" charset="-122"/>
              </a:rPr>
              <a:t>即</a:t>
            </a:r>
            <a:r>
              <a:rPr lang="en-US" altLang="zh-CN" sz="2400" dirty="0">
                <a:latin typeface="宋体" panose="02010600030101010101" pitchFamily="2" charset="-122"/>
              </a:rPr>
              <a:t>WAPI</a:t>
            </a:r>
            <a:r>
              <a:rPr lang="zh-CN" altLang="en-US" sz="2400" dirty="0">
                <a:latin typeface="宋体" panose="02010600030101010101" pitchFamily="2" charset="-122"/>
              </a:rPr>
              <a:t>证书模式（主要介绍）</a:t>
            </a:r>
          </a:p>
        </p:txBody>
      </p:sp>
      <p:pic>
        <p:nvPicPr>
          <p:cNvPr id="4" name="图片 3">
            <a:extLst>
              <a:ext uri="{FF2B5EF4-FFF2-40B4-BE49-F238E27FC236}">
                <a16:creationId xmlns:a16="http://schemas.microsoft.com/office/drawing/2014/main" id="{E204E5A0-1C48-48B2-9EC7-81AD5A239375}"/>
              </a:ext>
            </a:extLst>
          </p:cNvPr>
          <p:cNvPicPr>
            <a:picLocks noChangeAspect="1"/>
          </p:cNvPicPr>
          <p:nvPr/>
        </p:nvPicPr>
        <p:blipFill rotWithShape="1">
          <a:blip r:embed="rId3"/>
          <a:srcRect l="28738" t="36000" r="25587" b="37487"/>
          <a:stretch/>
        </p:blipFill>
        <p:spPr>
          <a:xfrm>
            <a:off x="1115616" y="4378464"/>
            <a:ext cx="7277689" cy="2376264"/>
          </a:xfrm>
          <a:prstGeom prst="rect">
            <a:avLst/>
          </a:prstGeom>
        </p:spPr>
      </p:pic>
      <p:sp>
        <p:nvSpPr>
          <p:cNvPr id="5" name="灯片编号占位符 11">
            <a:extLst>
              <a:ext uri="{FF2B5EF4-FFF2-40B4-BE49-F238E27FC236}">
                <a16:creationId xmlns:a16="http://schemas.microsoft.com/office/drawing/2014/main" id="{6F80E332-853D-495F-BBF3-E1C178A16325}"/>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48</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2.3. WLAN</a:t>
            </a:r>
            <a:r>
              <a:rPr lang="zh-CN" altLang="en-US" dirty="0"/>
              <a:t>安全机制</a:t>
            </a:r>
          </a:p>
        </p:txBody>
      </p:sp>
      <p:sp>
        <p:nvSpPr>
          <p:cNvPr id="190467" name="TextBox 49">
            <a:extLst>
              <a:ext uri="{FF2B5EF4-FFF2-40B4-BE49-F238E27FC236}">
                <a16:creationId xmlns:a16="http://schemas.microsoft.com/office/drawing/2014/main" id="{BDC21634-17D6-4FF1-B95E-036CE9405D98}"/>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2.4.3 WAPI</a:t>
            </a:r>
            <a:endParaRPr lang="zh-CN" altLang="en-US" sz="2600">
              <a:latin typeface="黑体" panose="02010609060101010101" pitchFamily="49" charset="-122"/>
              <a:ea typeface="黑体" panose="02010609060101010101" pitchFamily="49" charset="-122"/>
            </a:endParaRPr>
          </a:p>
        </p:txBody>
      </p:sp>
      <p:sp>
        <p:nvSpPr>
          <p:cNvPr id="190468" name="文本框 5">
            <a:extLst>
              <a:ext uri="{FF2B5EF4-FFF2-40B4-BE49-F238E27FC236}">
                <a16:creationId xmlns:a16="http://schemas.microsoft.com/office/drawing/2014/main" id="{6C776A3B-24DC-4B0A-8D1E-539E34B188DD}"/>
              </a:ext>
            </a:extLst>
          </p:cNvPr>
          <p:cNvSpPr txBox="1">
            <a:spLocks noChangeArrowheads="1"/>
          </p:cNvSpPr>
          <p:nvPr/>
        </p:nvSpPr>
        <p:spPr bwMode="auto">
          <a:xfrm>
            <a:off x="412750" y="1512888"/>
            <a:ext cx="831691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50000"/>
              </a:lnSpc>
              <a:spcBef>
                <a:spcPct val="0"/>
              </a:spcBef>
              <a:buFont typeface="Wingdings" panose="05000000000000000000" pitchFamily="2" charset="2"/>
              <a:buChar char="u"/>
            </a:pPr>
            <a:r>
              <a:rPr lang="en-US" altLang="zh-CN" sz="2400">
                <a:latin typeface="Times New Roman" panose="02020603050405020304" pitchFamily="18" charset="0"/>
                <a:ea typeface="宋体" panose="02010600030101010101" pitchFamily="2" charset="-122"/>
              </a:rPr>
              <a:t>WAPI</a:t>
            </a:r>
            <a:r>
              <a:rPr lang="zh-CN" altLang="en-US" sz="2400">
                <a:latin typeface="Times New Roman" panose="02020603050405020304" pitchFamily="18" charset="0"/>
                <a:ea typeface="宋体" panose="02010600030101010101" pitchFamily="2" charset="-122"/>
              </a:rPr>
              <a:t>认证过程</a:t>
            </a:r>
            <a:endParaRPr lang="en-US" altLang="zh-CN" sz="2400">
              <a:latin typeface="宋体" panose="02010600030101010101" pitchFamily="2" charset="-122"/>
              <a:ea typeface="宋体" panose="02010600030101010101" pitchFamily="2" charset="-122"/>
            </a:endParaRPr>
          </a:p>
        </p:txBody>
      </p:sp>
      <p:pic>
        <p:nvPicPr>
          <p:cNvPr id="190469" name="Picture 5" descr="wapi1">
            <a:extLst>
              <a:ext uri="{FF2B5EF4-FFF2-40B4-BE49-F238E27FC236}">
                <a16:creationId xmlns:a16="http://schemas.microsoft.com/office/drawing/2014/main" id="{75694F2A-1CDD-498E-AB88-127F21A4D1C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7825" y="2565400"/>
            <a:ext cx="8351838"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11">
            <a:extLst>
              <a:ext uri="{FF2B5EF4-FFF2-40B4-BE49-F238E27FC236}">
                <a16:creationId xmlns:a16="http://schemas.microsoft.com/office/drawing/2014/main" id="{BEB8E35A-48C2-41B4-ABF8-7583DD2B23F7}"/>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49</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93187" name="Text Box 4">
            <a:extLst>
              <a:ext uri="{FF2B5EF4-FFF2-40B4-BE49-F238E27FC236}">
                <a16:creationId xmlns:a16="http://schemas.microsoft.com/office/drawing/2014/main" id="{F6513260-6F53-4285-B6EE-F4DBB16FEE2C}"/>
              </a:ext>
            </a:extLst>
          </p:cNvPr>
          <p:cNvSpPr txBox="1">
            <a:spLocks noChangeArrowheads="1"/>
          </p:cNvSpPr>
          <p:nvPr/>
        </p:nvSpPr>
        <p:spPr bwMode="auto">
          <a:xfrm>
            <a:off x="581025" y="1758950"/>
            <a:ext cx="79216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Wingdings" panose="05000000000000000000" pitchFamily="2" charset="2"/>
              <a:buChar char="u"/>
            </a:pPr>
            <a:r>
              <a:rPr lang="en-US" altLang="zh-CN" sz="2400">
                <a:latin typeface="宋体" panose="02010600030101010101" pitchFamily="2" charset="-122"/>
                <a:ea typeface="宋体" panose="02010600030101010101" pitchFamily="2" charset="-122"/>
              </a:rPr>
              <a:t>WEP</a:t>
            </a:r>
            <a:r>
              <a:rPr lang="zh-CN" altLang="en-US" sz="2400">
                <a:latin typeface="宋体" panose="02010600030101010101" pitchFamily="2" charset="-122"/>
                <a:ea typeface="宋体" panose="02010600030101010101" pitchFamily="2" charset="-122"/>
              </a:rPr>
              <a:t>认证方式</a:t>
            </a:r>
            <a:r>
              <a:rPr lang="en-US" altLang="zh-CN" sz="2400">
                <a:latin typeface="宋体" panose="02010600030101010101" pitchFamily="2" charset="-122"/>
                <a:ea typeface="宋体" panose="02010600030101010101" pitchFamily="2" charset="-122"/>
              </a:rPr>
              <a:t>--Open System authentication</a:t>
            </a:r>
            <a:endParaRPr lang="zh-CN" altLang="en-US" sz="2400">
              <a:latin typeface="宋体" panose="02010600030101010101" pitchFamily="2" charset="-122"/>
              <a:ea typeface="宋体" panose="02010600030101010101" pitchFamily="2" charset="-122"/>
            </a:endParaRPr>
          </a:p>
        </p:txBody>
      </p:sp>
      <p:sp>
        <p:nvSpPr>
          <p:cNvPr id="102404" name="TextBox 49">
            <a:extLst>
              <a:ext uri="{FF2B5EF4-FFF2-40B4-BE49-F238E27FC236}">
                <a16:creationId xmlns:a16="http://schemas.microsoft.com/office/drawing/2014/main" id="{A3419ABB-E304-4081-ADAF-9E2DE8330737}"/>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pic>
        <p:nvPicPr>
          <p:cNvPr id="93189" name="图片 2">
            <a:extLst>
              <a:ext uri="{FF2B5EF4-FFF2-40B4-BE49-F238E27FC236}">
                <a16:creationId xmlns:a16="http://schemas.microsoft.com/office/drawing/2014/main" id="{2260D2AB-FA1D-4036-A198-EB7595D0B368}"/>
              </a:ext>
            </a:extLst>
          </p:cNvPr>
          <p:cNvPicPr>
            <a:picLocks noChangeAspect="1"/>
          </p:cNvPicPr>
          <p:nvPr/>
        </p:nvPicPr>
        <p:blipFill>
          <a:blip r:embed="rId3">
            <a:extLst>
              <a:ext uri="{28A0092B-C50C-407E-A947-70E740481C1C}">
                <a14:useLocalDpi xmlns:a14="http://schemas.microsoft.com/office/drawing/2010/main" val="0"/>
              </a:ext>
            </a:extLst>
          </a:blip>
          <a:srcRect l="11530" r="20518" b="-285"/>
          <a:stretch>
            <a:fillRect/>
          </a:stretch>
        </p:blipFill>
        <p:spPr bwMode="auto">
          <a:xfrm>
            <a:off x="5292725" y="2803525"/>
            <a:ext cx="3455988"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文本框 4">
            <a:extLst>
              <a:ext uri="{FF2B5EF4-FFF2-40B4-BE49-F238E27FC236}">
                <a16:creationId xmlns:a16="http://schemas.microsoft.com/office/drawing/2014/main" id="{1B8EEB88-8ECA-4B03-9429-4B3323857A5F}"/>
              </a:ext>
            </a:extLst>
          </p:cNvPr>
          <p:cNvSpPr txBox="1">
            <a:spLocks noChangeArrowheads="1"/>
          </p:cNvSpPr>
          <p:nvPr/>
        </p:nvSpPr>
        <p:spPr bwMode="auto">
          <a:xfrm>
            <a:off x="581025" y="2611438"/>
            <a:ext cx="41052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50000"/>
              </a:lnSpc>
              <a:spcBef>
                <a:spcPct val="0"/>
              </a:spcBef>
              <a:buFontTx/>
              <a:buNone/>
            </a:pPr>
            <a:r>
              <a:rPr lang="zh-CN" altLang="en-US" sz="2200" b="1" dirty="0">
                <a:latin typeface="Times New Roman" panose="02020603050405020304" pitchFamily="18" charset="0"/>
                <a:ea typeface="宋体" panose="02010600030101010101" pitchFamily="2" charset="-122"/>
              </a:rPr>
              <a:t>开放系统认证</a:t>
            </a:r>
            <a:r>
              <a:rPr lang="zh-CN" altLang="en-US" sz="2200" dirty="0">
                <a:latin typeface="Times New Roman" panose="02020603050405020304" pitchFamily="18" charset="0"/>
                <a:ea typeface="宋体" panose="02010600030101010101" pitchFamily="2" charset="-122"/>
              </a:rPr>
              <a:t>是缺省使用的认证机制，也是最简单的认证算法，</a:t>
            </a:r>
            <a:r>
              <a:rPr lang="zh-CN" altLang="en-US" sz="2200" dirty="0">
                <a:solidFill>
                  <a:srgbClr val="FF0000"/>
                </a:solidFill>
                <a:latin typeface="Times New Roman" panose="02020603050405020304" pitchFamily="18" charset="0"/>
                <a:ea typeface="宋体" panose="02010600030101010101" pitchFamily="2" charset="-122"/>
              </a:rPr>
              <a:t>即不认证</a:t>
            </a:r>
            <a:r>
              <a:rPr lang="zh-CN" altLang="en-US" sz="2200" dirty="0">
                <a:latin typeface="Times New Roman" panose="02020603050405020304" pitchFamily="18" charset="0"/>
                <a:ea typeface="宋体" panose="02010600030101010101" pitchFamily="2" charset="-122"/>
              </a:rPr>
              <a:t>。如果认证类型设置为开放系统认证，则所有请求认证的客户端都会通过认证（认证过程</a:t>
            </a:r>
            <a:r>
              <a:rPr lang="zh-CN" altLang="en-US" sz="2200" dirty="0">
                <a:solidFill>
                  <a:srgbClr val="FF0000"/>
                </a:solidFill>
                <a:latin typeface="Times New Roman" panose="02020603050405020304" pitchFamily="18" charset="0"/>
                <a:ea typeface="宋体" panose="02010600030101010101" pitchFamily="2" charset="-122"/>
              </a:rPr>
              <a:t>如图一所示</a:t>
            </a:r>
            <a:r>
              <a:rPr lang="zh-CN" altLang="en-US" sz="2200" dirty="0">
                <a:latin typeface="Times New Roman" panose="02020603050405020304" pitchFamily="18" charset="0"/>
                <a:ea typeface="宋体" panose="02010600030101010101" pitchFamily="2" charset="-122"/>
              </a:rPr>
              <a:t>）。</a:t>
            </a:r>
          </a:p>
        </p:txBody>
      </p:sp>
      <p:sp>
        <p:nvSpPr>
          <p:cNvPr id="3" name="灯片编号占位符 11">
            <a:extLst>
              <a:ext uri="{FF2B5EF4-FFF2-40B4-BE49-F238E27FC236}">
                <a16:creationId xmlns:a16="http://schemas.microsoft.com/office/drawing/2014/main" id="{511047E6-BD5C-4381-B66B-A3BC03CF29E6}"/>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5</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2.3. WLAN</a:t>
            </a:r>
            <a:r>
              <a:rPr lang="zh-CN" altLang="en-US" dirty="0"/>
              <a:t>安全机制</a:t>
            </a:r>
          </a:p>
        </p:txBody>
      </p:sp>
      <p:sp>
        <p:nvSpPr>
          <p:cNvPr id="192515" name="TextBox 49">
            <a:extLst>
              <a:ext uri="{FF2B5EF4-FFF2-40B4-BE49-F238E27FC236}">
                <a16:creationId xmlns:a16="http://schemas.microsoft.com/office/drawing/2014/main" id="{2F0B6FD4-8308-444C-A950-A1C30357A03D}"/>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2.4.3 WAPI</a:t>
            </a:r>
            <a:endParaRPr lang="zh-CN" altLang="en-US" sz="2600">
              <a:latin typeface="黑体" panose="02010609060101010101" pitchFamily="49" charset="-122"/>
              <a:ea typeface="黑体" panose="02010609060101010101" pitchFamily="49" charset="-122"/>
            </a:endParaRPr>
          </a:p>
        </p:txBody>
      </p:sp>
      <p:sp>
        <p:nvSpPr>
          <p:cNvPr id="192516" name="文本框 5">
            <a:extLst>
              <a:ext uri="{FF2B5EF4-FFF2-40B4-BE49-F238E27FC236}">
                <a16:creationId xmlns:a16="http://schemas.microsoft.com/office/drawing/2014/main" id="{BA7506C3-6EA4-4EED-8494-881F74772189}"/>
              </a:ext>
            </a:extLst>
          </p:cNvPr>
          <p:cNvSpPr txBox="1">
            <a:spLocks noChangeArrowheads="1"/>
          </p:cNvSpPr>
          <p:nvPr/>
        </p:nvSpPr>
        <p:spPr bwMode="auto">
          <a:xfrm>
            <a:off x="660400" y="1792288"/>
            <a:ext cx="8316913"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50000"/>
              </a:lnSpc>
              <a:spcBef>
                <a:spcPct val="0"/>
              </a:spcBef>
              <a:buFont typeface="Wingdings" panose="05000000000000000000" pitchFamily="2" charset="2"/>
              <a:buChar char="u"/>
            </a:pPr>
            <a:r>
              <a:rPr lang="en-US" altLang="zh-CN" sz="2400" dirty="0">
                <a:latin typeface="宋体" panose="02010600030101010101" pitchFamily="2" charset="-122"/>
                <a:ea typeface="宋体" panose="02010600030101010101" pitchFamily="2" charset="-122"/>
              </a:rPr>
              <a:t>WAPI</a:t>
            </a:r>
            <a:r>
              <a:rPr lang="zh-CN" altLang="en-US" sz="2400" dirty="0">
                <a:latin typeface="宋体" panose="02010600030101010101" pitchFamily="2" charset="-122"/>
                <a:ea typeface="宋体" panose="02010600030101010101" pitchFamily="2" charset="-122"/>
              </a:rPr>
              <a:t>包括两部分</a:t>
            </a:r>
            <a:r>
              <a:rPr lang="en-US" altLang="zh-CN" sz="2400"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WAI</a:t>
            </a:r>
            <a:r>
              <a:rPr lang="en-US" altLang="zh-CN" sz="2400" dirty="0">
                <a:latin typeface="宋体" panose="02010600030101010101" pitchFamily="2" charset="-122"/>
                <a:ea typeface="宋体" panose="02010600030101010101" pitchFamily="2" charset="-122"/>
              </a:rPr>
              <a:t>(WLAN Authentication Infrastructure)</a:t>
            </a:r>
            <a:r>
              <a:rPr lang="zh-CN" altLang="en-US" sz="2400"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WPI</a:t>
            </a:r>
            <a:r>
              <a:rPr lang="en-US" altLang="zh-CN" sz="2400" dirty="0">
                <a:latin typeface="宋体" panose="02010600030101010101" pitchFamily="2" charset="-122"/>
                <a:ea typeface="宋体" panose="02010600030101010101" pitchFamily="2" charset="-122"/>
              </a:rPr>
              <a:t>(WLAN Privacy Infrastructure)</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spcBef>
                <a:spcPct val="0"/>
              </a:spcBef>
              <a:buFont typeface="Wingdings" panose="05000000000000000000" pitchFamily="2" charset="2"/>
              <a:buChar char="u"/>
            </a:pPr>
            <a:r>
              <a:rPr lang="en-US" altLang="zh-CN" sz="2400" dirty="0">
                <a:latin typeface="宋体" panose="02010600030101010101" pitchFamily="2" charset="-122"/>
                <a:ea typeface="宋体" panose="02010600030101010101" pitchFamily="2" charset="-122"/>
              </a:rPr>
              <a:t>WAI</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WPI</a:t>
            </a:r>
            <a:r>
              <a:rPr lang="zh-CN" altLang="en-US" sz="2400" dirty="0">
                <a:latin typeface="宋体" panose="02010600030101010101" pitchFamily="2" charset="-122"/>
                <a:ea typeface="宋体" panose="02010600030101010101" pitchFamily="2" charset="-122"/>
              </a:rPr>
              <a:t>分别实现对</a:t>
            </a:r>
            <a:r>
              <a:rPr lang="zh-CN" altLang="en-US" sz="2400" dirty="0">
                <a:solidFill>
                  <a:srgbClr val="FF0000"/>
                </a:solidFill>
                <a:latin typeface="宋体" panose="02010600030101010101" pitchFamily="2" charset="-122"/>
                <a:ea typeface="宋体" panose="02010600030101010101" pitchFamily="2" charset="-122"/>
              </a:rPr>
              <a:t>用户身份的鉴别</a:t>
            </a:r>
            <a:r>
              <a:rPr lang="zh-CN" altLang="en-US" sz="2400" dirty="0">
                <a:latin typeface="宋体" panose="02010600030101010101" pitchFamily="2" charset="-122"/>
                <a:ea typeface="宋体" panose="02010600030101010101" pitchFamily="2" charset="-122"/>
              </a:rPr>
              <a:t>和对</a:t>
            </a:r>
            <a:r>
              <a:rPr lang="zh-CN" altLang="en-US" sz="2400" dirty="0">
                <a:solidFill>
                  <a:srgbClr val="FF0000"/>
                </a:solidFill>
                <a:latin typeface="宋体" panose="02010600030101010101" pitchFamily="2" charset="-122"/>
                <a:ea typeface="宋体" panose="02010600030101010101" pitchFamily="2" charset="-122"/>
              </a:rPr>
              <a:t>传输的业务数据加密</a:t>
            </a:r>
            <a:r>
              <a:rPr lang="zh-CN" altLang="en-US" sz="2400" dirty="0">
                <a:latin typeface="宋体" panose="02010600030101010101" pitchFamily="2" charset="-122"/>
                <a:ea typeface="宋体" panose="02010600030101010101" pitchFamily="2" charset="-122"/>
              </a:rPr>
              <a:t>，其中，</a:t>
            </a:r>
            <a:endParaRPr lang="en-US" altLang="zh-CN" sz="2400" dirty="0">
              <a:latin typeface="宋体" panose="02010600030101010101" pitchFamily="2" charset="-122"/>
              <a:ea typeface="宋体" panose="02010600030101010101" pitchFamily="2" charset="-122"/>
            </a:endParaRPr>
          </a:p>
          <a:p>
            <a:pPr lvl="1">
              <a:lnSpc>
                <a:spcPct val="150000"/>
              </a:lnSpc>
              <a:spcBef>
                <a:spcPct val="0"/>
              </a:spcBef>
              <a:buFont typeface="Wingdings" panose="05000000000000000000" pitchFamily="2" charset="2"/>
              <a:buChar char="n"/>
            </a:pPr>
            <a:r>
              <a:rPr lang="en-US" altLang="zh-CN" sz="2200" dirty="0">
                <a:latin typeface="宋体" panose="02010600030101010101" pitchFamily="2" charset="-122"/>
                <a:ea typeface="宋体" panose="02010600030101010101" pitchFamily="2" charset="-122"/>
              </a:rPr>
              <a:t>WAI</a:t>
            </a:r>
            <a:r>
              <a:rPr lang="zh-CN" altLang="en-US" sz="2200" dirty="0">
                <a:latin typeface="宋体" panose="02010600030101010101" pitchFamily="2" charset="-122"/>
                <a:ea typeface="宋体" panose="02010600030101010101" pitchFamily="2" charset="-122"/>
              </a:rPr>
              <a:t>采用公开密钥密码体制，利用公钥证书来对</a:t>
            </a:r>
            <a:r>
              <a:rPr lang="en-US" altLang="zh-CN" sz="2200" dirty="0">
                <a:latin typeface="宋体" panose="02010600030101010101" pitchFamily="2" charset="-122"/>
                <a:ea typeface="宋体" panose="02010600030101010101" pitchFamily="2" charset="-122"/>
              </a:rPr>
              <a:t>WLAN</a:t>
            </a:r>
            <a:r>
              <a:rPr lang="zh-CN" altLang="en-US" sz="2200" dirty="0">
                <a:latin typeface="宋体" panose="02010600030101010101" pitchFamily="2" charset="-122"/>
                <a:ea typeface="宋体" panose="02010600030101010101" pitchFamily="2" charset="-122"/>
              </a:rPr>
              <a:t>系统中的</a:t>
            </a:r>
            <a:r>
              <a:rPr lang="en-US" altLang="zh-CN" sz="2200" dirty="0">
                <a:latin typeface="宋体" panose="02010600030101010101" pitchFamily="2" charset="-122"/>
                <a:ea typeface="宋体" panose="02010600030101010101" pitchFamily="2" charset="-122"/>
              </a:rPr>
              <a:t>STA</a:t>
            </a:r>
            <a:r>
              <a:rPr lang="zh-CN" altLang="en-US" sz="2200" dirty="0">
                <a:latin typeface="宋体" panose="02010600030101010101" pitchFamily="2" charset="-122"/>
                <a:ea typeface="宋体" panose="02010600030101010101" pitchFamily="2" charset="-122"/>
              </a:rPr>
              <a:t>和</a:t>
            </a:r>
            <a:r>
              <a:rPr lang="en-US" altLang="zh-CN" sz="2200" dirty="0">
                <a:latin typeface="宋体" panose="02010600030101010101" pitchFamily="2" charset="-122"/>
                <a:ea typeface="宋体" panose="02010600030101010101" pitchFamily="2" charset="-122"/>
              </a:rPr>
              <a:t>AP</a:t>
            </a:r>
            <a:r>
              <a:rPr lang="zh-CN" altLang="en-US" sz="2200" dirty="0">
                <a:latin typeface="宋体" panose="02010600030101010101" pitchFamily="2" charset="-122"/>
                <a:ea typeface="宋体" panose="02010600030101010101" pitchFamily="2" charset="-122"/>
              </a:rPr>
              <a:t>进行认证；</a:t>
            </a:r>
            <a:endParaRPr lang="en-US" altLang="zh-CN" sz="2200" dirty="0">
              <a:latin typeface="宋体" panose="02010600030101010101" pitchFamily="2" charset="-122"/>
              <a:ea typeface="宋体" panose="02010600030101010101" pitchFamily="2" charset="-122"/>
            </a:endParaRPr>
          </a:p>
          <a:p>
            <a:pPr lvl="1">
              <a:lnSpc>
                <a:spcPct val="150000"/>
              </a:lnSpc>
              <a:spcBef>
                <a:spcPct val="0"/>
              </a:spcBef>
              <a:buFont typeface="Wingdings" panose="05000000000000000000" pitchFamily="2" charset="2"/>
              <a:buChar char="n"/>
            </a:pPr>
            <a:r>
              <a:rPr lang="en-US" altLang="zh-CN" sz="2200" dirty="0">
                <a:latin typeface="宋体" panose="02010600030101010101" pitchFamily="2" charset="-122"/>
                <a:ea typeface="宋体" panose="02010600030101010101" pitchFamily="2" charset="-122"/>
              </a:rPr>
              <a:t>WPI</a:t>
            </a:r>
            <a:r>
              <a:rPr lang="zh-CN" altLang="en-US" sz="2200" dirty="0">
                <a:latin typeface="宋体" panose="02010600030101010101" pitchFamily="2" charset="-122"/>
                <a:ea typeface="宋体" panose="02010600030101010101" pitchFamily="2" charset="-122"/>
              </a:rPr>
              <a:t>则采用对称密码算法实现对</a:t>
            </a:r>
            <a:r>
              <a:rPr lang="en-US" altLang="zh-CN" sz="2200" dirty="0">
                <a:latin typeface="宋体" panose="02010600030101010101" pitchFamily="2" charset="-122"/>
                <a:ea typeface="宋体" panose="02010600030101010101" pitchFamily="2" charset="-122"/>
              </a:rPr>
              <a:t>MSDU</a:t>
            </a:r>
            <a:r>
              <a:rPr lang="zh-CN" altLang="en-US" sz="2200" dirty="0">
                <a:latin typeface="宋体" panose="02010600030101010101" pitchFamily="2" charset="-122"/>
                <a:ea typeface="宋体" panose="02010600030101010101" pitchFamily="2" charset="-122"/>
              </a:rPr>
              <a:t>的加、解密操作。</a:t>
            </a:r>
          </a:p>
        </p:txBody>
      </p:sp>
      <p:sp>
        <p:nvSpPr>
          <p:cNvPr id="4" name="灯片编号占位符 11">
            <a:extLst>
              <a:ext uri="{FF2B5EF4-FFF2-40B4-BE49-F238E27FC236}">
                <a16:creationId xmlns:a16="http://schemas.microsoft.com/office/drawing/2014/main" id="{5FE45B48-1DAF-4955-A741-C3B916CF9A7C}"/>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50</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2.3. WLAN</a:t>
            </a:r>
            <a:r>
              <a:rPr lang="zh-CN" altLang="en-US" dirty="0"/>
              <a:t>安全机制</a:t>
            </a:r>
          </a:p>
        </p:txBody>
      </p:sp>
      <p:sp>
        <p:nvSpPr>
          <p:cNvPr id="194563" name="TextBox 49">
            <a:extLst>
              <a:ext uri="{FF2B5EF4-FFF2-40B4-BE49-F238E27FC236}">
                <a16:creationId xmlns:a16="http://schemas.microsoft.com/office/drawing/2014/main" id="{B7878E9C-AD65-42A0-8D5F-2B6C20297960}"/>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2.4.3 WAPI</a:t>
            </a:r>
            <a:endParaRPr lang="zh-CN" altLang="en-US" sz="2600">
              <a:latin typeface="黑体" panose="02010609060101010101" pitchFamily="49" charset="-122"/>
              <a:ea typeface="黑体" panose="02010609060101010101" pitchFamily="49" charset="-122"/>
            </a:endParaRPr>
          </a:p>
        </p:txBody>
      </p:sp>
      <p:sp>
        <p:nvSpPr>
          <p:cNvPr id="91140" name="文本框 5">
            <a:extLst>
              <a:ext uri="{FF2B5EF4-FFF2-40B4-BE49-F238E27FC236}">
                <a16:creationId xmlns:a16="http://schemas.microsoft.com/office/drawing/2014/main" id="{8DCD2F47-1BC5-4CEC-8E4E-BE71D9CD2861}"/>
              </a:ext>
            </a:extLst>
          </p:cNvPr>
          <p:cNvSpPr txBox="1">
            <a:spLocks noChangeArrowheads="1"/>
          </p:cNvSpPr>
          <p:nvPr/>
        </p:nvSpPr>
        <p:spPr bwMode="auto">
          <a:xfrm>
            <a:off x="412750" y="1512888"/>
            <a:ext cx="8316913"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1600">
                <a:solidFill>
                  <a:schemeClr val="tx1"/>
                </a:solidFill>
                <a:latin typeface="Times New Roman" panose="02020603050405020304" pitchFamily="18" charset="0"/>
                <a:ea typeface="宋体" panose="02010600030101010101" pitchFamily="2" charset="-122"/>
              </a:defRPr>
            </a:lvl1pPr>
            <a:lvl2pPr marL="800100" indent="-34290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u"/>
              <a:defRPr/>
            </a:pPr>
            <a:r>
              <a:rPr lang="en-US" altLang="zh-CN" sz="2400" dirty="0">
                <a:latin typeface="宋体" panose="02010600030101010101" pitchFamily="2" charset="-122"/>
              </a:rPr>
              <a:t>WAI</a:t>
            </a:r>
            <a:r>
              <a:rPr lang="zh-CN" altLang="en-US" sz="2400" dirty="0">
                <a:latin typeface="宋体" panose="02010600030101010101" pitchFamily="2" charset="-122"/>
              </a:rPr>
              <a:t>原理</a:t>
            </a:r>
            <a:endParaRPr lang="en-US" altLang="zh-CN" sz="2400" dirty="0">
              <a:latin typeface="宋体" panose="02010600030101010101" pitchFamily="2" charset="-122"/>
            </a:endParaRPr>
          </a:p>
          <a:p>
            <a:pPr marL="0" indent="0">
              <a:lnSpc>
                <a:spcPct val="150000"/>
              </a:lnSpc>
              <a:defRPr/>
            </a:pPr>
            <a:r>
              <a:rPr lang="zh-CN" altLang="en-US" sz="2200" dirty="0">
                <a:latin typeface="宋体" panose="02010600030101010101" pitchFamily="2" charset="-122"/>
              </a:rPr>
              <a:t>类似于 </a:t>
            </a:r>
            <a:r>
              <a:rPr lang="en-US" altLang="zh-CN" sz="2200" dirty="0">
                <a:latin typeface="宋体" panose="02010600030101010101" pitchFamily="2" charset="-122"/>
              </a:rPr>
              <a:t>802.1X</a:t>
            </a:r>
            <a:r>
              <a:rPr lang="zh-CN" altLang="en-US" sz="2200" dirty="0">
                <a:latin typeface="宋体" panose="02010600030101010101" pitchFamily="2" charset="-122"/>
              </a:rPr>
              <a:t>，</a:t>
            </a:r>
            <a:r>
              <a:rPr lang="en-US" altLang="zh-CN" sz="2200" dirty="0">
                <a:latin typeface="宋体" panose="02010600030101010101" pitchFamily="2" charset="-122"/>
              </a:rPr>
              <a:t>WAI</a:t>
            </a:r>
            <a:r>
              <a:rPr lang="zh-CN" altLang="en-US" sz="2200" dirty="0">
                <a:latin typeface="宋体" panose="02010600030101010101" pitchFamily="2" charset="-122"/>
              </a:rPr>
              <a:t>采用的三元结构和对等鉴别访问控制方法也是一种基于端口认证方法，如下图所示：</a:t>
            </a:r>
            <a:endParaRPr lang="en-US" altLang="zh-CN" sz="2200" dirty="0">
              <a:latin typeface="宋体" panose="02010600030101010101" pitchFamily="2" charset="-122"/>
            </a:endParaRPr>
          </a:p>
        </p:txBody>
      </p:sp>
      <p:pic>
        <p:nvPicPr>
          <p:cNvPr id="194565" name="图片 2">
            <a:extLst>
              <a:ext uri="{FF2B5EF4-FFF2-40B4-BE49-F238E27FC236}">
                <a16:creationId xmlns:a16="http://schemas.microsoft.com/office/drawing/2014/main" id="{D0F540C2-5DD7-4537-85F2-112443A225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7188" y="3175000"/>
            <a:ext cx="8335962"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11">
            <a:extLst>
              <a:ext uri="{FF2B5EF4-FFF2-40B4-BE49-F238E27FC236}">
                <a16:creationId xmlns:a16="http://schemas.microsoft.com/office/drawing/2014/main" id="{64B0E355-B50F-49E2-AE4C-8F7FC1C3A126}"/>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51</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2.3. WLAN</a:t>
            </a:r>
            <a:r>
              <a:rPr lang="zh-CN" altLang="en-US" dirty="0"/>
              <a:t>安全机制</a:t>
            </a:r>
          </a:p>
        </p:txBody>
      </p:sp>
      <p:sp>
        <p:nvSpPr>
          <p:cNvPr id="196611" name="TextBox 49">
            <a:extLst>
              <a:ext uri="{FF2B5EF4-FFF2-40B4-BE49-F238E27FC236}">
                <a16:creationId xmlns:a16="http://schemas.microsoft.com/office/drawing/2014/main" id="{379C42DD-2622-4C65-9A9E-7BFF45BB625A}"/>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2.4.3 WAPI</a:t>
            </a:r>
            <a:endParaRPr lang="zh-CN" altLang="en-US" sz="2600">
              <a:latin typeface="黑体" panose="02010609060101010101" pitchFamily="49" charset="-122"/>
              <a:ea typeface="黑体" panose="02010609060101010101" pitchFamily="49" charset="-122"/>
            </a:endParaRPr>
          </a:p>
        </p:txBody>
      </p:sp>
      <p:sp>
        <p:nvSpPr>
          <p:cNvPr id="91140" name="文本框 5">
            <a:extLst>
              <a:ext uri="{FF2B5EF4-FFF2-40B4-BE49-F238E27FC236}">
                <a16:creationId xmlns:a16="http://schemas.microsoft.com/office/drawing/2014/main" id="{A0550327-B1BF-4D07-AE43-2F4D87BA2CE3}"/>
              </a:ext>
            </a:extLst>
          </p:cNvPr>
          <p:cNvSpPr txBox="1">
            <a:spLocks noChangeArrowheads="1"/>
          </p:cNvSpPr>
          <p:nvPr/>
        </p:nvSpPr>
        <p:spPr bwMode="auto">
          <a:xfrm>
            <a:off x="412750" y="1512888"/>
            <a:ext cx="8316913"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1600">
                <a:solidFill>
                  <a:schemeClr val="tx1"/>
                </a:solidFill>
                <a:latin typeface="Times New Roman" panose="02020603050405020304" pitchFamily="18" charset="0"/>
                <a:ea typeface="宋体" panose="02010600030101010101" pitchFamily="2" charset="-122"/>
              </a:defRPr>
            </a:lvl1pPr>
            <a:lvl2pPr marL="800100" indent="-34290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u"/>
              <a:defRPr/>
            </a:pPr>
            <a:r>
              <a:rPr lang="en-US" altLang="zh-CN" sz="2400" dirty="0">
                <a:latin typeface="宋体" panose="02010600030101010101" pitchFamily="2" charset="-122"/>
              </a:rPr>
              <a:t>WPI</a:t>
            </a:r>
            <a:r>
              <a:rPr lang="zh-CN" altLang="en-US" sz="2400" dirty="0">
                <a:latin typeface="宋体" panose="02010600030101010101" pitchFamily="2" charset="-122"/>
              </a:rPr>
              <a:t>原理</a:t>
            </a:r>
            <a:endParaRPr lang="en-US" altLang="zh-CN" sz="2400" dirty="0">
              <a:latin typeface="宋体" panose="02010600030101010101" pitchFamily="2" charset="-122"/>
            </a:endParaRPr>
          </a:p>
          <a:p>
            <a:pPr marL="0" indent="0">
              <a:lnSpc>
                <a:spcPct val="150000"/>
              </a:lnSpc>
              <a:defRPr/>
            </a:pPr>
            <a:r>
              <a:rPr lang="en-US" altLang="zh-CN" sz="2200" dirty="0">
                <a:latin typeface="宋体" panose="02010600030101010101" pitchFamily="2" charset="-122"/>
              </a:rPr>
              <a:t>WPI-SMS4 </a:t>
            </a:r>
            <a:r>
              <a:rPr lang="zh-CN" altLang="en-US" sz="2200" dirty="0">
                <a:latin typeface="宋体" panose="02010600030101010101" pitchFamily="2" charset="-122"/>
              </a:rPr>
              <a:t>的 </a:t>
            </a:r>
            <a:r>
              <a:rPr lang="en-US" altLang="zh-CN" sz="2200" dirty="0">
                <a:latin typeface="宋体" panose="02010600030101010101" pitchFamily="2" charset="-122"/>
              </a:rPr>
              <a:t>MPDU </a:t>
            </a:r>
            <a:r>
              <a:rPr lang="zh-CN" altLang="en-US" sz="2200" dirty="0">
                <a:latin typeface="宋体" panose="02010600030101010101" pitchFamily="2" charset="-122"/>
              </a:rPr>
              <a:t>格式如下：</a:t>
            </a:r>
            <a:endParaRPr lang="en-US" altLang="zh-CN" sz="2200" dirty="0">
              <a:latin typeface="宋体" panose="02010600030101010101" pitchFamily="2" charset="-122"/>
            </a:endParaRPr>
          </a:p>
        </p:txBody>
      </p:sp>
      <p:pic>
        <p:nvPicPr>
          <p:cNvPr id="196613" name="图片 3">
            <a:extLst>
              <a:ext uri="{FF2B5EF4-FFF2-40B4-BE49-F238E27FC236}">
                <a16:creationId xmlns:a16="http://schemas.microsoft.com/office/drawing/2014/main" id="{81666CE7-CD73-4A71-9F10-D5C6D0D7FD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0" y="2781300"/>
            <a:ext cx="7735888"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11">
            <a:extLst>
              <a:ext uri="{FF2B5EF4-FFF2-40B4-BE49-F238E27FC236}">
                <a16:creationId xmlns:a16="http://schemas.microsoft.com/office/drawing/2014/main" id="{9C7782D4-24BF-40D9-AD28-696ED858FA77}"/>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52</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2.3. WLAN</a:t>
            </a:r>
            <a:r>
              <a:rPr lang="zh-CN" altLang="en-US" dirty="0"/>
              <a:t>安全机制</a:t>
            </a:r>
          </a:p>
        </p:txBody>
      </p:sp>
      <p:sp>
        <p:nvSpPr>
          <p:cNvPr id="198659" name="TextBox 49">
            <a:extLst>
              <a:ext uri="{FF2B5EF4-FFF2-40B4-BE49-F238E27FC236}">
                <a16:creationId xmlns:a16="http://schemas.microsoft.com/office/drawing/2014/main" id="{7B90BA04-1E22-46C6-A53C-2B681D33EBB2}"/>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2.4.3 WAPI</a:t>
            </a:r>
            <a:endParaRPr lang="zh-CN" altLang="en-US" sz="2600">
              <a:latin typeface="黑体" panose="02010609060101010101" pitchFamily="49" charset="-122"/>
              <a:ea typeface="黑体" panose="02010609060101010101" pitchFamily="49" charset="-122"/>
            </a:endParaRPr>
          </a:p>
        </p:txBody>
      </p:sp>
      <p:sp>
        <p:nvSpPr>
          <p:cNvPr id="198660" name="文本框 5">
            <a:extLst>
              <a:ext uri="{FF2B5EF4-FFF2-40B4-BE49-F238E27FC236}">
                <a16:creationId xmlns:a16="http://schemas.microsoft.com/office/drawing/2014/main" id="{6C25402F-8473-4EFE-A76E-313C68E1358D}"/>
              </a:ext>
            </a:extLst>
          </p:cNvPr>
          <p:cNvSpPr txBox="1">
            <a:spLocks noChangeArrowheads="1"/>
          </p:cNvSpPr>
          <p:nvPr/>
        </p:nvSpPr>
        <p:spPr bwMode="auto">
          <a:xfrm>
            <a:off x="412750" y="1512888"/>
            <a:ext cx="8316913"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50000"/>
              </a:lnSpc>
              <a:spcBef>
                <a:spcPct val="0"/>
              </a:spcBef>
              <a:buFont typeface="Wingdings" panose="05000000000000000000" pitchFamily="2" charset="2"/>
              <a:buChar char="u"/>
            </a:pPr>
            <a:r>
              <a:rPr lang="en-US" altLang="zh-CN" sz="2400" dirty="0">
                <a:latin typeface="宋体" panose="02010600030101010101" pitchFamily="2" charset="-122"/>
                <a:ea typeface="宋体" panose="02010600030101010101" pitchFamily="2" charset="-122"/>
              </a:rPr>
              <a:t>WPI</a:t>
            </a:r>
            <a:r>
              <a:rPr lang="zh-CN" altLang="en-US" sz="2400" dirty="0">
                <a:latin typeface="宋体" panose="02010600030101010101" pitchFamily="2" charset="-122"/>
                <a:ea typeface="宋体" panose="02010600030101010101" pitchFamily="2" charset="-122"/>
              </a:rPr>
              <a:t>封装过程</a:t>
            </a:r>
            <a:endParaRPr lang="en-US" altLang="zh-CN" sz="2400" dirty="0">
              <a:latin typeface="宋体" panose="02010600030101010101" pitchFamily="2" charset="-122"/>
              <a:ea typeface="宋体" panose="02010600030101010101" pitchFamily="2" charset="-122"/>
            </a:endParaRPr>
          </a:p>
          <a:p>
            <a:pPr lvl="1">
              <a:lnSpc>
                <a:spcPct val="150000"/>
              </a:lnSpc>
              <a:spcBef>
                <a:spcPct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利用完整性校验密钥与数据分组序号 </a:t>
            </a:r>
            <a:r>
              <a:rPr lang="en-US" altLang="zh-CN" sz="2200" dirty="0">
                <a:latin typeface="宋体" panose="02010600030101010101" pitchFamily="2" charset="-122"/>
                <a:ea typeface="宋体" panose="02010600030101010101" pitchFamily="2" charset="-122"/>
              </a:rPr>
              <a:t>PN </a:t>
            </a:r>
            <a:r>
              <a:rPr lang="zh-CN" altLang="en-US" sz="2200" dirty="0">
                <a:latin typeface="宋体" panose="02010600030101010101" pitchFamily="2" charset="-122"/>
                <a:ea typeface="宋体" panose="02010600030101010101" pitchFamily="2" charset="-122"/>
              </a:rPr>
              <a:t>，通过工作在 </a:t>
            </a:r>
            <a:r>
              <a:rPr lang="en-US" altLang="zh-CN" sz="2200" dirty="0">
                <a:latin typeface="宋体" panose="02010600030101010101" pitchFamily="2" charset="-122"/>
                <a:ea typeface="宋体" panose="02010600030101010101" pitchFamily="2" charset="-122"/>
              </a:rPr>
              <a:t>CBC-MAC </a:t>
            </a:r>
            <a:r>
              <a:rPr lang="zh-CN" altLang="en-US" sz="2200" dirty="0">
                <a:latin typeface="宋体" panose="02010600030101010101" pitchFamily="2" charset="-122"/>
                <a:ea typeface="宋体" panose="02010600030101010101" pitchFamily="2" charset="-122"/>
              </a:rPr>
              <a:t>模式的校验算法对完整性校验数据进行计算，得到完整性校验码 </a:t>
            </a:r>
            <a:r>
              <a:rPr lang="en-US" altLang="zh-CN" sz="2200" dirty="0">
                <a:latin typeface="宋体" panose="02010600030101010101" pitchFamily="2" charset="-122"/>
                <a:ea typeface="宋体" panose="02010600030101010101" pitchFamily="2" charset="-122"/>
              </a:rPr>
              <a:t>MIC </a:t>
            </a:r>
            <a:r>
              <a:rPr lang="zh-CN" altLang="en-US" sz="2200" dirty="0">
                <a:latin typeface="宋体" panose="02010600030101010101" pitchFamily="2" charset="-122"/>
                <a:ea typeface="宋体" panose="02010600030101010101" pitchFamily="2" charset="-122"/>
              </a:rPr>
              <a:t>；</a:t>
            </a:r>
          </a:p>
          <a:p>
            <a:pPr lvl="1">
              <a:lnSpc>
                <a:spcPct val="150000"/>
              </a:lnSpc>
              <a:spcBef>
                <a:spcPct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利用加密密钥和数据分组序号 </a:t>
            </a:r>
            <a:r>
              <a:rPr lang="en-US" altLang="zh-CN" sz="2200" dirty="0">
                <a:latin typeface="宋体" panose="02010600030101010101" pitchFamily="2" charset="-122"/>
                <a:ea typeface="宋体" panose="02010600030101010101" pitchFamily="2" charset="-122"/>
              </a:rPr>
              <a:t>PN </a:t>
            </a:r>
            <a:r>
              <a:rPr lang="zh-CN" altLang="en-US" sz="2200" dirty="0">
                <a:latin typeface="宋体" panose="02010600030101010101" pitchFamily="2" charset="-122"/>
                <a:ea typeface="宋体" panose="02010600030101010101" pitchFamily="2" charset="-122"/>
              </a:rPr>
              <a:t>，通过工作在 </a:t>
            </a:r>
            <a:r>
              <a:rPr lang="en-US" altLang="zh-CN" sz="2200" dirty="0">
                <a:latin typeface="宋体" panose="02010600030101010101" pitchFamily="2" charset="-122"/>
                <a:ea typeface="宋体" panose="02010600030101010101" pitchFamily="2" charset="-122"/>
              </a:rPr>
              <a:t>OFB </a:t>
            </a:r>
            <a:r>
              <a:rPr lang="zh-CN" altLang="en-US" sz="2200" dirty="0">
                <a:latin typeface="宋体" panose="02010600030101010101" pitchFamily="2" charset="-122"/>
                <a:ea typeface="宋体" panose="02010600030101010101" pitchFamily="2" charset="-122"/>
              </a:rPr>
              <a:t>模式的加密算法对 </a:t>
            </a:r>
            <a:r>
              <a:rPr lang="en-US" altLang="zh-CN" sz="2200" dirty="0">
                <a:latin typeface="宋体" panose="02010600030101010101" pitchFamily="2" charset="-122"/>
                <a:ea typeface="宋体" panose="02010600030101010101" pitchFamily="2" charset="-122"/>
              </a:rPr>
              <a:t>MSDU </a:t>
            </a:r>
            <a:r>
              <a:rPr lang="zh-CN" altLang="en-US" sz="2200" dirty="0">
                <a:latin typeface="宋体" panose="02010600030101010101" pitchFamily="2" charset="-122"/>
                <a:ea typeface="宋体" panose="02010600030101010101" pitchFamily="2" charset="-122"/>
              </a:rPr>
              <a:t>数据及 </a:t>
            </a:r>
            <a:r>
              <a:rPr lang="en-US" altLang="zh-CN" sz="2200" dirty="0">
                <a:latin typeface="宋体" panose="02010600030101010101" pitchFamily="2" charset="-122"/>
                <a:ea typeface="宋体" panose="02010600030101010101" pitchFamily="2" charset="-122"/>
              </a:rPr>
              <a:t>MIC </a:t>
            </a:r>
            <a:r>
              <a:rPr lang="zh-CN" altLang="en-US" sz="2200" dirty="0">
                <a:latin typeface="宋体" panose="02010600030101010101" pitchFamily="2" charset="-122"/>
                <a:ea typeface="宋体" panose="02010600030101010101" pitchFamily="2" charset="-122"/>
              </a:rPr>
              <a:t>进行加密，得到 </a:t>
            </a:r>
            <a:r>
              <a:rPr lang="en-US" altLang="zh-CN" sz="2200" dirty="0">
                <a:latin typeface="宋体" panose="02010600030101010101" pitchFamily="2" charset="-122"/>
                <a:ea typeface="宋体" panose="02010600030101010101" pitchFamily="2" charset="-122"/>
              </a:rPr>
              <a:t>MSDU </a:t>
            </a:r>
            <a:r>
              <a:rPr lang="zh-CN" altLang="en-US" sz="2200" dirty="0">
                <a:latin typeface="宋体" panose="02010600030101010101" pitchFamily="2" charset="-122"/>
                <a:ea typeface="宋体" panose="02010600030101010101" pitchFamily="2" charset="-122"/>
              </a:rPr>
              <a:t>数据以及 </a:t>
            </a:r>
            <a:r>
              <a:rPr lang="en-US" altLang="zh-CN" sz="2200" dirty="0">
                <a:latin typeface="宋体" panose="02010600030101010101" pitchFamily="2" charset="-122"/>
                <a:ea typeface="宋体" panose="02010600030101010101" pitchFamily="2" charset="-122"/>
              </a:rPr>
              <a:t>MIC </a:t>
            </a:r>
            <a:r>
              <a:rPr lang="zh-CN" altLang="en-US" sz="2200" dirty="0">
                <a:latin typeface="宋体" panose="02010600030101010101" pitchFamily="2" charset="-122"/>
                <a:ea typeface="宋体" panose="02010600030101010101" pitchFamily="2" charset="-122"/>
              </a:rPr>
              <a:t>密文；</a:t>
            </a:r>
          </a:p>
          <a:p>
            <a:pPr lvl="1">
              <a:lnSpc>
                <a:spcPct val="150000"/>
              </a:lnSpc>
              <a:spcBef>
                <a:spcPct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封装后再组帧发送。</a:t>
            </a:r>
            <a:endParaRPr lang="en-US" altLang="zh-CN" sz="2200" dirty="0">
              <a:latin typeface="宋体" panose="02010600030101010101" pitchFamily="2" charset="-122"/>
              <a:ea typeface="宋体" panose="02010600030101010101" pitchFamily="2" charset="-122"/>
            </a:endParaRPr>
          </a:p>
        </p:txBody>
      </p:sp>
      <p:sp>
        <p:nvSpPr>
          <p:cNvPr id="3" name="灯片编号占位符 11">
            <a:extLst>
              <a:ext uri="{FF2B5EF4-FFF2-40B4-BE49-F238E27FC236}">
                <a16:creationId xmlns:a16="http://schemas.microsoft.com/office/drawing/2014/main" id="{087CA233-3500-406E-9BBA-755EA3F2EC79}"/>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53</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2.3. WLAN</a:t>
            </a:r>
            <a:r>
              <a:rPr lang="zh-CN" altLang="en-US" dirty="0"/>
              <a:t>安全机制</a:t>
            </a:r>
          </a:p>
        </p:txBody>
      </p:sp>
      <p:sp>
        <p:nvSpPr>
          <p:cNvPr id="200707" name="TextBox 49">
            <a:extLst>
              <a:ext uri="{FF2B5EF4-FFF2-40B4-BE49-F238E27FC236}">
                <a16:creationId xmlns:a16="http://schemas.microsoft.com/office/drawing/2014/main" id="{445D3FC4-BA1F-41D5-8242-44260570F25A}"/>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2.4.3 WAPI</a:t>
            </a:r>
            <a:endParaRPr lang="zh-CN" altLang="en-US" sz="2600">
              <a:latin typeface="黑体" panose="02010609060101010101" pitchFamily="49" charset="-122"/>
              <a:ea typeface="黑体" panose="02010609060101010101" pitchFamily="49" charset="-122"/>
            </a:endParaRPr>
          </a:p>
        </p:txBody>
      </p:sp>
      <p:sp>
        <p:nvSpPr>
          <p:cNvPr id="200708" name="文本框 5">
            <a:extLst>
              <a:ext uri="{FF2B5EF4-FFF2-40B4-BE49-F238E27FC236}">
                <a16:creationId xmlns:a16="http://schemas.microsoft.com/office/drawing/2014/main" id="{053F5298-2D97-43B7-9C74-75F8019D95E5}"/>
              </a:ext>
            </a:extLst>
          </p:cNvPr>
          <p:cNvSpPr txBox="1">
            <a:spLocks noChangeArrowheads="1"/>
          </p:cNvSpPr>
          <p:nvPr/>
        </p:nvSpPr>
        <p:spPr bwMode="auto">
          <a:xfrm>
            <a:off x="412750" y="1512888"/>
            <a:ext cx="8316913"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50000"/>
              </a:lnSpc>
              <a:spcBef>
                <a:spcPct val="0"/>
              </a:spcBef>
              <a:buFont typeface="Wingdings" panose="05000000000000000000" pitchFamily="2" charset="2"/>
              <a:buChar char="u"/>
            </a:pPr>
            <a:r>
              <a:rPr lang="en-US" altLang="zh-CN" sz="2400" dirty="0">
                <a:latin typeface="宋体" panose="02010600030101010101" pitchFamily="2" charset="-122"/>
                <a:ea typeface="宋体" panose="02010600030101010101" pitchFamily="2" charset="-122"/>
              </a:rPr>
              <a:t>WPI</a:t>
            </a:r>
            <a:r>
              <a:rPr lang="zh-CN" altLang="en-US" sz="2400" dirty="0">
                <a:latin typeface="宋体" panose="02010600030101010101" pitchFamily="2" charset="-122"/>
                <a:ea typeface="宋体" panose="02010600030101010101" pitchFamily="2" charset="-122"/>
              </a:rPr>
              <a:t>解封装过程</a:t>
            </a:r>
            <a:endParaRPr lang="en-US" altLang="zh-CN" sz="2400" dirty="0">
              <a:latin typeface="宋体" panose="02010600030101010101" pitchFamily="2" charset="-122"/>
              <a:ea typeface="宋体" panose="02010600030101010101" pitchFamily="2" charset="-122"/>
            </a:endParaRPr>
          </a:p>
          <a:p>
            <a:pPr lvl="1">
              <a:lnSpc>
                <a:spcPct val="150000"/>
              </a:lnSpc>
              <a:spcBef>
                <a:spcPct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判断数据分组序号 </a:t>
            </a:r>
            <a:r>
              <a:rPr lang="en-US" altLang="zh-CN" sz="2200" dirty="0">
                <a:latin typeface="宋体" panose="02010600030101010101" pitchFamily="2" charset="-122"/>
                <a:ea typeface="宋体" panose="02010600030101010101" pitchFamily="2" charset="-122"/>
              </a:rPr>
              <a:t>PN </a:t>
            </a:r>
            <a:r>
              <a:rPr lang="zh-CN" altLang="en-US" sz="2200" dirty="0">
                <a:latin typeface="宋体" panose="02010600030101010101" pitchFamily="2" charset="-122"/>
                <a:ea typeface="宋体" panose="02010600030101010101" pitchFamily="2" charset="-122"/>
              </a:rPr>
              <a:t>是否有效，若无效，则丢弃该数据；</a:t>
            </a:r>
          </a:p>
          <a:p>
            <a:pPr lvl="1">
              <a:lnSpc>
                <a:spcPct val="150000"/>
              </a:lnSpc>
              <a:spcBef>
                <a:spcPct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利用解密密钥与数据分组序号 </a:t>
            </a:r>
            <a:r>
              <a:rPr lang="en-US" altLang="zh-CN" sz="2200" dirty="0">
                <a:latin typeface="宋体" panose="02010600030101010101" pitchFamily="2" charset="-122"/>
                <a:ea typeface="宋体" panose="02010600030101010101" pitchFamily="2" charset="-122"/>
              </a:rPr>
              <a:t>PN </a:t>
            </a:r>
            <a:r>
              <a:rPr lang="zh-CN" altLang="en-US" sz="2200" dirty="0">
                <a:latin typeface="宋体" panose="02010600030101010101" pitchFamily="2" charset="-122"/>
                <a:ea typeface="宋体" panose="02010600030101010101" pitchFamily="2" charset="-122"/>
              </a:rPr>
              <a:t>，通过工作在 </a:t>
            </a:r>
            <a:r>
              <a:rPr lang="en-US" altLang="zh-CN" sz="2200" dirty="0">
                <a:latin typeface="宋体" panose="02010600030101010101" pitchFamily="2" charset="-122"/>
                <a:ea typeface="宋体" panose="02010600030101010101" pitchFamily="2" charset="-122"/>
              </a:rPr>
              <a:t>OFB </a:t>
            </a:r>
            <a:r>
              <a:rPr lang="zh-CN" altLang="en-US" sz="2200" dirty="0">
                <a:latin typeface="宋体" panose="02010600030101010101" pitchFamily="2" charset="-122"/>
                <a:ea typeface="宋体" panose="02010600030101010101" pitchFamily="2" charset="-122"/>
              </a:rPr>
              <a:t>模式的解密算法对分组中的 </a:t>
            </a:r>
            <a:r>
              <a:rPr lang="en-US" altLang="zh-CN" sz="2200" dirty="0">
                <a:latin typeface="宋体" panose="02010600030101010101" pitchFamily="2" charset="-122"/>
                <a:ea typeface="宋体" panose="02010600030101010101" pitchFamily="2" charset="-122"/>
              </a:rPr>
              <a:t>MSDU </a:t>
            </a:r>
            <a:r>
              <a:rPr lang="zh-CN" altLang="en-US" sz="2200" dirty="0">
                <a:latin typeface="宋体" panose="02010600030101010101" pitchFamily="2" charset="-122"/>
                <a:ea typeface="宋体" panose="02010600030101010101" pitchFamily="2" charset="-122"/>
              </a:rPr>
              <a:t>数据及 </a:t>
            </a:r>
            <a:r>
              <a:rPr lang="en-US" altLang="zh-CN" sz="2200" dirty="0">
                <a:latin typeface="宋体" panose="02010600030101010101" pitchFamily="2" charset="-122"/>
                <a:ea typeface="宋体" panose="02010600030101010101" pitchFamily="2" charset="-122"/>
              </a:rPr>
              <a:t>MIC </a:t>
            </a:r>
            <a:r>
              <a:rPr lang="zh-CN" altLang="en-US" sz="2200" dirty="0">
                <a:latin typeface="宋体" panose="02010600030101010101" pitchFamily="2" charset="-122"/>
                <a:ea typeface="宋体" panose="02010600030101010101" pitchFamily="2" charset="-122"/>
              </a:rPr>
              <a:t>密文进行解密，恢复出 </a:t>
            </a:r>
            <a:r>
              <a:rPr lang="en-US" altLang="zh-CN" sz="2200" dirty="0">
                <a:latin typeface="宋体" panose="02010600030101010101" pitchFamily="2" charset="-122"/>
                <a:ea typeface="宋体" panose="02010600030101010101" pitchFamily="2" charset="-122"/>
              </a:rPr>
              <a:t>MSDU </a:t>
            </a:r>
            <a:r>
              <a:rPr lang="zh-CN" altLang="en-US" sz="2200" dirty="0">
                <a:latin typeface="宋体" panose="02010600030101010101" pitchFamily="2" charset="-122"/>
                <a:ea typeface="宋体" panose="02010600030101010101" pitchFamily="2" charset="-122"/>
              </a:rPr>
              <a:t>数据以及 </a:t>
            </a:r>
            <a:r>
              <a:rPr lang="en-US" altLang="zh-CN" sz="2200" dirty="0">
                <a:latin typeface="宋体" panose="02010600030101010101" pitchFamily="2" charset="-122"/>
                <a:ea typeface="宋体" panose="02010600030101010101" pitchFamily="2" charset="-122"/>
              </a:rPr>
              <a:t>MIC </a:t>
            </a:r>
            <a:r>
              <a:rPr lang="zh-CN" altLang="en-US" sz="2200" dirty="0">
                <a:latin typeface="宋体" panose="02010600030101010101" pitchFamily="2" charset="-122"/>
                <a:ea typeface="宋体" panose="02010600030101010101" pitchFamily="2" charset="-122"/>
              </a:rPr>
              <a:t>明文；</a:t>
            </a:r>
          </a:p>
          <a:p>
            <a:pPr lvl="1">
              <a:lnSpc>
                <a:spcPct val="150000"/>
              </a:lnSpc>
              <a:spcBef>
                <a:spcPct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利用完整性校验密钥与数据分组序号 </a:t>
            </a:r>
            <a:r>
              <a:rPr lang="en-US" altLang="zh-CN" sz="2200" dirty="0">
                <a:latin typeface="宋体" panose="02010600030101010101" pitchFamily="2" charset="-122"/>
                <a:ea typeface="宋体" panose="02010600030101010101" pitchFamily="2" charset="-122"/>
              </a:rPr>
              <a:t>PN </a:t>
            </a:r>
            <a:r>
              <a:rPr lang="zh-CN" altLang="en-US" sz="2200" dirty="0">
                <a:latin typeface="宋体" panose="02010600030101010101" pitchFamily="2" charset="-122"/>
                <a:ea typeface="宋体" panose="02010600030101010101" pitchFamily="2" charset="-122"/>
              </a:rPr>
              <a:t>，通过工作在 </a:t>
            </a:r>
            <a:r>
              <a:rPr lang="en-US" altLang="zh-CN" sz="2200" dirty="0">
                <a:latin typeface="宋体" panose="02010600030101010101" pitchFamily="2" charset="-122"/>
                <a:ea typeface="宋体" panose="02010600030101010101" pitchFamily="2" charset="-122"/>
              </a:rPr>
              <a:t>CBC-MAC </a:t>
            </a:r>
            <a:r>
              <a:rPr lang="zh-CN" altLang="en-US" sz="2200" dirty="0">
                <a:latin typeface="宋体" panose="02010600030101010101" pitchFamily="2" charset="-122"/>
                <a:ea typeface="宋体" panose="02010600030101010101" pitchFamily="2" charset="-122"/>
              </a:rPr>
              <a:t>模式的校验算法对完整性校验数据进行本地计算，若计算得到的值与分组中的完整性校验码 </a:t>
            </a:r>
            <a:r>
              <a:rPr lang="en-US" altLang="zh-CN" sz="2200" dirty="0">
                <a:latin typeface="宋体" panose="02010600030101010101" pitchFamily="2" charset="-122"/>
                <a:ea typeface="宋体" panose="02010600030101010101" pitchFamily="2" charset="-122"/>
              </a:rPr>
              <a:t>MIC </a:t>
            </a:r>
            <a:r>
              <a:rPr lang="zh-CN" altLang="en-US" sz="2200" dirty="0">
                <a:latin typeface="宋体" panose="02010600030101010101" pitchFamily="2" charset="-122"/>
                <a:ea typeface="宋体" panose="02010600030101010101" pitchFamily="2" charset="-122"/>
              </a:rPr>
              <a:t>不同，则丢弃该数据；</a:t>
            </a:r>
          </a:p>
          <a:p>
            <a:pPr lvl="1">
              <a:lnSpc>
                <a:spcPct val="150000"/>
              </a:lnSpc>
              <a:spcBef>
                <a:spcPct val="0"/>
              </a:spcBef>
              <a:buFont typeface="Wingdings" panose="05000000000000000000" pitchFamily="2" charset="2"/>
              <a:buChar char="l"/>
            </a:pPr>
            <a:r>
              <a:rPr lang="zh-CN" altLang="en-US" sz="2200" dirty="0">
                <a:latin typeface="宋体" panose="02010600030101010101" pitchFamily="2" charset="-122"/>
                <a:ea typeface="宋体" panose="02010600030101010101" pitchFamily="2" charset="-122"/>
              </a:rPr>
              <a:t>解封装后将 </a:t>
            </a:r>
            <a:r>
              <a:rPr lang="en-US" altLang="zh-CN" sz="2200" dirty="0">
                <a:latin typeface="宋体" panose="02010600030101010101" pitchFamily="2" charset="-122"/>
                <a:ea typeface="宋体" panose="02010600030101010101" pitchFamily="2" charset="-122"/>
              </a:rPr>
              <a:t>MSDU </a:t>
            </a:r>
            <a:r>
              <a:rPr lang="zh-CN" altLang="en-US" sz="2200" dirty="0">
                <a:latin typeface="宋体" panose="02010600030101010101" pitchFamily="2" charset="-122"/>
                <a:ea typeface="宋体" panose="02010600030101010101" pitchFamily="2" charset="-122"/>
              </a:rPr>
              <a:t>明文进行重组处理并递交至上层。</a:t>
            </a:r>
            <a:endParaRPr lang="en-US" altLang="zh-CN" sz="2200" dirty="0">
              <a:latin typeface="宋体" panose="02010600030101010101" pitchFamily="2" charset="-122"/>
              <a:ea typeface="宋体" panose="02010600030101010101" pitchFamily="2" charset="-122"/>
            </a:endParaRPr>
          </a:p>
        </p:txBody>
      </p:sp>
      <p:sp>
        <p:nvSpPr>
          <p:cNvPr id="3" name="灯片编号占位符 11">
            <a:extLst>
              <a:ext uri="{FF2B5EF4-FFF2-40B4-BE49-F238E27FC236}">
                <a16:creationId xmlns:a16="http://schemas.microsoft.com/office/drawing/2014/main" id="{1AEA5284-B867-42A1-935F-97AE991BC9A2}"/>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54</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2.3. WLAN</a:t>
            </a:r>
            <a:r>
              <a:rPr lang="zh-CN" altLang="en-US" dirty="0"/>
              <a:t>安全机制</a:t>
            </a:r>
          </a:p>
        </p:txBody>
      </p:sp>
      <p:sp>
        <p:nvSpPr>
          <p:cNvPr id="202755" name="TextBox 49">
            <a:extLst>
              <a:ext uri="{FF2B5EF4-FFF2-40B4-BE49-F238E27FC236}">
                <a16:creationId xmlns:a16="http://schemas.microsoft.com/office/drawing/2014/main" id="{E4D13019-F2DE-4279-A4AD-655864C41439}"/>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2.4.3 WAPI</a:t>
            </a:r>
            <a:endParaRPr lang="zh-CN" altLang="en-US" sz="2600">
              <a:latin typeface="黑体" panose="02010609060101010101" pitchFamily="49" charset="-122"/>
              <a:ea typeface="黑体" panose="02010609060101010101" pitchFamily="49" charset="-122"/>
            </a:endParaRPr>
          </a:p>
        </p:txBody>
      </p:sp>
      <p:sp>
        <p:nvSpPr>
          <p:cNvPr id="91140" name="文本框 5">
            <a:extLst>
              <a:ext uri="{FF2B5EF4-FFF2-40B4-BE49-F238E27FC236}">
                <a16:creationId xmlns:a16="http://schemas.microsoft.com/office/drawing/2014/main" id="{A09DDC93-57E7-4BB8-BD63-A073D89BC456}"/>
              </a:ext>
            </a:extLst>
          </p:cNvPr>
          <p:cNvSpPr txBox="1">
            <a:spLocks noChangeArrowheads="1"/>
          </p:cNvSpPr>
          <p:nvPr/>
        </p:nvSpPr>
        <p:spPr bwMode="auto">
          <a:xfrm>
            <a:off x="412750" y="1512888"/>
            <a:ext cx="83169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1600">
                <a:solidFill>
                  <a:schemeClr val="tx1"/>
                </a:solidFill>
                <a:latin typeface="Times New Roman" panose="02020603050405020304" pitchFamily="18" charset="0"/>
                <a:ea typeface="宋体" panose="02010600030101010101" pitchFamily="2" charset="-122"/>
              </a:defRPr>
            </a:lvl1pPr>
            <a:lvl2pPr marL="800100" indent="-342900">
              <a:defRPr kumimoji="1" sz="1600">
                <a:solidFill>
                  <a:schemeClr val="tx1"/>
                </a:solidFill>
                <a:latin typeface="Times New Roman" panose="02020603050405020304" pitchFamily="18" charset="0"/>
                <a:ea typeface="宋体" panose="02010600030101010101" pitchFamily="2" charset="-122"/>
              </a:defRPr>
            </a:lvl2pPr>
            <a:lvl3pPr marL="1143000" indent="-228600">
              <a:defRPr kumimoji="1" sz="1600">
                <a:solidFill>
                  <a:schemeClr val="tx1"/>
                </a:solidFill>
                <a:latin typeface="Times New Roman" panose="02020603050405020304" pitchFamily="18" charset="0"/>
                <a:ea typeface="宋体" panose="02010600030101010101" pitchFamily="2" charset="-122"/>
              </a:defRPr>
            </a:lvl3pPr>
            <a:lvl4pPr marL="1600200" indent="-228600">
              <a:defRPr kumimoji="1" sz="1600">
                <a:solidFill>
                  <a:schemeClr val="tx1"/>
                </a:solidFill>
                <a:latin typeface="Times New Roman" panose="02020603050405020304" pitchFamily="18" charset="0"/>
                <a:ea typeface="宋体" panose="02010600030101010101" pitchFamily="2" charset="-122"/>
              </a:defRPr>
            </a:lvl4pPr>
            <a:lvl5pPr marL="2057400" indent="-228600">
              <a:defRPr kumimoji="1"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Char char="u"/>
              <a:defRPr/>
            </a:pPr>
            <a:r>
              <a:rPr lang="en-US" altLang="zh-CN" sz="2400" dirty="0">
                <a:latin typeface="宋体" panose="02010600030101010101" pitchFamily="2" charset="-122"/>
              </a:rPr>
              <a:t>WPI</a:t>
            </a:r>
            <a:r>
              <a:rPr lang="zh-CN" altLang="en-US" sz="2400" dirty="0">
                <a:latin typeface="宋体" panose="02010600030101010101" pitchFamily="2" charset="-122"/>
              </a:rPr>
              <a:t>解封装过程</a:t>
            </a:r>
            <a:endParaRPr lang="en-US" altLang="zh-CN" sz="2400" dirty="0">
              <a:latin typeface="宋体" panose="02010600030101010101" pitchFamily="2" charset="-122"/>
            </a:endParaRPr>
          </a:p>
          <a:p>
            <a:pPr marL="0" indent="0">
              <a:lnSpc>
                <a:spcPct val="150000"/>
              </a:lnSpc>
              <a:defRPr/>
            </a:pPr>
            <a:r>
              <a:rPr lang="zh-CN" altLang="en-US" sz="2400" dirty="0">
                <a:latin typeface="宋体" panose="02010600030101010101" pitchFamily="2" charset="-122"/>
              </a:rPr>
              <a:t>其中，加解密算法采用的是 </a:t>
            </a:r>
            <a:r>
              <a:rPr lang="en-US" altLang="zh-CN" sz="2400" b="1" dirty="0">
                <a:solidFill>
                  <a:srgbClr val="FF0000"/>
                </a:solidFill>
                <a:latin typeface="宋体" panose="02010600030101010101" pitchFamily="2" charset="-122"/>
              </a:rPr>
              <a:t>SMS4 </a:t>
            </a:r>
            <a:r>
              <a:rPr lang="zh-CN" altLang="en-US" sz="2400" b="1" dirty="0">
                <a:solidFill>
                  <a:srgbClr val="FF0000"/>
                </a:solidFill>
                <a:latin typeface="宋体" panose="02010600030101010101" pitchFamily="2" charset="-122"/>
              </a:rPr>
              <a:t>算法</a:t>
            </a:r>
            <a:r>
              <a:rPr lang="zh-CN" altLang="en-US" sz="2400" dirty="0">
                <a:latin typeface="宋体" panose="02010600030101010101" pitchFamily="2" charset="-122"/>
              </a:rPr>
              <a:t>（</a:t>
            </a:r>
            <a:r>
              <a:rPr lang="en-US" altLang="zh-CN" sz="2400" dirty="0">
                <a:latin typeface="宋体" panose="02010600030101010101" pitchFamily="2" charset="-122"/>
              </a:rPr>
              <a:t>128bits</a:t>
            </a:r>
            <a:r>
              <a:rPr lang="zh-CN" altLang="en-US" sz="2400" dirty="0">
                <a:latin typeface="宋体" panose="02010600030101010101" pitchFamily="2" charset="-122"/>
              </a:rPr>
              <a:t>密钥长度、分组长度）， </a:t>
            </a:r>
            <a:r>
              <a:rPr lang="en-US" altLang="zh-CN" sz="2400" dirty="0">
                <a:latin typeface="宋体" panose="02010600030101010101" pitchFamily="2" charset="-122"/>
              </a:rPr>
              <a:t>MIC </a:t>
            </a:r>
            <a:r>
              <a:rPr lang="zh-CN" altLang="en-US" sz="2400" dirty="0">
                <a:latin typeface="宋体" panose="02010600030101010101" pitchFamily="2" charset="-122"/>
              </a:rPr>
              <a:t>计算采用的是</a:t>
            </a:r>
            <a:r>
              <a:rPr lang="en-US" altLang="zh-CN" sz="2400" dirty="0">
                <a:solidFill>
                  <a:srgbClr val="FF0000"/>
                </a:solidFill>
                <a:latin typeface="宋体" panose="02010600030101010101" pitchFamily="2" charset="-122"/>
              </a:rPr>
              <a:t>SMS4-CBC-MAC</a:t>
            </a:r>
            <a:r>
              <a:rPr lang="zh-CN" altLang="en-US" sz="2400" dirty="0">
                <a:solidFill>
                  <a:srgbClr val="FF0000"/>
                </a:solidFill>
                <a:latin typeface="宋体" panose="02010600030101010101" pitchFamily="2" charset="-122"/>
              </a:rPr>
              <a:t>模式</a:t>
            </a:r>
            <a:r>
              <a:rPr lang="zh-CN" altLang="en-US" sz="2400" dirty="0">
                <a:latin typeface="宋体" panose="02010600030101010101" pitchFamily="2" charset="-122"/>
              </a:rPr>
              <a:t>，数据加密采用的是</a:t>
            </a:r>
            <a:r>
              <a:rPr lang="en-US" altLang="zh-CN" sz="2400" dirty="0">
                <a:solidFill>
                  <a:srgbClr val="FF0000"/>
                </a:solidFill>
                <a:latin typeface="宋体" panose="02010600030101010101" pitchFamily="2" charset="-122"/>
              </a:rPr>
              <a:t>SMS4-OFB</a:t>
            </a:r>
            <a:r>
              <a:rPr lang="zh-CN" altLang="en-US" sz="2400" dirty="0">
                <a:solidFill>
                  <a:srgbClr val="FF0000"/>
                </a:solidFill>
                <a:latin typeface="宋体" panose="02010600030101010101" pitchFamily="2" charset="-122"/>
              </a:rPr>
              <a:t>模式</a:t>
            </a:r>
            <a:r>
              <a:rPr lang="zh-CN" altLang="en-US" sz="2400" dirty="0">
                <a:latin typeface="宋体" panose="02010600030101010101" pitchFamily="2" charset="-122"/>
              </a:rPr>
              <a:t>，分别介绍如下：</a:t>
            </a:r>
            <a:endParaRPr lang="en-US" altLang="zh-CN" sz="2400" dirty="0">
              <a:latin typeface="宋体" panose="02010600030101010101" pitchFamily="2" charset="-122"/>
            </a:endParaRPr>
          </a:p>
        </p:txBody>
      </p:sp>
      <p:pic>
        <p:nvPicPr>
          <p:cNvPr id="202757" name="图片 2">
            <a:extLst>
              <a:ext uri="{FF2B5EF4-FFF2-40B4-BE49-F238E27FC236}">
                <a16:creationId xmlns:a16="http://schemas.microsoft.com/office/drawing/2014/main" id="{7E31E704-F1FB-4809-A100-C51273307A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6925" y="3821113"/>
            <a:ext cx="7778750"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11">
            <a:extLst>
              <a:ext uri="{FF2B5EF4-FFF2-40B4-BE49-F238E27FC236}">
                <a16:creationId xmlns:a16="http://schemas.microsoft.com/office/drawing/2014/main" id="{4FE21065-6F3D-43A1-8407-B2EE3F842A51}"/>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55</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5EEA9-C2A0-4E6A-96B8-9F828FEB6BA8}"/>
              </a:ext>
            </a:extLst>
          </p:cNvPr>
          <p:cNvSpPr>
            <a:spLocks noGrp="1"/>
          </p:cNvSpPr>
          <p:nvPr>
            <p:ph type="title"/>
          </p:nvPr>
        </p:nvSpPr>
        <p:spPr/>
        <p:txBody>
          <a:bodyPr/>
          <a:lstStyle/>
          <a:p>
            <a:pPr eaLnBrk="1" hangingPunct="1">
              <a:defRPr/>
            </a:pPr>
            <a:r>
              <a:rPr lang="en-US" altLang="zh-CN" dirty="0"/>
              <a:t>2.3. WLAN</a:t>
            </a:r>
            <a:r>
              <a:rPr lang="zh-CN" altLang="en-US" dirty="0"/>
              <a:t>安全机制</a:t>
            </a:r>
          </a:p>
        </p:txBody>
      </p:sp>
      <p:sp>
        <p:nvSpPr>
          <p:cNvPr id="204803" name="TextBox 49">
            <a:extLst>
              <a:ext uri="{FF2B5EF4-FFF2-40B4-BE49-F238E27FC236}">
                <a16:creationId xmlns:a16="http://schemas.microsoft.com/office/drawing/2014/main" id="{C4B9584F-6E23-43B5-B8FD-CE688228E9AC}"/>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2.4.3 WAPI</a:t>
            </a:r>
            <a:endParaRPr lang="zh-CN" altLang="en-US" sz="2600">
              <a:latin typeface="黑体" panose="02010609060101010101" pitchFamily="49" charset="-122"/>
              <a:ea typeface="黑体" panose="02010609060101010101" pitchFamily="49" charset="-122"/>
            </a:endParaRPr>
          </a:p>
        </p:txBody>
      </p:sp>
      <p:sp>
        <p:nvSpPr>
          <p:cNvPr id="204804" name="文本框 5">
            <a:extLst>
              <a:ext uri="{FF2B5EF4-FFF2-40B4-BE49-F238E27FC236}">
                <a16:creationId xmlns:a16="http://schemas.microsoft.com/office/drawing/2014/main" id="{1EA1C0DE-3797-450E-9106-07CA395D46CF}"/>
              </a:ext>
            </a:extLst>
          </p:cNvPr>
          <p:cNvSpPr txBox="1">
            <a:spLocks noChangeArrowheads="1"/>
          </p:cNvSpPr>
          <p:nvPr/>
        </p:nvSpPr>
        <p:spPr bwMode="auto">
          <a:xfrm>
            <a:off x="412750" y="1512888"/>
            <a:ext cx="83169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800100" indent="-3429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nSpc>
                <a:spcPct val="150000"/>
              </a:lnSpc>
              <a:spcBef>
                <a:spcPct val="0"/>
              </a:spcBef>
              <a:buFont typeface="Wingdings" panose="05000000000000000000" pitchFamily="2" charset="2"/>
              <a:buChar char="u"/>
            </a:pPr>
            <a:r>
              <a:rPr lang="en-US" altLang="zh-CN" sz="2400" dirty="0">
                <a:latin typeface="宋体" panose="02010600030101010101" pitchFamily="2" charset="-122"/>
                <a:ea typeface="宋体" panose="02010600030101010101" pitchFamily="2" charset="-122"/>
              </a:rPr>
              <a:t>WPI</a:t>
            </a:r>
            <a:r>
              <a:rPr lang="zh-CN" altLang="en-US" sz="2400" dirty="0">
                <a:latin typeface="宋体" panose="02010600030101010101" pitchFamily="2" charset="-122"/>
                <a:ea typeface="宋体" panose="02010600030101010101" pitchFamily="2" charset="-122"/>
              </a:rPr>
              <a:t>解封装过程</a:t>
            </a:r>
            <a:endParaRPr lang="en-US" altLang="zh-CN" sz="2400" dirty="0">
              <a:latin typeface="宋体" panose="02010600030101010101" pitchFamily="2" charset="-122"/>
              <a:ea typeface="宋体" panose="02010600030101010101" pitchFamily="2" charset="-122"/>
            </a:endParaRPr>
          </a:p>
        </p:txBody>
      </p:sp>
      <p:pic>
        <p:nvPicPr>
          <p:cNvPr id="204805" name="图片 3">
            <a:extLst>
              <a:ext uri="{FF2B5EF4-FFF2-40B4-BE49-F238E27FC236}">
                <a16:creationId xmlns:a16="http://schemas.microsoft.com/office/drawing/2014/main" id="{A1600BC1-32A8-4F26-B6F5-A371555791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349500"/>
            <a:ext cx="7113588"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11">
            <a:extLst>
              <a:ext uri="{FF2B5EF4-FFF2-40B4-BE49-F238E27FC236}">
                <a16:creationId xmlns:a16="http://schemas.microsoft.com/office/drawing/2014/main" id="{6DB055DC-131D-4176-8C03-1D1653C1AC59}"/>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56</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0666" name="Group 202">
            <a:extLst>
              <a:ext uri="{FF2B5EF4-FFF2-40B4-BE49-F238E27FC236}">
                <a16:creationId xmlns:a16="http://schemas.microsoft.com/office/drawing/2014/main" id="{51CE8FDB-B4DA-46E3-8964-0F6C18C5CD3A}"/>
              </a:ext>
            </a:extLst>
          </p:cNvPr>
          <p:cNvGraphicFramePr>
            <a:graphicFrameLocks noGrp="1"/>
          </p:cNvGraphicFramePr>
          <p:nvPr>
            <p:extLst>
              <p:ext uri="{D42A27DB-BD31-4B8C-83A1-F6EECF244321}">
                <p14:modId xmlns:p14="http://schemas.microsoft.com/office/powerpoint/2010/main" val="1982332529"/>
              </p:ext>
            </p:extLst>
          </p:nvPr>
        </p:nvGraphicFramePr>
        <p:xfrm>
          <a:off x="179388" y="1628800"/>
          <a:ext cx="8785225" cy="4597399"/>
        </p:xfrm>
        <a:graphic>
          <a:graphicData uri="http://schemas.openxmlformats.org/drawingml/2006/table">
            <a:tbl>
              <a:tblPr/>
              <a:tblGrid>
                <a:gridCol w="560515">
                  <a:extLst>
                    <a:ext uri="{9D8B030D-6E8A-4147-A177-3AD203B41FA5}">
                      <a16:colId xmlns:a16="http://schemas.microsoft.com/office/drawing/2014/main" val="20000"/>
                    </a:ext>
                  </a:extLst>
                </a:gridCol>
                <a:gridCol w="887347">
                  <a:extLst>
                    <a:ext uri="{9D8B030D-6E8A-4147-A177-3AD203B41FA5}">
                      <a16:colId xmlns:a16="http://schemas.microsoft.com/office/drawing/2014/main" val="20001"/>
                    </a:ext>
                  </a:extLst>
                </a:gridCol>
                <a:gridCol w="1777962">
                  <a:extLst>
                    <a:ext uri="{9D8B030D-6E8A-4147-A177-3AD203B41FA5}">
                      <a16:colId xmlns:a16="http://schemas.microsoft.com/office/drawing/2014/main" val="20002"/>
                    </a:ext>
                  </a:extLst>
                </a:gridCol>
                <a:gridCol w="2372796">
                  <a:extLst>
                    <a:ext uri="{9D8B030D-6E8A-4147-A177-3AD203B41FA5}">
                      <a16:colId xmlns:a16="http://schemas.microsoft.com/office/drawing/2014/main" val="20003"/>
                    </a:ext>
                  </a:extLst>
                </a:gridCol>
                <a:gridCol w="3186605">
                  <a:extLst>
                    <a:ext uri="{9D8B030D-6E8A-4147-A177-3AD203B41FA5}">
                      <a16:colId xmlns:a16="http://schemas.microsoft.com/office/drawing/2014/main" val="20004"/>
                    </a:ext>
                  </a:extLst>
                </a:gridCol>
              </a:tblGrid>
              <a:tr h="304873">
                <a:tc gridSpan="2">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chemeClr val="tx1">
                              <a:lumMod val="95000"/>
                              <a:lumOff val="5000"/>
                            </a:schemeClr>
                          </a:solidFill>
                          <a:effectLst/>
                          <a:latin typeface="+mn-ea"/>
                          <a:ea typeface="+mn-ea"/>
                        </a:rPr>
                        <a:t>项目</a:t>
                      </a:r>
                      <a:endParaRPr kumimoji="1" lang="zh-CN" altLang="en-US" sz="1400" b="0" i="0" u="none" strike="noStrike" cap="none" normalizeH="0" baseline="0" dirty="0">
                        <a:ln>
                          <a:noFill/>
                        </a:ln>
                        <a:solidFill>
                          <a:schemeClr val="tx1">
                            <a:lumMod val="95000"/>
                            <a:lumOff val="5000"/>
                          </a:schemeClr>
                        </a:solidFill>
                        <a:effectLst/>
                        <a:latin typeface="+mn-ea"/>
                        <a:ea typeface="+mn-ea"/>
                      </a:endParaRP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lumMod val="95000"/>
                              <a:lumOff val="5000"/>
                            </a:schemeClr>
                          </a:solidFill>
                          <a:effectLst/>
                          <a:latin typeface="+mn-ea"/>
                          <a:ea typeface="+mn-ea"/>
                        </a:rPr>
                        <a:t>WEP</a:t>
                      </a:r>
                      <a:endParaRPr kumimoji="1" lang="en-US" altLang="zh-CN" sz="1400" b="0" i="0" u="none" strike="noStrike" cap="none" normalizeH="0" baseline="0" dirty="0">
                        <a:ln>
                          <a:noFill/>
                        </a:ln>
                        <a:solidFill>
                          <a:schemeClr val="tx1">
                            <a:lumMod val="95000"/>
                            <a:lumOff val="5000"/>
                          </a:schemeClr>
                        </a:solidFill>
                        <a:effectLst/>
                        <a:latin typeface="+mn-ea"/>
                        <a:ea typeface="+mn-ea"/>
                      </a:endParaRP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lumMod val="95000"/>
                              <a:lumOff val="5000"/>
                            </a:schemeClr>
                          </a:solidFill>
                          <a:effectLst/>
                          <a:latin typeface="+mn-ea"/>
                          <a:ea typeface="+mn-ea"/>
                        </a:rPr>
                        <a:t>WAPI</a:t>
                      </a:r>
                      <a:endParaRPr kumimoji="1" lang="en-US" altLang="zh-CN" sz="1400" b="0" i="0" u="none" strike="noStrike" cap="none" normalizeH="0" baseline="0" dirty="0">
                        <a:ln>
                          <a:noFill/>
                        </a:ln>
                        <a:solidFill>
                          <a:schemeClr val="tx1">
                            <a:lumMod val="95000"/>
                            <a:lumOff val="5000"/>
                          </a:schemeClr>
                        </a:solidFill>
                        <a:effectLst/>
                        <a:latin typeface="+mn-ea"/>
                        <a:ea typeface="+mn-ea"/>
                      </a:endParaRP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chemeClr val="tx1">
                              <a:lumMod val="95000"/>
                              <a:lumOff val="5000"/>
                            </a:schemeClr>
                          </a:solidFill>
                          <a:effectLst/>
                          <a:latin typeface="+mn-ea"/>
                          <a:ea typeface="+mn-ea"/>
                        </a:rPr>
                        <a:t>IEEE 802.11i</a:t>
                      </a:r>
                      <a:endParaRPr kumimoji="1" lang="en-US" altLang="zh-CN" sz="1400" b="0" i="0" u="none" strike="noStrike" cap="none" normalizeH="0" baseline="0" dirty="0">
                        <a:ln>
                          <a:noFill/>
                        </a:ln>
                        <a:solidFill>
                          <a:schemeClr val="tx1">
                            <a:lumMod val="95000"/>
                            <a:lumOff val="5000"/>
                          </a:schemeClr>
                        </a:solidFill>
                        <a:effectLst/>
                        <a:latin typeface="+mn-ea"/>
                        <a:ea typeface="+mn-ea"/>
                      </a:endParaRP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579">
                <a:tc rowSpan="6">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鉴别</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鉴别机制</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lumMod val="95000"/>
                              <a:lumOff val="5000"/>
                            </a:schemeClr>
                          </a:solidFill>
                          <a:effectLst/>
                          <a:latin typeface="+mn-ea"/>
                          <a:ea typeface="+mn-ea"/>
                        </a:rPr>
                        <a:t>单向鉴别（</a:t>
                      </a:r>
                      <a:r>
                        <a:rPr kumimoji="1" lang="en-US" altLang="zh-CN" sz="1200" b="0" i="0" u="none" strike="noStrike" cap="none" normalizeH="0" baseline="0" dirty="0">
                          <a:ln>
                            <a:noFill/>
                          </a:ln>
                          <a:solidFill>
                            <a:schemeClr val="tx1">
                              <a:lumMod val="95000"/>
                              <a:lumOff val="5000"/>
                            </a:schemeClr>
                          </a:solidFill>
                          <a:effectLst/>
                          <a:latin typeface="+mn-ea"/>
                          <a:ea typeface="+mn-ea"/>
                        </a:rPr>
                        <a:t>AP</a:t>
                      </a:r>
                      <a:r>
                        <a:rPr kumimoji="1" lang="zh-CN" altLang="en-US" sz="1200" b="0" i="0" u="none" strike="noStrike" cap="none" normalizeH="0" baseline="0" dirty="0">
                          <a:ln>
                            <a:noFill/>
                          </a:ln>
                          <a:solidFill>
                            <a:schemeClr val="tx1">
                              <a:lumMod val="95000"/>
                              <a:lumOff val="5000"/>
                            </a:schemeClr>
                          </a:solidFill>
                          <a:effectLst/>
                          <a:latin typeface="+mn-ea"/>
                          <a:ea typeface="+mn-ea"/>
                        </a:rPr>
                        <a:t>鉴别</a:t>
                      </a:r>
                      <a:r>
                        <a:rPr kumimoji="1" lang="en-US" altLang="zh-CN" sz="1200" b="0" i="0" u="none" strike="noStrike" cap="none" normalizeH="0" baseline="0" dirty="0">
                          <a:ln>
                            <a:noFill/>
                          </a:ln>
                          <a:solidFill>
                            <a:schemeClr val="tx1">
                              <a:lumMod val="95000"/>
                              <a:lumOff val="5000"/>
                            </a:schemeClr>
                          </a:solidFill>
                          <a:effectLst/>
                          <a:latin typeface="+mn-ea"/>
                          <a:ea typeface="+mn-ea"/>
                        </a:rPr>
                        <a:t>MT</a:t>
                      </a:r>
                      <a:r>
                        <a:rPr kumimoji="1" lang="zh-CN" altLang="en-US" sz="1200" b="0" i="0" u="none" strike="noStrike" cap="none" normalizeH="0" baseline="0" dirty="0">
                          <a:ln>
                            <a:noFill/>
                          </a:ln>
                          <a:solidFill>
                            <a:schemeClr val="tx1">
                              <a:lumMod val="95000"/>
                              <a:lumOff val="5000"/>
                            </a:schemeClr>
                          </a:solidFill>
                          <a:effectLst/>
                          <a:latin typeface="+mn-ea"/>
                          <a:ea typeface="+mn-ea"/>
                        </a:rPr>
                        <a:t>）</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lumMod val="95000"/>
                              <a:lumOff val="5000"/>
                            </a:schemeClr>
                          </a:solidFill>
                          <a:effectLst/>
                          <a:latin typeface="+mn-ea"/>
                          <a:ea typeface="+mn-ea"/>
                        </a:rPr>
                        <a:t>双向鉴别（</a:t>
                      </a:r>
                      <a:r>
                        <a:rPr kumimoji="1" lang="en-US" altLang="zh-CN" sz="1200" b="0" i="0" u="none" strike="noStrike" cap="none" normalizeH="0" baseline="0" dirty="0">
                          <a:ln>
                            <a:noFill/>
                          </a:ln>
                          <a:solidFill>
                            <a:schemeClr val="tx1">
                              <a:lumMod val="95000"/>
                              <a:lumOff val="5000"/>
                            </a:schemeClr>
                          </a:solidFill>
                          <a:effectLst/>
                          <a:latin typeface="+mn-ea"/>
                          <a:ea typeface="+mn-ea"/>
                        </a:rPr>
                        <a:t>AP</a:t>
                      </a:r>
                      <a:r>
                        <a:rPr kumimoji="1" lang="zh-CN" altLang="en-US" sz="1200" b="0" i="0" u="none" strike="noStrike" cap="none" normalizeH="0" baseline="0" dirty="0">
                          <a:ln>
                            <a:noFill/>
                          </a:ln>
                          <a:solidFill>
                            <a:schemeClr val="tx1">
                              <a:lumMod val="95000"/>
                              <a:lumOff val="5000"/>
                            </a:schemeClr>
                          </a:solidFill>
                          <a:effectLst/>
                          <a:latin typeface="+mn-ea"/>
                          <a:ea typeface="+mn-ea"/>
                        </a:rPr>
                        <a:t>和</a:t>
                      </a:r>
                      <a:r>
                        <a:rPr kumimoji="1" lang="en-US" altLang="zh-CN" sz="1200" b="0" i="0" u="none" strike="noStrike" cap="none" normalizeH="0" baseline="0" dirty="0">
                          <a:ln>
                            <a:noFill/>
                          </a:ln>
                          <a:solidFill>
                            <a:schemeClr val="tx1">
                              <a:lumMod val="95000"/>
                              <a:lumOff val="5000"/>
                            </a:schemeClr>
                          </a:solidFill>
                          <a:effectLst/>
                          <a:latin typeface="+mn-ea"/>
                          <a:ea typeface="+mn-ea"/>
                        </a:rPr>
                        <a:t>MT</a:t>
                      </a:r>
                      <a:r>
                        <a:rPr kumimoji="1" lang="zh-CN" altLang="en-US" sz="1200" b="0" i="0" u="none" strike="noStrike" cap="none" normalizeH="0" baseline="0" dirty="0">
                          <a:ln>
                            <a:noFill/>
                          </a:ln>
                          <a:solidFill>
                            <a:schemeClr val="tx1">
                              <a:lumMod val="95000"/>
                              <a:lumOff val="5000"/>
                            </a:schemeClr>
                          </a:solidFill>
                          <a:effectLst/>
                          <a:latin typeface="+mn-ea"/>
                          <a:ea typeface="+mn-ea"/>
                        </a:rPr>
                        <a:t>通过</a:t>
                      </a:r>
                      <a:r>
                        <a:rPr kumimoji="1" lang="en-US" altLang="zh-CN" sz="1200" b="0" i="0" u="none" strike="noStrike" cap="none" normalizeH="0" baseline="0" dirty="0">
                          <a:ln>
                            <a:noFill/>
                          </a:ln>
                          <a:solidFill>
                            <a:schemeClr val="tx1">
                              <a:lumMod val="95000"/>
                              <a:lumOff val="5000"/>
                            </a:schemeClr>
                          </a:solidFill>
                          <a:effectLst/>
                          <a:latin typeface="+mn-ea"/>
                          <a:ea typeface="+mn-ea"/>
                        </a:rPr>
                        <a:t>AS</a:t>
                      </a:r>
                      <a:r>
                        <a:rPr kumimoji="1" lang="zh-CN" altLang="en-US" sz="1200" b="0" i="0" u="none" strike="noStrike" cap="none" normalizeH="0" baseline="0" dirty="0">
                          <a:ln>
                            <a:noFill/>
                          </a:ln>
                          <a:solidFill>
                            <a:schemeClr val="tx1">
                              <a:lumMod val="95000"/>
                              <a:lumOff val="5000"/>
                            </a:schemeClr>
                          </a:solidFill>
                          <a:effectLst/>
                          <a:latin typeface="+mn-ea"/>
                          <a:ea typeface="+mn-ea"/>
                        </a:rPr>
                        <a:t>实现相互的身份鉴别）</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lumMod val="95000"/>
                              <a:lumOff val="5000"/>
                            </a:schemeClr>
                          </a:solidFill>
                          <a:effectLst/>
                          <a:latin typeface="+mn-ea"/>
                          <a:ea typeface="+mn-ea"/>
                        </a:rPr>
                        <a:t>单向和双向鉴别（</a:t>
                      </a:r>
                      <a:r>
                        <a:rPr kumimoji="1" lang="en-US" altLang="zh-CN" sz="1200" b="0" i="0" u="none" strike="noStrike" cap="none" normalizeH="0" baseline="0" dirty="0">
                          <a:ln>
                            <a:noFill/>
                          </a:ln>
                          <a:solidFill>
                            <a:schemeClr val="tx1">
                              <a:lumMod val="95000"/>
                              <a:lumOff val="5000"/>
                            </a:schemeClr>
                          </a:solidFill>
                          <a:effectLst/>
                          <a:latin typeface="+mn-ea"/>
                          <a:ea typeface="+mn-ea"/>
                        </a:rPr>
                        <a:t>MT</a:t>
                      </a:r>
                      <a:r>
                        <a:rPr kumimoji="1" lang="zh-CN" altLang="en-US" sz="1200" b="0" i="0" u="none" strike="noStrike" cap="none" normalizeH="0" baseline="0" dirty="0">
                          <a:ln>
                            <a:noFill/>
                          </a:ln>
                          <a:solidFill>
                            <a:schemeClr val="tx1">
                              <a:lumMod val="95000"/>
                              <a:lumOff val="5000"/>
                            </a:schemeClr>
                          </a:solidFill>
                          <a:effectLst/>
                          <a:latin typeface="+mn-ea"/>
                          <a:ea typeface="+mn-ea"/>
                        </a:rPr>
                        <a:t>和</a:t>
                      </a:r>
                      <a:r>
                        <a:rPr kumimoji="1" lang="en-US" altLang="zh-CN" sz="1200" b="0" i="0" u="none" strike="noStrike" cap="none" normalizeH="0" baseline="0" dirty="0">
                          <a:ln>
                            <a:noFill/>
                          </a:ln>
                          <a:solidFill>
                            <a:schemeClr val="tx1">
                              <a:lumMod val="95000"/>
                              <a:lumOff val="5000"/>
                            </a:schemeClr>
                          </a:solidFill>
                          <a:effectLst/>
                          <a:latin typeface="+mn-ea"/>
                          <a:ea typeface="+mn-ea"/>
                        </a:rPr>
                        <a:t>Radius</a:t>
                      </a:r>
                      <a:r>
                        <a:rPr kumimoji="1" lang="zh-CN" altLang="en-US" sz="1200" b="0" i="0" u="none" strike="noStrike" cap="none" normalizeH="0" baseline="0" dirty="0">
                          <a:ln>
                            <a:noFill/>
                          </a:ln>
                          <a:solidFill>
                            <a:schemeClr val="tx1">
                              <a:lumMod val="95000"/>
                              <a:lumOff val="5000"/>
                            </a:schemeClr>
                          </a:solidFill>
                          <a:effectLst/>
                          <a:latin typeface="+mn-ea"/>
                          <a:ea typeface="+mn-ea"/>
                        </a:rPr>
                        <a:t>之间），</a:t>
                      </a:r>
                      <a:r>
                        <a:rPr kumimoji="1" lang="en-US" altLang="zh-CN" sz="1200" b="0" i="0" u="none" strike="noStrike" cap="none" normalizeH="0" baseline="0" dirty="0">
                          <a:ln>
                            <a:noFill/>
                          </a:ln>
                          <a:solidFill>
                            <a:schemeClr val="tx1">
                              <a:lumMod val="95000"/>
                              <a:lumOff val="5000"/>
                            </a:schemeClr>
                          </a:solidFill>
                          <a:effectLst/>
                          <a:latin typeface="+mn-ea"/>
                          <a:ea typeface="+mn-ea"/>
                        </a:rPr>
                        <a:t>MT</a:t>
                      </a:r>
                      <a:r>
                        <a:rPr kumimoji="1" lang="zh-CN" altLang="en-US" sz="1200" b="0" i="0" u="none" strike="noStrike" cap="none" normalizeH="0" baseline="0" dirty="0">
                          <a:ln>
                            <a:noFill/>
                          </a:ln>
                          <a:solidFill>
                            <a:schemeClr val="tx1">
                              <a:lumMod val="95000"/>
                              <a:lumOff val="5000"/>
                            </a:schemeClr>
                          </a:solidFill>
                          <a:effectLst/>
                          <a:latin typeface="+mn-ea"/>
                          <a:ea typeface="+mn-ea"/>
                        </a:rPr>
                        <a:t>不能够鉴别</a:t>
                      </a:r>
                      <a:r>
                        <a:rPr kumimoji="1" lang="en-US" altLang="zh-CN" sz="1200" b="0" i="0" u="none" strike="noStrike" cap="none" normalizeH="0" baseline="0" dirty="0">
                          <a:ln>
                            <a:noFill/>
                          </a:ln>
                          <a:solidFill>
                            <a:schemeClr val="tx1">
                              <a:lumMod val="95000"/>
                              <a:lumOff val="5000"/>
                            </a:schemeClr>
                          </a:solidFill>
                          <a:effectLst/>
                          <a:latin typeface="+mn-ea"/>
                          <a:ea typeface="+mn-ea"/>
                        </a:rPr>
                        <a:t>AP</a:t>
                      </a:r>
                      <a:r>
                        <a:rPr kumimoji="1" lang="zh-CN" altLang="en-US" sz="1200" b="0" i="0" u="none" strike="noStrike" cap="none" normalizeH="0" baseline="0" dirty="0">
                          <a:ln>
                            <a:noFill/>
                          </a:ln>
                          <a:solidFill>
                            <a:schemeClr val="tx1">
                              <a:lumMod val="95000"/>
                              <a:lumOff val="5000"/>
                            </a:schemeClr>
                          </a:solidFill>
                          <a:effectLst/>
                          <a:latin typeface="+mn-ea"/>
                          <a:ea typeface="+mn-ea"/>
                        </a:rPr>
                        <a:t>的合法性</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9737">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lumMod val="95000"/>
                              <a:lumOff val="5000"/>
                            </a:schemeClr>
                          </a:solidFill>
                          <a:effectLst/>
                          <a:latin typeface="+mn-ea"/>
                          <a:ea typeface="+mn-ea"/>
                        </a:rPr>
                        <a:t>鉴别方法</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开放式系统鉴别（或共享密钥鉴别）</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200" b="0" i="0" u="none" strike="noStrike" cap="none" normalizeH="0" baseline="0" dirty="0">
                        <a:ln>
                          <a:noFill/>
                        </a:ln>
                        <a:solidFill>
                          <a:schemeClr val="tx1">
                            <a:lumMod val="95000"/>
                            <a:lumOff val="5000"/>
                          </a:schemeClr>
                        </a:solidFill>
                        <a:effectLst/>
                        <a:latin typeface="+mn-ea"/>
                        <a:ea typeface="+mn-ea"/>
                      </a:endParaRPr>
                    </a:p>
                    <a:p>
                      <a:pPr marL="0" marR="0" lvl="0" indent="0" algn="l" defTabSz="914400" rtl="0" eaLnBrk="0" fontAlgn="t" latinLnBrk="0" hangingPunct="0">
                        <a:lnSpc>
                          <a:spcPct val="100000"/>
                        </a:lnSpc>
                        <a:spcBef>
                          <a:spcPct val="0"/>
                        </a:spcBef>
                        <a:spcAft>
                          <a:spcPct val="0"/>
                        </a:spcAft>
                        <a:buClrTx/>
                        <a:buSzTx/>
                        <a:buFontTx/>
                        <a:buChar char="•"/>
                        <a:tabLst/>
                      </a:pPr>
                      <a:r>
                        <a:rPr kumimoji="1" lang="zh-CN" altLang="en-US" sz="1200" b="0" i="0" u="none" strike="noStrike" cap="none" normalizeH="0" baseline="0" dirty="0">
                          <a:ln>
                            <a:noFill/>
                          </a:ln>
                          <a:solidFill>
                            <a:schemeClr val="tx1">
                              <a:lumMod val="95000"/>
                              <a:lumOff val="5000"/>
                            </a:schemeClr>
                          </a:solidFill>
                          <a:effectLst/>
                          <a:latin typeface="+mn-ea"/>
                          <a:ea typeface="+mn-ea"/>
                        </a:rPr>
                        <a:t>身份凭证为公钥数字证书； </a:t>
                      </a:r>
                    </a:p>
                    <a:p>
                      <a:pPr marL="0" marR="0" lvl="0" indent="0" algn="l" defTabSz="914400" rtl="0" eaLnBrk="0" fontAlgn="t" latinLnBrk="0" hangingPunct="0">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lumMod val="95000"/>
                              <a:lumOff val="5000"/>
                            </a:schemeClr>
                          </a:solidFill>
                          <a:effectLst/>
                          <a:latin typeface="+mn-ea"/>
                          <a:ea typeface="+mn-ea"/>
                        </a:rPr>
                        <a:t>无线用户与无线接入点地位对等，实现无线接入点的接入控制； </a:t>
                      </a:r>
                    </a:p>
                    <a:p>
                      <a:pPr marL="0" marR="0" lvl="0" indent="0" algn="l" defTabSz="914400" rtl="0" eaLnBrk="0" fontAlgn="t" latinLnBrk="0" hangingPunct="0">
                        <a:lnSpc>
                          <a:spcPct val="100000"/>
                        </a:lnSpc>
                        <a:spcBef>
                          <a:spcPct val="0"/>
                        </a:spcBef>
                        <a:spcAft>
                          <a:spcPct val="0"/>
                        </a:spcAft>
                        <a:buClrTx/>
                        <a:buSzTx/>
                        <a:buFontTx/>
                        <a:buChar char="•"/>
                        <a:tabLst/>
                      </a:pPr>
                      <a:r>
                        <a:rPr kumimoji="1" lang="zh-CN" altLang="en-US" sz="1200" b="0" i="0" u="none" strike="noStrike" cap="none" normalizeH="0" baseline="0" dirty="0">
                          <a:ln>
                            <a:noFill/>
                          </a:ln>
                          <a:solidFill>
                            <a:schemeClr val="tx1">
                              <a:lumMod val="95000"/>
                              <a:lumOff val="5000"/>
                            </a:schemeClr>
                          </a:solidFill>
                          <a:effectLst/>
                          <a:latin typeface="+mn-ea"/>
                          <a:ea typeface="+mn-ea"/>
                        </a:rPr>
                        <a:t>客户端支持多证书，方便用户多处使用 </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200" b="0" i="0" u="none" strike="noStrike" cap="none" normalizeH="0" baseline="0">
                        <a:ln>
                          <a:noFill/>
                        </a:ln>
                        <a:solidFill>
                          <a:schemeClr val="tx1">
                            <a:lumMod val="95000"/>
                            <a:lumOff val="5000"/>
                          </a:schemeClr>
                        </a:solidFill>
                        <a:effectLst/>
                        <a:latin typeface="+mn-ea"/>
                        <a:ea typeface="+mn-ea"/>
                      </a:endParaRPr>
                    </a:p>
                    <a:p>
                      <a:pPr marL="0" marR="0" lvl="0" indent="0" algn="l" defTabSz="914400" rtl="0" eaLnBrk="0" fontAlgn="t" latinLnBrk="0" hangingPunct="0">
                        <a:lnSpc>
                          <a:spcPct val="100000"/>
                        </a:lnSpc>
                        <a:spcBef>
                          <a:spcPct val="0"/>
                        </a:spcBef>
                        <a:spcAft>
                          <a:spcPct val="0"/>
                        </a:spcAft>
                        <a:buClrTx/>
                        <a:buSzTx/>
                        <a:buFontTx/>
                        <a:buChar char="•"/>
                        <a:tabLst/>
                      </a:pPr>
                      <a:r>
                        <a:rPr kumimoji="1" lang="zh-CN" altLang="en-US" sz="1200" b="0" i="0" u="none" strike="noStrike" cap="none" normalizeH="0" baseline="0">
                          <a:ln>
                            <a:noFill/>
                          </a:ln>
                          <a:solidFill>
                            <a:schemeClr val="tx1">
                              <a:lumMod val="95000"/>
                              <a:lumOff val="5000"/>
                            </a:schemeClr>
                          </a:solidFill>
                          <a:effectLst/>
                          <a:latin typeface="+mn-ea"/>
                          <a:ea typeface="+mn-ea"/>
                        </a:rPr>
                        <a:t>用户身份通常为用户名和口令； </a:t>
                      </a:r>
                    </a:p>
                    <a:p>
                      <a:pPr marL="0" marR="0" lvl="0" indent="0" algn="l" defTabSz="914400" rtl="0" eaLnBrk="0" fontAlgn="t" latinLnBrk="0" hangingPunct="0">
                        <a:lnSpc>
                          <a:spcPct val="100000"/>
                        </a:lnSpc>
                        <a:spcBef>
                          <a:spcPct val="0"/>
                        </a:spcBef>
                        <a:spcAft>
                          <a:spcPct val="0"/>
                        </a:spcAft>
                        <a:buClrTx/>
                        <a:buSzTx/>
                        <a:buFontTx/>
                        <a:buChar char="•"/>
                        <a:tabLst/>
                      </a:pPr>
                      <a:r>
                        <a:rPr kumimoji="1" lang="en-US" altLang="zh-CN" sz="1200" b="0" i="0" u="none" strike="noStrike" cap="none" normalizeH="0" baseline="0">
                          <a:ln>
                            <a:noFill/>
                          </a:ln>
                          <a:solidFill>
                            <a:schemeClr val="tx1">
                              <a:lumMod val="95000"/>
                              <a:lumOff val="5000"/>
                            </a:schemeClr>
                          </a:solidFill>
                          <a:effectLst/>
                          <a:latin typeface="+mn-ea"/>
                          <a:ea typeface="+mn-ea"/>
                        </a:rPr>
                        <a:t>AP</a:t>
                      </a:r>
                      <a:r>
                        <a:rPr kumimoji="1" lang="zh-CN" altLang="en-US" sz="1200" b="0" i="0" u="none" strike="noStrike" cap="none" normalizeH="0" baseline="0">
                          <a:ln>
                            <a:noFill/>
                          </a:ln>
                          <a:solidFill>
                            <a:schemeClr val="tx1">
                              <a:lumMod val="95000"/>
                              <a:lumOff val="5000"/>
                            </a:schemeClr>
                          </a:solidFill>
                          <a:effectLst/>
                          <a:latin typeface="+mn-ea"/>
                          <a:ea typeface="+mn-ea"/>
                        </a:rPr>
                        <a:t>后端的</a:t>
                      </a:r>
                      <a:r>
                        <a:rPr kumimoji="1" lang="en-US" altLang="zh-CN" sz="1200" b="0" i="0" u="none" strike="noStrike" cap="none" normalizeH="0" baseline="0">
                          <a:ln>
                            <a:noFill/>
                          </a:ln>
                          <a:solidFill>
                            <a:schemeClr val="tx1">
                              <a:lumMod val="95000"/>
                              <a:lumOff val="5000"/>
                            </a:schemeClr>
                          </a:solidFill>
                          <a:effectLst/>
                          <a:latin typeface="+mn-ea"/>
                          <a:ea typeface="+mn-ea"/>
                        </a:rPr>
                        <a:t>Radius</a:t>
                      </a:r>
                      <a:r>
                        <a:rPr kumimoji="1" lang="zh-CN" altLang="en-US" sz="1200" b="0" i="0" u="none" strike="noStrike" cap="none" normalizeH="0" baseline="0">
                          <a:ln>
                            <a:noFill/>
                          </a:ln>
                          <a:solidFill>
                            <a:schemeClr val="tx1">
                              <a:lumMod val="95000"/>
                              <a:lumOff val="5000"/>
                            </a:schemeClr>
                          </a:solidFill>
                          <a:effectLst/>
                          <a:latin typeface="+mn-ea"/>
                          <a:ea typeface="+mn-ea"/>
                        </a:rPr>
                        <a:t>服务器对用户进行认证； </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9947">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鉴别对象</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客户机</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lumMod val="95000"/>
                              <a:lumOff val="5000"/>
                            </a:schemeClr>
                          </a:solidFill>
                          <a:effectLst/>
                          <a:latin typeface="+mn-ea"/>
                          <a:ea typeface="+mn-ea"/>
                        </a:rPr>
                        <a:t>用户</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用户</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26475">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密钥管理</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无</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全集中（局域网内统一由</a:t>
                      </a:r>
                      <a:r>
                        <a:rPr kumimoji="1" lang="en-US" altLang="zh-CN" sz="1200" b="0" i="0" u="none" strike="noStrike" cap="none" normalizeH="0" baseline="0">
                          <a:ln>
                            <a:noFill/>
                          </a:ln>
                          <a:solidFill>
                            <a:schemeClr val="tx1">
                              <a:lumMod val="95000"/>
                              <a:lumOff val="5000"/>
                            </a:schemeClr>
                          </a:solidFill>
                          <a:effectLst/>
                          <a:latin typeface="+mn-ea"/>
                          <a:ea typeface="+mn-ea"/>
                        </a:rPr>
                        <a:t>AS</a:t>
                      </a:r>
                      <a:r>
                        <a:rPr kumimoji="1" lang="zh-CN" altLang="en-US" sz="1200" b="0" i="0" u="none" strike="noStrike" cap="none" normalizeH="0" baseline="0">
                          <a:ln>
                            <a:noFill/>
                          </a:ln>
                          <a:solidFill>
                            <a:schemeClr val="tx1">
                              <a:lumMod val="95000"/>
                              <a:lumOff val="5000"/>
                            </a:schemeClr>
                          </a:solidFill>
                          <a:effectLst/>
                          <a:latin typeface="+mn-ea"/>
                          <a:ea typeface="+mn-ea"/>
                        </a:rPr>
                        <a:t>管理）</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200" b="0" i="0" u="none" strike="noStrike" cap="none" normalizeH="0" baseline="0" dirty="0">
                        <a:ln>
                          <a:noFill/>
                        </a:ln>
                        <a:solidFill>
                          <a:schemeClr val="tx1">
                            <a:lumMod val="95000"/>
                            <a:lumOff val="5000"/>
                          </a:schemeClr>
                        </a:solidFill>
                        <a:effectLst/>
                        <a:latin typeface="+mn-ea"/>
                        <a:ea typeface="+mn-ea"/>
                      </a:endParaRPr>
                    </a:p>
                    <a:p>
                      <a:pPr marL="0" marR="0" lvl="0" indent="0" algn="l" defTabSz="914400" rtl="0" eaLnBrk="0" fontAlgn="t" latinLnBrk="0" hangingPunct="0">
                        <a:lnSpc>
                          <a:spcPct val="100000"/>
                        </a:lnSpc>
                        <a:spcBef>
                          <a:spcPct val="0"/>
                        </a:spcBef>
                        <a:spcAft>
                          <a:spcPct val="0"/>
                        </a:spcAft>
                        <a:buClrTx/>
                        <a:buSzTx/>
                        <a:buFontTx/>
                        <a:buChar char="•"/>
                        <a:tabLst/>
                      </a:pPr>
                      <a:r>
                        <a:rPr kumimoji="1" lang="en-US" altLang="zh-CN" sz="1200" b="0" i="0" u="none" strike="noStrike" cap="none" normalizeH="0" baseline="0" dirty="0">
                          <a:ln>
                            <a:noFill/>
                          </a:ln>
                          <a:solidFill>
                            <a:schemeClr val="tx1">
                              <a:lumMod val="95000"/>
                              <a:lumOff val="5000"/>
                            </a:schemeClr>
                          </a:solidFill>
                          <a:effectLst/>
                          <a:latin typeface="+mn-ea"/>
                          <a:ea typeface="+mn-ea"/>
                        </a:rPr>
                        <a:t>AP</a:t>
                      </a:r>
                      <a:r>
                        <a:rPr kumimoji="1" lang="zh-CN" altLang="en-US" sz="1200" b="0" i="0" u="none" strike="noStrike" cap="none" normalizeH="0" baseline="0" dirty="0">
                          <a:ln>
                            <a:noFill/>
                          </a:ln>
                          <a:solidFill>
                            <a:schemeClr val="tx1">
                              <a:lumMod val="95000"/>
                              <a:lumOff val="5000"/>
                            </a:schemeClr>
                          </a:solidFill>
                          <a:effectLst/>
                          <a:latin typeface="+mn-ea"/>
                          <a:ea typeface="+mn-ea"/>
                        </a:rPr>
                        <a:t>和</a:t>
                      </a:r>
                      <a:r>
                        <a:rPr kumimoji="1" lang="en-US" altLang="zh-CN" sz="1200" b="0" i="0" u="none" strike="noStrike" cap="none" normalizeH="0" baseline="0" dirty="0">
                          <a:ln>
                            <a:noFill/>
                          </a:ln>
                          <a:solidFill>
                            <a:schemeClr val="tx1">
                              <a:lumMod val="95000"/>
                              <a:lumOff val="5000"/>
                            </a:schemeClr>
                          </a:solidFill>
                          <a:effectLst/>
                          <a:latin typeface="+mn-ea"/>
                          <a:ea typeface="+mn-ea"/>
                        </a:rPr>
                        <a:t>Radius</a:t>
                      </a:r>
                      <a:r>
                        <a:rPr kumimoji="1" lang="zh-CN" altLang="en-US" sz="1200" b="0" i="0" u="none" strike="noStrike" cap="none" normalizeH="0" baseline="0" dirty="0">
                          <a:ln>
                            <a:noFill/>
                          </a:ln>
                          <a:solidFill>
                            <a:schemeClr val="tx1">
                              <a:lumMod val="95000"/>
                              <a:lumOff val="5000"/>
                            </a:schemeClr>
                          </a:solidFill>
                          <a:effectLst/>
                          <a:latin typeface="+mn-ea"/>
                          <a:ea typeface="+mn-ea"/>
                        </a:rPr>
                        <a:t>服务器之间需手工设置共享密钥； </a:t>
                      </a:r>
                    </a:p>
                    <a:p>
                      <a:pPr marL="0" marR="0" lvl="0" indent="0" algn="l" defTabSz="914400" rtl="0" eaLnBrk="0" fontAlgn="t" latinLnBrk="0" hangingPunct="0">
                        <a:lnSpc>
                          <a:spcPct val="100000"/>
                        </a:lnSpc>
                        <a:spcBef>
                          <a:spcPct val="0"/>
                        </a:spcBef>
                        <a:spcAft>
                          <a:spcPct val="0"/>
                        </a:spcAft>
                        <a:buClrTx/>
                        <a:buSzTx/>
                        <a:buFontTx/>
                        <a:buChar char="•"/>
                        <a:tabLst/>
                      </a:pPr>
                      <a:r>
                        <a:rPr kumimoji="1" lang="en-US" altLang="zh-CN" sz="1200" b="0" i="0" u="none" strike="noStrike" cap="none" normalizeH="0" baseline="0" dirty="0">
                          <a:ln>
                            <a:noFill/>
                          </a:ln>
                          <a:solidFill>
                            <a:schemeClr val="tx1">
                              <a:lumMod val="95000"/>
                              <a:lumOff val="5000"/>
                            </a:schemeClr>
                          </a:solidFill>
                          <a:effectLst/>
                          <a:latin typeface="+mn-ea"/>
                          <a:ea typeface="+mn-ea"/>
                        </a:rPr>
                        <a:t>AP</a:t>
                      </a:r>
                      <a:r>
                        <a:rPr kumimoji="1" lang="zh-CN" altLang="en-US" sz="1200" b="0" i="0" u="none" strike="noStrike" cap="none" normalizeH="0" baseline="0" dirty="0">
                          <a:ln>
                            <a:noFill/>
                          </a:ln>
                          <a:solidFill>
                            <a:schemeClr val="tx1">
                              <a:lumMod val="95000"/>
                              <a:lumOff val="5000"/>
                            </a:schemeClr>
                          </a:solidFill>
                          <a:effectLst/>
                          <a:latin typeface="+mn-ea"/>
                          <a:ea typeface="+mn-ea"/>
                        </a:rPr>
                        <a:t>和</a:t>
                      </a:r>
                      <a:r>
                        <a:rPr kumimoji="1" lang="en-US" altLang="zh-CN" sz="1200" b="0" i="0" u="none" strike="noStrike" cap="none" normalizeH="0" baseline="0" dirty="0">
                          <a:ln>
                            <a:noFill/>
                          </a:ln>
                          <a:solidFill>
                            <a:schemeClr val="tx1">
                              <a:lumMod val="95000"/>
                              <a:lumOff val="5000"/>
                            </a:schemeClr>
                          </a:solidFill>
                          <a:effectLst/>
                          <a:latin typeface="+mn-ea"/>
                          <a:ea typeface="+mn-ea"/>
                        </a:rPr>
                        <a:t>MT</a:t>
                      </a:r>
                      <a:r>
                        <a:rPr kumimoji="1" lang="zh-CN" altLang="en-US" sz="1200" b="0" i="0" u="none" strike="noStrike" cap="none" normalizeH="0" baseline="0" dirty="0">
                          <a:ln>
                            <a:noFill/>
                          </a:ln>
                          <a:solidFill>
                            <a:schemeClr val="tx1">
                              <a:lumMod val="95000"/>
                              <a:lumOff val="5000"/>
                            </a:schemeClr>
                          </a:solidFill>
                          <a:effectLst/>
                          <a:latin typeface="+mn-ea"/>
                          <a:ea typeface="+mn-ea"/>
                        </a:rPr>
                        <a:t>之间只定义了认证体系结构，不同厂商的具体设计可能不兼容； </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947">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算法</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lumMod val="95000"/>
                              <a:lumOff val="5000"/>
                            </a:schemeClr>
                          </a:solidFill>
                          <a:effectLst/>
                          <a:latin typeface="+mn-ea"/>
                          <a:ea typeface="+mn-ea"/>
                        </a:rPr>
                        <a:t>64 bit RC4</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lumMod val="95000"/>
                              <a:lumOff val="5000"/>
                            </a:schemeClr>
                          </a:solidFill>
                          <a:effectLst/>
                          <a:latin typeface="+mn-ea"/>
                          <a:ea typeface="+mn-ea"/>
                        </a:rPr>
                        <a:t>192</a:t>
                      </a:r>
                      <a:r>
                        <a:rPr kumimoji="1" lang="zh-CN" altLang="en-US" sz="1200" b="0" i="0" u="none" strike="noStrike" cap="none" normalizeH="0" baseline="0">
                          <a:ln>
                            <a:noFill/>
                          </a:ln>
                          <a:solidFill>
                            <a:schemeClr val="tx1">
                              <a:lumMod val="95000"/>
                              <a:lumOff val="5000"/>
                            </a:schemeClr>
                          </a:solidFill>
                          <a:effectLst/>
                          <a:latin typeface="+mn-ea"/>
                          <a:ea typeface="+mn-ea"/>
                        </a:rPr>
                        <a:t>位椭圆曲线算法（</a:t>
                      </a:r>
                      <a:r>
                        <a:rPr kumimoji="1" lang="en-US" altLang="zh-CN" sz="1200" b="0" i="0" u="none" strike="noStrike" cap="none" normalizeH="0" baseline="0">
                          <a:ln>
                            <a:noFill/>
                          </a:ln>
                          <a:solidFill>
                            <a:schemeClr val="tx1">
                              <a:lumMod val="95000"/>
                              <a:lumOff val="5000"/>
                            </a:schemeClr>
                          </a:solidFill>
                          <a:effectLst/>
                          <a:latin typeface="+mn-ea"/>
                          <a:ea typeface="+mn-ea"/>
                        </a:rPr>
                        <a:t>ECC192</a:t>
                      </a:r>
                      <a:r>
                        <a:rPr kumimoji="1" lang="zh-CN" altLang="en-US" sz="1200" b="0" i="0" u="none" strike="noStrike" cap="none" normalizeH="0" baseline="0">
                          <a:ln>
                            <a:noFill/>
                          </a:ln>
                          <a:solidFill>
                            <a:schemeClr val="tx1">
                              <a:lumMod val="95000"/>
                              <a:lumOff val="5000"/>
                            </a:schemeClr>
                          </a:solidFill>
                          <a:effectLst/>
                          <a:latin typeface="+mn-ea"/>
                          <a:ea typeface="+mn-ea"/>
                        </a:rPr>
                        <a:t>）</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与具体的协议有关</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9947">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安全漏洞</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鉴别易于伪造</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未查明</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用户身份凭证简单，被盗取后可任意使用；</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9947">
                <a:tc rowSpan="2">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lumMod val="95000"/>
                              <a:lumOff val="5000"/>
                            </a:schemeClr>
                          </a:solidFill>
                          <a:effectLst/>
                          <a:latin typeface="+mn-ea"/>
                          <a:ea typeface="+mn-ea"/>
                        </a:rPr>
                        <a:t>加密</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密钥</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静态</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动态</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动态</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9947">
                <a:tc vMerge="1">
                  <a:txBody>
                    <a:bodyPr/>
                    <a:lstStyle/>
                    <a:p>
                      <a:endParaRPr lang="zh-CN" altLang="en-US"/>
                    </a:p>
                  </a:txBody>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lumMod val="95000"/>
                              <a:lumOff val="5000"/>
                            </a:schemeClr>
                          </a:solidFill>
                          <a:effectLst/>
                          <a:latin typeface="+mn-ea"/>
                          <a:ea typeface="+mn-ea"/>
                        </a:rPr>
                        <a:t>算法</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lumMod val="95000"/>
                              <a:lumOff val="5000"/>
                            </a:schemeClr>
                          </a:solidFill>
                          <a:effectLst/>
                          <a:latin typeface="+mn-ea"/>
                          <a:ea typeface="+mn-ea"/>
                        </a:rPr>
                        <a:t>64 bit RC4</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lumMod val="95000"/>
                              <a:lumOff val="5000"/>
                            </a:schemeClr>
                          </a:solidFill>
                          <a:effectLst/>
                          <a:latin typeface="+mn-ea"/>
                          <a:ea typeface="+mn-ea"/>
                        </a:rPr>
                        <a:t>128-bit SMS4</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1" lang="en-US" altLang="zh-CN" sz="1200" b="0" i="0" u="none" strike="noStrike" cap="none" normalizeH="0" baseline="0" dirty="0">
                          <a:ln>
                            <a:noFill/>
                          </a:ln>
                          <a:solidFill>
                            <a:schemeClr val="tx1">
                              <a:lumMod val="95000"/>
                              <a:lumOff val="5000"/>
                            </a:schemeClr>
                          </a:solidFill>
                          <a:effectLst/>
                          <a:latin typeface="+mn-ea"/>
                          <a:ea typeface="+mn-ea"/>
                        </a:rPr>
                        <a:t>128 bit AES</a:t>
                      </a:r>
                      <a:r>
                        <a:rPr kumimoji="1" lang="zh-CN" altLang="en-US" sz="1200" b="0" i="0" u="none" strike="noStrike" cap="none" normalizeH="0" baseline="0" dirty="0">
                          <a:ln>
                            <a:noFill/>
                          </a:ln>
                          <a:solidFill>
                            <a:schemeClr val="tx1">
                              <a:lumMod val="95000"/>
                              <a:lumOff val="5000"/>
                            </a:schemeClr>
                          </a:solidFill>
                          <a:effectLst/>
                          <a:latin typeface="+mn-ea"/>
                          <a:ea typeface="+mn-ea"/>
                        </a:rPr>
                        <a:t>和</a:t>
                      </a:r>
                      <a:r>
                        <a:rPr kumimoji="1" lang="en-US" altLang="zh-CN" sz="1200" b="0" i="0" u="none" strike="noStrike" cap="none" normalizeH="0" baseline="0" dirty="0">
                          <a:ln>
                            <a:noFill/>
                          </a:ln>
                          <a:solidFill>
                            <a:schemeClr val="tx1">
                              <a:lumMod val="95000"/>
                              <a:lumOff val="5000"/>
                            </a:schemeClr>
                          </a:solidFill>
                          <a:effectLst/>
                          <a:latin typeface="+mn-ea"/>
                          <a:ea typeface="+mn-ea"/>
                        </a:rPr>
                        <a:t>128 bit RC4</a:t>
                      </a:r>
                    </a:p>
                  </a:txBody>
                  <a:tcPr marL="91447" marR="91447"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标题 1">
            <a:extLst>
              <a:ext uri="{FF2B5EF4-FFF2-40B4-BE49-F238E27FC236}">
                <a16:creationId xmlns:a16="http://schemas.microsoft.com/office/drawing/2014/main" id="{893DAC9F-7F11-4A3C-8571-8DE72CB9DA3C}"/>
              </a:ext>
            </a:extLst>
          </p:cNvPr>
          <p:cNvSpPr>
            <a:spLocks noGrp="1"/>
          </p:cNvSpPr>
          <p:nvPr>
            <p:ph type="title"/>
          </p:nvPr>
        </p:nvSpPr>
        <p:spPr/>
        <p:txBody>
          <a:bodyPr/>
          <a:lstStyle/>
          <a:p>
            <a:pPr eaLnBrk="1" hangingPunct="1">
              <a:defRPr/>
            </a:pPr>
            <a:r>
              <a:rPr lang="en-US" altLang="zh-CN" dirty="0"/>
              <a:t>2.3. WLAN</a:t>
            </a:r>
            <a:r>
              <a:rPr lang="zh-CN" altLang="en-US" dirty="0"/>
              <a:t>安全机制</a:t>
            </a:r>
          </a:p>
        </p:txBody>
      </p:sp>
      <p:sp>
        <p:nvSpPr>
          <p:cNvPr id="4" name="TextBox 49">
            <a:extLst>
              <a:ext uri="{FF2B5EF4-FFF2-40B4-BE49-F238E27FC236}">
                <a16:creationId xmlns:a16="http://schemas.microsoft.com/office/drawing/2014/main" id="{6246ECFF-CF76-4824-864A-4E819E3CDBE1}"/>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dirty="0">
                <a:latin typeface="黑体" panose="02010609060101010101" pitchFamily="49" charset="-122"/>
                <a:ea typeface="黑体" panose="02010609060101010101" pitchFamily="49" charset="-122"/>
              </a:rPr>
              <a:t>2.4.4 WAPI</a:t>
            </a:r>
            <a:r>
              <a:rPr lang="zh-CN" altLang="en-US" sz="2600" dirty="0">
                <a:latin typeface="黑体" panose="02010609060101010101" pitchFamily="49" charset="-122"/>
                <a:ea typeface="黑体" panose="02010609060101010101" pitchFamily="49" charset="-122"/>
              </a:rPr>
              <a:t>与</a:t>
            </a:r>
            <a:r>
              <a:rPr lang="en-US" altLang="zh-CN" sz="2600" dirty="0">
                <a:latin typeface="黑体" panose="02010609060101010101" pitchFamily="49" charset="-122"/>
                <a:ea typeface="黑体" panose="02010609060101010101" pitchFamily="49" charset="-122"/>
              </a:rPr>
              <a:t>802.11i</a:t>
            </a:r>
            <a:r>
              <a:rPr lang="zh-CN" altLang="en-US" sz="2600" dirty="0">
                <a:latin typeface="黑体" panose="02010609060101010101" pitchFamily="49" charset="-122"/>
                <a:ea typeface="黑体" panose="02010609060101010101" pitchFamily="49" charset="-122"/>
              </a:rPr>
              <a:t>的对比</a:t>
            </a:r>
          </a:p>
        </p:txBody>
      </p:sp>
      <p:sp>
        <p:nvSpPr>
          <p:cNvPr id="3" name="灯片编号占位符 11">
            <a:extLst>
              <a:ext uri="{FF2B5EF4-FFF2-40B4-BE49-F238E27FC236}">
                <a16:creationId xmlns:a16="http://schemas.microsoft.com/office/drawing/2014/main" id="{1A35D745-730B-4EE5-8835-104EFE01ABEE}"/>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57</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5C49E-CDE7-4B96-9ADE-FA2BA35B196B}"/>
              </a:ext>
            </a:extLst>
          </p:cNvPr>
          <p:cNvSpPr>
            <a:spLocks noGrp="1"/>
          </p:cNvSpPr>
          <p:nvPr>
            <p:ph type="title"/>
          </p:nvPr>
        </p:nvSpPr>
        <p:spPr/>
        <p:txBody>
          <a:bodyPr/>
          <a:lstStyle/>
          <a:p>
            <a:r>
              <a:rPr lang="en-US" altLang="zh-CN" dirty="0"/>
              <a:t>2.3. WLAN</a:t>
            </a:r>
            <a:r>
              <a:rPr lang="zh-CN" altLang="en-US" dirty="0"/>
              <a:t>安全机制</a:t>
            </a:r>
          </a:p>
        </p:txBody>
      </p:sp>
      <p:sp>
        <p:nvSpPr>
          <p:cNvPr id="4" name="TextBox 49">
            <a:extLst>
              <a:ext uri="{FF2B5EF4-FFF2-40B4-BE49-F238E27FC236}">
                <a16:creationId xmlns:a16="http://schemas.microsoft.com/office/drawing/2014/main" id="{1E888DCA-C207-4394-8181-C5F13EDDF9D0}"/>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dirty="0">
                <a:latin typeface="黑体" panose="02010609060101010101" pitchFamily="49" charset="-122"/>
                <a:ea typeface="黑体" panose="02010609060101010101" pitchFamily="49" charset="-122"/>
              </a:rPr>
              <a:t>2.4.4 WPA3</a:t>
            </a:r>
            <a:endParaRPr lang="zh-CN" altLang="en-US" sz="2600"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A2BB5BFF-5D5D-467E-9514-64FB4F031094}"/>
              </a:ext>
            </a:extLst>
          </p:cNvPr>
          <p:cNvSpPr/>
          <p:nvPr/>
        </p:nvSpPr>
        <p:spPr>
          <a:xfrm>
            <a:off x="539552" y="2204864"/>
            <a:ext cx="8294824" cy="2677656"/>
          </a:xfrm>
          <a:prstGeom prst="rect">
            <a:avLst/>
          </a:prstGeom>
        </p:spPr>
        <p:txBody>
          <a:bodyPr wrap="square">
            <a:spAutoFit/>
          </a:bodyPr>
          <a:lstStyle/>
          <a:p>
            <a:r>
              <a:rPr lang="zh-CN" altLang="en-US" sz="2400" dirty="0">
                <a:solidFill>
                  <a:srgbClr val="000000"/>
                </a:solidFill>
                <a:latin typeface="宋体" panose="02010600030101010101" pitchFamily="2" charset="-122"/>
              </a:rPr>
              <a:t>发明简史</a:t>
            </a:r>
            <a:endParaRPr lang="en-US" altLang="zh-CN" sz="2400" dirty="0">
              <a:solidFill>
                <a:srgbClr val="000000"/>
              </a:solidFill>
              <a:latin typeface="宋体" panose="02010600030101010101" pitchFamily="2" charset="-122"/>
            </a:endParaRPr>
          </a:p>
          <a:p>
            <a:endParaRPr lang="zh-CN" altLang="en-US" sz="2400" dirty="0">
              <a:solidFill>
                <a:srgbClr val="333333"/>
              </a:solidFill>
              <a:latin typeface="宋体" panose="02010600030101010101" pitchFamily="2" charset="-122"/>
            </a:endParaRPr>
          </a:p>
          <a:p>
            <a:pPr marL="342900" indent="-342900">
              <a:buFont typeface="Wingdings" panose="05000000000000000000" pitchFamily="2" charset="2"/>
              <a:buChar char="u"/>
            </a:pPr>
            <a:r>
              <a:rPr lang="en-US" altLang="zh-CN" sz="2400" dirty="0">
                <a:solidFill>
                  <a:srgbClr val="333333"/>
                </a:solidFill>
                <a:latin typeface="宋体" panose="02010600030101010101" pitchFamily="2" charset="-122"/>
              </a:rPr>
              <a:t>2017</a:t>
            </a:r>
            <a:r>
              <a:rPr lang="zh-CN" altLang="en-US" sz="2400" dirty="0">
                <a:solidFill>
                  <a:srgbClr val="333333"/>
                </a:solidFill>
                <a:latin typeface="宋体" panose="02010600030101010101" pitchFamily="2" charset="-122"/>
              </a:rPr>
              <a:t>年</a:t>
            </a:r>
            <a:r>
              <a:rPr lang="en-US" altLang="zh-CN" sz="2400" dirty="0">
                <a:solidFill>
                  <a:srgbClr val="333333"/>
                </a:solidFill>
                <a:latin typeface="宋体" panose="02010600030101010101" pitchFamily="2" charset="-122"/>
              </a:rPr>
              <a:t>10</a:t>
            </a:r>
            <a:r>
              <a:rPr lang="zh-CN" altLang="en-US" sz="2400" dirty="0">
                <a:solidFill>
                  <a:srgbClr val="333333"/>
                </a:solidFill>
                <a:latin typeface="宋体" panose="02010600030101010101" pitchFamily="2" charset="-122"/>
              </a:rPr>
              <a:t>月，</a:t>
            </a:r>
            <a:r>
              <a:rPr lang="en-US" altLang="zh-CN" sz="2400" dirty="0">
                <a:solidFill>
                  <a:srgbClr val="333333"/>
                </a:solidFill>
                <a:latin typeface="宋体" panose="02010600030101010101" pitchFamily="2" charset="-122"/>
              </a:rPr>
              <a:t>802.11</a:t>
            </a:r>
            <a:r>
              <a:rPr lang="zh-CN" altLang="en-US" sz="2400" dirty="0">
                <a:solidFill>
                  <a:srgbClr val="333333"/>
                </a:solidFill>
                <a:latin typeface="宋体" panose="02010600030101010101" pitchFamily="2" charset="-122"/>
              </a:rPr>
              <a:t>协议中沿用</a:t>
            </a:r>
            <a:r>
              <a:rPr lang="en-US" altLang="zh-CN" sz="2400" dirty="0">
                <a:solidFill>
                  <a:srgbClr val="333333"/>
                </a:solidFill>
                <a:latin typeface="宋体" panose="02010600030101010101" pitchFamily="2" charset="-122"/>
              </a:rPr>
              <a:t>13</a:t>
            </a:r>
            <a:r>
              <a:rPr lang="zh-CN" altLang="en-US" sz="2400" dirty="0">
                <a:solidFill>
                  <a:srgbClr val="333333"/>
                </a:solidFill>
                <a:latin typeface="宋体" panose="02010600030101010101" pitchFamily="2" charset="-122"/>
              </a:rPr>
              <a:t>年的</a:t>
            </a:r>
            <a:r>
              <a:rPr lang="en-US" altLang="zh-CN" sz="2400" dirty="0">
                <a:solidFill>
                  <a:srgbClr val="333333"/>
                </a:solidFill>
                <a:latin typeface="宋体" panose="02010600030101010101" pitchFamily="2" charset="-122"/>
              </a:rPr>
              <a:t>WPA2</a:t>
            </a:r>
            <a:r>
              <a:rPr lang="zh-CN" altLang="en-US" sz="2400" dirty="0">
                <a:solidFill>
                  <a:srgbClr val="333333"/>
                </a:solidFill>
                <a:latin typeface="宋体" panose="02010600030101010101" pitchFamily="2" charset="-122"/>
              </a:rPr>
              <a:t>加密被攻击。</a:t>
            </a:r>
            <a:r>
              <a:rPr lang="zh-CN" altLang="en-US" sz="2400" baseline="30000" dirty="0">
                <a:solidFill>
                  <a:srgbClr val="3366CC"/>
                </a:solidFill>
                <a:latin typeface="宋体" panose="02010600030101010101" pitchFamily="2" charset="-122"/>
              </a:rPr>
              <a:t> </a:t>
            </a:r>
            <a:endParaRPr lang="zh-CN" altLang="en-US" sz="2400" dirty="0">
              <a:solidFill>
                <a:srgbClr val="333333"/>
              </a:solidFill>
              <a:latin typeface="宋体" panose="02010600030101010101" pitchFamily="2" charset="-122"/>
            </a:endParaRPr>
          </a:p>
          <a:p>
            <a:pPr marL="342900" indent="-342900">
              <a:buFont typeface="Wingdings" panose="05000000000000000000" pitchFamily="2" charset="2"/>
              <a:buChar char="u"/>
            </a:pPr>
            <a:r>
              <a:rPr lang="en-US" altLang="zh-CN" sz="2400" dirty="0">
                <a:solidFill>
                  <a:srgbClr val="333333"/>
                </a:solidFill>
                <a:latin typeface="宋体" panose="02010600030101010101" pitchFamily="2" charset="-122"/>
              </a:rPr>
              <a:t>2018</a:t>
            </a:r>
            <a:r>
              <a:rPr lang="zh-CN" altLang="en-US" sz="2400" dirty="0">
                <a:solidFill>
                  <a:srgbClr val="333333"/>
                </a:solidFill>
                <a:latin typeface="宋体" panose="02010600030101010101" pitchFamily="2" charset="-122"/>
              </a:rPr>
              <a:t>年</a:t>
            </a:r>
            <a:r>
              <a:rPr lang="en-US" altLang="zh-CN" sz="2400" dirty="0">
                <a:solidFill>
                  <a:srgbClr val="333333"/>
                </a:solidFill>
                <a:latin typeface="宋体" panose="02010600030101010101" pitchFamily="2" charset="-122"/>
              </a:rPr>
              <a:t>1</a:t>
            </a:r>
            <a:r>
              <a:rPr lang="zh-CN" altLang="en-US" sz="2400" dirty="0">
                <a:solidFill>
                  <a:srgbClr val="333333"/>
                </a:solidFill>
                <a:latin typeface="宋体" panose="02010600030101010101" pitchFamily="2" charset="-122"/>
              </a:rPr>
              <a:t>月，</a:t>
            </a:r>
            <a:r>
              <a:rPr lang="en-US" altLang="zh-CN" sz="2400" dirty="0">
                <a:solidFill>
                  <a:srgbClr val="333333"/>
                </a:solidFill>
                <a:latin typeface="宋体" panose="02010600030101010101" pitchFamily="2" charset="-122"/>
              </a:rPr>
              <a:t>Wi-Fi</a:t>
            </a:r>
            <a:r>
              <a:rPr lang="zh-CN" altLang="en-US" sz="2400" dirty="0">
                <a:solidFill>
                  <a:srgbClr val="333333"/>
                </a:solidFill>
                <a:latin typeface="宋体" panose="02010600030101010101" pitchFamily="2" charset="-122"/>
              </a:rPr>
              <a:t>联盟营销副总裁凯文</a:t>
            </a:r>
            <a:r>
              <a:rPr lang="en-US" altLang="zh-CN" sz="2400" dirty="0">
                <a:solidFill>
                  <a:srgbClr val="333333"/>
                </a:solidFill>
                <a:latin typeface="宋体" panose="02010600030101010101" pitchFamily="2" charset="-122"/>
              </a:rPr>
              <a:t>·</a:t>
            </a:r>
            <a:r>
              <a:rPr lang="zh-CN" altLang="en-US" sz="2400" dirty="0">
                <a:solidFill>
                  <a:srgbClr val="333333"/>
                </a:solidFill>
                <a:latin typeface="宋体" panose="02010600030101010101" pitchFamily="2" charset="-122"/>
              </a:rPr>
              <a:t>罗宾逊表示，预计</a:t>
            </a:r>
            <a:r>
              <a:rPr lang="en-US" altLang="zh-CN" sz="2400" dirty="0">
                <a:solidFill>
                  <a:srgbClr val="333333"/>
                </a:solidFill>
                <a:latin typeface="宋体" panose="02010600030101010101" pitchFamily="2" charset="-122"/>
              </a:rPr>
              <a:t>WPA3</a:t>
            </a:r>
            <a:r>
              <a:rPr lang="zh-CN" altLang="en-US" sz="2400" dirty="0">
                <a:solidFill>
                  <a:srgbClr val="333333"/>
                </a:solidFill>
                <a:latin typeface="宋体" panose="02010600030101010101" pitchFamily="2" charset="-122"/>
              </a:rPr>
              <a:t>标准将在</a:t>
            </a:r>
            <a:r>
              <a:rPr lang="en-US" altLang="zh-CN" sz="2400" dirty="0">
                <a:solidFill>
                  <a:srgbClr val="333333"/>
                </a:solidFill>
                <a:latin typeface="宋体" panose="02010600030101010101" pitchFamily="2" charset="-122"/>
              </a:rPr>
              <a:t>2018</a:t>
            </a:r>
            <a:r>
              <a:rPr lang="zh-CN" altLang="en-US" sz="2400" dirty="0">
                <a:solidFill>
                  <a:srgbClr val="333333"/>
                </a:solidFill>
                <a:latin typeface="宋体" panose="02010600030101010101" pitchFamily="2" charset="-122"/>
              </a:rPr>
              <a:t>年推出。</a:t>
            </a:r>
            <a:r>
              <a:rPr lang="zh-CN" altLang="en-US" sz="2400" baseline="30000" dirty="0">
                <a:solidFill>
                  <a:srgbClr val="3366CC"/>
                </a:solidFill>
                <a:latin typeface="宋体" panose="02010600030101010101" pitchFamily="2" charset="-122"/>
              </a:rPr>
              <a:t> </a:t>
            </a:r>
            <a:endParaRPr lang="zh-CN" altLang="en-US" sz="2400" dirty="0">
              <a:solidFill>
                <a:srgbClr val="333333"/>
              </a:solidFill>
              <a:latin typeface="宋体" panose="02010600030101010101" pitchFamily="2" charset="-122"/>
            </a:endParaRPr>
          </a:p>
          <a:p>
            <a:pPr marL="342900" indent="-342900">
              <a:buFont typeface="Wingdings" panose="05000000000000000000" pitchFamily="2" charset="2"/>
              <a:buChar char="u"/>
            </a:pPr>
            <a:r>
              <a:rPr lang="en-US" altLang="zh-CN" sz="2400" dirty="0">
                <a:solidFill>
                  <a:srgbClr val="333333"/>
                </a:solidFill>
                <a:latin typeface="宋体" panose="02010600030101010101" pitchFamily="2" charset="-122"/>
              </a:rPr>
              <a:t>2018</a:t>
            </a:r>
            <a:r>
              <a:rPr lang="zh-CN" altLang="en-US" sz="2400" dirty="0">
                <a:solidFill>
                  <a:srgbClr val="333333"/>
                </a:solidFill>
                <a:latin typeface="宋体" panose="02010600030101010101" pitchFamily="2" charset="-122"/>
              </a:rPr>
              <a:t>年</a:t>
            </a:r>
            <a:r>
              <a:rPr lang="en-US" altLang="zh-CN" sz="2400" dirty="0">
                <a:solidFill>
                  <a:srgbClr val="333333"/>
                </a:solidFill>
                <a:latin typeface="宋体" panose="02010600030101010101" pitchFamily="2" charset="-122"/>
              </a:rPr>
              <a:t>6</a:t>
            </a:r>
            <a:r>
              <a:rPr lang="zh-CN" altLang="en-US" sz="2400" dirty="0">
                <a:solidFill>
                  <a:srgbClr val="333333"/>
                </a:solidFill>
                <a:latin typeface="宋体" panose="02010600030101010101" pitchFamily="2" charset="-122"/>
              </a:rPr>
              <a:t>月</a:t>
            </a:r>
            <a:r>
              <a:rPr lang="en-US" altLang="zh-CN" sz="2400" dirty="0">
                <a:solidFill>
                  <a:srgbClr val="333333"/>
                </a:solidFill>
                <a:latin typeface="宋体" panose="02010600030101010101" pitchFamily="2" charset="-122"/>
              </a:rPr>
              <a:t>26</a:t>
            </a:r>
            <a:r>
              <a:rPr lang="zh-CN" altLang="en-US" sz="2400" dirty="0">
                <a:solidFill>
                  <a:srgbClr val="333333"/>
                </a:solidFill>
                <a:latin typeface="宋体" panose="02010600030101010101" pitchFamily="2" charset="-122"/>
              </a:rPr>
              <a:t>日，</a:t>
            </a:r>
            <a:r>
              <a:rPr lang="en-US" altLang="zh-CN" sz="2400" dirty="0">
                <a:solidFill>
                  <a:srgbClr val="333333"/>
                </a:solidFill>
                <a:latin typeface="宋体" panose="02010600030101010101" pitchFamily="2" charset="-122"/>
              </a:rPr>
              <a:t>WiFi</a:t>
            </a:r>
            <a:r>
              <a:rPr lang="zh-CN" altLang="en-US" sz="2400" dirty="0">
                <a:solidFill>
                  <a:srgbClr val="333333"/>
                </a:solidFill>
                <a:latin typeface="宋体" panose="02010600030101010101" pitchFamily="2" charset="-122"/>
              </a:rPr>
              <a:t>联盟宣布</a:t>
            </a:r>
            <a:r>
              <a:rPr lang="en-US" altLang="zh-CN" sz="2400" dirty="0">
                <a:solidFill>
                  <a:srgbClr val="333333"/>
                </a:solidFill>
                <a:latin typeface="宋体" panose="02010600030101010101" pitchFamily="2" charset="-122"/>
              </a:rPr>
              <a:t>WPA3</a:t>
            </a:r>
            <a:r>
              <a:rPr lang="zh-CN" altLang="en-US" sz="2400" dirty="0">
                <a:solidFill>
                  <a:srgbClr val="333333"/>
                </a:solidFill>
                <a:latin typeface="宋体" panose="02010600030101010101" pitchFamily="2" charset="-122"/>
              </a:rPr>
              <a:t>协议已最终完成，这是</a:t>
            </a:r>
            <a:r>
              <a:rPr lang="en-US" altLang="zh-CN" sz="2400" dirty="0">
                <a:solidFill>
                  <a:srgbClr val="333333"/>
                </a:solidFill>
                <a:latin typeface="宋体" panose="02010600030101010101" pitchFamily="2" charset="-122"/>
              </a:rPr>
              <a:t>WiFi</a:t>
            </a:r>
            <a:r>
              <a:rPr lang="zh-CN" altLang="en-US" sz="2400" dirty="0">
                <a:solidFill>
                  <a:srgbClr val="333333"/>
                </a:solidFill>
                <a:latin typeface="宋体" panose="02010600030101010101" pitchFamily="2" charset="-122"/>
              </a:rPr>
              <a:t>连接的新标准。</a:t>
            </a:r>
            <a:endParaRPr lang="zh-CN" altLang="en-US" sz="2400" b="0" i="0" dirty="0">
              <a:solidFill>
                <a:srgbClr val="333333"/>
              </a:solidFill>
              <a:effectLst/>
              <a:latin typeface="宋体" panose="02010600030101010101" pitchFamily="2" charset="-122"/>
            </a:endParaRPr>
          </a:p>
        </p:txBody>
      </p:sp>
      <p:sp>
        <p:nvSpPr>
          <p:cNvPr id="3" name="灯片编号占位符 11">
            <a:extLst>
              <a:ext uri="{FF2B5EF4-FFF2-40B4-BE49-F238E27FC236}">
                <a16:creationId xmlns:a16="http://schemas.microsoft.com/office/drawing/2014/main" id="{B9CB47D3-F457-4A72-A980-D3B08A794CD9}"/>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58</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571663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5C49E-CDE7-4B96-9ADE-FA2BA35B196B}"/>
              </a:ext>
            </a:extLst>
          </p:cNvPr>
          <p:cNvSpPr>
            <a:spLocks noGrp="1"/>
          </p:cNvSpPr>
          <p:nvPr>
            <p:ph type="title"/>
          </p:nvPr>
        </p:nvSpPr>
        <p:spPr/>
        <p:txBody>
          <a:bodyPr/>
          <a:lstStyle/>
          <a:p>
            <a:r>
              <a:rPr lang="en-US" altLang="zh-CN" dirty="0"/>
              <a:t>2.3. WLAN</a:t>
            </a:r>
            <a:r>
              <a:rPr lang="zh-CN" altLang="en-US" dirty="0"/>
              <a:t>安全机制</a:t>
            </a:r>
          </a:p>
        </p:txBody>
      </p:sp>
      <p:sp>
        <p:nvSpPr>
          <p:cNvPr id="4" name="TextBox 49">
            <a:extLst>
              <a:ext uri="{FF2B5EF4-FFF2-40B4-BE49-F238E27FC236}">
                <a16:creationId xmlns:a16="http://schemas.microsoft.com/office/drawing/2014/main" id="{1E888DCA-C207-4394-8181-C5F13EDDF9D0}"/>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dirty="0">
                <a:latin typeface="黑体" panose="02010609060101010101" pitchFamily="49" charset="-122"/>
                <a:ea typeface="黑体" panose="02010609060101010101" pitchFamily="49" charset="-122"/>
              </a:rPr>
              <a:t>2.4.4 WPA3</a:t>
            </a:r>
            <a:endParaRPr lang="zh-CN" altLang="en-US" sz="2600"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A2BB5BFF-5D5D-467E-9514-64FB4F031094}"/>
              </a:ext>
            </a:extLst>
          </p:cNvPr>
          <p:cNvSpPr/>
          <p:nvPr/>
        </p:nvSpPr>
        <p:spPr>
          <a:xfrm>
            <a:off x="301428" y="1628800"/>
            <a:ext cx="8640960" cy="5016758"/>
          </a:xfrm>
          <a:prstGeom prst="rect">
            <a:avLst/>
          </a:prstGeom>
        </p:spPr>
        <p:txBody>
          <a:bodyPr wrap="square">
            <a:spAutoFit/>
          </a:bodyPr>
          <a:lstStyle/>
          <a:p>
            <a:r>
              <a:rPr lang="en-US" altLang="zh-CN" sz="2000" dirty="0">
                <a:solidFill>
                  <a:srgbClr val="000000"/>
                </a:solidFill>
                <a:latin typeface="宋体" panose="02010600030101010101" pitchFamily="2" charset="-122"/>
              </a:rPr>
              <a:t>WPA3</a:t>
            </a:r>
            <a:r>
              <a:rPr lang="zh-CN" altLang="en-US" sz="2000" dirty="0">
                <a:solidFill>
                  <a:srgbClr val="000000"/>
                </a:solidFill>
                <a:latin typeface="宋体" panose="02010600030101010101" pitchFamily="2" charset="-122"/>
              </a:rPr>
              <a:t>主要有四项新功能：</a:t>
            </a:r>
          </a:p>
          <a:p>
            <a:pPr marL="342900" indent="-342900">
              <a:buFont typeface="Wingdings" panose="05000000000000000000" pitchFamily="2" charset="2"/>
              <a:buChar char="u"/>
            </a:pPr>
            <a:r>
              <a:rPr lang="zh-CN" altLang="en-US" sz="2000" dirty="0">
                <a:solidFill>
                  <a:srgbClr val="000000"/>
                </a:solidFill>
                <a:latin typeface="宋体" panose="02010600030101010101" pitchFamily="2" charset="-122"/>
              </a:rPr>
              <a:t>功能一：对使用</a:t>
            </a:r>
            <a:r>
              <a:rPr lang="zh-CN" altLang="en-US" sz="2000" dirty="0" smtClean="0">
                <a:solidFill>
                  <a:srgbClr val="000000"/>
                </a:solidFill>
                <a:latin typeface="宋体" panose="02010600030101010101" pitchFamily="2" charset="-122"/>
              </a:rPr>
              <a:t>弱密码、口令的</a:t>
            </a:r>
            <a:r>
              <a:rPr lang="zh-CN" altLang="en-US" sz="2000" dirty="0">
                <a:solidFill>
                  <a:srgbClr val="000000"/>
                </a:solidFill>
                <a:latin typeface="宋体" panose="02010600030101010101" pitchFamily="2" charset="-122"/>
              </a:rPr>
              <a:t>人采取“强有力的保护”。</a:t>
            </a:r>
            <a:r>
              <a:rPr lang="zh-CN" altLang="en-US" sz="2000" dirty="0" smtClean="0">
                <a:solidFill>
                  <a:srgbClr val="000000"/>
                </a:solidFill>
                <a:latin typeface="宋体" panose="02010600030101010101" pitchFamily="2" charset="-122"/>
              </a:rPr>
              <a:t>如密码</a:t>
            </a:r>
            <a:r>
              <a:rPr lang="zh-CN" altLang="en-US" sz="2000" dirty="0">
                <a:solidFill>
                  <a:srgbClr val="000000"/>
                </a:solidFill>
                <a:latin typeface="宋体" panose="02010600030101010101" pitchFamily="2" charset="-122"/>
              </a:rPr>
              <a:t>多次输入错误，将锁定攻击行为，屏蔽</a:t>
            </a:r>
            <a:r>
              <a:rPr lang="en-US" altLang="zh-CN" sz="2000" dirty="0">
                <a:solidFill>
                  <a:srgbClr val="000000"/>
                </a:solidFill>
                <a:latin typeface="宋体" panose="02010600030101010101" pitchFamily="2" charset="-122"/>
              </a:rPr>
              <a:t>WiFi</a:t>
            </a:r>
            <a:r>
              <a:rPr lang="zh-CN" altLang="en-US" sz="2000" dirty="0">
                <a:solidFill>
                  <a:srgbClr val="000000"/>
                </a:solidFill>
                <a:latin typeface="宋体" panose="02010600030101010101" pitchFamily="2" charset="-122"/>
              </a:rPr>
              <a:t>身份验证过程来防止暴力攻击。 </a:t>
            </a:r>
            <a:endParaRPr lang="en-US" altLang="zh-CN" sz="2000" dirty="0">
              <a:solidFill>
                <a:srgbClr val="000000"/>
              </a:solidFill>
              <a:latin typeface="宋体" panose="02010600030101010101" pitchFamily="2" charset="-122"/>
            </a:endParaRPr>
          </a:p>
          <a:p>
            <a:pPr marL="342900" indent="-342900">
              <a:buFont typeface="Wingdings" panose="05000000000000000000" pitchFamily="2" charset="2"/>
              <a:buChar char="u"/>
            </a:pPr>
            <a:r>
              <a:rPr lang="zh-CN" altLang="en-US" sz="2000" dirty="0">
                <a:solidFill>
                  <a:srgbClr val="000000"/>
                </a:solidFill>
                <a:latin typeface="宋体" panose="02010600030101010101" pitchFamily="2" charset="-122"/>
              </a:rPr>
              <a:t>功能二：</a:t>
            </a:r>
            <a:r>
              <a:rPr lang="en-US" altLang="zh-CN" sz="2000" dirty="0">
                <a:solidFill>
                  <a:srgbClr val="000000"/>
                </a:solidFill>
                <a:latin typeface="宋体" panose="02010600030101010101" pitchFamily="2" charset="-122"/>
              </a:rPr>
              <a:t>WPA3 </a:t>
            </a:r>
            <a:r>
              <a:rPr lang="zh-CN" altLang="en-US" sz="2000" dirty="0">
                <a:solidFill>
                  <a:srgbClr val="000000"/>
                </a:solidFill>
                <a:latin typeface="宋体" panose="02010600030101010101" pitchFamily="2" charset="-122"/>
              </a:rPr>
              <a:t>将简化显示接口受限，甚至包括不具备显示接口的设备的安全配置流程。能够使用附近的</a:t>
            </a:r>
            <a:r>
              <a:rPr lang="en-US" altLang="zh-CN" sz="2000" dirty="0">
                <a:solidFill>
                  <a:srgbClr val="000000"/>
                </a:solidFill>
                <a:latin typeface="宋体" panose="02010600030101010101" pitchFamily="2" charset="-122"/>
              </a:rPr>
              <a:t>WiFi</a:t>
            </a:r>
            <a:r>
              <a:rPr lang="zh-CN" altLang="en-US" sz="2000" dirty="0">
                <a:solidFill>
                  <a:srgbClr val="000000"/>
                </a:solidFill>
                <a:latin typeface="宋体" panose="02010600030101010101" pitchFamily="2" charset="-122"/>
              </a:rPr>
              <a:t>设备作为其他设备的配置面板，为物联网设备提供更好的安全性。用户将能够使用他的手机或平板电脑来配置另一个没有屏幕的设备（如智能锁、智能灯泡或门铃）等小型物联网设备设置密码和凭证，而不是将其开放给任何人访问和控制</a:t>
            </a:r>
            <a:endParaRPr lang="en-US" altLang="zh-CN" sz="2000" dirty="0">
              <a:solidFill>
                <a:srgbClr val="000000"/>
              </a:solidFill>
              <a:latin typeface="宋体" panose="02010600030101010101" pitchFamily="2" charset="-122"/>
            </a:endParaRPr>
          </a:p>
          <a:p>
            <a:pPr marL="342900" indent="-342900">
              <a:buFont typeface="Wingdings" panose="05000000000000000000" pitchFamily="2" charset="2"/>
              <a:buChar char="u"/>
            </a:pPr>
            <a:r>
              <a:rPr lang="zh-CN" altLang="en-US" sz="2000" dirty="0">
                <a:solidFill>
                  <a:srgbClr val="000000"/>
                </a:solidFill>
                <a:latin typeface="宋体" panose="02010600030101010101" pitchFamily="2" charset="-122"/>
              </a:rPr>
              <a:t>功能三：在接入开放性网络时，通过个性化数据加密增强用户隐私的安全性，它是对每个设备与路由器或接入点之间的连接进行加密的一个特征。</a:t>
            </a:r>
          </a:p>
          <a:p>
            <a:pPr marL="342900" indent="-342900">
              <a:buFont typeface="Wingdings" panose="05000000000000000000" pitchFamily="2" charset="2"/>
              <a:buChar char="u"/>
            </a:pPr>
            <a:r>
              <a:rPr lang="zh-CN" altLang="en-US" sz="2000" dirty="0">
                <a:solidFill>
                  <a:srgbClr val="000000"/>
                </a:solidFill>
                <a:latin typeface="宋体" panose="02010600030101010101" pitchFamily="2" charset="-122"/>
              </a:rPr>
              <a:t>功能四：</a:t>
            </a:r>
            <a:r>
              <a:rPr lang="en-US" altLang="zh-CN" sz="2000" dirty="0">
                <a:solidFill>
                  <a:srgbClr val="000000"/>
                </a:solidFill>
                <a:latin typeface="宋体" panose="02010600030101010101" pitchFamily="2" charset="-122"/>
              </a:rPr>
              <a:t>WPA3</a:t>
            </a:r>
            <a:r>
              <a:rPr lang="zh-CN" altLang="en-US" sz="2000" dirty="0">
                <a:solidFill>
                  <a:srgbClr val="000000"/>
                </a:solidFill>
                <a:latin typeface="宋体" panose="02010600030101010101" pitchFamily="2" charset="-122"/>
              </a:rPr>
              <a:t>的密码算法提升至</a:t>
            </a:r>
            <a:r>
              <a:rPr lang="en-US" altLang="zh-CN" sz="2000" dirty="0">
                <a:solidFill>
                  <a:srgbClr val="000000"/>
                </a:solidFill>
                <a:latin typeface="宋体" panose="02010600030101010101" pitchFamily="2" charset="-122"/>
              </a:rPr>
              <a:t>192</a:t>
            </a:r>
            <a:r>
              <a:rPr lang="zh-CN" altLang="en-US" sz="2000" dirty="0">
                <a:solidFill>
                  <a:srgbClr val="000000"/>
                </a:solidFill>
                <a:latin typeface="宋体" panose="02010600030101010101" pitchFamily="2" charset="-122"/>
              </a:rPr>
              <a:t>位的</a:t>
            </a:r>
            <a:r>
              <a:rPr lang="en-US" altLang="zh-CN" sz="2000" dirty="0">
                <a:solidFill>
                  <a:srgbClr val="000000"/>
                </a:solidFill>
                <a:latin typeface="宋体" panose="02010600030101010101" pitchFamily="2" charset="-122"/>
              </a:rPr>
              <a:t>CNSA</a:t>
            </a:r>
            <a:r>
              <a:rPr lang="zh-CN" altLang="en-US" sz="2000" dirty="0">
                <a:solidFill>
                  <a:srgbClr val="000000"/>
                </a:solidFill>
                <a:latin typeface="宋体" panose="02010600030101010101" pitchFamily="2" charset="-122"/>
              </a:rPr>
              <a:t>等级算法，与之前的</a:t>
            </a:r>
            <a:r>
              <a:rPr lang="en-US" altLang="zh-CN" sz="2000" dirty="0">
                <a:solidFill>
                  <a:srgbClr val="000000"/>
                </a:solidFill>
                <a:latin typeface="宋体" panose="02010600030101010101" pitchFamily="2" charset="-122"/>
              </a:rPr>
              <a:t>128</a:t>
            </a:r>
            <a:r>
              <a:rPr lang="zh-CN" altLang="en-US" sz="2000" dirty="0">
                <a:solidFill>
                  <a:srgbClr val="000000"/>
                </a:solidFill>
                <a:latin typeface="宋体" panose="02010600030101010101" pitchFamily="2" charset="-122"/>
              </a:rPr>
              <a:t>位加密算法相比，增加了字典法暴力密码破解的难度。并使用新的握手重传方法取代</a:t>
            </a:r>
            <a:r>
              <a:rPr lang="en-US" altLang="zh-CN" sz="2000" dirty="0">
                <a:solidFill>
                  <a:srgbClr val="000000"/>
                </a:solidFill>
                <a:latin typeface="宋体" panose="02010600030101010101" pitchFamily="2" charset="-122"/>
              </a:rPr>
              <a:t>WPA2</a:t>
            </a:r>
            <a:r>
              <a:rPr lang="zh-CN" altLang="en-US" sz="2000" dirty="0">
                <a:solidFill>
                  <a:srgbClr val="000000"/>
                </a:solidFill>
                <a:latin typeface="宋体" panose="02010600030101010101" pitchFamily="2" charset="-122"/>
              </a:rPr>
              <a:t>的四次握手，</a:t>
            </a:r>
            <a:r>
              <a:rPr lang="en-US" altLang="zh-CN" sz="2000" dirty="0">
                <a:solidFill>
                  <a:srgbClr val="000000"/>
                </a:solidFill>
                <a:latin typeface="宋体" panose="02010600030101010101" pitchFamily="2" charset="-122"/>
              </a:rPr>
              <a:t>WiFi</a:t>
            </a:r>
            <a:r>
              <a:rPr lang="zh-CN" altLang="en-US" sz="2000" dirty="0">
                <a:solidFill>
                  <a:srgbClr val="000000"/>
                </a:solidFill>
                <a:latin typeface="宋体" panose="02010600030101010101" pitchFamily="2" charset="-122"/>
              </a:rPr>
              <a:t>联盟将其描述为“</a:t>
            </a:r>
            <a:r>
              <a:rPr lang="en-US" altLang="zh-CN" sz="2000" dirty="0">
                <a:solidFill>
                  <a:srgbClr val="000000"/>
                </a:solidFill>
                <a:latin typeface="宋体" panose="02010600030101010101" pitchFamily="2" charset="-122"/>
              </a:rPr>
              <a:t>192</a:t>
            </a:r>
            <a:r>
              <a:rPr lang="zh-CN" altLang="en-US" sz="2000" dirty="0">
                <a:solidFill>
                  <a:srgbClr val="000000"/>
                </a:solidFill>
                <a:latin typeface="宋体" panose="02010600030101010101" pitchFamily="2" charset="-122"/>
              </a:rPr>
              <a:t>位安全套件</a:t>
            </a:r>
            <a:r>
              <a:rPr lang="en-US" altLang="zh-CN" sz="2000"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。该套件与美国国家安全系统委员会国家商用安全算法（</a:t>
            </a:r>
            <a:r>
              <a:rPr lang="en-US" altLang="zh-CN" sz="2000" dirty="0">
                <a:solidFill>
                  <a:srgbClr val="000000"/>
                </a:solidFill>
                <a:latin typeface="宋体" panose="02010600030101010101" pitchFamily="2" charset="-122"/>
              </a:rPr>
              <a:t>CNSA</a:t>
            </a:r>
            <a:r>
              <a:rPr lang="zh-CN" altLang="en-US" sz="2000" dirty="0">
                <a:solidFill>
                  <a:srgbClr val="000000"/>
                </a:solidFill>
                <a:latin typeface="宋体" panose="02010600030101010101" pitchFamily="2" charset="-122"/>
              </a:rPr>
              <a:t>）套件相兼容，将进一步保护政府、国防和工业等更高安全要求的</a:t>
            </a:r>
            <a:r>
              <a:rPr lang="en-US" altLang="zh-CN" sz="2000" dirty="0">
                <a:solidFill>
                  <a:srgbClr val="000000"/>
                </a:solidFill>
                <a:latin typeface="宋体" panose="02010600030101010101" pitchFamily="2" charset="-122"/>
              </a:rPr>
              <a:t>Wi-Fi</a:t>
            </a:r>
            <a:r>
              <a:rPr lang="zh-CN" altLang="en-US" sz="2000" dirty="0">
                <a:solidFill>
                  <a:srgbClr val="000000"/>
                </a:solidFill>
                <a:latin typeface="宋体" panose="02010600030101010101" pitchFamily="2" charset="-122"/>
              </a:rPr>
              <a:t>网络。</a:t>
            </a:r>
            <a:endParaRPr lang="zh-CN" altLang="en-US" sz="2000" b="0" i="0" dirty="0">
              <a:solidFill>
                <a:srgbClr val="333333"/>
              </a:solidFill>
              <a:effectLst/>
              <a:latin typeface="宋体" panose="02010600030101010101" pitchFamily="2" charset="-122"/>
            </a:endParaRPr>
          </a:p>
        </p:txBody>
      </p:sp>
      <p:sp>
        <p:nvSpPr>
          <p:cNvPr id="3" name="灯片编号占位符 11">
            <a:extLst>
              <a:ext uri="{FF2B5EF4-FFF2-40B4-BE49-F238E27FC236}">
                <a16:creationId xmlns:a16="http://schemas.microsoft.com/office/drawing/2014/main" id="{3B88C523-A073-4256-B0AC-E3FFA33BBB5E}"/>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59</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1470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104451" name="Text Box 4">
            <a:extLst>
              <a:ext uri="{FF2B5EF4-FFF2-40B4-BE49-F238E27FC236}">
                <a16:creationId xmlns:a16="http://schemas.microsoft.com/office/drawing/2014/main" id="{58DCA383-DBA9-4D6F-8BC0-93352FE11F17}"/>
              </a:ext>
            </a:extLst>
          </p:cNvPr>
          <p:cNvSpPr txBox="1">
            <a:spLocks noChangeArrowheads="1"/>
          </p:cNvSpPr>
          <p:nvPr/>
        </p:nvSpPr>
        <p:spPr bwMode="auto">
          <a:xfrm>
            <a:off x="581025" y="1758950"/>
            <a:ext cx="79216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Wingdings" panose="05000000000000000000" pitchFamily="2" charset="2"/>
              <a:buChar char="u"/>
            </a:pPr>
            <a:r>
              <a:rPr lang="en-US" altLang="zh-CN" sz="2400">
                <a:latin typeface="宋体" panose="02010600030101010101" pitchFamily="2" charset="-122"/>
                <a:ea typeface="宋体" panose="02010600030101010101" pitchFamily="2" charset="-122"/>
              </a:rPr>
              <a:t>WEP</a:t>
            </a:r>
            <a:r>
              <a:rPr lang="zh-CN" altLang="en-US" sz="2400">
                <a:latin typeface="宋体" panose="02010600030101010101" pitchFamily="2" charset="-122"/>
                <a:ea typeface="宋体" panose="02010600030101010101" pitchFamily="2" charset="-122"/>
              </a:rPr>
              <a:t>认证方式</a:t>
            </a:r>
            <a:r>
              <a:rPr lang="en-US" altLang="zh-CN" sz="2400">
                <a:latin typeface="宋体" panose="02010600030101010101" pitchFamily="2" charset="-122"/>
                <a:ea typeface="宋体" panose="02010600030101010101" pitchFamily="2" charset="-122"/>
              </a:rPr>
              <a:t>--Shared Key authentication</a:t>
            </a:r>
            <a:endParaRPr lang="zh-CN" altLang="en-US" sz="2400">
              <a:latin typeface="宋体" panose="02010600030101010101" pitchFamily="2" charset="-122"/>
              <a:ea typeface="宋体" panose="02010600030101010101" pitchFamily="2" charset="-122"/>
            </a:endParaRPr>
          </a:p>
        </p:txBody>
      </p:sp>
      <p:sp>
        <p:nvSpPr>
          <p:cNvPr id="104452" name="TextBox 49">
            <a:extLst>
              <a:ext uri="{FF2B5EF4-FFF2-40B4-BE49-F238E27FC236}">
                <a16:creationId xmlns:a16="http://schemas.microsoft.com/office/drawing/2014/main" id="{9945892B-80EA-47A8-B7F1-57C0B4E0E862}"/>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104453" name="文本框 4">
            <a:extLst>
              <a:ext uri="{FF2B5EF4-FFF2-40B4-BE49-F238E27FC236}">
                <a16:creationId xmlns:a16="http://schemas.microsoft.com/office/drawing/2014/main" id="{887CBBCC-B391-4A31-9471-854C61793078}"/>
              </a:ext>
            </a:extLst>
          </p:cNvPr>
          <p:cNvSpPr txBox="1">
            <a:spLocks noChangeArrowheads="1"/>
          </p:cNvSpPr>
          <p:nvPr/>
        </p:nvSpPr>
        <p:spPr bwMode="auto">
          <a:xfrm>
            <a:off x="581025" y="2611438"/>
            <a:ext cx="4105275" cy="36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latinLnBrk="1">
              <a:lnSpc>
                <a:spcPct val="150000"/>
              </a:lnSpc>
              <a:spcBef>
                <a:spcPct val="0"/>
              </a:spcBef>
              <a:buFont typeface="Arial" panose="020B0604020202020204" pitchFamily="34" charset="0"/>
              <a:buNone/>
            </a:pPr>
            <a:r>
              <a:rPr lang="zh-CN" altLang="en-US" sz="2200" b="1" dirty="0">
                <a:solidFill>
                  <a:srgbClr val="000000"/>
                </a:solidFill>
                <a:latin typeface="宋体" panose="02010600030101010101" pitchFamily="2" charset="-122"/>
                <a:ea typeface="宋体" panose="02010600030101010101" pitchFamily="2" charset="-122"/>
              </a:rPr>
              <a:t>共享密钥认证</a:t>
            </a:r>
            <a:r>
              <a:rPr lang="zh-CN" altLang="en-US" sz="2200" dirty="0">
                <a:solidFill>
                  <a:srgbClr val="000000"/>
                </a:solidFill>
                <a:latin typeface="宋体" panose="02010600030101010101" pitchFamily="2" charset="-122"/>
                <a:ea typeface="宋体" panose="02010600030101010101" pitchFamily="2" charset="-122"/>
              </a:rPr>
              <a:t>是通过</a:t>
            </a:r>
            <a:r>
              <a:rPr lang="en-US" altLang="zh-CN" sz="2200" dirty="0">
                <a:solidFill>
                  <a:srgbClr val="000000"/>
                </a:solidFill>
                <a:latin typeface="宋体" panose="02010600030101010101" pitchFamily="2" charset="-122"/>
                <a:ea typeface="宋体" panose="02010600030101010101" pitchFamily="2" charset="-122"/>
              </a:rPr>
              <a:t>AP</a:t>
            </a:r>
            <a:r>
              <a:rPr lang="zh-CN" altLang="en-US" sz="2200" dirty="0">
                <a:solidFill>
                  <a:srgbClr val="000000"/>
                </a:solidFill>
                <a:latin typeface="宋体" panose="02010600030101010101" pitchFamily="2" charset="-122"/>
                <a:ea typeface="宋体" panose="02010600030101010101" pitchFamily="2" charset="-122"/>
              </a:rPr>
              <a:t>与</a:t>
            </a:r>
            <a:r>
              <a:rPr lang="en-US" altLang="zh-CN" sz="2200" dirty="0">
                <a:solidFill>
                  <a:srgbClr val="000000"/>
                </a:solidFill>
                <a:latin typeface="宋体" panose="02010600030101010101" pitchFamily="2" charset="-122"/>
                <a:ea typeface="宋体" panose="02010600030101010101" pitchFamily="2" charset="-122"/>
              </a:rPr>
              <a:t>station</a:t>
            </a:r>
            <a:r>
              <a:rPr lang="zh-CN" altLang="en-US" sz="2200" dirty="0">
                <a:solidFill>
                  <a:srgbClr val="000000"/>
                </a:solidFill>
                <a:latin typeface="宋体" panose="02010600030101010101" pitchFamily="2" charset="-122"/>
                <a:ea typeface="宋体" panose="02010600030101010101" pitchFamily="2" charset="-122"/>
              </a:rPr>
              <a:t>是否共享同一密钥来实现的</a:t>
            </a:r>
            <a:r>
              <a:rPr lang="en-US" altLang="zh-CN" sz="2200" dirty="0">
                <a:solidFill>
                  <a:srgbClr val="FF0000"/>
                </a:solidFill>
                <a:latin typeface="宋体" panose="02010600030101010101" pitchFamily="2" charset="-122"/>
                <a:ea typeface="宋体" panose="02010600030101010101" pitchFamily="2" charset="-122"/>
              </a:rPr>
              <a:t>(AP</a:t>
            </a:r>
            <a:r>
              <a:rPr lang="zh-CN" altLang="en-US" sz="2200" dirty="0">
                <a:solidFill>
                  <a:srgbClr val="FF0000"/>
                </a:solidFill>
                <a:latin typeface="宋体" panose="02010600030101010101" pitchFamily="2" charset="-122"/>
                <a:ea typeface="宋体" panose="02010600030101010101" pitchFamily="2" charset="-122"/>
              </a:rPr>
              <a:t>客户端需要放送与接入点预存密钥匹配的密钥</a:t>
            </a:r>
            <a:r>
              <a:rPr lang="en-US" altLang="zh-CN" sz="2200" dirty="0">
                <a:solidFill>
                  <a:srgbClr val="FF0000"/>
                </a:solidFill>
                <a:latin typeface="宋体" panose="02010600030101010101" pitchFamily="2" charset="-122"/>
                <a:ea typeface="宋体" panose="02010600030101010101" pitchFamily="2" charset="-122"/>
              </a:rPr>
              <a:t>)</a:t>
            </a:r>
            <a:r>
              <a:rPr lang="zh-CN" altLang="en-US" sz="2200" dirty="0">
                <a:solidFill>
                  <a:srgbClr val="000000"/>
                </a:solidFill>
                <a:latin typeface="宋体" panose="02010600030101010101" pitchFamily="2" charset="-122"/>
                <a:ea typeface="宋体" panose="02010600030101010101" pitchFamily="2" charset="-122"/>
              </a:rPr>
              <a:t>。</a:t>
            </a:r>
            <a:endParaRPr lang="en-US" altLang="zh-CN" sz="2200" dirty="0">
              <a:solidFill>
                <a:srgbClr val="000000"/>
              </a:solidFill>
              <a:latin typeface="宋体" panose="02010600030101010101" pitchFamily="2" charset="-122"/>
              <a:ea typeface="宋体" panose="02010600030101010101" pitchFamily="2" charset="-122"/>
            </a:endParaRPr>
          </a:p>
          <a:p>
            <a:pPr latinLnBrk="1">
              <a:lnSpc>
                <a:spcPct val="150000"/>
              </a:lnSpc>
              <a:spcBef>
                <a:spcPct val="0"/>
              </a:spcBef>
              <a:buFont typeface="Arial" panose="020B0604020202020204" pitchFamily="34" charset="0"/>
              <a:buNone/>
            </a:pPr>
            <a:r>
              <a:rPr lang="en-US" altLang="zh-CN" sz="2200" dirty="0">
                <a:solidFill>
                  <a:srgbClr val="000000"/>
                </a:solidFill>
                <a:latin typeface="宋体" panose="02010600030101010101" pitchFamily="2" charset="-122"/>
                <a:ea typeface="宋体" panose="02010600030101010101" pitchFamily="2" charset="-122"/>
              </a:rPr>
              <a:t>  </a:t>
            </a:r>
            <a:r>
              <a:rPr lang="zh-CN" altLang="en-US" sz="2200" dirty="0">
                <a:solidFill>
                  <a:srgbClr val="000000"/>
                </a:solidFill>
                <a:latin typeface="宋体" panose="02010600030101010101" pitchFamily="2" charset="-122"/>
                <a:ea typeface="宋体" panose="02010600030101010101" pitchFamily="2" charset="-122"/>
              </a:rPr>
              <a:t>此认证采用</a:t>
            </a:r>
            <a:r>
              <a:rPr lang="en-US" altLang="zh-CN" sz="2200" dirty="0">
                <a:solidFill>
                  <a:srgbClr val="000000"/>
                </a:solidFill>
                <a:latin typeface="宋体" panose="02010600030101010101" pitchFamily="2" charset="-122"/>
                <a:ea typeface="宋体" panose="02010600030101010101" pitchFamily="2" charset="-122"/>
              </a:rPr>
              <a:t>Challenge-Response</a:t>
            </a:r>
            <a:r>
              <a:rPr lang="zh-CN" altLang="en-US" sz="2200" dirty="0">
                <a:solidFill>
                  <a:srgbClr val="000000"/>
                </a:solidFill>
                <a:latin typeface="宋体" panose="02010600030101010101" pitchFamily="2" charset="-122"/>
                <a:ea typeface="宋体" panose="02010600030101010101" pitchFamily="2" charset="-122"/>
              </a:rPr>
              <a:t>方式，认证流程一共有</a:t>
            </a:r>
            <a:r>
              <a:rPr lang="en-US" altLang="zh-CN" sz="2200" dirty="0">
                <a:solidFill>
                  <a:srgbClr val="000000"/>
                </a:solidFill>
                <a:latin typeface="宋体" panose="02010600030101010101" pitchFamily="2" charset="-122"/>
                <a:ea typeface="宋体" panose="02010600030101010101" pitchFamily="2" charset="-122"/>
              </a:rPr>
              <a:t>4</a:t>
            </a:r>
            <a:r>
              <a:rPr lang="zh-CN" altLang="en-US" sz="2200" dirty="0">
                <a:solidFill>
                  <a:srgbClr val="000000"/>
                </a:solidFill>
                <a:latin typeface="宋体" panose="02010600030101010101" pitchFamily="2" charset="-122"/>
                <a:ea typeface="宋体" panose="02010600030101010101" pitchFamily="2" charset="-122"/>
              </a:rPr>
              <a:t>个步骤，</a:t>
            </a:r>
            <a:r>
              <a:rPr lang="zh-CN" altLang="en-US" sz="2200" dirty="0">
                <a:solidFill>
                  <a:srgbClr val="FF0000"/>
                </a:solidFill>
                <a:latin typeface="宋体" panose="02010600030101010101" pitchFamily="2" charset="-122"/>
                <a:ea typeface="宋体" panose="02010600030101010101" pitchFamily="2" charset="-122"/>
              </a:rPr>
              <a:t>如图二所示</a:t>
            </a:r>
            <a:r>
              <a:rPr lang="zh-CN" altLang="en-US" sz="2200" dirty="0">
                <a:solidFill>
                  <a:srgbClr val="000000"/>
                </a:solidFill>
                <a:latin typeface="宋体" panose="02010600030101010101" pitchFamily="2" charset="-122"/>
                <a:ea typeface="宋体" panose="02010600030101010101" pitchFamily="2" charset="-122"/>
              </a:rPr>
              <a:t>。</a:t>
            </a:r>
            <a:endParaRPr lang="zh-CN" altLang="en-US" sz="2200" dirty="0">
              <a:latin typeface="Times New Roman" panose="02020603050405020304" pitchFamily="18" charset="0"/>
              <a:ea typeface="宋体" panose="02010600030101010101" pitchFamily="2" charset="-122"/>
            </a:endParaRPr>
          </a:p>
        </p:txBody>
      </p:sp>
      <p:pic>
        <p:nvPicPr>
          <p:cNvPr id="104454" name="图片 4">
            <a:extLst>
              <a:ext uri="{FF2B5EF4-FFF2-40B4-BE49-F238E27FC236}">
                <a16:creationId xmlns:a16="http://schemas.microsoft.com/office/drawing/2014/main" id="{03EB9398-8C49-4C39-93E8-E68E60B96064}"/>
              </a:ext>
            </a:extLst>
          </p:cNvPr>
          <p:cNvPicPr>
            <a:picLocks noChangeAspect="1"/>
          </p:cNvPicPr>
          <p:nvPr/>
        </p:nvPicPr>
        <p:blipFill>
          <a:blip r:embed="rId3">
            <a:extLst>
              <a:ext uri="{28A0092B-C50C-407E-A947-70E740481C1C}">
                <a14:useLocalDpi xmlns:a14="http://schemas.microsoft.com/office/drawing/2010/main" val="0"/>
              </a:ext>
            </a:extLst>
          </a:blip>
          <a:srcRect l="5663" t="1666" r="20720" b="790"/>
          <a:stretch>
            <a:fillRect/>
          </a:stretch>
        </p:blipFill>
        <p:spPr bwMode="auto">
          <a:xfrm>
            <a:off x="5148263" y="2611438"/>
            <a:ext cx="374491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11">
            <a:extLst>
              <a:ext uri="{FF2B5EF4-FFF2-40B4-BE49-F238E27FC236}">
                <a16:creationId xmlns:a16="http://schemas.microsoft.com/office/drawing/2014/main" id="{11FB5239-A395-4F46-8D43-493F0225FD26}"/>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6</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5C49E-CDE7-4B96-9ADE-FA2BA35B196B}"/>
              </a:ext>
            </a:extLst>
          </p:cNvPr>
          <p:cNvSpPr>
            <a:spLocks noGrp="1"/>
          </p:cNvSpPr>
          <p:nvPr>
            <p:ph type="title"/>
          </p:nvPr>
        </p:nvSpPr>
        <p:spPr/>
        <p:txBody>
          <a:bodyPr/>
          <a:lstStyle/>
          <a:p>
            <a:r>
              <a:rPr lang="en-US" altLang="zh-CN" dirty="0"/>
              <a:t>2.3. WLAN</a:t>
            </a:r>
            <a:r>
              <a:rPr lang="zh-CN" altLang="en-US" dirty="0"/>
              <a:t>安全机制</a:t>
            </a:r>
          </a:p>
        </p:txBody>
      </p:sp>
      <p:sp>
        <p:nvSpPr>
          <p:cNvPr id="4" name="TextBox 49">
            <a:extLst>
              <a:ext uri="{FF2B5EF4-FFF2-40B4-BE49-F238E27FC236}">
                <a16:creationId xmlns:a16="http://schemas.microsoft.com/office/drawing/2014/main" id="{1E888DCA-C207-4394-8181-C5F13EDDF9D0}"/>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dirty="0">
                <a:latin typeface="黑体" panose="02010609060101010101" pitchFamily="49" charset="-122"/>
                <a:ea typeface="黑体" panose="02010609060101010101" pitchFamily="49" charset="-122"/>
              </a:rPr>
              <a:t>2.4.4 WPA3</a:t>
            </a:r>
            <a:endParaRPr lang="zh-CN" altLang="en-US" sz="2600"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A2BB5BFF-5D5D-467E-9514-64FB4F031094}"/>
              </a:ext>
            </a:extLst>
          </p:cNvPr>
          <p:cNvSpPr/>
          <p:nvPr/>
        </p:nvSpPr>
        <p:spPr>
          <a:xfrm>
            <a:off x="301428" y="1628800"/>
            <a:ext cx="8640960" cy="400110"/>
          </a:xfrm>
          <a:prstGeom prst="rect">
            <a:avLst/>
          </a:prstGeom>
        </p:spPr>
        <p:txBody>
          <a:bodyPr wrap="square">
            <a:spAutoFit/>
          </a:bodyPr>
          <a:lstStyle/>
          <a:p>
            <a:endParaRPr lang="zh-CN" altLang="en-US" sz="2000" b="0" i="0" dirty="0">
              <a:solidFill>
                <a:srgbClr val="333333"/>
              </a:solidFill>
              <a:effectLst/>
              <a:latin typeface="宋体" panose="02010600030101010101" pitchFamily="2" charset="-122"/>
            </a:endParaRPr>
          </a:p>
        </p:txBody>
      </p:sp>
      <p:sp>
        <p:nvSpPr>
          <p:cNvPr id="3" name="灯片编号占位符 11">
            <a:extLst>
              <a:ext uri="{FF2B5EF4-FFF2-40B4-BE49-F238E27FC236}">
                <a16:creationId xmlns:a16="http://schemas.microsoft.com/office/drawing/2014/main" id="{3B88C523-A073-4256-B0AC-E3FFA33BBB5E}"/>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60</a:t>
            </a:fld>
            <a:endParaRPr lang="zh-CN" altLang="en-US" sz="1800" dirty="0">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B40F2F9F-E180-4D91-A540-528AAB1C2A8C}"/>
              </a:ext>
            </a:extLst>
          </p:cNvPr>
          <p:cNvSpPr txBox="1"/>
          <p:nvPr/>
        </p:nvSpPr>
        <p:spPr>
          <a:xfrm>
            <a:off x="852761" y="2348880"/>
            <a:ext cx="7344816" cy="2677656"/>
          </a:xfrm>
          <a:prstGeom prst="rect">
            <a:avLst/>
          </a:prstGeom>
          <a:noFill/>
        </p:spPr>
        <p:txBody>
          <a:bodyPr wrap="square">
            <a:spAutoFit/>
          </a:bodyPr>
          <a:lstStyle/>
          <a:p>
            <a:r>
              <a:rPr lang="en-US" altLang="zh-CN" sz="2400" dirty="0">
                <a:solidFill>
                  <a:srgbClr val="000000"/>
                </a:solidFill>
                <a:latin typeface="宋体" panose="02010600030101010101" pitchFamily="2" charset="-122"/>
              </a:rPr>
              <a:t>WPA3</a:t>
            </a:r>
            <a:r>
              <a:rPr lang="zh-CN" altLang="en-US" sz="2400" dirty="0">
                <a:solidFill>
                  <a:srgbClr val="000000"/>
                </a:solidFill>
                <a:latin typeface="宋体" panose="02010600030101010101" pitchFamily="2" charset="-122"/>
              </a:rPr>
              <a:t>普及现状：</a:t>
            </a:r>
            <a:endParaRPr lang="en-US" altLang="zh-CN" sz="2400" dirty="0">
              <a:solidFill>
                <a:srgbClr val="000000"/>
              </a:solidFill>
              <a:latin typeface="宋体" panose="02010600030101010101" pitchFamily="2" charset="-122"/>
            </a:endParaRPr>
          </a:p>
          <a:p>
            <a:pPr marL="342900" indent="-342900">
              <a:buFont typeface="Wingdings" panose="05000000000000000000" pitchFamily="2" charset="2"/>
              <a:buChar char="u"/>
            </a:pPr>
            <a:r>
              <a:rPr lang="zh-CN" altLang="en-US" sz="2400" dirty="0">
                <a:solidFill>
                  <a:srgbClr val="000000"/>
                </a:solidFill>
                <a:latin typeface="宋体" panose="02010600030101010101" pitchFamily="2" charset="-122"/>
              </a:rPr>
              <a:t>想要</a:t>
            </a:r>
            <a:r>
              <a:rPr lang="en-US" altLang="zh-CN" sz="2400" dirty="0">
                <a:solidFill>
                  <a:srgbClr val="000000"/>
                </a:solidFill>
                <a:latin typeface="宋体" panose="02010600030101010101" pitchFamily="2" charset="-122"/>
              </a:rPr>
              <a:t>WPA3</a:t>
            </a:r>
            <a:r>
              <a:rPr lang="zh-CN" altLang="en-US" sz="2400" dirty="0">
                <a:solidFill>
                  <a:srgbClr val="000000"/>
                </a:solidFill>
                <a:latin typeface="宋体" panose="02010600030101010101" pitchFamily="2" charset="-122"/>
              </a:rPr>
              <a:t>协议生效，那么必须从发射端</a:t>
            </a:r>
            <a:r>
              <a:rPr lang="en-US" altLang="zh-CN" sz="24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路由器</a:t>
            </a:r>
            <a:r>
              <a:rPr lang="en-US" altLang="zh-CN" sz="24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到终端</a:t>
            </a:r>
            <a:r>
              <a:rPr lang="en-US" altLang="zh-CN" sz="24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电脑、手机等</a:t>
            </a:r>
            <a:r>
              <a:rPr lang="en-US" altLang="zh-CN" sz="24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都支持</a:t>
            </a:r>
            <a:r>
              <a:rPr lang="en-US" altLang="zh-CN" sz="2400" dirty="0">
                <a:solidFill>
                  <a:srgbClr val="000000"/>
                </a:solidFill>
                <a:latin typeface="宋体" panose="02010600030101010101" pitchFamily="2" charset="-122"/>
              </a:rPr>
              <a:t>WPA3</a:t>
            </a:r>
            <a:r>
              <a:rPr lang="zh-CN" altLang="en-US" sz="2400" dirty="0">
                <a:solidFill>
                  <a:srgbClr val="000000"/>
                </a:solidFill>
                <a:latin typeface="宋体" panose="02010600030101010101" pitchFamily="2" charset="-122"/>
              </a:rPr>
              <a:t>协议才有用，所以等待两方面的厂商进行适配会是一个缓慢的过程。</a:t>
            </a:r>
            <a:endParaRPr lang="en-US" altLang="zh-CN" sz="2400" dirty="0">
              <a:solidFill>
                <a:srgbClr val="000000"/>
              </a:solidFill>
              <a:latin typeface="宋体" panose="02010600030101010101" pitchFamily="2" charset="-122"/>
            </a:endParaRPr>
          </a:p>
          <a:p>
            <a:pPr marL="342900" indent="-342900">
              <a:buFont typeface="Wingdings" panose="05000000000000000000" pitchFamily="2" charset="2"/>
              <a:buChar char="u"/>
            </a:pPr>
            <a:r>
              <a:rPr lang="zh-CN" altLang="en-US" sz="2400" dirty="0">
                <a:solidFill>
                  <a:srgbClr val="000000"/>
                </a:solidFill>
                <a:latin typeface="宋体" panose="02010600030101010101" pitchFamily="2" charset="-122"/>
              </a:rPr>
              <a:t>截止到</a:t>
            </a:r>
            <a:r>
              <a:rPr lang="en-US" altLang="zh-CN" sz="2400" dirty="0">
                <a:solidFill>
                  <a:srgbClr val="000000"/>
                </a:solidFill>
                <a:latin typeface="宋体" panose="02010600030101010101" pitchFamily="2" charset="-122"/>
              </a:rPr>
              <a:t>2020</a:t>
            </a:r>
            <a:r>
              <a:rPr lang="zh-CN" altLang="en-US" sz="2400" dirty="0">
                <a:solidFill>
                  <a:srgbClr val="000000"/>
                </a:solidFill>
                <a:latin typeface="宋体" panose="02010600030101010101" pitchFamily="2" charset="-122"/>
              </a:rPr>
              <a:t>年</a:t>
            </a:r>
            <a:r>
              <a:rPr lang="en-US" altLang="zh-CN" sz="2400" dirty="0">
                <a:solidFill>
                  <a:srgbClr val="000000"/>
                </a:solidFill>
                <a:latin typeface="宋体" panose="02010600030101010101" pitchFamily="2" charset="-122"/>
              </a:rPr>
              <a:t>09</a:t>
            </a:r>
            <a:r>
              <a:rPr lang="zh-CN" altLang="en-US" sz="2400" dirty="0">
                <a:solidFill>
                  <a:srgbClr val="000000"/>
                </a:solidFill>
                <a:latin typeface="宋体" panose="02010600030101010101" pitchFamily="2" charset="-122"/>
              </a:rPr>
              <a:t>月，</a:t>
            </a:r>
            <a:r>
              <a:rPr lang="en-US" altLang="zh-CN" sz="2400" dirty="0">
                <a:solidFill>
                  <a:srgbClr val="000000"/>
                </a:solidFill>
                <a:latin typeface="宋体" panose="02010600030101010101" pitchFamily="2" charset="-122"/>
              </a:rPr>
              <a:t>WPA3</a:t>
            </a:r>
            <a:r>
              <a:rPr lang="zh-CN" altLang="en-US" sz="2400" dirty="0">
                <a:solidFill>
                  <a:srgbClr val="000000"/>
                </a:solidFill>
                <a:latin typeface="宋体" panose="02010600030101010101" pitchFamily="2" charset="-122"/>
              </a:rPr>
              <a:t>的普及度还很低，大部分路由和手机电脑还不支持</a:t>
            </a:r>
            <a:r>
              <a:rPr lang="en-US" altLang="zh-CN" sz="2400" dirty="0">
                <a:solidFill>
                  <a:srgbClr val="000000"/>
                </a:solidFill>
                <a:latin typeface="宋体" panose="02010600030101010101" pitchFamily="2" charset="-122"/>
              </a:rPr>
              <a:t>WPA3</a:t>
            </a:r>
            <a:r>
              <a:rPr lang="zh-CN" altLang="en-US" sz="2400" dirty="0">
                <a:solidFill>
                  <a:srgbClr val="000000"/>
                </a:solidFill>
                <a:latin typeface="宋体" panose="02010600030101010101" pitchFamily="2" charset="-122"/>
              </a:rPr>
              <a:t>，手机端只有高端芯片比如骁龙</a:t>
            </a:r>
            <a:r>
              <a:rPr lang="en-US" altLang="zh-CN" sz="2400" dirty="0">
                <a:solidFill>
                  <a:srgbClr val="000000"/>
                </a:solidFill>
                <a:latin typeface="宋体" panose="02010600030101010101" pitchFamily="2" charset="-122"/>
              </a:rPr>
              <a:t>845</a:t>
            </a:r>
            <a:r>
              <a:rPr lang="zh-CN" altLang="en-US" sz="2400" dirty="0">
                <a:solidFill>
                  <a:srgbClr val="000000"/>
                </a:solidFill>
                <a:latin typeface="宋体" panose="02010600030101010101" pitchFamily="2" charset="-122"/>
              </a:rPr>
              <a:t>才支持</a:t>
            </a:r>
            <a:r>
              <a:rPr lang="en-US" altLang="zh-CN" sz="2400" dirty="0">
                <a:solidFill>
                  <a:srgbClr val="000000"/>
                </a:solidFill>
                <a:latin typeface="宋体" panose="02010600030101010101" pitchFamily="2" charset="-122"/>
              </a:rPr>
              <a:t>WPA3</a:t>
            </a:r>
          </a:p>
        </p:txBody>
      </p:sp>
    </p:spTree>
    <p:extLst>
      <p:ext uri="{BB962C8B-B14F-4D97-AF65-F5344CB8AC3E}">
        <p14:creationId xmlns:p14="http://schemas.microsoft.com/office/powerpoint/2010/main" val="41147089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5C49E-CDE7-4B96-9ADE-FA2BA35B196B}"/>
              </a:ext>
            </a:extLst>
          </p:cNvPr>
          <p:cNvSpPr>
            <a:spLocks noGrp="1"/>
          </p:cNvSpPr>
          <p:nvPr>
            <p:ph type="title"/>
          </p:nvPr>
        </p:nvSpPr>
        <p:spPr/>
        <p:txBody>
          <a:bodyPr/>
          <a:lstStyle/>
          <a:p>
            <a:r>
              <a:rPr lang="en-US" altLang="zh-CN" dirty="0" smtClean="0"/>
              <a:t>2.4. </a:t>
            </a:r>
            <a:r>
              <a:rPr lang="zh-CN" altLang="en-US" dirty="0" smtClean="0"/>
              <a:t>思考</a:t>
            </a:r>
            <a:endParaRPr lang="zh-CN" altLang="en-US" dirty="0"/>
          </a:p>
        </p:txBody>
      </p:sp>
      <p:sp>
        <p:nvSpPr>
          <p:cNvPr id="5" name="矩形 4">
            <a:extLst>
              <a:ext uri="{FF2B5EF4-FFF2-40B4-BE49-F238E27FC236}">
                <a16:creationId xmlns:a16="http://schemas.microsoft.com/office/drawing/2014/main" id="{A2BB5BFF-5D5D-467E-9514-64FB4F031094}"/>
              </a:ext>
            </a:extLst>
          </p:cNvPr>
          <p:cNvSpPr/>
          <p:nvPr/>
        </p:nvSpPr>
        <p:spPr>
          <a:xfrm>
            <a:off x="301428" y="1628800"/>
            <a:ext cx="8640960" cy="400110"/>
          </a:xfrm>
          <a:prstGeom prst="rect">
            <a:avLst/>
          </a:prstGeom>
        </p:spPr>
        <p:txBody>
          <a:bodyPr wrap="square">
            <a:spAutoFit/>
          </a:bodyPr>
          <a:lstStyle/>
          <a:p>
            <a:endParaRPr lang="zh-CN" altLang="en-US" sz="2000" b="0" i="0" dirty="0">
              <a:solidFill>
                <a:srgbClr val="333333"/>
              </a:solidFill>
              <a:effectLst/>
              <a:latin typeface="宋体" panose="02010600030101010101" pitchFamily="2" charset="-122"/>
            </a:endParaRPr>
          </a:p>
        </p:txBody>
      </p:sp>
      <p:sp>
        <p:nvSpPr>
          <p:cNvPr id="3" name="灯片编号占位符 11">
            <a:extLst>
              <a:ext uri="{FF2B5EF4-FFF2-40B4-BE49-F238E27FC236}">
                <a16:creationId xmlns:a16="http://schemas.microsoft.com/office/drawing/2014/main" id="{3B88C523-A073-4256-B0AC-E3FFA33BBB5E}"/>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61</a:t>
            </a:fld>
            <a:endParaRPr lang="zh-CN" altLang="en-US" sz="1800" dirty="0">
              <a:latin typeface="Calibri" panose="020F0502020204030204" pitchFamily="34" charset="0"/>
              <a:ea typeface="宋体" panose="02010600030101010101" pitchFamily="2" charset="-122"/>
            </a:endParaRPr>
          </a:p>
        </p:txBody>
      </p:sp>
      <p:sp>
        <p:nvSpPr>
          <p:cNvPr id="8" name="内容占位符 2"/>
          <p:cNvSpPr txBox="1">
            <a:spLocks noChangeArrowheads="1"/>
          </p:cNvSpPr>
          <p:nvPr/>
        </p:nvSpPr>
        <p:spPr>
          <a:xfrm>
            <a:off x="457200" y="1773238"/>
            <a:ext cx="8229600" cy="452596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sym typeface="+mn-ea"/>
              </a:rPr>
              <a:t>为什么用随机键盘？</a:t>
            </a:r>
            <a:endParaRPr lang="zh-CN" altLang="en-US" sz="24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55970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C7E2A1F-952D-48A4-A4E3-2B900730B59C}"/>
              </a:ext>
            </a:extLst>
          </p:cNvPr>
          <p:cNvSpPr>
            <a:spLocks noGrp="1" noChangeArrowheads="1"/>
          </p:cNvSpPr>
          <p:nvPr>
            <p:ph type="title" idx="4294967295"/>
          </p:nvPr>
        </p:nvSpPr>
        <p:spPr/>
        <p:txBody>
          <a:bodyPr/>
          <a:lstStyle/>
          <a:p>
            <a:pPr eaLnBrk="1" fontAlgn="auto" hangingPunct="1">
              <a:spcAft>
                <a:spcPts val="0"/>
              </a:spcAft>
              <a:defRPr/>
            </a:pPr>
            <a:r>
              <a:rPr lang="zh-CN" altLang="en-US" sz="4000" dirty="0"/>
              <a:t>    </a:t>
            </a:r>
            <a:endParaRPr lang="zh-CN" altLang="en-US" sz="3600" dirty="0">
              <a:latin typeface="黑体" panose="02010609060101010101" pitchFamily="49" charset="-122"/>
              <a:ea typeface="黑体" panose="02010609060101010101" pitchFamily="49" charset="-122"/>
            </a:endParaRPr>
          </a:p>
        </p:txBody>
      </p:sp>
      <p:sp>
        <p:nvSpPr>
          <p:cNvPr id="10" name="Rectangle 3">
            <a:extLst>
              <a:ext uri="{FF2B5EF4-FFF2-40B4-BE49-F238E27FC236}">
                <a16:creationId xmlns:a16="http://schemas.microsoft.com/office/drawing/2014/main" id="{C86AD842-1387-46A9-A313-6C34AC3612BE}"/>
              </a:ext>
            </a:extLst>
          </p:cNvPr>
          <p:cNvSpPr txBox="1">
            <a:spLocks noRot="1" noChangeArrowheads="1"/>
          </p:cNvSpPr>
          <p:nvPr/>
        </p:nvSpPr>
        <p:spPr bwMode="auto">
          <a:xfrm>
            <a:off x="278263" y="1124744"/>
            <a:ext cx="8712968"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zh-CN" altLang="en-US" sz="2400" b="1" dirty="0">
                <a:latin typeface="宋体" panose="02010600030101010101" pitchFamily="2" charset="-122"/>
                <a:ea typeface="宋体" panose="02010600030101010101" pitchFamily="2" charset="-122"/>
              </a:rPr>
              <a:t>一：</a:t>
            </a:r>
            <a:r>
              <a:rPr lang="en-US" altLang="zh-CN" sz="2400" b="1" dirty="0">
                <a:latin typeface="宋体" panose="02010600030101010101" pitchFamily="2" charset="-122"/>
                <a:ea typeface="宋体" panose="02010600030101010101" pitchFamily="2" charset="-122"/>
              </a:rPr>
              <a:t>Wireshark</a:t>
            </a:r>
            <a:r>
              <a:rPr lang="zh-CN" altLang="en-US" sz="2400" b="1" dirty="0">
                <a:latin typeface="宋体" panose="02010600030101010101" pitchFamily="2" charset="-122"/>
                <a:ea typeface="宋体" panose="02010600030101010101" pitchFamily="2" charset="-122"/>
              </a:rPr>
              <a:t>无线抓包实验，</a:t>
            </a:r>
            <a:r>
              <a:rPr lang="zh-CN" altLang="en-US" sz="2400" dirty="0">
                <a:latin typeface="宋体" panose="02010600030101010101" pitchFamily="2" charset="-122"/>
                <a:ea typeface="宋体" panose="02010600030101010101" pitchFamily="2" charset="-122"/>
              </a:rPr>
              <a:t>作业要求：</a:t>
            </a:r>
            <a:r>
              <a:rPr lang="en-US" altLang="zh-CN" sz="2400" dirty="0">
                <a:latin typeface="宋体" panose="02010600030101010101" pitchFamily="2" charset="-122"/>
                <a:ea typeface="宋体" panose="02010600030101010101" pitchFamily="2" charset="-122"/>
              </a:rPr>
              <a:t> </a:t>
            </a:r>
          </a:p>
          <a:p>
            <a:pPr>
              <a:defRPr/>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人一组，写一份实验</a:t>
            </a:r>
            <a:r>
              <a:rPr lang="zh-CN" altLang="en-US" sz="2400" dirty="0" smtClean="0">
                <a:latin typeface="宋体" panose="02010600030101010101" pitchFamily="2" charset="-122"/>
                <a:ea typeface="宋体" panose="02010600030101010101" pitchFamily="2" charset="-122"/>
              </a:rPr>
              <a:t>报告</a:t>
            </a:r>
            <a:endParaRPr lang="en-US" altLang="zh-CN" sz="2400" dirty="0">
              <a:latin typeface="宋体" panose="02010600030101010101" pitchFamily="2" charset="-122"/>
              <a:ea typeface="宋体" panose="02010600030101010101" pitchFamily="2" charset="-122"/>
            </a:endParaRPr>
          </a:p>
          <a:p>
            <a:pPr>
              <a:defRPr/>
            </a:pPr>
            <a:r>
              <a:rPr lang="zh-CN" altLang="en-US" sz="2400" dirty="0">
                <a:latin typeface="宋体" panose="02010600030101010101" pitchFamily="2" charset="-122"/>
                <a:ea typeface="宋体" panose="02010600030101010101" pitchFamily="2" charset="-122"/>
              </a:rPr>
              <a:t>下载并安全装</a:t>
            </a:r>
            <a:r>
              <a:rPr lang="en-US" altLang="zh-CN" sz="2400" dirty="0" smtClean="0">
                <a:latin typeface="宋体" panose="02010600030101010101" pitchFamily="2" charset="-122"/>
                <a:ea typeface="宋体" panose="02010600030101010101" pitchFamily="2" charset="-122"/>
              </a:rPr>
              <a:t>Wireshark</a:t>
            </a:r>
            <a:endParaRPr lang="en-US" altLang="zh-CN" sz="2400" dirty="0">
              <a:latin typeface="宋体" panose="02010600030101010101" pitchFamily="2" charset="-122"/>
              <a:ea typeface="宋体" panose="02010600030101010101" pitchFamily="2" charset="-122"/>
            </a:endParaRPr>
          </a:p>
          <a:p>
            <a:pPr lvl="1">
              <a:defRPr/>
            </a:pPr>
            <a:r>
              <a:rPr lang="zh-CN" altLang="en-US" sz="2000" dirty="0" smtClean="0">
                <a:latin typeface="宋体" panose="02010600030101010101" pitchFamily="2" charset="-122"/>
                <a:ea typeface="宋体" panose="02010600030101010101" pitchFamily="2" charset="-122"/>
              </a:rPr>
              <a:t>要求搭建</a:t>
            </a:r>
            <a:r>
              <a:rPr lang="en-US" altLang="zh-CN" sz="2000" dirty="0" smtClean="0">
                <a:latin typeface="宋体" panose="02010600030101010101" pitchFamily="2" charset="-122"/>
                <a:ea typeface="宋体" panose="02010600030101010101" pitchFamily="2" charset="-122"/>
              </a:rPr>
              <a:t>Telnet</a:t>
            </a:r>
            <a:r>
              <a:rPr lang="zh-CN" altLang="en-US" sz="2000" dirty="0" smtClean="0">
                <a:latin typeface="宋体" panose="02010600030101010101" pitchFamily="2" charset="-122"/>
                <a:ea typeface="宋体" panose="02010600030101010101" pitchFamily="2" charset="-122"/>
              </a:rPr>
              <a:t>服务器</a:t>
            </a:r>
            <a:endParaRPr lang="en-US" altLang="zh-CN" sz="2000" dirty="0" smtClean="0">
              <a:latin typeface="宋体" panose="02010600030101010101" pitchFamily="2" charset="-122"/>
              <a:ea typeface="宋体" panose="02010600030101010101" pitchFamily="2" charset="-122"/>
            </a:endParaRPr>
          </a:p>
          <a:p>
            <a:pPr lvl="1">
              <a:defRPr/>
            </a:pPr>
            <a:r>
              <a:rPr lang="zh-CN" altLang="en-US" sz="2000" dirty="0" smtClean="0">
                <a:latin typeface="宋体" panose="02010600030101010101" pitchFamily="2" charset="-122"/>
                <a:ea typeface="宋体" panose="02010600030101010101" pitchFamily="2" charset="-122"/>
              </a:rPr>
              <a:t>抓取</a:t>
            </a:r>
            <a:r>
              <a:rPr lang="zh-CN" altLang="en-US" sz="2000" dirty="0">
                <a:latin typeface="宋体" panose="02010600030101010101" pitchFamily="2" charset="-122"/>
                <a:ea typeface="宋体" panose="02010600030101010101" pitchFamily="2" charset="-122"/>
              </a:rPr>
              <a:t>明文用户名和</a:t>
            </a:r>
            <a:r>
              <a:rPr lang="zh-CN" altLang="en-US" sz="2000" dirty="0" smtClean="0">
                <a:latin typeface="宋体" panose="02010600030101010101" pitchFamily="2" charset="-122"/>
                <a:ea typeface="宋体" panose="02010600030101010101" pitchFamily="2" charset="-122"/>
              </a:rPr>
              <a:t>口令</a:t>
            </a:r>
            <a:endParaRPr lang="en-US" altLang="zh-CN" sz="2000" dirty="0">
              <a:latin typeface="宋体" panose="02010600030101010101" pitchFamily="2" charset="-122"/>
              <a:ea typeface="宋体" panose="02010600030101010101" pitchFamily="2" charset="-122"/>
            </a:endParaRPr>
          </a:p>
          <a:p>
            <a:pPr>
              <a:defRPr/>
            </a:pPr>
            <a:r>
              <a:rPr lang="zh-CN" altLang="en-US" sz="2400" dirty="0">
                <a:latin typeface="宋体" panose="02010600030101010101" pitchFamily="2" charset="-122"/>
                <a:ea typeface="宋体" panose="02010600030101010101" pitchFamily="2" charset="-122"/>
              </a:rPr>
              <a:t>做一个</a:t>
            </a:r>
            <a:r>
              <a:rPr lang="en-US" altLang="zh-CN" sz="2400" dirty="0">
                <a:latin typeface="宋体" panose="02010600030101010101" pitchFamily="2" charset="-122"/>
                <a:ea typeface="宋体" panose="02010600030101010101" pitchFamily="2" charset="-122"/>
              </a:rPr>
              <a:t>Demo</a:t>
            </a:r>
            <a:r>
              <a:rPr lang="zh-CN" altLang="en-US" sz="2400" dirty="0">
                <a:latin typeface="宋体" panose="02010600030101010101" pitchFamily="2" charset="-122"/>
                <a:ea typeface="宋体" panose="02010600030101010101" pitchFamily="2" charset="-122"/>
              </a:rPr>
              <a:t>，录制主要操作</a:t>
            </a:r>
            <a:r>
              <a:rPr lang="zh-CN" altLang="en-US" sz="2400" dirty="0" smtClean="0">
                <a:latin typeface="宋体" panose="02010600030101010101" pitchFamily="2" charset="-122"/>
                <a:ea typeface="宋体" panose="02010600030101010101" pitchFamily="2" charset="-122"/>
              </a:rPr>
              <a:t>过程并有一定的语音解释</a:t>
            </a:r>
            <a:endParaRPr lang="en-US" altLang="zh-CN" sz="2400" dirty="0">
              <a:latin typeface="宋体" panose="02010600030101010101" pitchFamily="2" charset="-122"/>
              <a:ea typeface="宋体" panose="02010600030101010101" pitchFamily="2" charset="-122"/>
            </a:endParaRPr>
          </a:p>
          <a:p>
            <a:pPr marL="0" indent="0">
              <a:spcBef>
                <a:spcPts val="1800"/>
              </a:spcBef>
              <a:buNone/>
              <a:defRPr/>
            </a:pPr>
            <a:r>
              <a:rPr lang="zh-CN" altLang="en-US" sz="2400" b="1" dirty="0">
                <a:latin typeface="宋体" panose="02010600030101010101" pitchFamily="2" charset="-122"/>
                <a:ea typeface="宋体" panose="02010600030101010101" pitchFamily="2" charset="-122"/>
              </a:rPr>
              <a:t>二：获取</a:t>
            </a:r>
            <a:r>
              <a:rPr lang="en-US" altLang="zh-CN" sz="2400" b="1" dirty="0">
                <a:latin typeface="宋体" panose="02010600030101010101" pitchFamily="2" charset="-122"/>
                <a:ea typeface="宋体" panose="02010600030101010101" pitchFamily="2" charset="-122"/>
              </a:rPr>
              <a:t>WPA</a:t>
            </a:r>
            <a:r>
              <a:rPr lang="zh-CN" altLang="en-US" sz="2400" b="1" dirty="0">
                <a:latin typeface="宋体" panose="02010600030101010101" pitchFamily="2" charset="-122"/>
                <a:ea typeface="宋体" panose="02010600030101010101" pitchFamily="2" charset="-122"/>
              </a:rPr>
              <a:t>用户口令，</a:t>
            </a:r>
            <a:r>
              <a:rPr lang="zh-CN" altLang="en-US" sz="2400" dirty="0">
                <a:latin typeface="宋体" panose="02010600030101010101" pitchFamily="2" charset="-122"/>
                <a:ea typeface="宋体" panose="02010600030101010101" pitchFamily="2" charset="-122"/>
              </a:rPr>
              <a:t>作业要求：</a:t>
            </a:r>
            <a:r>
              <a:rPr lang="en-US" altLang="zh-CN" sz="2400" dirty="0">
                <a:latin typeface="宋体" panose="02010600030101010101" pitchFamily="2" charset="-122"/>
                <a:ea typeface="宋体" panose="02010600030101010101" pitchFamily="2" charset="-122"/>
              </a:rPr>
              <a:t> </a:t>
            </a:r>
          </a:p>
          <a:p>
            <a:pPr>
              <a:defRPr/>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人一</a:t>
            </a:r>
            <a:r>
              <a:rPr lang="zh-CN" altLang="en-US" sz="2400" dirty="0" smtClean="0">
                <a:latin typeface="宋体" panose="02010600030101010101" pitchFamily="2" charset="-122"/>
                <a:ea typeface="宋体" panose="02010600030101010101" pitchFamily="2" charset="-122"/>
              </a:rPr>
              <a:t>组</a:t>
            </a:r>
            <a:r>
              <a:rPr lang="zh-CN" altLang="en-US"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写</a:t>
            </a:r>
            <a:r>
              <a:rPr lang="zh-CN" altLang="en-US" sz="2400" dirty="0">
                <a:latin typeface="宋体" panose="02010600030101010101" pitchFamily="2" charset="-122"/>
                <a:ea typeface="宋体" panose="02010600030101010101" pitchFamily="2" charset="-122"/>
              </a:rPr>
              <a:t>一份实验报告</a:t>
            </a:r>
            <a:endParaRPr lang="en-US" altLang="zh-CN" sz="2400" dirty="0">
              <a:latin typeface="宋体" panose="02010600030101010101" pitchFamily="2" charset="-122"/>
              <a:ea typeface="宋体" panose="02010600030101010101" pitchFamily="2" charset="-122"/>
            </a:endParaRPr>
          </a:p>
          <a:p>
            <a:pPr>
              <a:defRPr/>
            </a:pPr>
            <a:r>
              <a:rPr lang="zh-CN" altLang="en-US" sz="2400" dirty="0">
                <a:latin typeface="宋体" panose="02010600030101010101" pitchFamily="2" charset="-122"/>
                <a:ea typeface="宋体" panose="02010600030101010101" pitchFamily="2" charset="-122"/>
              </a:rPr>
              <a:t>做一个</a:t>
            </a:r>
            <a:r>
              <a:rPr lang="en-US" altLang="zh-CN" sz="2400" dirty="0">
                <a:latin typeface="宋体" panose="02010600030101010101" pitchFamily="2" charset="-122"/>
                <a:ea typeface="宋体" panose="02010600030101010101" pitchFamily="2" charset="-122"/>
              </a:rPr>
              <a:t>Demo</a:t>
            </a:r>
            <a:r>
              <a:rPr lang="zh-CN" altLang="en-US" sz="2400" dirty="0">
                <a:latin typeface="宋体" panose="02010600030101010101" pitchFamily="2" charset="-122"/>
                <a:ea typeface="宋体" panose="02010600030101010101" pitchFamily="2" charset="-122"/>
              </a:rPr>
              <a:t>，录制主要操作过程并有一定的语音</a:t>
            </a:r>
            <a:r>
              <a:rPr lang="zh-CN" altLang="en-US" sz="2400" dirty="0" smtClean="0">
                <a:latin typeface="宋体" panose="02010600030101010101" pitchFamily="2" charset="-122"/>
                <a:ea typeface="宋体" panose="02010600030101010101" pitchFamily="2" charset="-122"/>
              </a:rPr>
              <a:t>解释</a:t>
            </a:r>
            <a:endParaRPr lang="en-US" altLang="zh-CN" sz="2400" dirty="0">
              <a:latin typeface="宋体" panose="02010600030101010101" pitchFamily="2" charset="-122"/>
              <a:ea typeface="宋体" panose="02010600030101010101" pitchFamily="2" charset="-122"/>
            </a:endParaRPr>
          </a:p>
          <a:p>
            <a:pPr>
              <a:defRPr/>
            </a:pPr>
            <a:r>
              <a:rPr lang="zh-CN" altLang="en-US" sz="2400" dirty="0">
                <a:latin typeface="宋体" panose="02010600030101010101" pitchFamily="2" charset="-122"/>
                <a:ea typeface="宋体" panose="02010600030101010101" pitchFamily="2" charset="-122"/>
              </a:rPr>
              <a:t>提示：字典攻击</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aircrack</a:t>
            </a:r>
            <a:r>
              <a:rPr lang="en-US" altLang="zh-CN" sz="2400" dirty="0">
                <a:latin typeface="宋体" panose="02010600030101010101" pitchFamily="2" charset="-122"/>
                <a:ea typeface="宋体" panose="02010600030101010101" pitchFamily="2" charset="-122"/>
              </a:rPr>
              <a:t>)</a:t>
            </a:r>
          </a:p>
          <a:p>
            <a:pPr marL="0" indent="0">
              <a:buNone/>
              <a:defRPr/>
            </a:pPr>
            <a:r>
              <a:rPr lang="zh-CN" altLang="en-US" sz="2400" b="1" dirty="0">
                <a:latin typeface="宋体" panose="02010600030101010101" pitchFamily="2" charset="-122"/>
                <a:ea typeface="宋体" panose="02010600030101010101" pitchFamily="2" charset="-122"/>
              </a:rPr>
              <a:t>注：</a:t>
            </a:r>
            <a:r>
              <a:rPr lang="en-US" altLang="zh-CN" sz="2400" b="1" dirty="0" smtClean="0">
                <a:latin typeface="宋体" panose="02010600030101010101" pitchFamily="2" charset="-122"/>
                <a:ea typeface="宋体" panose="02010600030101010101" pitchFamily="2" charset="-122"/>
              </a:rPr>
              <a:t>11</a:t>
            </a:r>
            <a:r>
              <a:rPr lang="zh-CN" altLang="en-US" sz="2400" b="1" dirty="0" smtClean="0">
                <a:latin typeface="宋体" panose="02010600030101010101" pitchFamily="2" charset="-122"/>
                <a:ea typeface="宋体" panose="02010600030101010101" pitchFamily="2" charset="-122"/>
              </a:rPr>
              <a:t>月</a:t>
            </a:r>
            <a:r>
              <a:rPr lang="en-US" altLang="zh-CN" sz="2400" b="1" dirty="0" smtClean="0">
                <a:latin typeface="宋体" panose="02010600030101010101" pitchFamily="2" charset="-122"/>
                <a:ea typeface="宋体" panose="02010600030101010101" pitchFamily="2" charset="-122"/>
              </a:rPr>
              <a:t>15</a:t>
            </a:r>
            <a:r>
              <a:rPr lang="zh-CN" altLang="en-US" sz="2400" b="1" dirty="0" smtClean="0">
                <a:latin typeface="宋体" panose="02010600030101010101" pitchFamily="2" charset="-122"/>
                <a:ea typeface="宋体" panose="02010600030101010101" pitchFamily="2" charset="-122"/>
              </a:rPr>
              <a:t>日前</a:t>
            </a:r>
            <a:r>
              <a:rPr lang="zh-CN" altLang="en-US" sz="2400" b="1" dirty="0">
                <a:latin typeface="宋体" panose="02010600030101010101" pitchFamily="2" charset="-122"/>
                <a:ea typeface="宋体" panose="02010600030101010101" pitchFamily="2" charset="-122"/>
              </a:rPr>
              <a:t>发送至 </a:t>
            </a:r>
            <a:r>
              <a:rPr lang="en-US" altLang="zh-CN" sz="2400" b="1" dirty="0" smtClean="0">
                <a:latin typeface="宋体" panose="02010600030101010101" pitchFamily="2" charset="-122"/>
                <a:ea typeface="宋体" panose="02010600030101010101" pitchFamily="2" charset="-122"/>
              </a:rPr>
              <a:t>51265902097@stu.ecnu.edu.cn,</a:t>
            </a:r>
            <a:r>
              <a:rPr lang="zh-CN" altLang="en-US" sz="2400" b="1" dirty="0" smtClean="0">
                <a:latin typeface="宋体" panose="02010600030101010101" pitchFamily="2" charset="-122"/>
                <a:ea typeface="宋体" panose="02010600030101010101" pitchFamily="2" charset="-122"/>
              </a:rPr>
              <a:t>邮件标题：</a:t>
            </a:r>
            <a:r>
              <a:rPr lang="zh-CN" altLang="en-US" sz="2400" b="1" dirty="0">
                <a:latin typeface="宋体" panose="02010600030101010101" pitchFamily="2" charset="-122"/>
                <a:ea typeface="宋体" panose="02010600030101010101" pitchFamily="2" charset="-122"/>
              </a:rPr>
              <a:t>第一次作业，姓名</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学号</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姓名</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学号</a:t>
            </a:r>
            <a:r>
              <a:rPr lang="en-US" altLang="zh-CN" sz="2400" b="1" dirty="0" smtClean="0">
                <a:latin typeface="宋体" panose="02010600030101010101" pitchFamily="2" charset="-122"/>
                <a:ea typeface="宋体" panose="02010600030101010101" pitchFamily="2" charset="-122"/>
              </a:rPr>
              <a:t>2</a:t>
            </a:r>
            <a:endParaRPr lang="en-US" altLang="zh-CN" sz="2400" dirty="0">
              <a:latin typeface="宋体" panose="02010600030101010101" pitchFamily="2" charset="-122"/>
              <a:ea typeface="宋体" panose="02010600030101010101" pitchFamily="2" charset="-122"/>
            </a:endParaRPr>
          </a:p>
          <a:p>
            <a:pPr>
              <a:defRPr/>
            </a:pPr>
            <a:endParaRPr lang="en-US" altLang="zh-CN" sz="2400" dirty="0">
              <a:latin typeface="宋体" panose="02010600030101010101" pitchFamily="2" charset="-122"/>
              <a:ea typeface="宋体" panose="02010600030101010101" pitchFamily="2" charset="-122"/>
            </a:endParaRPr>
          </a:p>
          <a:p>
            <a:pPr>
              <a:defRPr/>
            </a:pPr>
            <a:endParaRPr lang="en-US" altLang="zh-CN" sz="2400" dirty="0">
              <a:latin typeface="宋体" panose="02010600030101010101" pitchFamily="2" charset="-122"/>
              <a:ea typeface="宋体" panose="02010600030101010101" pitchFamily="2" charset="-122"/>
            </a:endParaRPr>
          </a:p>
          <a:p>
            <a:pPr>
              <a:defRPr/>
            </a:pPr>
            <a:endParaRPr lang="en-US" altLang="zh-CN" sz="2400" dirty="0">
              <a:latin typeface="宋体" panose="02010600030101010101" pitchFamily="2" charset="-122"/>
              <a:ea typeface="宋体" panose="02010600030101010101" pitchFamily="2" charset="-122"/>
            </a:endParaRPr>
          </a:p>
          <a:p>
            <a:pPr marL="0" indent="0">
              <a:buNone/>
              <a:defRPr/>
            </a:pPr>
            <a:endParaRPr lang="zh-CN" altLang="en-US" sz="2000" dirty="0">
              <a:latin typeface="宋体" panose="02010600030101010101" pitchFamily="2" charset="-122"/>
              <a:ea typeface="宋体" panose="02010600030101010101" pitchFamily="2" charset="-122"/>
            </a:endParaRPr>
          </a:p>
        </p:txBody>
      </p:sp>
      <p:sp>
        <p:nvSpPr>
          <p:cNvPr id="5" name="标题 1">
            <a:extLst>
              <a:ext uri="{FF2B5EF4-FFF2-40B4-BE49-F238E27FC236}">
                <a16:creationId xmlns:a16="http://schemas.microsoft.com/office/drawing/2014/main" id="{6D6CB6DF-09C1-44D3-A3ED-B2C43D2568E2}"/>
              </a:ext>
            </a:extLst>
          </p:cNvPr>
          <p:cNvSpPr txBox="1">
            <a:spLocks/>
          </p:cNvSpPr>
          <p:nvPr/>
        </p:nvSpPr>
        <p:spPr>
          <a:xfrm>
            <a:off x="-300" y="72554"/>
            <a:ext cx="9144000" cy="692150"/>
          </a:xfrm>
          <a:prstGeom prst="rect">
            <a:avLst/>
          </a:prstGeom>
        </p:spPr>
        <p:txBody>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hangingPunct="1">
              <a:defRPr/>
            </a:pPr>
            <a:r>
              <a:rPr lang="zh-CN" altLang="en-US" dirty="0" smtClean="0"/>
              <a:t>第一次作业（二选一）</a:t>
            </a:r>
            <a:endParaRPr lang="zh-CN" altLang="en-US" dirty="0"/>
          </a:p>
        </p:txBody>
      </p:sp>
      <p:sp>
        <p:nvSpPr>
          <p:cNvPr id="2" name="灯片编号占位符 11">
            <a:extLst>
              <a:ext uri="{FF2B5EF4-FFF2-40B4-BE49-F238E27FC236}">
                <a16:creationId xmlns:a16="http://schemas.microsoft.com/office/drawing/2014/main" id="{E49B94F6-48D4-4FEB-B1BA-ECB8EE22C75A}"/>
              </a:ext>
            </a:extLst>
          </p:cNvPr>
          <p:cNvSpPr txBox="1">
            <a:spLocks/>
          </p:cNvSpPr>
          <p:nvPr/>
        </p:nvSpPr>
        <p:spPr bwMode="auto">
          <a:xfrm>
            <a:off x="8532440" y="6503988"/>
            <a:ext cx="60203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62</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91270498"/>
      </p:ext>
    </p:extLst>
  </p:cSld>
  <p:clrMapOvr>
    <a:masterClrMapping/>
  </p:clrMapOvr>
  <p:transition advTm="16782"/>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BFF3433-3DA6-413B-9909-AA72611C9285}"/>
              </a:ext>
            </a:extLst>
          </p:cNvPr>
          <p:cNvSpPr>
            <a:spLocks noGrp="1" noChangeArrowheads="1"/>
          </p:cNvSpPr>
          <p:nvPr>
            <p:ph type="title" idx="4294967295"/>
          </p:nvPr>
        </p:nvSpPr>
        <p:spPr/>
        <p:txBody>
          <a:bodyPr/>
          <a:lstStyle/>
          <a:p>
            <a:pPr algn="l" eaLnBrk="1" fontAlgn="auto" hangingPunct="1">
              <a:spcAft>
                <a:spcPts val="0"/>
              </a:spcAft>
              <a:defRPr/>
            </a:pPr>
            <a:r>
              <a:rPr lang="en-US" altLang="zh-CN" sz="4000" dirty="0"/>
              <a:t>    </a:t>
            </a:r>
            <a:endParaRPr lang="zh-CN" altLang="en-US" sz="4000" b="1" dirty="0"/>
          </a:p>
        </p:txBody>
      </p:sp>
      <p:sp>
        <p:nvSpPr>
          <p:cNvPr id="207875" name="Text Box 3">
            <a:extLst>
              <a:ext uri="{FF2B5EF4-FFF2-40B4-BE49-F238E27FC236}">
                <a16:creationId xmlns:a16="http://schemas.microsoft.com/office/drawing/2014/main" id="{F4E2830E-E5E9-49A9-9B45-46ECCAB4417A}"/>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207876" name="Text Box 3">
            <a:extLst>
              <a:ext uri="{FF2B5EF4-FFF2-40B4-BE49-F238E27FC236}">
                <a16:creationId xmlns:a16="http://schemas.microsoft.com/office/drawing/2014/main" id="{F5297A5A-27BD-4B03-8A1B-01664CBE80CA}"/>
              </a:ext>
            </a:extLst>
          </p:cNvPr>
          <p:cNvSpPr txBox="1">
            <a:spLocks noChangeArrowheads="1"/>
          </p:cNvSpPr>
          <p:nvPr/>
        </p:nvSpPr>
        <p:spPr bwMode="auto">
          <a:xfrm>
            <a:off x="1711325" y="37163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6" name="矩形 5">
            <a:extLst>
              <a:ext uri="{FF2B5EF4-FFF2-40B4-BE49-F238E27FC236}">
                <a16:creationId xmlns:a16="http://schemas.microsoft.com/office/drawing/2014/main" id="{F83A5A0D-72C0-4556-BAB0-85B5D52A7674}"/>
              </a:ext>
            </a:extLst>
          </p:cNvPr>
          <p:cNvSpPr/>
          <p:nvPr/>
        </p:nvSpPr>
        <p:spPr>
          <a:xfrm>
            <a:off x="1331913" y="2636838"/>
            <a:ext cx="6913562" cy="1016000"/>
          </a:xfrm>
          <a:prstGeom prst="rect">
            <a:avLst/>
          </a:prstGeom>
        </p:spPr>
        <p:txBody>
          <a:bodyPr>
            <a:spAutoFit/>
          </a:bodyPr>
          <a:lstStyle/>
          <a:p>
            <a:pPr algn="ctr" eaLnBrk="1" fontAlgn="auto" hangingPunct="1">
              <a:spcBef>
                <a:spcPts val="600"/>
              </a:spcBef>
              <a:spcAft>
                <a:spcPts val="0"/>
              </a:spcAft>
              <a:defRPr/>
            </a:pPr>
            <a:r>
              <a:rPr lang="zh-CN" altLang="en-US" sz="6000" kern="100" dirty="0">
                <a:solidFill>
                  <a:srgbClr val="C00000"/>
                </a:solidFill>
                <a:latin typeface="+mn-ea"/>
                <a:ea typeface="+mn-ea"/>
                <a:cs typeface="Times New Roman" panose="02020603050405020304" pitchFamily="18" charset="0"/>
              </a:rPr>
              <a:t>问题</a:t>
            </a:r>
            <a:r>
              <a:rPr lang="en-US" altLang="zh-CN" sz="6000" kern="100" dirty="0">
                <a:solidFill>
                  <a:srgbClr val="C00000"/>
                </a:solidFill>
                <a:latin typeface="+mn-ea"/>
                <a:ea typeface="+mn-ea"/>
                <a:cs typeface="Times New Roman" panose="02020603050405020304" pitchFamily="18" charset="0"/>
              </a:rPr>
              <a:t>!</a:t>
            </a:r>
          </a:p>
        </p:txBody>
      </p:sp>
    </p:spTree>
  </p:cSld>
  <p:clrMapOvr>
    <a:masterClrMapping/>
  </p:clrMapOvr>
  <p:transition advTm="1678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E085D-FFDA-44A0-8020-5344E8FA929D}"/>
              </a:ext>
            </a:extLst>
          </p:cNvPr>
          <p:cNvSpPr>
            <a:spLocks noGrp="1"/>
          </p:cNvSpPr>
          <p:nvPr>
            <p:ph type="title"/>
          </p:nvPr>
        </p:nvSpPr>
        <p:spPr/>
        <p:txBody>
          <a:bodyPr/>
          <a:lstStyle/>
          <a:p>
            <a:pPr>
              <a:defRPr/>
            </a:pPr>
            <a:r>
              <a:rPr lang="en-US" altLang="zh-CN" dirty="0"/>
              <a:t>2.4 WLAN</a:t>
            </a:r>
            <a:r>
              <a:rPr lang="zh-CN" altLang="en-US" dirty="0"/>
              <a:t>安全机制</a:t>
            </a:r>
          </a:p>
        </p:txBody>
      </p:sp>
      <p:sp>
        <p:nvSpPr>
          <p:cNvPr id="3" name="Text Box 3">
            <a:extLst>
              <a:ext uri="{FF2B5EF4-FFF2-40B4-BE49-F238E27FC236}">
                <a16:creationId xmlns:a16="http://schemas.microsoft.com/office/drawing/2014/main" id="{E538915F-5BE3-4E42-9C2D-A408B2D13CFA}"/>
              </a:ext>
            </a:extLst>
          </p:cNvPr>
          <p:cNvSpPr txBox="1">
            <a:spLocks noChangeArrowheads="1"/>
          </p:cNvSpPr>
          <p:nvPr/>
        </p:nvSpPr>
        <p:spPr bwMode="auto">
          <a:xfrm>
            <a:off x="592138" y="1157288"/>
            <a:ext cx="184150" cy="336550"/>
          </a:xfrm>
          <a:prstGeom prst="rect">
            <a:avLst/>
          </a:prstGeom>
          <a:noFill/>
          <a:ln w="9525">
            <a:noFill/>
            <a:miter lim="800000"/>
            <a:headEnd/>
            <a:tailEnd/>
          </a:ln>
          <a:effectLst/>
        </p:spPr>
        <p:txBody>
          <a:bodyPr wrap="none">
            <a:spAutoFit/>
          </a:bodyPr>
          <a:lstStyle/>
          <a:p>
            <a:pPr>
              <a:defRPr/>
            </a:pPr>
            <a:endParaRPr lang="zh-CN" altLang="zh-CN">
              <a:effectLst>
                <a:outerShdw blurRad="38100" dist="38100" dir="2700000" algn="tl">
                  <a:srgbClr val="C0C0C0"/>
                </a:outerShdw>
              </a:effectLst>
            </a:endParaRPr>
          </a:p>
        </p:txBody>
      </p:sp>
      <p:sp>
        <p:nvSpPr>
          <p:cNvPr id="4" name="Text Box 4">
            <a:extLst>
              <a:ext uri="{FF2B5EF4-FFF2-40B4-BE49-F238E27FC236}">
                <a16:creationId xmlns:a16="http://schemas.microsoft.com/office/drawing/2014/main" id="{44F4C971-D0CA-46FF-B267-74D2A1621633}"/>
              </a:ext>
            </a:extLst>
          </p:cNvPr>
          <p:cNvSpPr txBox="1">
            <a:spLocks noChangeArrowheads="1"/>
          </p:cNvSpPr>
          <p:nvPr/>
        </p:nvSpPr>
        <p:spPr bwMode="auto">
          <a:xfrm>
            <a:off x="214313" y="1000125"/>
            <a:ext cx="3889375" cy="369888"/>
          </a:xfrm>
          <a:prstGeom prst="rect">
            <a:avLst/>
          </a:prstGeom>
          <a:noFill/>
          <a:ln w="9525">
            <a:noFill/>
            <a:miter lim="800000"/>
            <a:headEnd/>
            <a:tailEnd/>
          </a:ln>
          <a:effectLst/>
        </p:spPr>
        <p:txBody>
          <a:bodyPr wrap="none">
            <a:spAutoFit/>
          </a:bodyPr>
          <a:lstStyle/>
          <a:p>
            <a:pPr>
              <a:defRPr/>
            </a:pPr>
            <a:r>
              <a:rPr lang="en-US" altLang="zh-CN" b="1" dirty="0">
                <a:solidFill>
                  <a:schemeClr val="tx1">
                    <a:lumMod val="95000"/>
                    <a:lumOff val="5000"/>
                  </a:schemeClr>
                </a:solidFill>
                <a:latin typeface="+mn-ea"/>
                <a:ea typeface="+mn-ea"/>
              </a:rPr>
              <a:t>WEP-Shared Key Authentication</a:t>
            </a:r>
          </a:p>
        </p:txBody>
      </p:sp>
      <p:sp>
        <p:nvSpPr>
          <p:cNvPr id="5" name="laptop">
            <a:extLst>
              <a:ext uri="{FF2B5EF4-FFF2-40B4-BE49-F238E27FC236}">
                <a16:creationId xmlns:a16="http://schemas.microsoft.com/office/drawing/2014/main" id="{C55321EE-8689-48E8-B559-18D4027F97C5}"/>
              </a:ext>
            </a:extLst>
          </p:cNvPr>
          <p:cNvSpPr>
            <a:spLocks noEditPoints="1" noChangeArrowheads="1"/>
          </p:cNvSpPr>
          <p:nvPr/>
        </p:nvSpPr>
        <p:spPr bwMode="auto">
          <a:xfrm>
            <a:off x="1692275" y="1628775"/>
            <a:ext cx="1441450" cy="7524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pPr>
              <a:defRPr/>
            </a:pPr>
            <a:r>
              <a:rPr lang="en-US" altLang="zh-CN" dirty="0">
                <a:solidFill>
                  <a:srgbClr val="FF0000"/>
                </a:solidFill>
                <a:effectLst>
                  <a:outerShdw blurRad="38100" dist="38100" dir="2700000" algn="tl">
                    <a:srgbClr val="000000"/>
                  </a:outerShdw>
                </a:effectLst>
              </a:rPr>
              <a:t>    STA</a:t>
            </a:r>
          </a:p>
        </p:txBody>
      </p:sp>
      <p:sp>
        <p:nvSpPr>
          <p:cNvPr id="6" name="modem">
            <a:extLst>
              <a:ext uri="{FF2B5EF4-FFF2-40B4-BE49-F238E27FC236}">
                <a16:creationId xmlns:a16="http://schemas.microsoft.com/office/drawing/2014/main" id="{0C204127-FE82-4FE4-B69A-448421390549}"/>
              </a:ext>
            </a:extLst>
          </p:cNvPr>
          <p:cNvSpPr>
            <a:spLocks noEditPoints="1" noChangeArrowheads="1"/>
          </p:cNvSpPr>
          <p:nvPr/>
        </p:nvSpPr>
        <p:spPr bwMode="auto">
          <a:xfrm>
            <a:off x="5508625" y="1701800"/>
            <a:ext cx="936625" cy="649288"/>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pPr>
              <a:defRPr/>
            </a:pPr>
            <a:r>
              <a:rPr lang="en-US" altLang="zh-CN">
                <a:solidFill>
                  <a:srgbClr val="FF0000"/>
                </a:solidFill>
                <a:effectLst>
                  <a:outerShdw blurRad="38100" dist="38100" dir="2700000" algn="tl">
                    <a:srgbClr val="000000"/>
                  </a:outerShdw>
                </a:effectLst>
              </a:rPr>
              <a:t>   WTP</a:t>
            </a:r>
          </a:p>
        </p:txBody>
      </p:sp>
      <p:sp>
        <p:nvSpPr>
          <p:cNvPr id="7" name="Line 7">
            <a:extLst>
              <a:ext uri="{FF2B5EF4-FFF2-40B4-BE49-F238E27FC236}">
                <a16:creationId xmlns:a16="http://schemas.microsoft.com/office/drawing/2014/main" id="{E591C81B-A1CB-4004-BE41-F122D7262055}"/>
              </a:ext>
            </a:extLst>
          </p:cNvPr>
          <p:cNvSpPr>
            <a:spLocks noChangeShapeType="1"/>
          </p:cNvSpPr>
          <p:nvPr/>
        </p:nvSpPr>
        <p:spPr bwMode="auto">
          <a:xfrm>
            <a:off x="2411413" y="2420938"/>
            <a:ext cx="0" cy="3313112"/>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8" name="Line 8">
            <a:extLst>
              <a:ext uri="{FF2B5EF4-FFF2-40B4-BE49-F238E27FC236}">
                <a16:creationId xmlns:a16="http://schemas.microsoft.com/office/drawing/2014/main" id="{8DE44A78-930A-441E-973D-EC6C323E495B}"/>
              </a:ext>
            </a:extLst>
          </p:cNvPr>
          <p:cNvSpPr>
            <a:spLocks noChangeShapeType="1"/>
          </p:cNvSpPr>
          <p:nvPr/>
        </p:nvSpPr>
        <p:spPr bwMode="auto">
          <a:xfrm>
            <a:off x="6227763" y="2420938"/>
            <a:ext cx="0" cy="3313112"/>
          </a:xfrm>
          <a:prstGeom prst="line">
            <a:avLst/>
          </a:prstGeom>
          <a:noFill/>
          <a:ln w="95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9" name="Line 9">
            <a:extLst>
              <a:ext uri="{FF2B5EF4-FFF2-40B4-BE49-F238E27FC236}">
                <a16:creationId xmlns:a16="http://schemas.microsoft.com/office/drawing/2014/main" id="{640ABC00-E79F-44FD-9D1C-AFB6AFB2E419}"/>
              </a:ext>
            </a:extLst>
          </p:cNvPr>
          <p:cNvSpPr>
            <a:spLocks noChangeShapeType="1"/>
          </p:cNvSpPr>
          <p:nvPr/>
        </p:nvSpPr>
        <p:spPr bwMode="auto">
          <a:xfrm>
            <a:off x="2411413" y="2636838"/>
            <a:ext cx="3816350" cy="360362"/>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0" name="Line 10">
            <a:extLst>
              <a:ext uri="{FF2B5EF4-FFF2-40B4-BE49-F238E27FC236}">
                <a16:creationId xmlns:a16="http://schemas.microsoft.com/office/drawing/2014/main" id="{5DF88007-C74F-4AA7-AFDD-97FCF9810518}"/>
              </a:ext>
            </a:extLst>
          </p:cNvPr>
          <p:cNvSpPr>
            <a:spLocks noChangeShapeType="1"/>
          </p:cNvSpPr>
          <p:nvPr/>
        </p:nvSpPr>
        <p:spPr bwMode="auto">
          <a:xfrm flipH="1">
            <a:off x="2411413" y="3357563"/>
            <a:ext cx="3816350" cy="43180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1" name="Line 11">
            <a:extLst>
              <a:ext uri="{FF2B5EF4-FFF2-40B4-BE49-F238E27FC236}">
                <a16:creationId xmlns:a16="http://schemas.microsoft.com/office/drawing/2014/main" id="{8FA66942-6D63-4089-A816-80E467037724}"/>
              </a:ext>
            </a:extLst>
          </p:cNvPr>
          <p:cNvSpPr>
            <a:spLocks noChangeShapeType="1"/>
          </p:cNvSpPr>
          <p:nvPr/>
        </p:nvSpPr>
        <p:spPr bwMode="auto">
          <a:xfrm>
            <a:off x="2411413" y="4076700"/>
            <a:ext cx="3816350" cy="43180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2" name="Line 12">
            <a:extLst>
              <a:ext uri="{FF2B5EF4-FFF2-40B4-BE49-F238E27FC236}">
                <a16:creationId xmlns:a16="http://schemas.microsoft.com/office/drawing/2014/main" id="{CD4C8BBD-99BC-4625-9ED9-19412B214875}"/>
              </a:ext>
            </a:extLst>
          </p:cNvPr>
          <p:cNvSpPr>
            <a:spLocks noChangeShapeType="1"/>
          </p:cNvSpPr>
          <p:nvPr/>
        </p:nvSpPr>
        <p:spPr bwMode="auto">
          <a:xfrm flipH="1">
            <a:off x="2411413" y="4797425"/>
            <a:ext cx="3816350" cy="431800"/>
          </a:xfrm>
          <a:prstGeom prst="line">
            <a:avLst/>
          </a:prstGeom>
          <a:noFill/>
          <a:ln w="9525">
            <a:solidFill>
              <a:schemeClr val="tx1"/>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3" name="Text Box 13">
            <a:extLst>
              <a:ext uri="{FF2B5EF4-FFF2-40B4-BE49-F238E27FC236}">
                <a16:creationId xmlns:a16="http://schemas.microsoft.com/office/drawing/2014/main" id="{F6D6A3CA-E14F-4F11-A932-2F18B04D887C}"/>
              </a:ext>
            </a:extLst>
          </p:cNvPr>
          <p:cNvSpPr txBox="1">
            <a:spLocks noChangeArrowheads="1"/>
          </p:cNvSpPr>
          <p:nvPr/>
        </p:nvSpPr>
        <p:spPr bwMode="auto">
          <a:xfrm>
            <a:off x="3851275" y="2492375"/>
            <a:ext cx="1262063" cy="307975"/>
          </a:xfrm>
          <a:prstGeom prst="rect">
            <a:avLst/>
          </a:prstGeom>
          <a:noFill/>
          <a:ln w="9525">
            <a:noFill/>
            <a:miter lim="800000"/>
            <a:headEnd/>
            <a:tailEnd/>
          </a:ln>
          <a:effectLst/>
        </p:spPr>
        <p:txBody>
          <a:bodyPr wrap="none">
            <a:spAutoFit/>
          </a:bodyPr>
          <a:lstStyle/>
          <a:p>
            <a:pPr>
              <a:defRPr/>
            </a:pPr>
            <a:r>
              <a:rPr lang="zh-CN" altLang="en-US" sz="1400" dirty="0">
                <a:effectLst>
                  <a:outerShdw blurRad="38100" dist="38100" dir="2700000" algn="tl">
                    <a:srgbClr val="C0C0C0"/>
                  </a:outerShdw>
                </a:effectLst>
              </a:rPr>
              <a:t>身份认证请求</a:t>
            </a:r>
          </a:p>
        </p:txBody>
      </p:sp>
      <p:sp>
        <p:nvSpPr>
          <p:cNvPr id="14" name="Text Box 14">
            <a:extLst>
              <a:ext uri="{FF2B5EF4-FFF2-40B4-BE49-F238E27FC236}">
                <a16:creationId xmlns:a16="http://schemas.microsoft.com/office/drawing/2014/main" id="{77D33A7C-7C08-4346-B3FD-FEFC03C5C0AA}"/>
              </a:ext>
            </a:extLst>
          </p:cNvPr>
          <p:cNvSpPr txBox="1">
            <a:spLocks noChangeArrowheads="1"/>
          </p:cNvSpPr>
          <p:nvPr/>
        </p:nvSpPr>
        <p:spPr bwMode="auto">
          <a:xfrm>
            <a:off x="2916238" y="3357563"/>
            <a:ext cx="1082675" cy="307975"/>
          </a:xfrm>
          <a:prstGeom prst="rect">
            <a:avLst/>
          </a:prstGeom>
          <a:noFill/>
          <a:ln w="9525">
            <a:noFill/>
            <a:miter lim="800000"/>
            <a:headEnd/>
            <a:tailEnd/>
          </a:ln>
          <a:effectLst/>
        </p:spPr>
        <p:txBody>
          <a:bodyPr wrap="none">
            <a:spAutoFit/>
          </a:bodyPr>
          <a:lstStyle/>
          <a:p>
            <a:pPr>
              <a:defRPr/>
            </a:pPr>
            <a:r>
              <a:rPr lang="zh-CN" altLang="en-US" sz="1400" dirty="0">
                <a:effectLst>
                  <a:outerShdw blurRad="38100" dist="38100" dir="2700000" algn="tl">
                    <a:srgbClr val="C0C0C0"/>
                  </a:outerShdw>
                </a:effectLst>
              </a:rPr>
              <a:t>发送随机数</a:t>
            </a:r>
          </a:p>
        </p:txBody>
      </p:sp>
      <p:sp>
        <p:nvSpPr>
          <p:cNvPr id="15" name="Text Box 15">
            <a:extLst>
              <a:ext uri="{FF2B5EF4-FFF2-40B4-BE49-F238E27FC236}">
                <a16:creationId xmlns:a16="http://schemas.microsoft.com/office/drawing/2014/main" id="{30DCDC17-BEB3-4FF7-8911-8343FE7FD690}"/>
              </a:ext>
            </a:extLst>
          </p:cNvPr>
          <p:cNvSpPr txBox="1">
            <a:spLocks noChangeArrowheads="1"/>
          </p:cNvSpPr>
          <p:nvPr/>
        </p:nvSpPr>
        <p:spPr bwMode="auto">
          <a:xfrm>
            <a:off x="4643438" y="4005263"/>
            <a:ext cx="1082675" cy="307975"/>
          </a:xfrm>
          <a:prstGeom prst="rect">
            <a:avLst/>
          </a:prstGeom>
          <a:noFill/>
          <a:ln w="9525">
            <a:noFill/>
            <a:miter lim="800000"/>
            <a:headEnd/>
            <a:tailEnd/>
          </a:ln>
          <a:effectLst/>
        </p:spPr>
        <p:txBody>
          <a:bodyPr wrap="none">
            <a:spAutoFit/>
          </a:bodyPr>
          <a:lstStyle/>
          <a:p>
            <a:pPr>
              <a:defRPr/>
            </a:pPr>
            <a:r>
              <a:rPr lang="zh-CN" altLang="en-US" sz="1400" dirty="0">
                <a:effectLst>
                  <a:outerShdw blurRad="38100" dist="38100" dir="2700000" algn="tl">
                    <a:srgbClr val="C0C0C0"/>
                  </a:outerShdw>
                </a:effectLst>
              </a:rPr>
              <a:t>用密文响应</a:t>
            </a:r>
          </a:p>
        </p:txBody>
      </p:sp>
      <p:sp>
        <p:nvSpPr>
          <p:cNvPr id="16" name="Text Box 16">
            <a:extLst>
              <a:ext uri="{FF2B5EF4-FFF2-40B4-BE49-F238E27FC236}">
                <a16:creationId xmlns:a16="http://schemas.microsoft.com/office/drawing/2014/main" id="{9310F722-10A8-4E8E-891D-070194EE70AF}"/>
              </a:ext>
            </a:extLst>
          </p:cNvPr>
          <p:cNvSpPr txBox="1">
            <a:spLocks noChangeArrowheads="1"/>
          </p:cNvSpPr>
          <p:nvPr/>
        </p:nvSpPr>
        <p:spPr bwMode="auto">
          <a:xfrm>
            <a:off x="2771775" y="4797425"/>
            <a:ext cx="903288" cy="307975"/>
          </a:xfrm>
          <a:prstGeom prst="rect">
            <a:avLst/>
          </a:prstGeom>
          <a:noFill/>
          <a:ln w="9525">
            <a:noFill/>
            <a:miter lim="800000"/>
            <a:headEnd/>
            <a:tailEnd/>
          </a:ln>
          <a:effectLst/>
        </p:spPr>
        <p:txBody>
          <a:bodyPr wrap="none">
            <a:spAutoFit/>
          </a:bodyPr>
          <a:lstStyle/>
          <a:p>
            <a:pPr>
              <a:defRPr/>
            </a:pPr>
            <a:r>
              <a:rPr lang="zh-CN" altLang="en-US" sz="1400" dirty="0">
                <a:effectLst>
                  <a:outerShdw blurRad="38100" dist="38100" dir="2700000" algn="tl">
                    <a:srgbClr val="C0C0C0"/>
                  </a:outerShdw>
                </a:effectLst>
              </a:rPr>
              <a:t>确认成功</a:t>
            </a:r>
          </a:p>
        </p:txBody>
      </p:sp>
      <p:sp>
        <p:nvSpPr>
          <p:cNvPr id="17" name="Text Box 17">
            <a:extLst>
              <a:ext uri="{FF2B5EF4-FFF2-40B4-BE49-F238E27FC236}">
                <a16:creationId xmlns:a16="http://schemas.microsoft.com/office/drawing/2014/main" id="{5D6A43CA-D98A-43AA-9207-A5A43BDEA2AD}"/>
              </a:ext>
            </a:extLst>
          </p:cNvPr>
          <p:cNvSpPr txBox="1">
            <a:spLocks noChangeArrowheads="1"/>
          </p:cNvSpPr>
          <p:nvPr/>
        </p:nvSpPr>
        <p:spPr bwMode="auto">
          <a:xfrm>
            <a:off x="6372225" y="2997200"/>
            <a:ext cx="2159000" cy="307975"/>
          </a:xfrm>
          <a:prstGeom prst="rect">
            <a:avLst/>
          </a:prstGeom>
          <a:noFill/>
          <a:ln w="9525">
            <a:noFill/>
            <a:miter lim="800000"/>
            <a:headEnd/>
            <a:tailEnd/>
          </a:ln>
          <a:effectLst/>
        </p:spPr>
        <p:txBody>
          <a:bodyPr wrap="none">
            <a:spAutoFit/>
          </a:bodyPr>
          <a:lstStyle/>
          <a:p>
            <a:pPr>
              <a:defRPr/>
            </a:pPr>
            <a:r>
              <a:rPr lang="zh-CN" altLang="en-US" sz="1400" dirty="0">
                <a:effectLst>
                  <a:outerShdw blurRad="38100" dist="38100" dir="2700000" algn="tl">
                    <a:srgbClr val="C0C0C0"/>
                  </a:outerShdw>
                </a:effectLst>
              </a:rPr>
              <a:t>生成随机数发送到客户端</a:t>
            </a:r>
          </a:p>
        </p:txBody>
      </p:sp>
      <p:sp>
        <p:nvSpPr>
          <p:cNvPr id="18" name="Text Box 18">
            <a:extLst>
              <a:ext uri="{FF2B5EF4-FFF2-40B4-BE49-F238E27FC236}">
                <a16:creationId xmlns:a16="http://schemas.microsoft.com/office/drawing/2014/main" id="{28E6DF41-3390-4ADC-88CC-DE31A4F5FC75}"/>
              </a:ext>
            </a:extLst>
          </p:cNvPr>
          <p:cNvSpPr txBox="1">
            <a:spLocks noChangeArrowheads="1"/>
          </p:cNvSpPr>
          <p:nvPr/>
        </p:nvSpPr>
        <p:spPr bwMode="auto">
          <a:xfrm>
            <a:off x="6372225" y="4365625"/>
            <a:ext cx="2376488" cy="738188"/>
          </a:xfrm>
          <a:prstGeom prst="rect">
            <a:avLst/>
          </a:prstGeom>
          <a:noFill/>
          <a:ln w="9525">
            <a:noFill/>
            <a:miter lim="800000"/>
            <a:headEnd/>
            <a:tailEnd/>
          </a:ln>
          <a:effectLst/>
        </p:spPr>
        <p:txBody>
          <a:bodyPr>
            <a:spAutoFit/>
          </a:bodyPr>
          <a:lstStyle/>
          <a:p>
            <a:pPr>
              <a:defRPr/>
            </a:pPr>
            <a:r>
              <a:rPr lang="zh-CN" altLang="en-US" sz="1400" dirty="0">
                <a:effectLst>
                  <a:outerShdw blurRad="38100" dist="38100" dir="2700000" algn="tl">
                    <a:srgbClr val="C0C0C0"/>
                  </a:outerShdw>
                </a:effectLst>
              </a:rPr>
              <a:t>解密收到的相应结果，并与原发送的随机数进行比较，如果相同则认为成功</a:t>
            </a:r>
          </a:p>
        </p:txBody>
      </p:sp>
      <p:sp>
        <p:nvSpPr>
          <p:cNvPr id="19" name="Text Box 19">
            <a:extLst>
              <a:ext uri="{FF2B5EF4-FFF2-40B4-BE49-F238E27FC236}">
                <a16:creationId xmlns:a16="http://schemas.microsoft.com/office/drawing/2014/main" id="{DF249409-2CBA-4E2C-98A8-ED1950493D65}"/>
              </a:ext>
            </a:extLst>
          </p:cNvPr>
          <p:cNvSpPr txBox="1">
            <a:spLocks noChangeArrowheads="1"/>
          </p:cNvSpPr>
          <p:nvPr/>
        </p:nvSpPr>
        <p:spPr bwMode="auto">
          <a:xfrm>
            <a:off x="900113" y="3789363"/>
            <a:ext cx="1439862" cy="307975"/>
          </a:xfrm>
          <a:prstGeom prst="rect">
            <a:avLst/>
          </a:prstGeom>
          <a:noFill/>
          <a:ln w="9525">
            <a:noFill/>
            <a:miter lim="800000"/>
            <a:headEnd/>
            <a:tailEnd/>
          </a:ln>
          <a:effectLst/>
        </p:spPr>
        <p:txBody>
          <a:bodyPr>
            <a:spAutoFit/>
          </a:bodyPr>
          <a:lstStyle/>
          <a:p>
            <a:pPr>
              <a:defRPr/>
            </a:pPr>
            <a:r>
              <a:rPr lang="en-US" altLang="zh-CN" sz="1400" dirty="0">
                <a:effectLst>
                  <a:outerShdw blurRad="38100" dist="38100" dir="2700000" algn="tl">
                    <a:srgbClr val="C0C0C0"/>
                  </a:outerShdw>
                </a:effectLst>
              </a:rPr>
              <a:t>RC4</a:t>
            </a:r>
            <a:r>
              <a:rPr lang="zh-CN" altLang="en-US" sz="1400" dirty="0">
                <a:effectLst>
                  <a:outerShdw blurRad="38100" dist="38100" dir="2700000" algn="tl">
                    <a:srgbClr val="C0C0C0"/>
                  </a:outerShdw>
                </a:effectLst>
              </a:rPr>
              <a:t>加密随机数</a:t>
            </a:r>
          </a:p>
        </p:txBody>
      </p:sp>
      <p:sp>
        <p:nvSpPr>
          <p:cNvPr id="21" name="灯片编号占位符 11">
            <a:extLst>
              <a:ext uri="{FF2B5EF4-FFF2-40B4-BE49-F238E27FC236}">
                <a16:creationId xmlns:a16="http://schemas.microsoft.com/office/drawing/2014/main" id="{7E24348B-8D3A-4F56-A530-37C25C50BF58}"/>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7</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sp>
        <p:nvSpPr>
          <p:cNvPr id="98307" name="Text Box 5">
            <a:extLst>
              <a:ext uri="{FF2B5EF4-FFF2-40B4-BE49-F238E27FC236}">
                <a16:creationId xmlns:a16="http://schemas.microsoft.com/office/drawing/2014/main" id="{75761AB4-E1C9-48B1-BAC5-C0AD2E004B43}"/>
              </a:ext>
            </a:extLst>
          </p:cNvPr>
          <p:cNvSpPr txBox="1">
            <a:spLocks noChangeArrowheads="1"/>
          </p:cNvSpPr>
          <p:nvPr/>
        </p:nvSpPr>
        <p:spPr bwMode="auto">
          <a:xfrm>
            <a:off x="582613" y="1762125"/>
            <a:ext cx="7885112"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1085850" indent="-34290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Font typeface="Wingdings" panose="05000000000000000000" pitchFamily="2" charset="2"/>
              <a:buChar char="n"/>
            </a:pPr>
            <a:r>
              <a:rPr lang="en-US" altLang="zh-CN" sz="2400" b="1">
                <a:latin typeface="宋体" panose="02010600030101010101" pitchFamily="2" charset="-122"/>
                <a:ea typeface="宋体" panose="02010600030101010101" pitchFamily="2" charset="-122"/>
              </a:rPr>
              <a:t>WEP</a:t>
            </a:r>
            <a:r>
              <a:rPr lang="zh-CN" altLang="en-US" sz="2400" b="1">
                <a:latin typeface="宋体" panose="02010600030101010101" pitchFamily="2" charset="-122"/>
                <a:ea typeface="宋体" panose="02010600030101010101" pitchFamily="2" charset="-122"/>
              </a:rPr>
              <a:t> 密钥</a:t>
            </a:r>
            <a:endParaRPr lang="en-US" altLang="zh-CN" sz="2400" b="1">
              <a:latin typeface="宋体" panose="02010600030101010101" pitchFamily="2" charset="-122"/>
              <a:ea typeface="宋体" panose="02010600030101010101" pitchFamily="2" charset="-122"/>
            </a:endParaRPr>
          </a:p>
          <a:p>
            <a:pPr lvl="1" eaLnBrk="1" hangingPunct="1">
              <a:lnSpc>
                <a:spcPct val="150000"/>
              </a:lnSpc>
              <a:spcBef>
                <a:spcPct val="0"/>
              </a:spcBef>
              <a:buFont typeface="Wingdings" panose="05000000000000000000" pitchFamily="2" charset="2"/>
              <a:buChar char="n"/>
            </a:pPr>
            <a:r>
              <a:rPr lang="en-US" altLang="zh-CN" sz="2200">
                <a:latin typeface="宋体" panose="02010600030101010101" pitchFamily="2" charset="-122"/>
                <a:ea typeface="宋体" panose="02010600030101010101" pitchFamily="2" charset="-122"/>
              </a:rPr>
              <a:t>AP</a:t>
            </a:r>
            <a:r>
              <a:rPr lang="zh-CN" altLang="en-US" sz="2200">
                <a:latin typeface="宋体" panose="02010600030101010101" pitchFamily="2" charset="-122"/>
                <a:ea typeface="宋体" panose="02010600030101010101" pitchFamily="2" charset="-122"/>
              </a:rPr>
              <a:t>与接入点预置的密钥长度可选为</a:t>
            </a:r>
            <a:r>
              <a:rPr lang="en-US" altLang="zh-CN" sz="2200">
                <a:latin typeface="宋体" panose="02010600030101010101" pitchFamily="2" charset="-122"/>
                <a:ea typeface="宋体" panose="02010600030101010101" pitchFamily="2" charset="-122"/>
              </a:rPr>
              <a:t>40</a:t>
            </a:r>
            <a:r>
              <a:rPr lang="zh-CN" altLang="en-US" sz="2200">
                <a:latin typeface="宋体" panose="02010600030101010101" pitchFamily="2" charset="-122"/>
                <a:ea typeface="宋体" panose="02010600030101010101" pitchFamily="2" charset="-122"/>
              </a:rPr>
              <a:t>比特或</a:t>
            </a:r>
            <a:r>
              <a:rPr lang="en-US" altLang="zh-CN" sz="2200">
                <a:latin typeface="宋体" panose="02010600030101010101" pitchFamily="2" charset="-122"/>
                <a:ea typeface="宋体" panose="02010600030101010101" pitchFamily="2" charset="-122"/>
              </a:rPr>
              <a:t>104</a:t>
            </a:r>
            <a:r>
              <a:rPr lang="zh-CN" altLang="en-US" sz="2200">
                <a:latin typeface="宋体" panose="02010600030101010101" pitchFamily="2" charset="-122"/>
                <a:ea typeface="宋体" panose="02010600030101010101" pitchFamily="2" charset="-122"/>
              </a:rPr>
              <a:t>比特。</a:t>
            </a:r>
            <a:endParaRPr lang="en-US" altLang="zh-CN" sz="2200">
              <a:latin typeface="宋体" panose="02010600030101010101" pitchFamily="2" charset="-122"/>
              <a:ea typeface="宋体" panose="02010600030101010101" pitchFamily="2" charset="-122"/>
            </a:endParaRPr>
          </a:p>
          <a:p>
            <a:pPr lvl="1" eaLnBrk="1" hangingPunct="1">
              <a:lnSpc>
                <a:spcPct val="150000"/>
              </a:lnSpc>
              <a:spcBef>
                <a:spcPct val="0"/>
              </a:spcBef>
              <a:buFont typeface="Wingdings" panose="05000000000000000000" pitchFamily="2" charset="2"/>
              <a:buChar char="n"/>
            </a:pPr>
            <a:r>
              <a:rPr lang="zh-CN" altLang="en-US" sz="2200">
                <a:latin typeface="宋体" panose="02010600030101010101" pitchFamily="2" charset="-122"/>
                <a:ea typeface="宋体" panose="02010600030101010101" pitchFamily="2" charset="-122"/>
              </a:rPr>
              <a:t>为每一个数据包选定一个长度为</a:t>
            </a:r>
            <a:r>
              <a:rPr lang="en-US" altLang="zh-CN" sz="2200">
                <a:latin typeface="宋体" panose="02010600030101010101" pitchFamily="2" charset="-122"/>
                <a:ea typeface="宋体" panose="02010600030101010101" pitchFamily="2" charset="-122"/>
              </a:rPr>
              <a:t>24</a:t>
            </a:r>
            <a:r>
              <a:rPr lang="zh-CN" altLang="en-US" sz="2200">
                <a:latin typeface="宋体" panose="02010600030101010101" pitchFamily="2" charset="-122"/>
                <a:ea typeface="宋体" panose="02010600030101010101" pitchFamily="2" charset="-122"/>
              </a:rPr>
              <a:t>比特的数，这个数为初始化向量</a:t>
            </a:r>
            <a:r>
              <a:rPr lang="en-US" altLang="zh-CN" sz="2200">
                <a:latin typeface="宋体" panose="02010600030101010101" pitchFamily="2" charset="-122"/>
                <a:ea typeface="宋体" panose="02010600030101010101" pitchFamily="2" charset="-122"/>
              </a:rPr>
              <a:t>(IV)</a:t>
            </a:r>
            <a:r>
              <a:rPr lang="zh-CN" altLang="en-US" sz="2200">
                <a:latin typeface="宋体" panose="02010600030101010101" pitchFamily="2" charset="-122"/>
                <a:ea typeface="宋体" panose="02010600030101010101" pitchFamily="2" charset="-122"/>
              </a:rPr>
              <a:t>，将其与预置密钥相组合，生成用于数据包加密的加密密钥。</a:t>
            </a:r>
            <a:endParaRPr lang="en-US" altLang="zh-CN" sz="2200">
              <a:latin typeface="宋体" panose="02010600030101010101" pitchFamily="2" charset="-122"/>
              <a:ea typeface="宋体" panose="02010600030101010101" pitchFamily="2" charset="-122"/>
            </a:endParaRPr>
          </a:p>
          <a:p>
            <a:pPr lvl="1" eaLnBrk="1" hangingPunct="1">
              <a:lnSpc>
                <a:spcPct val="150000"/>
              </a:lnSpc>
              <a:spcBef>
                <a:spcPct val="0"/>
              </a:spcBef>
              <a:buFont typeface="Wingdings" panose="05000000000000000000" pitchFamily="2" charset="2"/>
              <a:buChar char="n"/>
            </a:pPr>
            <a:r>
              <a:rPr lang="zh-CN" altLang="en-US" sz="2200">
                <a:latin typeface="宋体" panose="02010600030101010101" pitchFamily="2" charset="-122"/>
                <a:ea typeface="宋体" panose="02010600030101010101" pitchFamily="2" charset="-122"/>
              </a:rPr>
              <a:t>接收程序接收此初始化向量，并将其与本地预置密钥相结合，恢复出加密密钥。</a:t>
            </a:r>
            <a:endParaRPr lang="en-US" altLang="zh-CN" sz="2200">
              <a:latin typeface="宋体" panose="02010600030101010101" pitchFamily="2" charset="-122"/>
              <a:ea typeface="宋体" panose="02010600030101010101" pitchFamily="2" charset="-122"/>
            </a:endParaRPr>
          </a:p>
        </p:txBody>
      </p:sp>
      <p:sp>
        <p:nvSpPr>
          <p:cNvPr id="107524" name="TextBox 49">
            <a:extLst>
              <a:ext uri="{FF2B5EF4-FFF2-40B4-BE49-F238E27FC236}">
                <a16:creationId xmlns:a16="http://schemas.microsoft.com/office/drawing/2014/main" id="{F39FDE5F-0C1E-4C66-9BB6-E9416C93C11E}"/>
              </a:ext>
            </a:extLst>
          </p:cNvPr>
          <p:cNvSpPr txBox="1">
            <a:spLocks noChangeArrowheads="1"/>
          </p:cNvSpPr>
          <p:nvPr/>
        </p:nvSpPr>
        <p:spPr bwMode="auto">
          <a:xfrm>
            <a:off x="107950" y="981075"/>
            <a:ext cx="8834438" cy="49212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600">
                <a:latin typeface="黑体" panose="02010609060101010101" pitchFamily="49" charset="-122"/>
                <a:ea typeface="黑体" panose="02010609060101010101" pitchFamily="49" charset="-122"/>
              </a:rPr>
              <a:t>2.4.1 WEP</a:t>
            </a:r>
            <a:endParaRPr lang="zh-CN" altLang="en-US" sz="2600">
              <a:latin typeface="黑体" panose="02010609060101010101" pitchFamily="49" charset="-122"/>
              <a:ea typeface="黑体" panose="02010609060101010101" pitchFamily="49" charset="-122"/>
            </a:endParaRPr>
          </a:p>
        </p:txBody>
      </p:sp>
      <p:sp>
        <p:nvSpPr>
          <p:cNvPr id="3" name="灯片编号占位符 11">
            <a:extLst>
              <a:ext uri="{FF2B5EF4-FFF2-40B4-BE49-F238E27FC236}">
                <a16:creationId xmlns:a16="http://schemas.microsoft.com/office/drawing/2014/main" id="{EA613919-ECC3-45B2-8819-F40FB7A223AD}"/>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8</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5AD5-962C-418F-9143-28EBDDE3FDEB}"/>
              </a:ext>
            </a:extLst>
          </p:cNvPr>
          <p:cNvSpPr>
            <a:spLocks noGrp="1"/>
          </p:cNvSpPr>
          <p:nvPr>
            <p:ph type="title"/>
          </p:nvPr>
        </p:nvSpPr>
        <p:spPr/>
        <p:txBody>
          <a:bodyPr/>
          <a:lstStyle/>
          <a:p>
            <a:pPr eaLnBrk="1" hangingPunct="1">
              <a:defRPr/>
            </a:pPr>
            <a:r>
              <a:rPr lang="en-US" altLang="zh-CN" dirty="0"/>
              <a:t>2.4 WLAN</a:t>
            </a:r>
            <a:r>
              <a:rPr lang="zh-CN" altLang="en-US" dirty="0"/>
              <a:t>安全机制</a:t>
            </a:r>
          </a:p>
        </p:txBody>
      </p:sp>
      <p:graphicFrame>
        <p:nvGraphicFramePr>
          <p:cNvPr id="108547" name="Object 5">
            <a:extLst>
              <a:ext uri="{FF2B5EF4-FFF2-40B4-BE49-F238E27FC236}">
                <a16:creationId xmlns:a16="http://schemas.microsoft.com/office/drawing/2014/main" id="{52CA2428-97C6-4102-AE37-E2B9BE211F39}"/>
              </a:ext>
            </a:extLst>
          </p:cNvPr>
          <p:cNvGraphicFramePr>
            <a:graphicFrameLocks noChangeAspect="1"/>
          </p:cNvGraphicFramePr>
          <p:nvPr/>
        </p:nvGraphicFramePr>
        <p:xfrm>
          <a:off x="963613" y="1590675"/>
          <a:ext cx="7216775" cy="3544888"/>
        </p:xfrm>
        <a:graphic>
          <a:graphicData uri="http://schemas.openxmlformats.org/presentationml/2006/ole">
            <mc:AlternateContent xmlns:mc="http://schemas.openxmlformats.org/markup-compatibility/2006">
              <mc:Choice xmlns:v="urn:schemas-microsoft-com:vml" Requires="v">
                <p:oleObj spid="_x0000_s108715" name="图表" r:id="rId4" imgW="6096000" imgH="2924118" progId="MSGraph.Chart.8">
                  <p:embed followColorScheme="full"/>
                </p:oleObj>
              </mc:Choice>
              <mc:Fallback>
                <p:oleObj name="图表" r:id="rId4" imgW="6096000" imgH="2924118" progId="MSGraph.Chart.8">
                  <p:embed followColorScheme="full"/>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613" y="1590675"/>
                        <a:ext cx="7216775" cy="354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a:extLst>
              <a:ext uri="{FF2B5EF4-FFF2-40B4-BE49-F238E27FC236}">
                <a16:creationId xmlns:a16="http://schemas.microsoft.com/office/drawing/2014/main" id="{38CBA541-231B-4199-BDD0-31113EEA3C0F}"/>
              </a:ext>
            </a:extLst>
          </p:cNvPr>
          <p:cNvSpPr txBox="1">
            <a:spLocks noChangeArrowheads="1"/>
          </p:cNvSpPr>
          <p:nvPr/>
        </p:nvSpPr>
        <p:spPr bwMode="auto">
          <a:xfrm>
            <a:off x="3452813" y="5373688"/>
            <a:ext cx="2146300" cy="369887"/>
          </a:xfrm>
          <a:prstGeom prst="rect">
            <a:avLst/>
          </a:prstGeom>
          <a:noFill/>
          <a:ln w="9525">
            <a:noFill/>
            <a:miter lim="800000"/>
            <a:headEnd/>
            <a:tailEnd/>
          </a:ln>
          <a:effectLst/>
        </p:spPr>
        <p:txBody>
          <a:bodyPr wrap="none">
            <a:spAutoFit/>
          </a:bodyPr>
          <a:lstStyle/>
          <a:p>
            <a:pPr algn="ctr" eaLnBrk="1" hangingPunct="1">
              <a:defRPr/>
            </a:pPr>
            <a:r>
              <a:rPr lang="en-US" altLang="zh-CN" b="1" dirty="0">
                <a:latin typeface="+mn-ea"/>
                <a:ea typeface="+mn-ea"/>
              </a:rPr>
              <a:t>64bit WEP</a:t>
            </a:r>
            <a:r>
              <a:rPr lang="zh-CN" altLang="en-US" b="1" dirty="0">
                <a:latin typeface="+mn-ea"/>
                <a:ea typeface="+mn-ea"/>
              </a:rPr>
              <a:t>密钥构成</a:t>
            </a:r>
          </a:p>
        </p:txBody>
      </p:sp>
      <p:sp>
        <p:nvSpPr>
          <p:cNvPr id="3" name="灯片编号占位符 11">
            <a:extLst>
              <a:ext uri="{FF2B5EF4-FFF2-40B4-BE49-F238E27FC236}">
                <a16:creationId xmlns:a16="http://schemas.microsoft.com/office/drawing/2014/main" id="{D34A5C6E-22EC-49F3-A737-F33ED206603C}"/>
              </a:ext>
            </a:extLst>
          </p:cNvPr>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4DCEACD-8701-4F75-9100-2E3545689159}" type="slidenum">
              <a:rPr lang="zh-CN" altLang="en-US" sz="1800">
                <a:latin typeface="Calibri" panose="020F0502020204030204" pitchFamily="34" charset="0"/>
                <a:ea typeface="宋体" panose="02010600030101010101" pitchFamily="2" charset="-122"/>
              </a:rPr>
              <a:pPr>
                <a:spcBef>
                  <a:spcPct val="0"/>
                </a:spcBef>
                <a:buFontTx/>
                <a:buNone/>
              </a:pPr>
              <a:t>9</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2300</TotalTime>
  <Words>6518</Words>
  <Application>Microsoft Office PowerPoint</Application>
  <PresentationFormat>全屏显示(4:3)</PresentationFormat>
  <Paragraphs>554</Paragraphs>
  <Slides>63</Slides>
  <Notes>44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6" baseType="lpstr">
      <vt:lpstr>PingFang SC</vt:lpstr>
      <vt:lpstr>黑体</vt:lpstr>
      <vt:lpstr>宋体</vt:lpstr>
      <vt:lpstr>微软雅黑</vt:lpstr>
      <vt:lpstr>Arial</vt:lpstr>
      <vt:lpstr>Arial</vt:lpstr>
      <vt:lpstr>Calibri</vt:lpstr>
      <vt:lpstr>Franklin Gothic Medium</vt:lpstr>
      <vt:lpstr>Times New Roman</vt:lpstr>
      <vt:lpstr>Verdana</vt:lpstr>
      <vt:lpstr>Wingdings</vt:lpstr>
      <vt:lpstr>Office 主题</vt:lpstr>
      <vt:lpstr>图表</vt:lpstr>
      <vt:lpstr>无线网络安全</vt:lpstr>
      <vt:lpstr>第二章 无线局域网及其安全 </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PowerPoint 演示文稿</vt:lpstr>
      <vt:lpstr>2.4 WLAN安全机制</vt:lpstr>
      <vt:lpstr>2.4 WLAN安全机制</vt:lpstr>
      <vt:lpstr>2.4 WLAN安全机制</vt:lpstr>
      <vt:lpstr>2.4 WLAN安全机制</vt:lpstr>
      <vt:lpstr>2.4 WLAN安全机制</vt:lpstr>
      <vt:lpstr>2.4 WLAN安全机制</vt:lpstr>
      <vt:lpstr>PowerPoint 演示文稿</vt:lpstr>
      <vt:lpstr>PowerPoint 演示文稿</vt:lpstr>
      <vt:lpstr>PowerPoint 演示文稿</vt:lpstr>
      <vt:lpstr>PowerPoint 演示文稿</vt:lpstr>
      <vt:lpstr>PowerPoint 演示文稿</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2.4 WLAN安全机制</vt:lpstr>
      <vt:lpstr>2.3. WLAN安全机制</vt:lpstr>
      <vt:lpstr>2.3. WLAN安全机制</vt:lpstr>
      <vt:lpstr>2.3. WLAN安全机制</vt:lpstr>
      <vt:lpstr>2.3. WLAN安全机制</vt:lpstr>
      <vt:lpstr>2.3. WLAN安全机制</vt:lpstr>
      <vt:lpstr>2.3. WLAN安全机制</vt:lpstr>
      <vt:lpstr>2.3. WLAN安全机制</vt:lpstr>
      <vt:lpstr>2.3. WLAN安全机制</vt:lpstr>
      <vt:lpstr>2.3. WLAN安全机制</vt:lpstr>
      <vt:lpstr>2.3. WLAN安全机制</vt:lpstr>
      <vt:lpstr>2.3. WLAN安全机制</vt:lpstr>
      <vt:lpstr>2.3. WLAN安全机制</vt:lpstr>
      <vt:lpstr>2.3. WLAN安全机制</vt:lpstr>
      <vt:lpstr>2.4. 思考</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面向恶意代码的静态分析平台研究</dc:title>
  <dc:creator>宋富</dc:creator>
  <cp:lastModifiedBy>Windows 用户</cp:lastModifiedBy>
  <cp:revision>1577</cp:revision>
  <cp:lastPrinted>2013-12-05T08:03:06Z</cp:lastPrinted>
  <dcterms:created xsi:type="dcterms:W3CDTF">2010-05-09T08:31:32Z</dcterms:created>
  <dcterms:modified xsi:type="dcterms:W3CDTF">2023-10-31T14:35:57Z</dcterms:modified>
</cp:coreProperties>
</file>