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68" r:id="rId2"/>
    <p:sldId id="269" r:id="rId3"/>
    <p:sldId id="270" r:id="rId4"/>
    <p:sldId id="271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全景图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34042"/>
            <a:ext cx="10131425" cy="801655"/>
          </a:xfr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1269739"/>
            <a:ext cx="10131425" cy="5269854"/>
          </a:xfrm>
        </p:spPr>
        <p:txBody>
          <a:bodyPr anchor="t" anchorCtr="0"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 hasCustomPrompt="1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4/6/2020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8" r:id="rId14"/>
    <p:sldLayoutId id="2147483667" r:id="rId15"/>
    <p:sldLayoutId id="2147483658" r:id="rId16"/>
    <p:sldLayoutId id="214748365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9" Type="http://schemas.openxmlformats.org/officeDocument/2006/relationships/image" Target="../media/image12.png"/><Relationship Id="rId34" Type="http://schemas.openxmlformats.org/officeDocument/2006/relationships/image" Target="../media/image192.png"/><Relationship Id="rId42" Type="http://schemas.openxmlformats.org/officeDocument/2006/relationships/image" Target="../media/image14.png"/><Relationship Id="rId47" Type="http://schemas.openxmlformats.org/officeDocument/2006/relationships/image" Target="../media/image19.png"/><Relationship Id="rId33" Type="http://schemas.openxmlformats.org/officeDocument/2006/relationships/image" Target="../media/image191.png"/><Relationship Id="rId38" Type="http://schemas.openxmlformats.org/officeDocument/2006/relationships/image" Target="../media/image196.png"/><Relationship Id="rId46" Type="http://schemas.openxmlformats.org/officeDocument/2006/relationships/image" Target="../media/image18.png"/><Relationship Id="rId2" Type="http://schemas.openxmlformats.org/officeDocument/2006/relationships/image" Target="../media/image4.png"/><Relationship Id="rId41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32" Type="http://schemas.openxmlformats.org/officeDocument/2006/relationships/image" Target="../media/image190.png"/><Relationship Id="rId37" Type="http://schemas.openxmlformats.org/officeDocument/2006/relationships/image" Target="../media/image195.png"/><Relationship Id="rId40" Type="http://schemas.openxmlformats.org/officeDocument/2006/relationships/image" Target="../media/image198.png"/><Relationship Id="rId45" Type="http://schemas.openxmlformats.org/officeDocument/2006/relationships/image" Target="../media/image17.png"/><Relationship Id="rId36" Type="http://schemas.openxmlformats.org/officeDocument/2006/relationships/image" Target="../media/image194.png"/><Relationship Id="rId31" Type="http://schemas.openxmlformats.org/officeDocument/2006/relationships/image" Target="../media/image189.png"/><Relationship Id="rId44" Type="http://schemas.openxmlformats.org/officeDocument/2006/relationships/image" Target="../media/image16.png"/><Relationship Id="rId30" Type="http://schemas.openxmlformats.org/officeDocument/2006/relationships/image" Target="../media/image188.png"/><Relationship Id="rId35" Type="http://schemas.openxmlformats.org/officeDocument/2006/relationships/image" Target="../media/image193.png"/><Relationship Id="rId43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18" Type="http://schemas.openxmlformats.org/officeDocument/2006/relationships/image" Target="../media/image350.png"/><Relationship Id="rId3" Type="http://schemas.openxmlformats.org/officeDocument/2006/relationships/image" Target="../media/image21.png"/><Relationship Id="rId21" Type="http://schemas.openxmlformats.org/officeDocument/2006/relationships/image" Target="../media/image5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17" Type="http://schemas.openxmlformats.org/officeDocument/2006/relationships/image" Target="../media/image35.png"/><Relationship Id="rId2" Type="http://schemas.openxmlformats.org/officeDocument/2006/relationships/image" Target="../media/image20.png"/><Relationship Id="rId16" Type="http://schemas.openxmlformats.org/officeDocument/2006/relationships/image" Target="../media/image34.png"/><Relationship Id="rId20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24" Type="http://schemas.openxmlformats.org/officeDocument/2006/relationships/image" Target="../media/image55.png"/><Relationship Id="rId5" Type="http://schemas.openxmlformats.org/officeDocument/2006/relationships/image" Target="../media/image23.png"/><Relationship Id="rId15" Type="http://schemas.openxmlformats.org/officeDocument/2006/relationships/image" Target="../media/image33.png"/><Relationship Id="rId23" Type="http://schemas.openxmlformats.org/officeDocument/2006/relationships/image" Target="../media/image54.png"/><Relationship Id="rId10" Type="http://schemas.openxmlformats.org/officeDocument/2006/relationships/image" Target="../media/image28.png"/><Relationship Id="rId19" Type="http://schemas.openxmlformats.org/officeDocument/2006/relationships/image" Target="../media/image49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Relationship Id="rId22" Type="http://schemas.openxmlformats.org/officeDocument/2006/relationships/image" Target="../media/image5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25.png"/><Relationship Id="rId3" Type="http://schemas.openxmlformats.org/officeDocument/2006/relationships/image" Target="../media/image215.png"/><Relationship Id="rId7" Type="http://schemas.openxmlformats.org/officeDocument/2006/relationships/image" Target="../media/image219.png"/><Relationship Id="rId12" Type="http://schemas.openxmlformats.org/officeDocument/2006/relationships/image" Target="../media/image22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8.png"/><Relationship Id="rId11" Type="http://schemas.openxmlformats.org/officeDocument/2006/relationships/image" Target="../media/image223.png"/><Relationship Id="rId5" Type="http://schemas.openxmlformats.org/officeDocument/2006/relationships/image" Target="../media/image2170.png"/><Relationship Id="rId10" Type="http://schemas.openxmlformats.org/officeDocument/2006/relationships/image" Target="../media/image222.png"/><Relationship Id="rId4" Type="http://schemas.openxmlformats.org/officeDocument/2006/relationships/image" Target="../media/image216.png"/><Relationship Id="rId9" Type="http://schemas.openxmlformats.org/officeDocument/2006/relationships/image" Target="../media/image221.png"/><Relationship Id="rId14" Type="http://schemas.openxmlformats.org/officeDocument/2006/relationships/image" Target="../media/image226.png"/></Relationships>
</file>

<file path=ppt/slides/_rels/slide4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0.png"/><Relationship Id="rId18" Type="http://schemas.openxmlformats.org/officeDocument/2006/relationships/image" Target="../media/image65.png"/><Relationship Id="rId26" Type="http://schemas.openxmlformats.org/officeDocument/2006/relationships/image" Target="../media/image73.png"/><Relationship Id="rId39" Type="http://schemas.openxmlformats.org/officeDocument/2006/relationships/image" Target="../media/image86.png"/><Relationship Id="rId21" Type="http://schemas.openxmlformats.org/officeDocument/2006/relationships/image" Target="../media/image68.png"/><Relationship Id="rId47" Type="http://schemas.openxmlformats.org/officeDocument/2006/relationships/image" Target="../media/image78.png"/><Relationship Id="rId34" Type="http://schemas.openxmlformats.org/officeDocument/2006/relationships/image" Target="../media/image81.png"/><Relationship Id="rId50" Type="http://schemas.openxmlformats.org/officeDocument/2006/relationships/image" Target="../media/image87.png"/><Relationship Id="rId42" Type="http://schemas.openxmlformats.org/officeDocument/2006/relationships/image" Target="../media/image89.png"/><Relationship Id="rId7" Type="http://schemas.openxmlformats.org/officeDocument/2006/relationships/image" Target="../media/image540.png"/><Relationship Id="rId2" Type="http://schemas.openxmlformats.org/officeDocument/2006/relationships/image" Target="../media/image56.png"/><Relationship Id="rId16" Type="http://schemas.openxmlformats.org/officeDocument/2006/relationships/image" Target="../media/image63.png"/><Relationship Id="rId29" Type="http://schemas.openxmlformats.org/officeDocument/2006/relationships/image" Target="../media/image76.png"/><Relationship Id="rId11" Type="http://schemas.openxmlformats.org/officeDocument/2006/relationships/image" Target="../media/image58.png"/><Relationship Id="rId24" Type="http://schemas.openxmlformats.org/officeDocument/2006/relationships/image" Target="../media/image71.png"/><Relationship Id="rId32" Type="http://schemas.openxmlformats.org/officeDocument/2006/relationships/image" Target="../media/image79.png"/><Relationship Id="rId37" Type="http://schemas.openxmlformats.org/officeDocument/2006/relationships/image" Target="../media/image84.png"/><Relationship Id="rId40" Type="http://schemas.openxmlformats.org/officeDocument/2006/relationships/image" Target="../media/image870.png"/><Relationship Id="rId45" Type="http://schemas.openxmlformats.org/officeDocument/2006/relationships/image" Target="../media/image92.png"/><Relationship Id="rId5" Type="http://schemas.openxmlformats.org/officeDocument/2006/relationships/image" Target="../media/image520.png"/><Relationship Id="rId15" Type="http://schemas.openxmlformats.org/officeDocument/2006/relationships/image" Target="../media/image62.png"/><Relationship Id="rId23" Type="http://schemas.openxmlformats.org/officeDocument/2006/relationships/image" Target="../media/image70.png"/><Relationship Id="rId28" Type="http://schemas.openxmlformats.org/officeDocument/2006/relationships/image" Target="../media/image75.png"/><Relationship Id="rId49" Type="http://schemas.openxmlformats.org/officeDocument/2006/relationships/image" Target="../media/image82.png"/><Relationship Id="rId36" Type="http://schemas.openxmlformats.org/officeDocument/2006/relationships/image" Target="../media/image83.png"/><Relationship Id="rId10" Type="http://schemas.openxmlformats.org/officeDocument/2006/relationships/image" Target="../media/image57.png"/><Relationship Id="rId19" Type="http://schemas.openxmlformats.org/officeDocument/2006/relationships/image" Target="../media/image66.png"/><Relationship Id="rId31" Type="http://schemas.openxmlformats.org/officeDocument/2006/relationships/image" Target="../media/image780.png"/><Relationship Id="rId44" Type="http://schemas.openxmlformats.org/officeDocument/2006/relationships/image" Target="../media/image91.png"/><Relationship Id="rId52" Type="http://schemas.openxmlformats.org/officeDocument/2006/relationships/image" Target="../media/image94.png"/><Relationship Id="rId4" Type="http://schemas.openxmlformats.org/officeDocument/2006/relationships/image" Target="../media/image500.png"/><Relationship Id="rId9" Type="http://schemas.openxmlformats.org/officeDocument/2006/relationships/image" Target="../media/image560.png"/><Relationship Id="rId14" Type="http://schemas.openxmlformats.org/officeDocument/2006/relationships/image" Target="../media/image61.png"/><Relationship Id="rId22" Type="http://schemas.openxmlformats.org/officeDocument/2006/relationships/image" Target="../media/image69.png"/><Relationship Id="rId27" Type="http://schemas.openxmlformats.org/officeDocument/2006/relationships/image" Target="../media/image74.png"/><Relationship Id="rId30" Type="http://schemas.openxmlformats.org/officeDocument/2006/relationships/image" Target="../media/image77.png"/><Relationship Id="rId48" Type="http://schemas.openxmlformats.org/officeDocument/2006/relationships/image" Target="../media/image95.png"/><Relationship Id="rId43" Type="http://schemas.openxmlformats.org/officeDocument/2006/relationships/image" Target="../media/image90.png"/><Relationship Id="rId8" Type="http://schemas.openxmlformats.org/officeDocument/2006/relationships/image" Target="../media/image550.png"/><Relationship Id="rId51" Type="http://schemas.openxmlformats.org/officeDocument/2006/relationships/image" Target="../media/image88.png"/><Relationship Id="rId3" Type="http://schemas.openxmlformats.org/officeDocument/2006/relationships/image" Target="../media/image490.png"/><Relationship Id="rId12" Type="http://schemas.openxmlformats.org/officeDocument/2006/relationships/image" Target="../media/image59.png"/><Relationship Id="rId17" Type="http://schemas.openxmlformats.org/officeDocument/2006/relationships/image" Target="../media/image64.png"/><Relationship Id="rId25" Type="http://schemas.openxmlformats.org/officeDocument/2006/relationships/image" Target="../media/image72.png"/><Relationship Id="rId46" Type="http://schemas.openxmlformats.org/officeDocument/2006/relationships/image" Target="../media/image93.png"/><Relationship Id="rId33" Type="http://schemas.openxmlformats.org/officeDocument/2006/relationships/image" Target="../media/image80.png"/><Relationship Id="rId38" Type="http://schemas.openxmlformats.org/officeDocument/2006/relationships/image" Target="../media/image85.png"/><Relationship Id="rId20" Type="http://schemas.openxmlformats.org/officeDocument/2006/relationships/image" Target="../media/image6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Convert RE </a:t>
                </a:r>
                <a:r>
                  <a:rPr lang="en-US" dirty="0"/>
                  <a:t>0(0+1)*10*</a:t>
                </a:r>
                <a:r>
                  <a:rPr lang="en-US" altLang="zh-CN" dirty="0"/>
                  <a:t> to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</a:t>
                </a:r>
                <a:r>
                  <a:rPr lang="en-US" dirty="0"/>
                  <a:t>FA, and convert this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</a:t>
                </a:r>
                <a:r>
                  <a:rPr lang="en-US" dirty="0"/>
                  <a:t>FA to a DFA</a:t>
                </a:r>
              </a:p>
              <a:p>
                <a:endParaRPr 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组合 3"/>
          <p:cNvGrpSpPr/>
          <p:nvPr/>
        </p:nvGrpSpPr>
        <p:grpSpPr>
          <a:xfrm>
            <a:off x="626745" y="1901244"/>
            <a:ext cx="10510431" cy="3210281"/>
            <a:chOff x="626745" y="1901244"/>
            <a:chExt cx="10510431" cy="3210281"/>
          </a:xfrm>
        </p:grpSpPr>
        <p:grpSp>
          <p:nvGrpSpPr>
            <p:cNvPr id="9" name="组合 8"/>
            <p:cNvGrpSpPr/>
            <p:nvPr/>
          </p:nvGrpSpPr>
          <p:grpSpPr>
            <a:xfrm>
              <a:off x="1497137" y="1901244"/>
              <a:ext cx="8233404" cy="3210281"/>
              <a:chOff x="4739763" y="799477"/>
              <a:chExt cx="8233404" cy="3210281"/>
            </a:xfrm>
          </p:grpSpPr>
          <p:grpSp>
            <p:nvGrpSpPr>
              <p:cNvPr id="17" name="组合 16"/>
              <p:cNvGrpSpPr/>
              <p:nvPr/>
            </p:nvGrpSpPr>
            <p:grpSpPr>
              <a:xfrm>
                <a:off x="4742369" y="799477"/>
                <a:ext cx="8230798" cy="3210281"/>
                <a:chOff x="1888897" y="2137982"/>
                <a:chExt cx="8230798" cy="3210281"/>
              </a:xfrm>
            </p:grpSpPr>
            <p:cxnSp>
              <p:nvCxnSpPr>
                <p:cNvPr id="19" name="直接箭头连接符 18"/>
                <p:cNvCxnSpPr>
                  <a:stCxn id="20" idx="7"/>
                  <a:endCxn id="47" idx="3"/>
                </p:cNvCxnSpPr>
                <p:nvPr/>
              </p:nvCxnSpPr>
              <p:spPr>
                <a:xfrm flipV="1">
                  <a:off x="3453369" y="3387578"/>
                  <a:ext cx="542342" cy="3684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0" name="椭圆 19"/>
                <p:cNvSpPr/>
                <p:nvPr/>
              </p:nvSpPr>
              <p:spPr>
                <a:xfrm>
                  <a:off x="3067714" y="3689873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:r>
                    <a:rPr lang="en-US" dirty="0"/>
                    <a:t>3</a:t>
                  </a:r>
                </a:p>
              </p:txBody>
            </p:sp>
            <p:grpSp>
              <p:nvGrpSpPr>
                <p:cNvPr id="21" name="组合 20"/>
                <p:cNvGrpSpPr/>
                <p:nvPr/>
              </p:nvGrpSpPr>
              <p:grpSpPr>
                <a:xfrm>
                  <a:off x="3801625" y="2930628"/>
                  <a:ext cx="1577387" cy="566113"/>
                  <a:chOff x="2814543" y="2672231"/>
                  <a:chExt cx="1783093" cy="639939"/>
                </a:xfrm>
              </p:grpSpPr>
              <p:sp>
                <p:nvSpPr>
                  <p:cNvPr id="46" name="椭圆 45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5</a:t>
                    </a:r>
                  </a:p>
                </p:txBody>
              </p:sp>
              <p:sp>
                <p:nvSpPr>
                  <p:cNvPr id="47" name="椭圆 46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  <p:sp>
                <p:nvSpPr>
                  <p:cNvPr id="48" name="圆角矩形 47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22" name="组合 21"/>
                <p:cNvGrpSpPr/>
                <p:nvPr/>
              </p:nvGrpSpPr>
              <p:grpSpPr>
                <a:xfrm>
                  <a:off x="3787839" y="4350828"/>
                  <a:ext cx="1577387" cy="566112"/>
                  <a:chOff x="2814543" y="2672231"/>
                  <a:chExt cx="1783093" cy="639939"/>
                </a:xfrm>
              </p:grpSpPr>
              <p:sp>
                <p:nvSpPr>
                  <p:cNvPr id="43" name="椭圆 42"/>
                  <p:cNvSpPr/>
                  <p:nvPr/>
                </p:nvSpPr>
                <p:spPr>
                  <a:xfrm>
                    <a:off x="4000307" y="275574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7</a:t>
                    </a:r>
                  </a:p>
                </p:txBody>
              </p:sp>
              <p:sp>
                <p:nvSpPr>
                  <p:cNvPr id="44" name="椭圆 43"/>
                  <p:cNvSpPr/>
                  <p:nvPr/>
                </p:nvSpPr>
                <p:spPr>
                  <a:xfrm>
                    <a:off x="2959143" y="27528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:r>
                      <a:rPr lang="en-US" dirty="0"/>
                      <a:t>6</a:t>
                    </a:r>
                  </a:p>
                </p:txBody>
              </p:sp>
              <p:sp>
                <p:nvSpPr>
                  <p:cNvPr id="45" name="圆角矩形 44"/>
                  <p:cNvSpPr/>
                  <p:nvPr/>
                </p:nvSpPr>
                <p:spPr>
                  <a:xfrm>
                    <a:off x="2814543" y="2672231"/>
                    <a:ext cx="1783093" cy="639939"/>
                  </a:xfrm>
                  <a:prstGeom prst="roundRect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3" name="直接箭头连接符 22"/>
                <p:cNvCxnSpPr>
                  <a:stCxn id="20" idx="5"/>
                  <a:endCxn id="44" idx="1"/>
                </p:cNvCxnSpPr>
                <p:nvPr/>
              </p:nvCxnSpPr>
              <p:spPr>
                <a:xfrm>
                  <a:off x="3453369" y="4075529"/>
                  <a:ext cx="528556" cy="412764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直接箭头连接符 23"/>
                <p:cNvCxnSpPr>
                  <a:stCxn id="37" idx="6"/>
                  <a:endCxn id="20" idx="2"/>
                </p:cNvCxnSpPr>
                <p:nvPr/>
              </p:nvCxnSpPr>
              <p:spPr>
                <a:xfrm>
                  <a:off x="2718824" y="3913603"/>
                  <a:ext cx="348890" cy="2182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5" name="椭圆 24"/>
                <p:cNvSpPr/>
                <p:nvPr/>
              </p:nvSpPr>
              <p:spPr>
                <a:xfrm>
                  <a:off x="5780898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8</a:t>
                  </a:r>
                </a:p>
              </p:txBody>
            </p:sp>
            <p:cxnSp>
              <p:nvCxnSpPr>
                <p:cNvPr id="26" name="直接箭头连接符 25"/>
                <p:cNvCxnSpPr>
                  <a:stCxn id="46" idx="5"/>
                  <a:endCxn id="25" idx="1"/>
                </p:cNvCxnSpPr>
                <p:nvPr/>
              </p:nvCxnSpPr>
              <p:spPr>
                <a:xfrm>
                  <a:off x="5236250" y="3390161"/>
                  <a:ext cx="610817" cy="363698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直接箭头连接符 26"/>
                <p:cNvCxnSpPr>
                  <a:stCxn id="43" idx="7"/>
                  <a:endCxn id="25" idx="3"/>
                </p:cNvCxnSpPr>
                <p:nvPr/>
              </p:nvCxnSpPr>
              <p:spPr>
                <a:xfrm flipV="1">
                  <a:off x="5222463" y="4073347"/>
                  <a:ext cx="624603" cy="417530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8" name="矩形 27"/>
                    <p:cNvSpPr/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4" name="矩形 19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2721" y="331160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0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9" name="矩形 28"/>
                    <p:cNvSpPr/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5" name="矩形 19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87728" y="4194891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1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0" name="矩形 29"/>
                    <p:cNvSpPr/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6" name="矩形 19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47339" y="4250167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2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1" name="矩形 30"/>
                    <p:cNvSpPr/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97" name="矩形 19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5463720" y="3238146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3"/>
                      <a:stretch>
                        <a:fillRect b="-1887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32" name="直接箭头连接符 31"/>
                <p:cNvCxnSpPr>
                  <a:stCxn id="47" idx="6"/>
                  <a:endCxn id="46" idx="2"/>
                </p:cNvCxnSpPr>
                <p:nvPr/>
              </p:nvCxnSpPr>
              <p:spPr>
                <a:xfrm>
                  <a:off x="4381367" y="32278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直接箭头连接符 32"/>
                <p:cNvCxnSpPr>
                  <a:stCxn id="44" idx="6"/>
                  <a:endCxn id="43" idx="2"/>
                </p:cNvCxnSpPr>
                <p:nvPr/>
              </p:nvCxnSpPr>
              <p:spPr>
                <a:xfrm>
                  <a:off x="4367581" y="4648038"/>
                  <a:ext cx="469227" cy="2583"/>
                </a:xfrm>
                <a:prstGeom prst="straightConnector1">
                  <a:avLst/>
                </a:prstGeom>
                <a:ln w="28575">
                  <a:solidFill>
                    <a:schemeClr val="accent5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矩形 33"/>
                    <p:cNvSpPr/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0" name="矩形 1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44325" y="2886960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3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矩形 34"/>
                    <p:cNvSpPr/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1" name="矩形 2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379707" y="4294937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3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6" name="椭圆 35"/>
                <p:cNvSpPr/>
                <p:nvPr/>
              </p:nvSpPr>
              <p:spPr>
                <a:xfrm>
                  <a:off x="6615857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9</a:t>
                  </a:r>
                </a:p>
              </p:txBody>
            </p:sp>
            <p:sp>
              <p:nvSpPr>
                <p:cNvPr id="37" name="椭圆 36"/>
                <p:cNvSpPr/>
                <p:nvPr/>
              </p:nvSpPr>
              <p:spPr>
                <a:xfrm>
                  <a:off x="2267000" y="3687691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2</a:t>
                  </a: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8" name="矩形 37"/>
                    <p:cNvSpPr/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4" name="矩形 20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499790" y="2137982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6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矩形 38"/>
                    <p:cNvSpPr/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5" name="矩形 20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07444" y="5021539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7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" name="矩形 39"/>
                    <p:cNvSpPr/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6" name="矩形 205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745231" y="3545278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8"/>
                      <a:stretch>
                        <a:fillRect b="-185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1" name="矩形 40"/>
                    <p:cNvSpPr/>
                    <p:nvPr/>
                  </p:nvSpPr>
                  <p:spPr>
                    <a:xfrm>
                      <a:off x="6220779" y="3553824"/>
                      <a:ext cx="321561" cy="326724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𝜖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41" name="矩形 4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20779" y="3553824"/>
                      <a:ext cx="321561" cy="326724"/>
                    </a:xfrm>
                    <a:prstGeom prst="rect">
                      <a:avLst/>
                    </a:prstGeom>
                    <a:blipFill rotWithShape="0">
                      <a:blip r:embed="rId3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2" name="矩形 41"/>
                    <p:cNvSpPr/>
                    <p:nvPr/>
                  </p:nvSpPr>
                  <p:spPr>
                    <a:xfrm>
                      <a:off x="7057482" y="3570013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208" name="矩形 20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057482" y="3570013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4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0" name="矩形 99"/>
                    <p:cNvSpPr/>
                    <p:nvPr/>
                  </p:nvSpPr>
                  <p:spPr>
                    <a:xfrm>
                      <a:off x="9742669" y="3603307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0" name="矩形 99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42669" y="3603307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4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1" name="矩形 100"/>
                    <p:cNvSpPr/>
                    <p:nvPr/>
                  </p:nvSpPr>
                  <p:spPr>
                    <a:xfrm>
                      <a:off x="1888897" y="3559767"/>
                      <a:ext cx="377026" cy="369332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1" name="矩形 10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888897" y="3559767"/>
                      <a:ext cx="377026" cy="369332"/>
                    </a:xfrm>
                    <a:prstGeom prst="rect">
                      <a:avLst/>
                    </a:prstGeom>
                    <a:blipFill rotWithShape="0">
                      <a:blip r:embed="rId4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" name="直接箭头连接符 12"/>
              <p:cNvCxnSpPr>
                <a:stCxn id="25" idx="6"/>
                <a:endCxn id="36" idx="2"/>
              </p:cNvCxnSpPr>
              <p:nvPr/>
            </p:nvCxnSpPr>
            <p:spPr>
              <a:xfrm>
                <a:off x="9086194" y="2575098"/>
                <a:ext cx="383135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曲线连接符 13"/>
              <p:cNvCxnSpPr>
                <a:stCxn id="25" idx="0"/>
                <a:endCxn id="20" idx="0"/>
              </p:cNvCxnSpPr>
              <p:nvPr/>
            </p:nvCxnSpPr>
            <p:spPr>
              <a:xfrm rot="16200000" flipH="1" flipV="1">
                <a:off x="7502599" y="993685"/>
                <a:ext cx="2182" cy="2713184"/>
              </a:xfrm>
              <a:prstGeom prst="curvedConnector3">
                <a:avLst>
                  <a:gd name="adj1" fmla="val -4964156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曲线连接符 14"/>
              <p:cNvCxnSpPr>
                <a:stCxn id="37" idx="4"/>
                <a:endCxn id="36" idx="4"/>
              </p:cNvCxnSpPr>
              <p:nvPr/>
            </p:nvCxnSpPr>
            <p:spPr>
              <a:xfrm rot="16200000" flipH="1">
                <a:off x="7520812" y="626581"/>
                <a:ext cx="12700" cy="4348857"/>
              </a:xfrm>
              <a:prstGeom prst="curvedConnector3">
                <a:avLst>
                  <a:gd name="adj1" fmla="val 7990677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直接箭头连接符 15"/>
              <p:cNvCxnSpPr>
                <a:stCxn id="96" idx="6"/>
                <a:endCxn id="37" idx="2"/>
              </p:cNvCxnSpPr>
              <p:nvPr/>
            </p:nvCxnSpPr>
            <p:spPr>
              <a:xfrm>
                <a:off x="4739763" y="2575097"/>
                <a:ext cx="380709" cy="1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0" name="椭圆 9"/>
            <p:cNvSpPr/>
            <p:nvPr/>
          </p:nvSpPr>
          <p:spPr>
            <a:xfrm>
              <a:off x="7052898" y="3457303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r>
                <a:rPr lang="en-US" sz="1400" dirty="0"/>
                <a:t>10</a:t>
              </a:r>
            </a:p>
          </p:txBody>
        </p:sp>
        <p:cxnSp>
          <p:nvCxnSpPr>
            <p:cNvPr id="11" name="直接箭头连接符 10"/>
            <p:cNvCxnSpPr>
              <a:stCxn id="36" idx="6"/>
              <a:endCxn id="10" idx="2"/>
            </p:cNvCxnSpPr>
            <p:nvPr/>
          </p:nvCxnSpPr>
          <p:spPr>
            <a:xfrm>
              <a:off x="6678527" y="3676865"/>
              <a:ext cx="374371" cy="63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箭头连接符 6"/>
            <p:cNvCxnSpPr>
              <a:stCxn id="88" idx="6"/>
              <a:endCxn id="87" idx="2"/>
            </p:cNvCxnSpPr>
            <p:nvPr/>
          </p:nvCxnSpPr>
          <p:spPr>
            <a:xfrm>
              <a:off x="9306090" y="3679571"/>
              <a:ext cx="469227" cy="25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3" name="组合 72"/>
            <p:cNvGrpSpPr/>
            <p:nvPr/>
          </p:nvGrpSpPr>
          <p:grpSpPr>
            <a:xfrm>
              <a:off x="8726348" y="3382361"/>
              <a:ext cx="1577387" cy="566112"/>
              <a:chOff x="2814543" y="2672231"/>
              <a:chExt cx="1783093" cy="639939"/>
            </a:xfrm>
          </p:grpSpPr>
          <p:sp>
            <p:nvSpPr>
              <p:cNvPr id="87" name="椭圆 86"/>
              <p:cNvSpPr/>
              <p:nvPr/>
            </p:nvSpPr>
            <p:spPr>
              <a:xfrm>
                <a:off x="4000307" y="275574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13</a:t>
                </a:r>
              </a:p>
            </p:txBody>
          </p:sp>
          <p:sp>
            <p:nvSpPr>
              <p:cNvPr id="88" name="椭圆 87"/>
              <p:cNvSpPr/>
              <p:nvPr/>
            </p:nvSpPr>
            <p:spPr>
              <a:xfrm>
                <a:off x="2959143" y="2752827"/>
                <a:ext cx="510746" cy="510746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 anchorCtr="1"/>
              <a:lstStyle/>
              <a:p>
                <a:pPr algn="ctr"/>
                <a:r>
                  <a:rPr lang="en-US" dirty="0"/>
                  <a:t>12</a:t>
                </a:r>
              </a:p>
            </p:txBody>
          </p:sp>
          <p:sp>
            <p:nvSpPr>
              <p:cNvPr id="90" name="圆角矩形 89"/>
              <p:cNvSpPr/>
              <p:nvPr/>
            </p:nvSpPr>
            <p:spPr>
              <a:xfrm>
                <a:off x="2814543" y="2672231"/>
                <a:ext cx="1783093" cy="639939"/>
              </a:xfrm>
              <a:prstGeom prst="roundRect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4" name="椭圆 73"/>
            <p:cNvSpPr/>
            <p:nvPr/>
          </p:nvSpPr>
          <p:spPr>
            <a:xfrm>
              <a:off x="7877958" y="3454335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 anchorCtr="1"/>
            <a:lstStyle/>
            <a:p>
              <a:pPr algn="ctr"/>
              <a:r>
                <a:rPr lang="en-US" dirty="0"/>
                <a:t>11</a:t>
              </a:r>
            </a:p>
          </p:txBody>
        </p:sp>
        <p:grpSp>
          <p:nvGrpSpPr>
            <p:cNvPr id="75" name="组合 74"/>
            <p:cNvGrpSpPr/>
            <p:nvPr/>
          </p:nvGrpSpPr>
          <p:grpSpPr>
            <a:xfrm>
              <a:off x="10685352" y="3454335"/>
              <a:ext cx="451824" cy="451824"/>
              <a:chOff x="8178883" y="4381874"/>
              <a:chExt cx="451824" cy="451824"/>
            </a:xfrm>
          </p:grpSpPr>
          <p:sp>
            <p:nvSpPr>
              <p:cNvPr id="85" name="椭圆 84"/>
              <p:cNvSpPr/>
              <p:nvPr/>
            </p:nvSpPr>
            <p:spPr>
              <a:xfrm>
                <a:off x="8178883" y="4381874"/>
                <a:ext cx="451824" cy="451824"/>
              </a:xfrm>
              <a:prstGeom prst="ellipse">
                <a:avLst/>
              </a:prstGeom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dirty="0"/>
                  <a:t>14</a:t>
                </a:r>
              </a:p>
            </p:txBody>
          </p:sp>
          <p:sp>
            <p:nvSpPr>
              <p:cNvPr id="86" name="椭圆 85"/>
              <p:cNvSpPr/>
              <p:nvPr/>
            </p:nvSpPr>
            <p:spPr>
              <a:xfrm>
                <a:off x="8223659" y="4419473"/>
                <a:ext cx="362315" cy="380991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endParaRPr lang="zh-CN" altLang="en-US"/>
              </a:p>
            </p:txBody>
          </p:sp>
        </p:grpSp>
        <p:cxnSp>
          <p:nvCxnSpPr>
            <p:cNvPr id="76" name="直接箭头连接符 75"/>
            <p:cNvCxnSpPr>
              <a:stCxn id="74" idx="6"/>
              <a:endCxn id="88" idx="2"/>
            </p:cNvCxnSpPr>
            <p:nvPr/>
          </p:nvCxnSpPr>
          <p:spPr>
            <a:xfrm flipV="1">
              <a:off x="8329782" y="3679571"/>
              <a:ext cx="524484" cy="676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直接箭头连接符 76"/>
            <p:cNvCxnSpPr>
              <a:stCxn id="87" idx="6"/>
              <a:endCxn id="85" idx="2"/>
            </p:cNvCxnSpPr>
            <p:nvPr/>
          </p:nvCxnSpPr>
          <p:spPr>
            <a:xfrm flipV="1">
              <a:off x="10227141" y="3680247"/>
              <a:ext cx="458211" cy="190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曲线连接符 77"/>
            <p:cNvCxnSpPr>
              <a:stCxn id="87" idx="0"/>
              <a:endCxn id="88" idx="0"/>
            </p:cNvCxnSpPr>
            <p:nvPr/>
          </p:nvCxnSpPr>
          <p:spPr>
            <a:xfrm rot="16200000" flipV="1">
              <a:off x="9539413" y="2994425"/>
              <a:ext cx="2583" cy="921051"/>
            </a:xfrm>
            <a:prstGeom prst="curvedConnector3">
              <a:avLst>
                <a:gd name="adj1" fmla="val 895017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曲线连接符 78"/>
            <p:cNvCxnSpPr>
              <a:stCxn id="74" idx="4"/>
              <a:endCxn id="85" idx="4"/>
            </p:cNvCxnSpPr>
            <p:nvPr/>
          </p:nvCxnSpPr>
          <p:spPr>
            <a:xfrm rot="16200000" flipH="1">
              <a:off x="9507567" y="2502462"/>
              <a:ext cx="12700" cy="2807394"/>
            </a:xfrm>
            <a:prstGeom prst="curvedConnector3">
              <a:avLst>
                <a:gd name="adj1" fmla="val 361681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0" name="直接箭头连接符 79"/>
            <p:cNvCxnSpPr>
              <a:stCxn id="10" idx="6"/>
              <a:endCxn id="74" idx="2"/>
            </p:cNvCxnSpPr>
            <p:nvPr/>
          </p:nvCxnSpPr>
          <p:spPr>
            <a:xfrm flipV="1">
              <a:off x="7504722" y="3680247"/>
              <a:ext cx="373236" cy="2968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矩形 80"/>
                <p:cNvSpPr/>
                <p:nvPr/>
              </p:nvSpPr>
              <p:spPr>
                <a:xfrm>
                  <a:off x="8374558" y="3339406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1" name="矩形 8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74558" y="3339406"/>
                  <a:ext cx="321561" cy="326724"/>
                </a:xfrm>
                <a:prstGeom prst="rect">
                  <a:avLst/>
                </a:prstGeom>
                <a:blipFill rotWithShape="0">
                  <a:blip r:embed="rId4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矩形 81"/>
                <p:cNvSpPr/>
                <p:nvPr/>
              </p:nvSpPr>
              <p:spPr>
                <a:xfrm>
                  <a:off x="9389944" y="2845246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2" name="矩形 8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9944" y="2845246"/>
                  <a:ext cx="321561" cy="326724"/>
                </a:xfrm>
                <a:prstGeom prst="rect">
                  <a:avLst/>
                </a:prstGeom>
                <a:blipFill rotWithShape="0">
                  <a:blip r:embed="rId4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3" name="矩形 82"/>
                <p:cNvSpPr/>
                <p:nvPr/>
              </p:nvSpPr>
              <p:spPr>
                <a:xfrm>
                  <a:off x="10304733" y="3323029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3" name="矩形 8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4733" y="3323029"/>
                  <a:ext cx="321561" cy="326724"/>
                </a:xfrm>
                <a:prstGeom prst="rect">
                  <a:avLst/>
                </a:prstGeom>
                <a:blipFill rotWithShape="0">
                  <a:blip r:embed="rId4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矩形 83"/>
                <p:cNvSpPr/>
                <p:nvPr/>
              </p:nvSpPr>
              <p:spPr>
                <a:xfrm>
                  <a:off x="9247730" y="4011095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4" name="矩形 8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7730" y="4011095"/>
                  <a:ext cx="321561" cy="326724"/>
                </a:xfrm>
                <a:prstGeom prst="rect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3" name="矩形 92"/>
                <p:cNvSpPr/>
                <p:nvPr/>
              </p:nvSpPr>
              <p:spPr>
                <a:xfrm>
                  <a:off x="7563478" y="3311861"/>
                  <a:ext cx="321561" cy="32672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3" name="矩形 9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63478" y="3311861"/>
                  <a:ext cx="321561" cy="326724"/>
                </a:xfrm>
                <a:prstGeom prst="rect">
                  <a:avLst/>
                </a:prstGeom>
                <a:blipFill rotWithShape="0"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6" name="椭圆 95"/>
            <p:cNvSpPr/>
            <p:nvPr/>
          </p:nvSpPr>
          <p:spPr>
            <a:xfrm>
              <a:off x="1045313" y="3450952"/>
              <a:ext cx="451824" cy="451824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</a:t>
              </a:r>
            </a:p>
          </p:txBody>
        </p:sp>
        <p:cxnSp>
          <p:nvCxnSpPr>
            <p:cNvPr id="102" name="直接箭头连接符 101"/>
            <p:cNvCxnSpPr>
              <a:endCxn id="96" idx="2"/>
            </p:cNvCxnSpPr>
            <p:nvPr/>
          </p:nvCxnSpPr>
          <p:spPr>
            <a:xfrm flipV="1">
              <a:off x="626745" y="3676864"/>
              <a:ext cx="418568" cy="635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9" name="圆角矩形 108"/>
            <p:cNvSpPr/>
            <p:nvPr/>
          </p:nvSpPr>
          <p:spPr>
            <a:xfrm>
              <a:off x="6107804" y="3381921"/>
              <a:ext cx="1477931" cy="5762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0" name="圆角矩形 109"/>
            <p:cNvSpPr/>
            <p:nvPr/>
          </p:nvSpPr>
          <p:spPr>
            <a:xfrm>
              <a:off x="921411" y="3381921"/>
              <a:ext cx="1477931" cy="576232"/>
            </a:xfrm>
            <a:prstGeom prst="roundRect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71285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标题 1"/>
              <p:cNvSpPr>
                <a:spLocks noGrp="1"/>
              </p:cNvSpPr>
              <p:nvPr>
                <p:ph type="title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convert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altLang="zh-CN" dirty="0"/>
                  <a:t>-N</a:t>
                </a:r>
                <a:r>
                  <a:rPr lang="en-US" dirty="0"/>
                  <a:t>FA to DFA</a:t>
                </a:r>
              </a:p>
            </p:txBody>
          </p:sp>
        </mc:Choice>
        <mc:Fallback xmlns="">
          <p:sp>
            <p:nvSpPr>
              <p:cNvPr id="2" name="标题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 rotWithShape="0">
                <a:blip r:embed="rId2"/>
                <a:stretch>
                  <a:fillRect l="-1866" t="-1515" b="-189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118431"/>
                  </p:ext>
                </p:extLst>
              </p:nvPr>
            </p:nvGraphicFramePr>
            <p:xfrm>
              <a:off x="980466" y="1146087"/>
              <a:ext cx="930573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220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1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3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0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→{1}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{2,3,4,6,9}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{2,3,4,6,9}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{3,4,5,6,8,9}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{3,4,6,7,8,9,10,11,12,14}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{3,4,5,6,8,9}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{3,4,5,6,8,9}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{3,4,6,7,8,9,10,11,12,14}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*{3,4,6,7,8,9,10,11,12,14}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{3,4,5,6,8,9,11,12,13,14}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{3,4,6,7,8,9,10,11,12,14}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*{3,4,5,6,8,9,11,12,13,14}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{3,4,5,6,8,9,11,12,13,14}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/>
                            <a:t>{3,4,6,7,8,9,10,11,12,14}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3" name="表格 2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559118431"/>
                  </p:ext>
                </p:extLst>
              </p:nvPr>
            </p:nvGraphicFramePr>
            <p:xfrm>
              <a:off x="980466" y="1146087"/>
              <a:ext cx="9305730" cy="2225040"/>
            </p:xfrm>
            <a:graphic>
              <a:graphicData uri="http://schemas.openxmlformats.org/drawingml/2006/table">
                <a:tbl>
                  <a:tblPr firstRow="1" bandRow="1">
                    <a:tableStyleId>{21E4AEA4-8DFA-4A89-87EB-49C32662AFE0}</a:tableStyleId>
                  </a:tblPr>
                  <a:tblGrid>
                    <a:gridCol w="322080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3121198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2963725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0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1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89" t="-108197" r="-189603" b="-42295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{2,3,4,6,9}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3963" t="-108197" r="-821" b="-42295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{2,3,4,6,9}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{3,4,5,6,8,9}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{3,4,6,7,8,9,10,11,12,14}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{3,4,5,6,8,9}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{3,4,5,6,8,9}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{3,4,6,7,8,9,10,11,12,14}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*{3,4,6,7,8,9,10,11,12,14}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 smtClean="0"/>
                            <a:t>{</a:t>
                          </a:r>
                          <a:r>
                            <a:rPr lang="en-US" dirty="0" smtClean="0"/>
                            <a:t>3,4,5,6,8,9,11,12,13,14</a:t>
                          </a:r>
                          <a:r>
                            <a:rPr lang="en-US" dirty="0" smtClean="0"/>
                            <a:t>}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{3,4,6,7,8,9,10,11,12,14}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*{</a:t>
                          </a:r>
                          <a:r>
                            <a:rPr lang="en-US" dirty="0" smtClean="0"/>
                            <a:t>3,4,5,6,8,9,11,12,13,14</a:t>
                          </a:r>
                          <a:r>
                            <a:rPr lang="en-US" dirty="0" smtClean="0"/>
                            <a:t>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{3,4,5,6,8,9,11,12,13,14}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:r>
                            <a:rPr lang="en-US" dirty="0" smtClean="0"/>
                            <a:t>{3,4,6,7,8,9,10,11,12,14}</a:t>
                          </a:r>
                          <a:endParaRPr lang="en-US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</a:tbl>
              </a:graphicData>
            </a:graphic>
          </p:graphicFrame>
        </mc:Fallback>
      </mc:AlternateContent>
      <p:grpSp>
        <p:nvGrpSpPr>
          <p:cNvPr id="4" name="组合 3"/>
          <p:cNvGrpSpPr/>
          <p:nvPr/>
        </p:nvGrpSpPr>
        <p:grpSpPr>
          <a:xfrm>
            <a:off x="1335775" y="3856751"/>
            <a:ext cx="3633271" cy="2391287"/>
            <a:chOff x="3621775" y="3838822"/>
            <a:chExt cx="3633271" cy="239128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9" name="椭圆 128"/>
                <p:cNvSpPr/>
                <p:nvPr/>
              </p:nvSpPr>
              <p:spPr>
                <a:xfrm>
                  <a:off x="3621775" y="4164128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9" name="椭圆 1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21775" y="4164128"/>
                  <a:ext cx="451824" cy="451824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椭圆 129"/>
                <p:cNvSpPr/>
                <p:nvPr/>
              </p:nvSpPr>
              <p:spPr>
                <a:xfrm>
                  <a:off x="4919766" y="4164128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0" name="椭圆 1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766" y="4164128"/>
                  <a:ext cx="451824" cy="451824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椭圆 130"/>
                <p:cNvSpPr/>
                <p:nvPr/>
              </p:nvSpPr>
              <p:spPr>
                <a:xfrm>
                  <a:off x="6211505" y="4164128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1" name="椭圆 1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505" y="4164128"/>
                  <a:ext cx="451824" cy="451824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2" name="椭圆 131"/>
                <p:cNvSpPr/>
                <p:nvPr/>
              </p:nvSpPr>
              <p:spPr>
                <a:xfrm>
                  <a:off x="4919766" y="5408953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2" name="椭圆 1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919766" y="5408953"/>
                  <a:ext cx="451824" cy="451824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3" name="直接箭头连接符 132"/>
            <p:cNvCxnSpPr>
              <a:stCxn id="129" idx="6"/>
              <a:endCxn id="130" idx="2"/>
            </p:cNvCxnSpPr>
            <p:nvPr/>
          </p:nvCxnSpPr>
          <p:spPr>
            <a:xfrm>
              <a:off x="4073599" y="4390040"/>
              <a:ext cx="84616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4" name="矩形 133"/>
                <p:cNvSpPr/>
                <p:nvPr/>
              </p:nvSpPr>
              <p:spPr>
                <a:xfrm>
                  <a:off x="4310654" y="403104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4" name="矩形 1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0654" y="4031044"/>
                  <a:ext cx="365805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35" name="直接箭头连接符 134"/>
            <p:cNvCxnSpPr>
              <a:stCxn id="130" idx="6"/>
              <a:endCxn id="131" idx="2"/>
            </p:cNvCxnSpPr>
            <p:nvPr/>
          </p:nvCxnSpPr>
          <p:spPr>
            <a:xfrm>
              <a:off x="5371590" y="4390040"/>
              <a:ext cx="83991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矩形 135"/>
                <p:cNvSpPr/>
                <p:nvPr/>
              </p:nvSpPr>
              <p:spPr>
                <a:xfrm>
                  <a:off x="5568609" y="4031044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矩形 1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68609" y="4031044"/>
                  <a:ext cx="365805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椭圆 139"/>
                <p:cNvSpPr/>
                <p:nvPr/>
              </p:nvSpPr>
              <p:spPr>
                <a:xfrm>
                  <a:off x="6211505" y="5408953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椭圆 13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11505" y="5408953"/>
                  <a:ext cx="451824" cy="451824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41" name="直接箭头连接符 140"/>
            <p:cNvCxnSpPr>
              <a:stCxn id="130" idx="4"/>
              <a:endCxn id="132" idx="0"/>
            </p:cNvCxnSpPr>
            <p:nvPr/>
          </p:nvCxnSpPr>
          <p:spPr>
            <a:xfrm>
              <a:off x="5145678" y="4615952"/>
              <a:ext cx="0" cy="79300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9" name="矩形 148"/>
                <p:cNvSpPr/>
                <p:nvPr/>
              </p:nvSpPr>
              <p:spPr>
                <a:xfrm>
                  <a:off x="4779872" y="4790282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9" name="矩形 14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79872" y="4790282"/>
                  <a:ext cx="365806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0" name="曲线连接符 149"/>
            <p:cNvCxnSpPr>
              <a:stCxn id="131" idx="0"/>
              <a:endCxn id="131" idx="6"/>
            </p:cNvCxnSpPr>
            <p:nvPr/>
          </p:nvCxnSpPr>
          <p:spPr>
            <a:xfrm rot="16200000" flipH="1">
              <a:off x="6437417" y="4164128"/>
              <a:ext cx="225912" cy="225912"/>
            </a:xfrm>
            <a:prstGeom prst="curvedConnector4">
              <a:avLst>
                <a:gd name="adj1" fmla="val -101190"/>
                <a:gd name="adj2" fmla="val 20119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3" name="矩形 152"/>
                <p:cNvSpPr/>
                <p:nvPr/>
              </p:nvSpPr>
              <p:spPr>
                <a:xfrm>
                  <a:off x="6889241" y="383882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3" name="矩形 15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9241" y="3838822"/>
                  <a:ext cx="365805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4" name="直接箭头连接符 153"/>
            <p:cNvCxnSpPr>
              <a:stCxn id="131" idx="3"/>
              <a:endCxn id="132" idx="7"/>
            </p:cNvCxnSpPr>
            <p:nvPr/>
          </p:nvCxnSpPr>
          <p:spPr>
            <a:xfrm flipH="1">
              <a:off x="5305422" y="4549784"/>
              <a:ext cx="972251" cy="925337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7" name="矩形 156"/>
                <p:cNvSpPr/>
                <p:nvPr/>
              </p:nvSpPr>
              <p:spPr>
                <a:xfrm>
                  <a:off x="5525732" y="469096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7" name="矩形 1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5732" y="4690961"/>
                  <a:ext cx="365806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8" name="直接箭头连接符 157"/>
            <p:cNvCxnSpPr>
              <a:stCxn id="132" idx="6"/>
              <a:endCxn id="140" idx="2"/>
            </p:cNvCxnSpPr>
            <p:nvPr/>
          </p:nvCxnSpPr>
          <p:spPr>
            <a:xfrm>
              <a:off x="5371590" y="5634865"/>
              <a:ext cx="83991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2" name="曲线连接符 161"/>
            <p:cNvCxnSpPr>
              <a:stCxn id="132" idx="4"/>
              <a:endCxn id="132" idx="2"/>
            </p:cNvCxnSpPr>
            <p:nvPr/>
          </p:nvCxnSpPr>
          <p:spPr>
            <a:xfrm rot="5400000" flipH="1">
              <a:off x="4919766" y="5634865"/>
              <a:ext cx="225912" cy="225912"/>
            </a:xfrm>
            <a:prstGeom prst="curvedConnector4">
              <a:avLst>
                <a:gd name="adj1" fmla="val -101190"/>
                <a:gd name="adj2" fmla="val 20119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矩形 164"/>
                <p:cNvSpPr/>
                <p:nvPr/>
              </p:nvSpPr>
              <p:spPr>
                <a:xfrm>
                  <a:off x="5613795" y="5290455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5" name="矩形 16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3795" y="5290455"/>
                  <a:ext cx="365805" cy="369332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6" name="矩形 165"/>
                <p:cNvSpPr/>
                <p:nvPr/>
              </p:nvSpPr>
              <p:spPr>
                <a:xfrm>
                  <a:off x="4414067" y="5860777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6" name="矩形 16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14067" y="5860777"/>
                  <a:ext cx="365806" cy="369332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67" name="椭圆 166"/>
            <p:cNvSpPr/>
            <p:nvPr/>
          </p:nvSpPr>
          <p:spPr>
            <a:xfrm>
              <a:off x="4976190" y="5449076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8" name="椭圆 167"/>
            <p:cNvSpPr/>
            <p:nvPr/>
          </p:nvSpPr>
          <p:spPr>
            <a:xfrm>
              <a:off x="6256259" y="5444368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169" name="曲线连接符 168"/>
            <p:cNvCxnSpPr>
              <a:stCxn id="140" idx="0"/>
              <a:endCxn id="140" idx="6"/>
            </p:cNvCxnSpPr>
            <p:nvPr/>
          </p:nvCxnSpPr>
          <p:spPr>
            <a:xfrm rot="16200000" flipH="1">
              <a:off x="6437417" y="5408953"/>
              <a:ext cx="225912" cy="225912"/>
            </a:xfrm>
            <a:prstGeom prst="curvedConnector4">
              <a:avLst>
                <a:gd name="adj1" fmla="val -101190"/>
                <a:gd name="adj2" fmla="val 20119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2" name="矩形 171"/>
                <p:cNvSpPr/>
                <p:nvPr/>
              </p:nvSpPr>
              <p:spPr>
                <a:xfrm>
                  <a:off x="6883248" y="5012452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2" name="矩形 1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83248" y="5012452"/>
                  <a:ext cx="365805" cy="369332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1" name="直接箭头连接符 40"/>
            <p:cNvCxnSpPr/>
            <p:nvPr/>
          </p:nvCxnSpPr>
          <p:spPr>
            <a:xfrm flipH="1">
              <a:off x="5371590" y="5825359"/>
              <a:ext cx="75649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矩形 45"/>
                <p:cNvSpPr/>
                <p:nvPr/>
              </p:nvSpPr>
              <p:spPr>
                <a:xfrm>
                  <a:off x="5615852" y="5860777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矩形 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615852" y="5860777"/>
                  <a:ext cx="365806" cy="369332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" name="组合 6"/>
          <p:cNvGrpSpPr/>
          <p:nvPr/>
        </p:nvGrpSpPr>
        <p:grpSpPr>
          <a:xfrm>
            <a:off x="6519953" y="4305530"/>
            <a:ext cx="3766243" cy="1005361"/>
            <a:chOff x="6158787" y="3565767"/>
            <a:chExt cx="3766243" cy="10053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椭圆 28"/>
                <p:cNvSpPr/>
                <p:nvPr/>
              </p:nvSpPr>
              <p:spPr>
                <a:xfrm>
                  <a:off x="6158787" y="4119304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9" name="椭圆 2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58787" y="4119304"/>
                  <a:ext cx="451824" cy="451824"/>
                </a:xfrm>
                <a:prstGeom prst="ellipse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椭圆 29"/>
                <p:cNvSpPr/>
                <p:nvPr/>
              </p:nvSpPr>
              <p:spPr>
                <a:xfrm>
                  <a:off x="7456778" y="4119304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0" name="椭圆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56778" y="4119304"/>
                  <a:ext cx="451824" cy="451824"/>
                </a:xfrm>
                <a:prstGeom prst="ellipse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椭圆 30"/>
                <p:cNvSpPr/>
                <p:nvPr/>
              </p:nvSpPr>
              <p:spPr>
                <a:xfrm>
                  <a:off x="8748517" y="4119304"/>
                  <a:ext cx="451824" cy="451824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𝑝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1" name="椭圆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48517" y="4119304"/>
                  <a:ext cx="451824" cy="451824"/>
                </a:xfrm>
                <a:prstGeom prst="ellipse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直接箭头连接符 32"/>
            <p:cNvCxnSpPr>
              <a:stCxn id="29" idx="6"/>
              <a:endCxn id="30" idx="2"/>
            </p:cNvCxnSpPr>
            <p:nvPr/>
          </p:nvCxnSpPr>
          <p:spPr>
            <a:xfrm>
              <a:off x="6610611" y="4345216"/>
              <a:ext cx="84616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矩形 33"/>
                <p:cNvSpPr/>
                <p:nvPr/>
              </p:nvSpPr>
              <p:spPr>
                <a:xfrm>
                  <a:off x="6847666" y="3986220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矩形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47666" y="3986220"/>
                  <a:ext cx="365805" cy="369332"/>
                </a:xfrm>
                <a:prstGeom prst="rect">
                  <a:avLst/>
                </a:prstGeom>
                <a:blipFill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>
              <a:stCxn id="30" idx="6"/>
              <a:endCxn id="31" idx="2"/>
            </p:cNvCxnSpPr>
            <p:nvPr/>
          </p:nvCxnSpPr>
          <p:spPr>
            <a:xfrm>
              <a:off x="7908602" y="4345216"/>
              <a:ext cx="839915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矩形 35"/>
                <p:cNvSpPr/>
                <p:nvPr/>
              </p:nvSpPr>
              <p:spPr>
                <a:xfrm>
                  <a:off x="7506137" y="3565767"/>
                  <a:ext cx="36580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矩形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06137" y="3565767"/>
                  <a:ext cx="365805" cy="369332"/>
                </a:xfrm>
                <a:prstGeom prst="rect">
                  <a:avLst/>
                </a:prstGeom>
                <a:blipFill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0" name="曲线连接符 39"/>
            <p:cNvCxnSpPr>
              <a:stCxn id="31" idx="0"/>
              <a:endCxn id="31" idx="6"/>
            </p:cNvCxnSpPr>
            <p:nvPr/>
          </p:nvCxnSpPr>
          <p:spPr>
            <a:xfrm rot="16200000" flipH="1">
              <a:off x="8974429" y="4119304"/>
              <a:ext cx="225912" cy="225912"/>
            </a:xfrm>
            <a:prstGeom prst="curvedConnector4">
              <a:avLst>
                <a:gd name="adj1" fmla="val -101190"/>
                <a:gd name="adj2" fmla="val 201190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矩形 42"/>
                <p:cNvSpPr/>
                <p:nvPr/>
              </p:nvSpPr>
              <p:spPr>
                <a:xfrm>
                  <a:off x="8145656" y="3992941"/>
                  <a:ext cx="365806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矩形 4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5656" y="3992941"/>
                  <a:ext cx="365806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曲线连接符 44"/>
            <p:cNvCxnSpPr>
              <a:stCxn id="30" idx="1"/>
              <a:endCxn id="30" idx="7"/>
            </p:cNvCxnSpPr>
            <p:nvPr/>
          </p:nvCxnSpPr>
          <p:spPr>
            <a:xfrm rot="5400000" flipH="1" flipV="1">
              <a:off x="7682690" y="4025728"/>
              <a:ext cx="12700" cy="319488"/>
            </a:xfrm>
            <a:prstGeom prst="curvedConnector3">
              <a:avLst>
                <a:gd name="adj1" fmla="val 2321008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椭圆 48"/>
            <p:cNvSpPr/>
            <p:nvPr/>
          </p:nvSpPr>
          <p:spPr>
            <a:xfrm>
              <a:off x="8793326" y="4154720"/>
              <a:ext cx="362315" cy="380991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lIns="0" rIns="0" rtlCol="0" anchor="ctr"/>
            <a:lstStyle/>
            <a:p>
              <a:pPr algn="ctr"/>
              <a:endParaRPr lang="zh-CN" alt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矩形 50"/>
                <p:cNvSpPr/>
                <p:nvPr/>
              </p:nvSpPr>
              <p:spPr>
                <a:xfrm>
                  <a:off x="9437396" y="3856751"/>
                  <a:ext cx="48763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a14:m>
                  <a:r>
                    <a:rPr lang="en-US" dirty="0"/>
                    <a:t>,1</a:t>
                  </a:r>
                </a:p>
              </p:txBody>
            </p:sp>
          </mc:Choice>
          <mc:Fallback xmlns="">
            <p:sp>
              <p:nvSpPr>
                <p:cNvPr id="51" name="矩形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437396" y="3856751"/>
                  <a:ext cx="487634" cy="369332"/>
                </a:xfrm>
                <a:prstGeom prst="rect">
                  <a:avLst/>
                </a:prstGeom>
                <a:blipFill>
                  <a:blip r:embed="rId24"/>
                  <a:stretch>
                    <a:fillRect t="-8197" r="-10000" b="-24590"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2865252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作业</a:t>
            </a:r>
            <a:endParaRPr 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the following DFA to RE using state elimination technique</a:t>
            </a:r>
          </a:p>
          <a:p>
            <a:endParaRPr lang="en-US" dirty="0"/>
          </a:p>
        </p:txBody>
      </p:sp>
      <p:grpSp>
        <p:nvGrpSpPr>
          <p:cNvPr id="4" name="组合 3"/>
          <p:cNvGrpSpPr/>
          <p:nvPr/>
        </p:nvGrpSpPr>
        <p:grpSpPr>
          <a:xfrm>
            <a:off x="3934887" y="2271010"/>
            <a:ext cx="3633250" cy="2409336"/>
            <a:chOff x="1324867" y="3595607"/>
            <a:chExt cx="3633250" cy="240933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2085181" y="4281483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085181" y="4281483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3265441" y="549419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41" y="5494197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4447371" y="427777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椭圆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47371" y="4277774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endCxn id="5" idx="2"/>
            </p:cNvCxnSpPr>
            <p:nvPr/>
          </p:nvCxnSpPr>
          <p:spPr>
            <a:xfrm>
              <a:off x="1596658" y="4536856"/>
              <a:ext cx="488523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4"/>
              <a:endCxn id="6" idx="2"/>
            </p:cNvCxnSpPr>
            <p:nvPr/>
          </p:nvCxnSpPr>
          <p:spPr>
            <a:xfrm>
              <a:off x="2340554" y="4792229"/>
              <a:ext cx="924887" cy="95734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  <a:endCxn id="17" idx="6"/>
            </p:cNvCxnSpPr>
            <p:nvPr/>
          </p:nvCxnSpPr>
          <p:spPr>
            <a:xfrm flipH="1">
              <a:off x="3776187" y="4533147"/>
              <a:ext cx="67118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2778007" y="414526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78007" y="4145268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4503171" y="3595607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" name="文本框 1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3171" y="3595607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3958267" y="414539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5" name="文本框 1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58267" y="4145398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1324867" y="4062594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5" name="曲线连接符 14"/>
            <p:cNvCxnSpPr>
              <a:stCxn id="5" idx="1"/>
              <a:endCxn id="5" idx="7"/>
            </p:cNvCxnSpPr>
            <p:nvPr/>
          </p:nvCxnSpPr>
          <p:spPr>
            <a:xfrm rot="5400000" flipH="1" flipV="1">
              <a:off x="2340554" y="4175704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2155569" y="3614918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9" name="文本框 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55569" y="3614918"/>
                  <a:ext cx="3770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3265441" y="4277774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椭圆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65441" y="4277774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>
              <a:stCxn id="6" idx="7"/>
              <a:endCxn id="17" idx="5"/>
            </p:cNvCxnSpPr>
            <p:nvPr/>
          </p:nvCxnSpPr>
          <p:spPr>
            <a:xfrm flipV="1">
              <a:off x="3701390" y="4713723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4702744" y="4171995"/>
              <a:ext cx="12700" cy="361152"/>
            </a:xfrm>
            <a:prstGeom prst="curvedConnector3">
              <a:avLst>
                <a:gd name="adj1" fmla="val 299455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椭圆 19"/>
            <p:cNvSpPr/>
            <p:nvPr/>
          </p:nvSpPr>
          <p:spPr>
            <a:xfrm>
              <a:off x="2143626" y="4330064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cxnSp>
          <p:nvCxnSpPr>
            <p:cNvPr id="21" name="直接箭头连接符 20"/>
            <p:cNvCxnSpPr>
              <a:stCxn id="17" idx="2"/>
              <a:endCxn id="5" idx="6"/>
            </p:cNvCxnSpPr>
            <p:nvPr/>
          </p:nvCxnSpPr>
          <p:spPr>
            <a:xfrm flipH="1">
              <a:off x="2595927" y="4533147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6" idx="1"/>
            </p:cNvCxnSpPr>
            <p:nvPr/>
          </p:nvCxnSpPr>
          <p:spPr>
            <a:xfrm>
              <a:off x="3340238" y="4713723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7" idx="4"/>
            </p:cNvCxnSpPr>
            <p:nvPr/>
          </p:nvCxnSpPr>
          <p:spPr>
            <a:xfrm flipV="1">
              <a:off x="3776187" y="4788520"/>
              <a:ext cx="926557" cy="961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2444529" y="5199662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文本框 6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44529" y="5199662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3707524" y="4899713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07524" y="4899713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2984595" y="4896832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984595" y="4896832"/>
                  <a:ext cx="3770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4257294" y="5150549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文本框 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7294" y="5150549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1811212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DFA to RE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Add new start state X and final state Y</a:t>
                </a:r>
              </a:p>
              <a:p>
                <a:r>
                  <a:rPr lang="en-US" dirty="0"/>
                  <a:t>Eliminate r</a:t>
                </a:r>
              </a:p>
              <a:p>
                <a:r>
                  <a:rPr lang="en-US" dirty="0"/>
                  <a:t>Eliminate q</a:t>
                </a:r>
              </a:p>
              <a:p>
                <a:r>
                  <a:rPr lang="en-US" dirty="0"/>
                  <a:t>Eliminate s</a:t>
                </a:r>
              </a:p>
              <a:p>
                <a:r>
                  <a:rPr lang="en-US" dirty="0"/>
                  <a:t>Eliminate p</a:t>
                </a:r>
              </a:p>
              <a:p>
                <a:r>
                  <a:rPr lang="en-US" dirty="0"/>
                  <a:t>Result: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1+0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0+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∗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d>
                              <m:d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0+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10</m:t>
                                    </m:r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d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843" t="-92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9" name="组合 48"/>
          <p:cNvGrpSpPr/>
          <p:nvPr/>
        </p:nvGrpSpPr>
        <p:grpSpPr>
          <a:xfrm>
            <a:off x="3888308" y="2602186"/>
            <a:ext cx="4866623" cy="2841251"/>
            <a:chOff x="2342590" y="2168460"/>
            <a:chExt cx="4866623" cy="284125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椭圆 4"/>
                <p:cNvSpPr/>
                <p:nvPr/>
              </p:nvSpPr>
              <p:spPr>
                <a:xfrm>
                  <a:off x="4336277" y="2854336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" name="椭圆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277" y="2854336"/>
                  <a:ext cx="510746" cy="510746"/>
                </a:xfrm>
                <a:prstGeom prst="ellipse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椭圆 5"/>
                <p:cNvSpPr/>
                <p:nvPr/>
              </p:nvSpPr>
              <p:spPr>
                <a:xfrm>
                  <a:off x="5516537" y="406705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" name="椭圆 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37" y="4067050"/>
                  <a:ext cx="510746" cy="510746"/>
                </a:xfrm>
                <a:prstGeom prst="ellipse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椭圆 6"/>
                <p:cNvSpPr/>
                <p:nvPr/>
              </p:nvSpPr>
              <p:spPr>
                <a:xfrm>
                  <a:off x="6698467" y="28506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" name="椭圆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98467" y="2850627"/>
                  <a:ext cx="510746" cy="510746"/>
                </a:xfrm>
                <a:prstGeom prst="ellipse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" name="直接箭头连接符 7"/>
            <p:cNvCxnSpPr>
              <a:stCxn id="32" idx="6"/>
              <a:endCxn id="5" idx="2"/>
            </p:cNvCxnSpPr>
            <p:nvPr/>
          </p:nvCxnSpPr>
          <p:spPr>
            <a:xfrm>
              <a:off x="3677940" y="3109709"/>
              <a:ext cx="6583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直接箭头连接符 8"/>
            <p:cNvCxnSpPr>
              <a:stCxn id="5" idx="4"/>
              <a:endCxn id="6" idx="2"/>
            </p:cNvCxnSpPr>
            <p:nvPr/>
          </p:nvCxnSpPr>
          <p:spPr>
            <a:xfrm>
              <a:off x="4591650" y="3365082"/>
              <a:ext cx="924887" cy="95734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直接箭头连接符 9"/>
            <p:cNvCxnSpPr>
              <a:stCxn id="7" idx="2"/>
              <a:endCxn id="17" idx="6"/>
            </p:cNvCxnSpPr>
            <p:nvPr/>
          </p:nvCxnSpPr>
          <p:spPr>
            <a:xfrm flipH="1">
              <a:off x="6027283" y="3106000"/>
              <a:ext cx="671184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文本框 10"/>
                <p:cNvSpPr txBox="1"/>
                <p:nvPr/>
              </p:nvSpPr>
              <p:spPr>
                <a:xfrm>
                  <a:off x="5029103" y="271812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文本框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03" y="2718121"/>
                  <a:ext cx="377026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" name="文本框 11"/>
                <p:cNvSpPr txBox="1"/>
                <p:nvPr/>
              </p:nvSpPr>
              <p:spPr>
                <a:xfrm>
                  <a:off x="6754267" y="2168460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2" name="文本框 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4267" y="2168460"/>
                  <a:ext cx="377026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" name="文本框 12"/>
                <p:cNvSpPr txBox="1"/>
                <p:nvPr/>
              </p:nvSpPr>
              <p:spPr>
                <a:xfrm>
                  <a:off x="6209363" y="271825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" name="文本框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09363" y="2718251"/>
                  <a:ext cx="377026" cy="369332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4" name="文本框 13"/>
            <p:cNvSpPr txBox="1"/>
            <p:nvPr/>
          </p:nvSpPr>
          <p:spPr>
            <a:xfrm>
              <a:off x="2342590" y="266596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15" name="曲线连接符 14"/>
            <p:cNvCxnSpPr>
              <a:stCxn id="5" idx="1"/>
              <a:endCxn id="5" idx="7"/>
            </p:cNvCxnSpPr>
            <p:nvPr/>
          </p:nvCxnSpPr>
          <p:spPr>
            <a:xfrm rot="5400000" flipH="1" flipV="1">
              <a:off x="4591650" y="2748557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文本框 15"/>
                <p:cNvSpPr txBox="1"/>
                <p:nvPr/>
              </p:nvSpPr>
              <p:spPr>
                <a:xfrm>
                  <a:off x="4406665" y="218777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文本框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665" y="2187771"/>
                  <a:ext cx="377026" cy="36933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椭圆 16"/>
                <p:cNvSpPr/>
                <p:nvPr/>
              </p:nvSpPr>
              <p:spPr>
                <a:xfrm>
                  <a:off x="5516537" y="28506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" name="椭圆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37" y="2850627"/>
                  <a:ext cx="510746" cy="510746"/>
                </a:xfrm>
                <a:prstGeom prst="ellipse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直接箭头连接符 17"/>
            <p:cNvCxnSpPr>
              <a:stCxn id="6" idx="7"/>
              <a:endCxn id="17" idx="5"/>
            </p:cNvCxnSpPr>
            <p:nvPr/>
          </p:nvCxnSpPr>
          <p:spPr>
            <a:xfrm flipV="1">
              <a:off x="5952486" y="3286576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曲线连接符 18"/>
            <p:cNvCxnSpPr>
              <a:stCxn id="7" idx="1"/>
              <a:endCxn id="7" idx="7"/>
            </p:cNvCxnSpPr>
            <p:nvPr/>
          </p:nvCxnSpPr>
          <p:spPr>
            <a:xfrm rot="5400000" flipH="1" flipV="1">
              <a:off x="6953840" y="2744848"/>
              <a:ext cx="12700" cy="361152"/>
            </a:xfrm>
            <a:prstGeom prst="curvedConnector3">
              <a:avLst>
                <a:gd name="adj1" fmla="val 2994559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/>
            <p:cNvCxnSpPr>
              <a:stCxn id="17" idx="2"/>
              <a:endCxn id="5" idx="6"/>
            </p:cNvCxnSpPr>
            <p:nvPr/>
          </p:nvCxnSpPr>
          <p:spPr>
            <a:xfrm flipH="1">
              <a:off x="4847023" y="3106000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直接箭头连接符 21"/>
            <p:cNvCxnSpPr>
              <a:stCxn id="17" idx="3"/>
              <a:endCxn id="6" idx="1"/>
            </p:cNvCxnSpPr>
            <p:nvPr/>
          </p:nvCxnSpPr>
          <p:spPr>
            <a:xfrm>
              <a:off x="5591334" y="3286576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/>
            <p:cNvCxnSpPr>
              <a:stCxn id="6" idx="6"/>
              <a:endCxn id="7" idx="4"/>
            </p:cNvCxnSpPr>
            <p:nvPr/>
          </p:nvCxnSpPr>
          <p:spPr>
            <a:xfrm flipV="1">
              <a:off x="6027283" y="3361373"/>
              <a:ext cx="926557" cy="96105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文本框 23"/>
                <p:cNvSpPr txBox="1"/>
                <p:nvPr/>
              </p:nvSpPr>
              <p:spPr>
                <a:xfrm>
                  <a:off x="4695625" y="377251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4" name="文本框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625" y="3772515"/>
                  <a:ext cx="377026" cy="369332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文本框 24"/>
                <p:cNvSpPr txBox="1"/>
                <p:nvPr/>
              </p:nvSpPr>
              <p:spPr>
                <a:xfrm>
                  <a:off x="5958620" y="3472566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文本框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620" y="3472566"/>
                  <a:ext cx="377026" cy="369332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文本框 25"/>
                <p:cNvSpPr txBox="1"/>
                <p:nvPr/>
              </p:nvSpPr>
              <p:spPr>
                <a:xfrm>
                  <a:off x="5235691" y="346968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6" name="文本框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691" y="3469685"/>
                  <a:ext cx="377026" cy="369332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文本框 26"/>
                <p:cNvSpPr txBox="1"/>
                <p:nvPr/>
              </p:nvSpPr>
              <p:spPr>
                <a:xfrm>
                  <a:off x="6508390" y="3723402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7" name="文本框 2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08390" y="3723402"/>
                  <a:ext cx="377026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椭圆 31"/>
                <p:cNvSpPr/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2" name="椭圆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直接箭头连接符 34"/>
            <p:cNvCxnSpPr>
              <a:stCxn id="5" idx="4"/>
              <a:endCxn id="34" idx="0"/>
            </p:cNvCxnSpPr>
            <p:nvPr/>
          </p:nvCxnSpPr>
          <p:spPr>
            <a:xfrm flipH="1">
              <a:off x="4591559" y="3365082"/>
              <a:ext cx="91" cy="11338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直接箭头连接符 39"/>
            <p:cNvCxnSpPr>
              <a:endCxn id="32" idx="2"/>
            </p:cNvCxnSpPr>
            <p:nvPr/>
          </p:nvCxnSpPr>
          <p:spPr>
            <a:xfrm>
              <a:off x="2717563" y="3106000"/>
              <a:ext cx="449631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4" name="组合 43"/>
            <p:cNvGrpSpPr/>
            <p:nvPr/>
          </p:nvGrpSpPr>
          <p:grpSpPr>
            <a:xfrm>
              <a:off x="4336186" y="4498965"/>
              <a:ext cx="510746" cy="510746"/>
              <a:chOff x="7986753" y="2850627"/>
              <a:chExt cx="510746" cy="5107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椭圆 33"/>
                  <p:cNvSpPr/>
                  <p:nvPr/>
                </p:nvSpPr>
                <p:spPr>
                  <a:xfrm>
                    <a:off x="7986753" y="28506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4" name="椭圆 3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6753" y="2850627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3" name="椭圆 42"/>
              <p:cNvSpPr/>
              <p:nvPr/>
            </p:nvSpPr>
            <p:spPr>
              <a:xfrm>
                <a:off x="8042941" y="2890662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文本框 46"/>
                <p:cNvSpPr txBox="1"/>
                <p:nvPr/>
              </p:nvSpPr>
              <p:spPr>
                <a:xfrm>
                  <a:off x="4201425" y="3745127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文本框 4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425" y="3745127"/>
                  <a:ext cx="352276" cy="369332"/>
                </a:xfrm>
                <a:prstGeom prst="rect">
                  <a:avLst/>
                </a:prstGeom>
                <a:blipFill rotWithShape="0"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文本框 47"/>
                <p:cNvSpPr txBox="1"/>
                <p:nvPr/>
              </p:nvSpPr>
              <p:spPr>
                <a:xfrm>
                  <a:off x="3797970" y="2736668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文本框 4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970" y="2736668"/>
                  <a:ext cx="352276" cy="369332"/>
                </a:xfrm>
                <a:prstGeom prst="rect">
                  <a:avLst/>
                </a:prstGeom>
                <a:blipFill rotWithShape="0"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0" name="组合 49"/>
          <p:cNvGrpSpPr/>
          <p:nvPr/>
        </p:nvGrpSpPr>
        <p:grpSpPr>
          <a:xfrm>
            <a:off x="3889663" y="2621497"/>
            <a:ext cx="4733580" cy="2821940"/>
            <a:chOff x="2342590" y="2187771"/>
            <a:chExt cx="4733580" cy="282194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椭圆 50"/>
                <p:cNvSpPr/>
                <p:nvPr/>
              </p:nvSpPr>
              <p:spPr>
                <a:xfrm>
                  <a:off x="4336277" y="2854336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𝑝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椭圆 5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36277" y="2854336"/>
                  <a:ext cx="510746" cy="510746"/>
                </a:xfrm>
                <a:prstGeom prst="ellipse">
                  <a:avLst/>
                </a:prstGeom>
                <a:blipFill rotWithShape="0"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椭圆 51"/>
                <p:cNvSpPr/>
                <p:nvPr/>
              </p:nvSpPr>
              <p:spPr>
                <a:xfrm>
                  <a:off x="5516537" y="4067050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椭圆 5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37" y="4067050"/>
                  <a:ext cx="510746" cy="510746"/>
                </a:xfrm>
                <a:prstGeom prst="ellipse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4" name="直接箭头连接符 53"/>
            <p:cNvCxnSpPr>
              <a:stCxn id="73" idx="6"/>
              <a:endCxn id="51" idx="2"/>
            </p:cNvCxnSpPr>
            <p:nvPr/>
          </p:nvCxnSpPr>
          <p:spPr>
            <a:xfrm>
              <a:off x="3677940" y="3109709"/>
              <a:ext cx="658337" cy="0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接箭头连接符 54"/>
            <p:cNvCxnSpPr>
              <a:stCxn id="51" idx="4"/>
              <a:endCxn id="52" idx="2"/>
            </p:cNvCxnSpPr>
            <p:nvPr/>
          </p:nvCxnSpPr>
          <p:spPr>
            <a:xfrm>
              <a:off x="4591650" y="3365082"/>
              <a:ext cx="924887" cy="95734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文本框 56"/>
                <p:cNvSpPr txBox="1"/>
                <p:nvPr/>
              </p:nvSpPr>
              <p:spPr>
                <a:xfrm>
                  <a:off x="5029103" y="271812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7" name="文本框 5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29103" y="2718121"/>
                  <a:ext cx="377026" cy="369332"/>
                </a:xfrm>
                <a:prstGeom prst="rect">
                  <a:avLst/>
                </a:prstGeom>
                <a:blipFill rotWithShape="0">
                  <a:blip r:embed="rId2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文本框 59"/>
            <p:cNvSpPr txBox="1"/>
            <p:nvPr/>
          </p:nvSpPr>
          <p:spPr>
            <a:xfrm>
              <a:off x="2342590" y="266596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p:cxnSp>
          <p:nvCxnSpPr>
            <p:cNvPr id="61" name="曲线连接符 60"/>
            <p:cNvCxnSpPr>
              <a:stCxn id="51" idx="1"/>
              <a:endCxn id="51" idx="7"/>
            </p:cNvCxnSpPr>
            <p:nvPr/>
          </p:nvCxnSpPr>
          <p:spPr>
            <a:xfrm rot="5400000" flipH="1" flipV="1">
              <a:off x="4591650" y="2748557"/>
              <a:ext cx="12700" cy="361152"/>
            </a:xfrm>
            <a:prstGeom prst="curvedConnector3">
              <a:avLst>
                <a:gd name="adj1" fmla="val 2859984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2" name="文本框 61"/>
                <p:cNvSpPr txBox="1"/>
                <p:nvPr/>
              </p:nvSpPr>
              <p:spPr>
                <a:xfrm>
                  <a:off x="4406665" y="2187771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2" name="文本框 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06665" y="2187771"/>
                  <a:ext cx="377026" cy="369332"/>
                </a:xfrm>
                <a:prstGeom prst="rect">
                  <a:avLst/>
                </a:prstGeom>
                <a:blipFill rotWithShape="0">
                  <a:blip r:embed="rId2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3" name="椭圆 62"/>
                <p:cNvSpPr/>
                <p:nvPr/>
              </p:nvSpPr>
              <p:spPr>
                <a:xfrm>
                  <a:off x="5516537" y="2850627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3" name="椭圆 6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16537" y="2850627"/>
                  <a:ext cx="510746" cy="510746"/>
                </a:xfrm>
                <a:prstGeom prst="ellipse">
                  <a:avLst/>
                </a:prstGeom>
                <a:blipFill rotWithShape="0"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4" name="直接箭头连接符 63"/>
            <p:cNvCxnSpPr>
              <a:stCxn id="52" idx="7"/>
              <a:endCxn id="63" idx="5"/>
            </p:cNvCxnSpPr>
            <p:nvPr/>
          </p:nvCxnSpPr>
          <p:spPr>
            <a:xfrm flipV="1">
              <a:off x="5952486" y="3286576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接箭头连接符 65"/>
            <p:cNvCxnSpPr>
              <a:stCxn id="63" idx="2"/>
              <a:endCxn id="51" idx="6"/>
            </p:cNvCxnSpPr>
            <p:nvPr/>
          </p:nvCxnSpPr>
          <p:spPr>
            <a:xfrm flipH="1">
              <a:off x="4847023" y="3106000"/>
              <a:ext cx="669514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接箭头连接符 66"/>
            <p:cNvCxnSpPr>
              <a:stCxn id="63" idx="3"/>
              <a:endCxn id="52" idx="1"/>
            </p:cNvCxnSpPr>
            <p:nvPr/>
          </p:nvCxnSpPr>
          <p:spPr>
            <a:xfrm>
              <a:off x="5591334" y="3286576"/>
              <a:ext cx="0" cy="85527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文本框 68"/>
                <p:cNvSpPr txBox="1"/>
                <p:nvPr/>
              </p:nvSpPr>
              <p:spPr>
                <a:xfrm>
                  <a:off x="4695625" y="377251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9" name="文本框 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95625" y="3772515"/>
                  <a:ext cx="377026" cy="369332"/>
                </a:xfrm>
                <a:prstGeom prst="rect">
                  <a:avLst/>
                </a:prstGeom>
                <a:blipFill rotWithShape="0"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0" name="文本框 69"/>
                <p:cNvSpPr txBox="1"/>
                <p:nvPr/>
              </p:nvSpPr>
              <p:spPr>
                <a:xfrm>
                  <a:off x="5958620" y="3472566"/>
                  <a:ext cx="111755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10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0" name="文本框 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58620" y="3472566"/>
                  <a:ext cx="1117550" cy="369332"/>
                </a:xfrm>
                <a:prstGeom prst="rect">
                  <a:avLst/>
                </a:prstGeom>
                <a:blipFill rotWithShape="0"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文本框 70"/>
                <p:cNvSpPr txBox="1"/>
                <p:nvPr/>
              </p:nvSpPr>
              <p:spPr>
                <a:xfrm>
                  <a:off x="5235691" y="3469685"/>
                  <a:ext cx="37702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文本框 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5691" y="3469685"/>
                  <a:ext cx="377026" cy="369332"/>
                </a:xfrm>
                <a:prstGeom prst="rect">
                  <a:avLst/>
                </a:prstGeom>
                <a:blipFill rotWithShape="0"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椭圆 72"/>
                <p:cNvSpPr/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3" name="椭圆 7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  <a:blipFill rotWithShape="0"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4" name="直接箭头连接符 73"/>
            <p:cNvCxnSpPr>
              <a:stCxn id="51" idx="4"/>
              <a:endCxn id="79" idx="0"/>
            </p:cNvCxnSpPr>
            <p:nvPr/>
          </p:nvCxnSpPr>
          <p:spPr>
            <a:xfrm flipH="1">
              <a:off x="4591559" y="3365082"/>
              <a:ext cx="91" cy="1133883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直接箭头连接符 74"/>
            <p:cNvCxnSpPr>
              <a:endCxn id="73" idx="2"/>
            </p:cNvCxnSpPr>
            <p:nvPr/>
          </p:nvCxnSpPr>
          <p:spPr>
            <a:xfrm>
              <a:off x="2717563" y="3106000"/>
              <a:ext cx="449631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6" name="组合 75"/>
            <p:cNvGrpSpPr/>
            <p:nvPr/>
          </p:nvGrpSpPr>
          <p:grpSpPr>
            <a:xfrm>
              <a:off x="4336186" y="4498965"/>
              <a:ext cx="510746" cy="510746"/>
              <a:chOff x="7986753" y="2850627"/>
              <a:chExt cx="510746" cy="51074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9" name="椭圆 78"/>
                  <p:cNvSpPr/>
                  <p:nvPr/>
                </p:nvSpPr>
                <p:spPr>
                  <a:xfrm>
                    <a:off x="7986753" y="2850627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9" name="椭圆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986753" y="2850627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2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80" name="椭圆 79"/>
              <p:cNvSpPr/>
              <p:nvPr/>
            </p:nvSpPr>
            <p:spPr>
              <a:xfrm>
                <a:off x="8042941" y="2890662"/>
                <a:ext cx="409564" cy="430676"/>
              </a:xfrm>
              <a:prstGeom prst="ellipse">
                <a:avLst/>
              </a:prstGeom>
              <a:noFill/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zh-CN" altLang="en-US"/>
              </a:p>
            </p:txBody>
          </p: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文本框 76"/>
                <p:cNvSpPr txBox="1"/>
                <p:nvPr/>
              </p:nvSpPr>
              <p:spPr>
                <a:xfrm>
                  <a:off x="4201425" y="3745127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7" name="文本框 7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01425" y="3745127"/>
                  <a:ext cx="352276" cy="369332"/>
                </a:xfrm>
                <a:prstGeom prst="rect">
                  <a:avLst/>
                </a:prstGeom>
                <a:blipFill rotWithShape="0"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8" name="文本框 77"/>
                <p:cNvSpPr txBox="1"/>
                <p:nvPr/>
              </p:nvSpPr>
              <p:spPr>
                <a:xfrm>
                  <a:off x="3797970" y="2736668"/>
                  <a:ext cx="35227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8" name="文本框 7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97970" y="2736668"/>
                  <a:ext cx="352276" cy="369332"/>
                </a:xfrm>
                <a:prstGeom prst="rect">
                  <a:avLst/>
                </a:prstGeom>
                <a:blipFill rotWithShape="0"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9" name="组合 168"/>
          <p:cNvGrpSpPr/>
          <p:nvPr/>
        </p:nvGrpSpPr>
        <p:grpSpPr>
          <a:xfrm>
            <a:off x="3890674" y="2683274"/>
            <a:ext cx="4493205" cy="1113680"/>
            <a:chOff x="2342590" y="2251402"/>
            <a:chExt cx="4493205" cy="111368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0" name="椭圆 169"/>
                <p:cNvSpPr/>
                <p:nvPr/>
              </p:nvSpPr>
              <p:spPr>
                <a:xfrm>
                  <a:off x="6073631" y="2842425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0" name="椭圆 16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73631" y="2842425"/>
                  <a:ext cx="510746" cy="510746"/>
                </a:xfrm>
                <a:prstGeom prst="ellipse">
                  <a:avLst/>
                </a:prstGeom>
                <a:blipFill rotWithShape="0">
                  <a:blip r:embed="rId4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1" name="直接箭头连接符 170"/>
            <p:cNvCxnSpPr>
              <a:stCxn id="174" idx="6"/>
              <a:endCxn id="170" idx="2"/>
            </p:cNvCxnSpPr>
            <p:nvPr/>
          </p:nvCxnSpPr>
          <p:spPr>
            <a:xfrm flipV="1">
              <a:off x="3677940" y="3097798"/>
              <a:ext cx="2395691" cy="11911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2" name="文本框 171"/>
            <p:cNvSpPr txBox="1"/>
            <p:nvPr/>
          </p:nvSpPr>
          <p:spPr>
            <a:xfrm>
              <a:off x="2342590" y="2665961"/>
              <a:ext cx="68320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dirty="0"/>
                <a:t>Start</a:t>
              </a:r>
              <a:endParaRPr lang="zh-CN" alt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3" name="文本框 172"/>
                <p:cNvSpPr txBox="1"/>
                <p:nvPr/>
              </p:nvSpPr>
              <p:spPr>
                <a:xfrm>
                  <a:off x="3069058" y="2251402"/>
                  <a:ext cx="3766737" cy="45974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1+</m:t>
                                </m:r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  <m:sSup>
                                  <m:sSup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d>
                                          <m:dPr>
                                            <m:ctrlP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0+</m:t>
                                            </m:r>
                                            <m:sSup>
                                              <m:sSupPr>
                                                <m:ctrlP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</m:ctrlPr>
                                              </m:sSupPr>
                                              <m:e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10</m:t>
                                                </m:r>
                                              </m:e>
                                              <m:sup>
                                                <m:r>
                                                  <a:rPr lang="en-US" altLang="zh-CN" i="1">
                                                    <a:latin typeface="Cambria Math" panose="02040503050406030204" pitchFamily="18" charset="0"/>
                                                  </a:rPr>
                                                  <m:t>∗</m:t>
                                                </m:r>
                                              </m:sup>
                                            </m:sSup>
                                            <m:r>
                                              <a:rPr lang="en-US" altLang="zh-CN" i="1">
                                                <a:latin typeface="Cambria Math" panose="02040503050406030204" pitchFamily="18" charset="0"/>
                                              </a:rPr>
                                              <m:t>1</m:t>
                                            </m:r>
                                          </m:e>
                                        </m:d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p>
                                <m:d>
                                  <m:dPr>
                                    <m:ctrlP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0+</m:t>
                                    </m:r>
                                    <m:sSup>
                                      <m:sSupPr>
                                        <m:ctrlP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10</m:t>
                                        </m:r>
                                      </m:e>
                                      <m:sup>
                                        <m:r>
                                          <a:rPr lang="en-US" altLang="zh-CN" i="1">
                                            <a:latin typeface="Cambria Math" panose="02040503050406030204" pitchFamily="18" charset="0"/>
                                          </a:rPr>
                                          <m:t>∗</m:t>
                                        </m:r>
                                      </m:sup>
                                    </m:sSup>
                                    <m:r>
                                      <a:rPr lang="en-US" altLang="zh-CN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3" name="文本框 1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69058" y="2251402"/>
                  <a:ext cx="3766737" cy="459741"/>
                </a:xfrm>
                <a:prstGeom prst="rect">
                  <a:avLst/>
                </a:prstGeom>
                <a:blipFill>
                  <a:blip r:embed="rId4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4" name="椭圆 173"/>
                <p:cNvSpPr/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 anchorCtr="1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altLang="zh-CN" i="1">
                            <a:latin typeface="Cambria Math" panose="02040503050406030204" pitchFamily="18" charset="0"/>
                          </a:rPr>
                          <m:t>X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74" name="椭圆 17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167194" y="2854336"/>
                  <a:ext cx="510746" cy="510746"/>
                </a:xfrm>
                <a:prstGeom prst="ellipse">
                  <a:avLst/>
                </a:prstGeom>
                <a:blipFill rotWithShape="0">
                  <a:blip r:embed="rId4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75" name="直接箭头连接符 174"/>
            <p:cNvCxnSpPr>
              <a:endCxn id="174" idx="2"/>
            </p:cNvCxnSpPr>
            <p:nvPr/>
          </p:nvCxnSpPr>
          <p:spPr>
            <a:xfrm>
              <a:off x="2717563" y="3106000"/>
              <a:ext cx="449631" cy="3709"/>
            </a:xfrm>
            <a:prstGeom prst="straightConnector1">
              <a:avLst/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6" name="椭圆 175"/>
            <p:cNvSpPr/>
            <p:nvPr/>
          </p:nvSpPr>
          <p:spPr>
            <a:xfrm>
              <a:off x="6133414" y="2890662"/>
              <a:ext cx="409564" cy="430676"/>
            </a:xfrm>
            <a:prstGeom prst="ellipse">
              <a:avLst/>
            </a:prstGeom>
            <a:noFill/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31" name="组合 30"/>
          <p:cNvGrpSpPr/>
          <p:nvPr/>
        </p:nvGrpSpPr>
        <p:grpSpPr>
          <a:xfrm>
            <a:off x="3887556" y="2626753"/>
            <a:ext cx="5165421" cy="2821940"/>
            <a:chOff x="6421806" y="2400187"/>
            <a:chExt cx="5165421" cy="2821940"/>
          </a:xfrm>
        </p:grpSpPr>
        <p:grpSp>
          <p:nvGrpSpPr>
            <p:cNvPr id="81" name="组合 80"/>
            <p:cNvGrpSpPr/>
            <p:nvPr/>
          </p:nvGrpSpPr>
          <p:grpSpPr>
            <a:xfrm>
              <a:off x="6421806" y="2400187"/>
              <a:ext cx="4083603" cy="2821940"/>
              <a:chOff x="2342590" y="2187771"/>
              <a:chExt cx="4083603" cy="2821940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2" name="椭圆 81"/>
                  <p:cNvSpPr/>
                  <p:nvPr/>
                </p:nvSpPr>
                <p:spPr>
                  <a:xfrm>
                    <a:off x="4336277" y="2854336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2" name="椭圆 8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7" y="2854336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3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3" name="椭圆 82"/>
                  <p:cNvSpPr/>
                  <p:nvPr/>
                </p:nvSpPr>
                <p:spPr>
                  <a:xfrm>
                    <a:off x="5915447" y="2854218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3" name="椭圆 8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15447" y="2854218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3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84" name="直接箭头连接符 83"/>
              <p:cNvCxnSpPr>
                <a:stCxn id="97" idx="6"/>
                <a:endCxn id="82" idx="2"/>
              </p:cNvCxnSpPr>
              <p:nvPr/>
            </p:nvCxnSpPr>
            <p:spPr>
              <a:xfrm>
                <a:off x="3677940" y="3109709"/>
                <a:ext cx="658337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5" name="直接箭头连接符 84"/>
              <p:cNvCxnSpPr>
                <a:stCxn id="82" idx="5"/>
                <a:endCxn id="83" idx="3"/>
              </p:cNvCxnSpPr>
              <p:nvPr/>
            </p:nvCxnSpPr>
            <p:spPr>
              <a:xfrm flipV="1">
                <a:off x="4772226" y="3290167"/>
                <a:ext cx="1218018" cy="11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7" name="文本框 86"/>
              <p:cNvSpPr txBox="1"/>
              <p:nvPr/>
            </p:nvSpPr>
            <p:spPr>
              <a:xfrm>
                <a:off x="2342590" y="266596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  <p:cxnSp>
            <p:nvCxnSpPr>
              <p:cNvPr id="88" name="曲线连接符 87"/>
              <p:cNvCxnSpPr>
                <a:stCxn id="82" idx="1"/>
                <a:endCxn id="82" idx="7"/>
              </p:cNvCxnSpPr>
              <p:nvPr/>
            </p:nvCxnSpPr>
            <p:spPr>
              <a:xfrm rot="5400000" flipH="1" flipV="1">
                <a:off x="4591650" y="2748557"/>
                <a:ext cx="12700" cy="361152"/>
              </a:xfrm>
              <a:prstGeom prst="curvedConnector3">
                <a:avLst>
                  <a:gd name="adj1" fmla="val 285998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9" name="文本框 88"/>
                  <p:cNvSpPr txBox="1"/>
                  <p:nvPr/>
                </p:nvSpPr>
                <p:spPr>
                  <a:xfrm>
                    <a:off x="4406665" y="2187771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9" name="文本框 8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06665" y="2187771"/>
                    <a:ext cx="377026" cy="369332"/>
                  </a:xfrm>
                  <a:prstGeom prst="rect">
                    <a:avLst/>
                  </a:prstGeom>
                  <a:blipFill rotWithShape="0">
                    <a:blip r:embed="rId3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1" name="直接箭头连接符 90"/>
              <p:cNvCxnSpPr>
                <a:stCxn id="83" idx="1"/>
                <a:endCxn id="82" idx="7"/>
              </p:cNvCxnSpPr>
              <p:nvPr/>
            </p:nvCxnSpPr>
            <p:spPr>
              <a:xfrm flipH="1">
                <a:off x="4772226" y="2929015"/>
                <a:ext cx="1218018" cy="118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4" name="文本框 93"/>
                  <p:cNvSpPr txBox="1"/>
                  <p:nvPr/>
                </p:nvSpPr>
                <p:spPr>
                  <a:xfrm>
                    <a:off x="5122996" y="3310531"/>
                    <a:ext cx="3770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4" name="文本框 9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122996" y="3310531"/>
                    <a:ext cx="377026" cy="369332"/>
                  </a:xfrm>
                  <a:prstGeom prst="rect">
                    <a:avLst/>
                  </a:prstGeom>
                  <a:blipFill rotWithShape="0">
                    <a:blip r:embed="rId3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5" name="文本框 94"/>
                  <p:cNvSpPr txBox="1"/>
                  <p:nvPr/>
                </p:nvSpPr>
                <p:spPr>
                  <a:xfrm>
                    <a:off x="4846932" y="2404015"/>
                    <a:ext cx="1437380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5" name="文本框 9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46932" y="2404015"/>
                    <a:ext cx="1437380" cy="369332"/>
                  </a:xfrm>
                  <a:prstGeom prst="rect">
                    <a:avLst/>
                  </a:prstGeom>
                  <a:blipFill>
                    <a:blip r:embed="rId4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7" name="椭圆 96"/>
                  <p:cNvSpPr/>
                  <p:nvPr/>
                </p:nvSpPr>
                <p:spPr>
                  <a:xfrm>
                    <a:off x="3167194" y="2854336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7" name="椭圆 9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194" y="2854336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3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98" name="直接箭头连接符 97"/>
              <p:cNvCxnSpPr>
                <a:stCxn id="82" idx="4"/>
                <a:endCxn id="103" idx="0"/>
              </p:cNvCxnSpPr>
              <p:nvPr/>
            </p:nvCxnSpPr>
            <p:spPr>
              <a:xfrm flipH="1">
                <a:off x="4591559" y="3365082"/>
                <a:ext cx="91" cy="11338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9" name="直接箭头连接符 98"/>
              <p:cNvCxnSpPr>
                <a:endCxn id="97" idx="2"/>
              </p:cNvCxnSpPr>
              <p:nvPr/>
            </p:nvCxnSpPr>
            <p:spPr>
              <a:xfrm>
                <a:off x="2717563" y="3106000"/>
                <a:ext cx="449631" cy="3709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0" name="组合 99"/>
              <p:cNvGrpSpPr/>
              <p:nvPr/>
            </p:nvGrpSpPr>
            <p:grpSpPr>
              <a:xfrm>
                <a:off x="4336186" y="4498965"/>
                <a:ext cx="510746" cy="510746"/>
                <a:chOff x="7986753" y="2850627"/>
                <a:chExt cx="510746" cy="510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3" name="椭圆 102"/>
                    <p:cNvSpPr/>
                    <p:nvPr/>
                  </p:nvSpPr>
                  <p:spPr>
                    <a:xfrm>
                      <a:off x="7986753" y="28506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03" name="椭圆 10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6753" y="2850627"/>
                      <a:ext cx="510746" cy="510746"/>
                    </a:xfrm>
                    <a:prstGeom prst="ellipse">
                      <a:avLst/>
                    </a:prstGeom>
                    <a:blipFill rotWithShape="0">
                      <a:blip r:embed="rId3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4" name="椭圆 103"/>
                <p:cNvSpPr/>
                <p:nvPr/>
              </p:nvSpPr>
              <p:spPr>
                <a:xfrm>
                  <a:off x="8042941" y="2890662"/>
                  <a:ext cx="409564" cy="4306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1" name="文本框 100"/>
                  <p:cNvSpPr txBox="1"/>
                  <p:nvPr/>
                </p:nvSpPr>
                <p:spPr>
                  <a:xfrm>
                    <a:off x="4201425" y="3745127"/>
                    <a:ext cx="3522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1" name="文本框 10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425" y="3745127"/>
                    <a:ext cx="352276" cy="369332"/>
                  </a:xfrm>
                  <a:prstGeom prst="rect">
                    <a:avLst/>
                  </a:prstGeom>
                  <a:blipFill rotWithShape="0">
                    <a:blip r:embed="rId3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文本框 101"/>
                  <p:cNvSpPr txBox="1"/>
                  <p:nvPr/>
                </p:nvSpPr>
                <p:spPr>
                  <a:xfrm>
                    <a:off x="3797970" y="2736668"/>
                    <a:ext cx="3522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2" name="文本框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7970" y="2736668"/>
                    <a:ext cx="352276" cy="369332"/>
                  </a:xfrm>
                  <a:prstGeom prst="rect">
                    <a:avLst/>
                  </a:prstGeom>
                  <a:blipFill rotWithShape="0">
                    <a:blip r:embed="rId3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矩形 27"/>
                <p:cNvSpPr/>
                <p:nvPr/>
              </p:nvSpPr>
              <p:spPr>
                <a:xfrm>
                  <a:off x="10149846" y="3802941"/>
                  <a:ext cx="1437381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ctrlPr>
                              <a:rPr lang="en-US" altLang="zh-CN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0+</m:t>
                            </m:r>
                            <m:sSup>
                              <m:sSupPr>
                                <m:ctrlP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10</m:t>
                                </m:r>
                              </m:e>
                              <m:sup>
                                <m:r>
                                  <a:rPr lang="en-US" altLang="zh-CN" i="1">
                                    <a:latin typeface="Cambria Math" panose="02040503050406030204" pitchFamily="18" charset="0"/>
                                  </a:rPr>
                                  <m:t>∗</m:t>
                                </m:r>
                              </m:sup>
                            </m:sSup>
                            <m:r>
                              <a:rPr lang="en-US" altLang="zh-CN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  <m:r>
                          <a:rPr lang="en-US" altLang="zh-CN" i="1">
                            <a:latin typeface="Cambria Math" panose="02040503050406030204" pitchFamily="18" charset="0"/>
                          </a:rPr>
                          <m:t>1</m:t>
                        </m:r>
                      </m:oMath>
                    </m:oMathPara>
                  </a14:m>
                  <a:endParaRPr lang="zh-CN" altLang="en-US" dirty="0"/>
                </a:p>
              </p:txBody>
            </p:sp>
          </mc:Choice>
          <mc:Fallback xmlns="">
            <p:sp>
              <p:nvSpPr>
                <p:cNvPr id="28" name="矩形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9846" y="3802941"/>
                  <a:ext cx="1437381" cy="369332"/>
                </a:xfrm>
                <a:prstGeom prst="rect">
                  <a:avLst/>
                </a:prstGeom>
                <a:blipFill>
                  <a:blip r:embed="rId5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7" name="曲线连接符 106"/>
            <p:cNvCxnSpPr>
              <a:stCxn id="83" idx="7"/>
              <a:endCxn id="83" idx="5"/>
            </p:cNvCxnSpPr>
            <p:nvPr/>
          </p:nvCxnSpPr>
          <p:spPr>
            <a:xfrm rot="16200000" flipH="1">
              <a:off x="10250036" y="3322007"/>
              <a:ext cx="361152" cy="12700"/>
            </a:xfrm>
            <a:prstGeom prst="curvedConnector5">
              <a:avLst>
                <a:gd name="adj1" fmla="val -63297"/>
                <a:gd name="adj2" fmla="val 5232669"/>
                <a:gd name="adj3" fmla="val 16329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组合 36"/>
          <p:cNvGrpSpPr/>
          <p:nvPr/>
        </p:nvGrpSpPr>
        <p:grpSpPr>
          <a:xfrm>
            <a:off x="3888073" y="2574081"/>
            <a:ext cx="6127838" cy="2869356"/>
            <a:chOff x="4571508" y="5143044"/>
            <a:chExt cx="6127838" cy="2869356"/>
          </a:xfrm>
        </p:grpSpPr>
        <p:grpSp>
          <p:nvGrpSpPr>
            <p:cNvPr id="155" name="组合 154"/>
            <p:cNvGrpSpPr/>
            <p:nvPr/>
          </p:nvGrpSpPr>
          <p:grpSpPr>
            <a:xfrm>
              <a:off x="4571508" y="5143044"/>
              <a:ext cx="6127838" cy="2869356"/>
              <a:chOff x="2342590" y="2140355"/>
              <a:chExt cx="6127838" cy="2869356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6" name="椭圆 155"/>
                  <p:cNvSpPr/>
                  <p:nvPr/>
                </p:nvSpPr>
                <p:spPr>
                  <a:xfrm>
                    <a:off x="4336277" y="2854336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椭圆 1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36277" y="2854336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4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57" name="直接箭头连接符 156"/>
              <p:cNvCxnSpPr>
                <a:stCxn id="161" idx="6"/>
                <a:endCxn id="156" idx="2"/>
              </p:cNvCxnSpPr>
              <p:nvPr/>
            </p:nvCxnSpPr>
            <p:spPr>
              <a:xfrm>
                <a:off x="3677940" y="3109709"/>
                <a:ext cx="658337" cy="0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8" name="文本框 157"/>
              <p:cNvSpPr txBox="1"/>
              <p:nvPr/>
            </p:nvSpPr>
            <p:spPr>
              <a:xfrm>
                <a:off x="2342590" y="2665961"/>
                <a:ext cx="683200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CN" dirty="0"/>
                  <a:t>Start</a:t>
                </a:r>
                <a:endParaRPr lang="zh-CN" altLang="en-US" dirty="0"/>
              </a:p>
            </p:txBody>
          </p:sp>
          <p:cxnSp>
            <p:nvCxnSpPr>
              <p:cNvPr id="159" name="曲线连接符 158"/>
              <p:cNvCxnSpPr>
                <a:stCxn id="156" idx="1"/>
                <a:endCxn id="156" idx="7"/>
              </p:cNvCxnSpPr>
              <p:nvPr/>
            </p:nvCxnSpPr>
            <p:spPr>
              <a:xfrm rot="5400000" flipH="1" flipV="1">
                <a:off x="4591650" y="2748557"/>
                <a:ext cx="12700" cy="361152"/>
              </a:xfrm>
              <a:prstGeom prst="curvedConnector3">
                <a:avLst>
                  <a:gd name="adj1" fmla="val 2859984"/>
                </a:avLst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0" name="文本框 159"/>
                  <p:cNvSpPr txBox="1"/>
                  <p:nvPr/>
                </p:nvSpPr>
                <p:spPr>
                  <a:xfrm>
                    <a:off x="5406319" y="2863209"/>
                    <a:ext cx="3064109" cy="43236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  <m:sSup>
                            <m:sSup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d>
                                    <m:dPr>
                                      <m:ctrlP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0+</m:t>
                                      </m:r>
                                      <m:sSup>
                                        <m:sSupPr>
                                          <m:ctrlP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10</m:t>
                                          </m:r>
                                        </m:e>
                                        <m:sup>
                                          <m:r>
                                            <a:rPr lang="en-US" altLang="zh-CN" i="1">
                                              <a:latin typeface="Cambria Math" panose="02040503050406030204" pitchFamily="18" charset="0"/>
                                            </a:rPr>
                                            <m:t>∗</m:t>
                                          </m:r>
                                        </m:sup>
                                      </m:sSup>
                                      <m:r>
                                        <a:rPr lang="en-US" altLang="zh-CN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altLang="zh-CN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0+</m:t>
                              </m:r>
                              <m:sSup>
                                <m:sSupPr>
                                  <m:ctrlP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en-US" altLang="zh-CN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p>
                              <m:r>
                                <a:rPr lang="en-US" altLang="zh-CN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r>
                            <a:rPr lang="en-US" altLang="zh-CN" i="1">
                              <a:latin typeface="Cambria Math" panose="02040503050406030204" pitchFamily="18" charset="0"/>
                            </a:rPr>
                            <m:t>0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0" name="文本框 15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06319" y="2863209"/>
                    <a:ext cx="3064109" cy="432362"/>
                  </a:xfrm>
                  <a:prstGeom prst="rect">
                    <a:avLst/>
                  </a:prstGeom>
                  <a:blipFill>
                    <a:blip r:embed="rId5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1" name="椭圆 160"/>
                  <p:cNvSpPr/>
                  <p:nvPr/>
                </p:nvSpPr>
                <p:spPr>
                  <a:xfrm>
                    <a:off x="3167194" y="2854336"/>
                    <a:ext cx="510746" cy="510746"/>
                  </a:xfrm>
                  <a:prstGeom prst="ellipse">
                    <a:avLst/>
                  </a:prstGeom>
                </p:spPr>
                <p:style>
                  <a:lnRef idx="2">
                    <a:schemeClr val="accent1"/>
                  </a:lnRef>
                  <a:fillRef idx="1">
                    <a:schemeClr val="lt1"/>
                  </a:fillRef>
                  <a:effectRef idx="0">
                    <a:schemeClr val="accent1"/>
                  </a:effectRef>
                  <a:fontRef idx="minor">
                    <a:schemeClr val="dk1"/>
                  </a:fontRef>
                </p:style>
                <p:txBody>
                  <a:bodyPr rtlCol="0" anchor="ctr" anchorCtr="1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altLang="zh-CN" i="1">
                              <a:latin typeface="Cambria Math" panose="02040503050406030204" pitchFamily="18" charset="0"/>
                            </a:rPr>
                            <m:t>X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椭圆 160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7194" y="2854336"/>
                    <a:ext cx="510746" cy="510746"/>
                  </a:xfrm>
                  <a:prstGeom prst="ellipse">
                    <a:avLst/>
                  </a:prstGeom>
                  <a:blipFill rotWithShape="0">
                    <a:blip r:embed="rId4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2" name="直接箭头连接符 161"/>
              <p:cNvCxnSpPr>
                <a:stCxn id="156" idx="4"/>
                <a:endCxn id="167" idx="0"/>
              </p:cNvCxnSpPr>
              <p:nvPr/>
            </p:nvCxnSpPr>
            <p:spPr>
              <a:xfrm flipH="1">
                <a:off x="4591559" y="3365082"/>
                <a:ext cx="91" cy="1133883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3" name="直接箭头连接符 162"/>
              <p:cNvCxnSpPr>
                <a:endCxn id="161" idx="2"/>
              </p:cNvCxnSpPr>
              <p:nvPr/>
            </p:nvCxnSpPr>
            <p:spPr>
              <a:xfrm>
                <a:off x="2717563" y="3106000"/>
                <a:ext cx="449631" cy="3709"/>
              </a:xfrm>
              <a:prstGeom prst="straightConnector1">
                <a:avLst/>
              </a:prstGeom>
              <a:ln w="28575">
                <a:solidFill>
                  <a:schemeClr val="accent5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4" name="组合 163"/>
              <p:cNvGrpSpPr/>
              <p:nvPr/>
            </p:nvGrpSpPr>
            <p:grpSpPr>
              <a:xfrm>
                <a:off x="4336186" y="4498965"/>
                <a:ext cx="510746" cy="510746"/>
                <a:chOff x="7986753" y="2850627"/>
                <a:chExt cx="510746" cy="510746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7" name="椭圆 166"/>
                    <p:cNvSpPr/>
                    <p:nvPr/>
                  </p:nvSpPr>
                  <p:spPr>
                    <a:xfrm>
                      <a:off x="7986753" y="2850627"/>
                      <a:ext cx="510746" cy="510746"/>
                    </a:xfrm>
                    <a:prstGeom prst="ellipse">
                      <a:avLst/>
                    </a:prstGeom>
                  </p:spPr>
                  <p:style>
                    <a:lnRef idx="2">
                      <a:schemeClr val="accent1"/>
                    </a:lnRef>
                    <a:fillRef idx="1">
                      <a:schemeClr val="lt1"/>
                    </a:fillRef>
                    <a:effectRef idx="0">
                      <a:schemeClr val="accent1"/>
                    </a:effectRef>
                    <a:fontRef idx="minor">
                      <a:schemeClr val="dk1"/>
                    </a:fontRef>
                  </p:style>
                  <p:txBody>
                    <a:bodyPr rtlCol="0" anchor="ctr" anchorCtr="1"/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oMath>
                        </m:oMathPara>
                      </a14:m>
                      <a:endParaRPr lang="en-US" dirty="0"/>
                    </a:p>
                  </p:txBody>
                </p:sp>
              </mc:Choice>
              <mc:Fallback xmlns="">
                <p:sp>
                  <p:nvSpPr>
                    <p:cNvPr id="167" name="椭圆 166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986753" y="2850627"/>
                      <a:ext cx="510746" cy="510746"/>
                    </a:xfrm>
                    <a:prstGeom prst="ellipse">
                      <a:avLst/>
                    </a:prstGeom>
                    <a:blipFill rotWithShape="0">
                      <a:blip r:embed="rId4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68" name="椭圆 167"/>
                <p:cNvSpPr/>
                <p:nvPr/>
              </p:nvSpPr>
              <p:spPr>
                <a:xfrm>
                  <a:off x="8042941" y="2890662"/>
                  <a:ext cx="409564" cy="430676"/>
                </a:xfrm>
                <a:prstGeom prst="ellipse">
                  <a:avLst/>
                </a:prstGeom>
                <a:noFill/>
              </p:spPr>
              <p:style>
                <a:lnRef idx="2">
                  <a:schemeClr val="accent1"/>
                </a:lnRef>
                <a:fillRef idx="1">
                  <a:schemeClr val="lt1"/>
                </a:fillRef>
                <a:effectRef idx="0">
                  <a:schemeClr val="accent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endParaRPr lang="zh-CN" altLang="en-US"/>
                </a:p>
              </p:txBody>
            </p:sp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5" name="文本框 164"/>
                  <p:cNvSpPr txBox="1"/>
                  <p:nvPr/>
                </p:nvSpPr>
                <p:spPr>
                  <a:xfrm>
                    <a:off x="4201425" y="3745127"/>
                    <a:ext cx="3522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5" name="文本框 1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201425" y="3745127"/>
                    <a:ext cx="352276" cy="369332"/>
                  </a:xfrm>
                  <a:prstGeom prst="rect">
                    <a:avLst/>
                  </a:prstGeom>
                  <a:blipFill rotWithShape="0">
                    <a:blip r:embed="rId4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6" name="文本框 165"/>
                  <p:cNvSpPr txBox="1"/>
                  <p:nvPr/>
                </p:nvSpPr>
                <p:spPr>
                  <a:xfrm>
                    <a:off x="3797970" y="2736668"/>
                    <a:ext cx="35227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𝜖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6" name="文本框 1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797970" y="2736668"/>
                    <a:ext cx="352276" cy="369332"/>
                  </a:xfrm>
                  <a:prstGeom prst="rect">
                    <a:avLst/>
                  </a:prstGeom>
                  <a:blipFill rotWithShape="0">
                    <a:blip r:embed="rId4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2" name="文本框 111"/>
                  <p:cNvSpPr txBox="1"/>
                  <p:nvPr/>
                </p:nvSpPr>
                <p:spPr>
                  <a:xfrm>
                    <a:off x="4426300" y="2140355"/>
                    <a:ext cx="365805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12" name="文本框 1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426300" y="2140355"/>
                    <a:ext cx="365805" cy="369332"/>
                  </a:xfrm>
                  <a:prstGeom prst="rect">
                    <a:avLst/>
                  </a:prstGeom>
                  <a:blipFill>
                    <a:blip r:embed="rId5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zh-CN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9" name="曲线连接符 108"/>
            <p:cNvCxnSpPr>
              <a:stCxn id="156" idx="7"/>
              <a:endCxn id="156" idx="5"/>
            </p:cNvCxnSpPr>
            <p:nvPr/>
          </p:nvCxnSpPr>
          <p:spPr>
            <a:xfrm rot="16200000" flipH="1">
              <a:off x="6820568" y="6112398"/>
              <a:ext cx="361152" cy="12700"/>
            </a:xfrm>
            <a:prstGeom prst="curvedConnector5">
              <a:avLst>
                <a:gd name="adj1" fmla="val -63297"/>
                <a:gd name="adj2" fmla="val 5232669"/>
                <a:gd name="adj3" fmla="val 163297"/>
              </a:avLst>
            </a:prstGeom>
            <a:ln w="28575">
              <a:solidFill>
                <a:schemeClr val="accent5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35649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天体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TM03457452[[fn=天体]]</Template>
  <TotalTime>1894</TotalTime>
  <Words>235</Words>
  <Application>Microsoft Office PowerPoint</Application>
  <PresentationFormat>宽屏</PresentationFormat>
  <Paragraphs>149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10" baseType="lpstr">
      <vt:lpstr>宋体</vt:lpstr>
      <vt:lpstr>Arial</vt:lpstr>
      <vt:lpstr>Calibri</vt:lpstr>
      <vt:lpstr>Calibri Light</vt:lpstr>
      <vt:lpstr>Cambria Math</vt:lpstr>
      <vt:lpstr>天体</vt:lpstr>
      <vt:lpstr>作业</vt:lpstr>
      <vt:lpstr>convert ϵ-NFA to DFA</vt:lpstr>
      <vt:lpstr>作业</vt:lpstr>
      <vt:lpstr>Convert DFA to RE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形式语言与自动机 课后作业答案</dc:title>
  <dc:creator>qin li</dc:creator>
  <cp:lastModifiedBy>li qin</cp:lastModifiedBy>
  <cp:revision>66</cp:revision>
  <dcterms:created xsi:type="dcterms:W3CDTF">2017-03-15T01:53:26Z</dcterms:created>
  <dcterms:modified xsi:type="dcterms:W3CDTF">2020-04-06T08:56:48Z</dcterms:modified>
</cp:coreProperties>
</file>