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8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76.png"/><Relationship Id="rId34" Type="http://schemas.openxmlformats.org/officeDocument/2006/relationships/image" Target="../media/image171.png"/><Relationship Id="rId42" Type="http://schemas.openxmlformats.org/officeDocument/2006/relationships/image" Target="../media/image179.png"/><Relationship Id="rId33" Type="http://schemas.openxmlformats.org/officeDocument/2006/relationships/image" Target="../media/image169.png"/><Relationship Id="rId38" Type="http://schemas.openxmlformats.org/officeDocument/2006/relationships/image" Target="../media/image175.png"/><Relationship Id="rId29" Type="http://schemas.openxmlformats.org/officeDocument/2006/relationships/image" Target="../media/image165.png"/><Relationship Id="rId41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68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3.png"/><Relationship Id="rId28" Type="http://schemas.openxmlformats.org/officeDocument/2006/relationships/image" Target="../media/image164.png"/><Relationship Id="rId36" Type="http://schemas.openxmlformats.org/officeDocument/2006/relationships/image" Target="../media/image173.png"/><Relationship Id="rId31" Type="http://schemas.openxmlformats.org/officeDocument/2006/relationships/image" Target="../media/image167.png"/><Relationship Id="rId44" Type="http://schemas.openxmlformats.org/officeDocument/2006/relationships/image" Target="../media/image182.png"/><Relationship Id="rId30" Type="http://schemas.openxmlformats.org/officeDocument/2006/relationships/image" Target="../media/image166.png"/><Relationship Id="rId35" Type="http://schemas.openxmlformats.org/officeDocument/2006/relationships/image" Target="../media/image172.png"/><Relationship Id="rId43" Type="http://schemas.openxmlformats.org/officeDocument/2006/relationships/image" Target="../media/image18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B43E2-3BCB-48C0-848B-2FEA7158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50CC2-F7C7-4657-80D7-5DC1B30E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给出接受以下语言的</a:t>
            </a:r>
            <a:r>
              <a:rPr lang="en-US" altLang="zh-CN" dirty="0"/>
              <a:t>DFA</a:t>
            </a:r>
          </a:p>
          <a:p>
            <a:r>
              <a:rPr lang="zh-CN" altLang="en-US" dirty="0"/>
              <a:t>所有以</a:t>
            </a:r>
            <a:r>
              <a:rPr lang="en-US" altLang="zh-CN" dirty="0"/>
              <a:t>1</a:t>
            </a:r>
            <a:r>
              <a:rPr lang="zh-CN" altLang="en-US" dirty="0"/>
              <a:t>开头，能被</a:t>
            </a:r>
            <a:r>
              <a:rPr lang="en-US" altLang="zh-CN" dirty="0"/>
              <a:t>5</a:t>
            </a:r>
            <a:r>
              <a:rPr lang="zh-CN" altLang="en-US" dirty="0"/>
              <a:t>整除的二进制串，如</a:t>
            </a:r>
            <a:r>
              <a:rPr lang="en-US" altLang="zh-CN" dirty="0"/>
              <a:t>101, 1010, 1111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4EF3A0-BFF7-412E-B365-76699FFC3A99}"/>
              </a:ext>
            </a:extLst>
          </p:cNvPr>
          <p:cNvGrpSpPr/>
          <p:nvPr/>
        </p:nvGrpSpPr>
        <p:grpSpPr>
          <a:xfrm>
            <a:off x="2996441" y="2640333"/>
            <a:ext cx="5510142" cy="3490758"/>
            <a:chOff x="1532615" y="2009618"/>
            <a:chExt cx="5510142" cy="3490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EEDF972C-70CA-4F66-A5E3-DD141B31F2FA}"/>
                    </a:ext>
                  </a:extLst>
                </p:cNvPr>
                <p:cNvSpPr/>
                <p:nvPr/>
              </p:nvSpPr>
              <p:spPr>
                <a:xfrm>
                  <a:off x="3669536" y="441475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536" y="4414758"/>
                  <a:ext cx="510746" cy="510746"/>
                </a:xfrm>
                <a:prstGeom prst="ellipse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6B2A593-7621-49C8-9C34-E00448E361B5}"/>
                    </a:ext>
                  </a:extLst>
                </p:cNvPr>
                <p:cNvSpPr/>
                <p:nvPr/>
              </p:nvSpPr>
              <p:spPr>
                <a:xfrm>
                  <a:off x="3669536" y="312913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536" y="3129139"/>
                  <a:ext cx="510746" cy="510746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BE1C3A3-7AD5-4BA8-BD22-6B4A2C688291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2042984" y="3389180"/>
              <a:ext cx="3841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F47D0842-3875-44B2-B9AD-A056A2990C45}"/>
                    </a:ext>
                  </a:extLst>
                </p:cNvPr>
                <p:cNvSpPr/>
                <p:nvPr/>
              </p:nvSpPr>
              <p:spPr>
                <a:xfrm>
                  <a:off x="4788090" y="312704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90" y="3127048"/>
                  <a:ext cx="510746" cy="510746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09BAD26-890A-4C19-B0E2-468263A347F7}"/>
                </a:ext>
              </a:extLst>
            </p:cNvPr>
            <p:cNvCxnSpPr>
              <a:stCxn id="17" idx="6"/>
              <a:endCxn id="6" idx="2"/>
            </p:cNvCxnSpPr>
            <p:nvPr/>
          </p:nvCxnSpPr>
          <p:spPr>
            <a:xfrm flipV="1">
              <a:off x="2937881" y="3384512"/>
              <a:ext cx="731655" cy="466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6AAEEE0-5A2D-412C-93A8-C63CA1A5B6E8}"/>
                </a:ext>
              </a:extLst>
            </p:cNvPr>
            <p:cNvCxnSpPr>
              <a:stCxn id="21" idx="3"/>
              <a:endCxn id="6" idx="7"/>
            </p:cNvCxnSpPr>
            <p:nvPr/>
          </p:nvCxnSpPr>
          <p:spPr>
            <a:xfrm flipH="1">
              <a:off x="4105485" y="2445567"/>
              <a:ext cx="736749" cy="75836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06B40A1-5368-42DD-A7BA-CD89B6126F68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flipV="1">
              <a:off x="4180282" y="3382421"/>
              <a:ext cx="607808" cy="209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24DBC3D9-4E16-4F93-9073-399626659011}"/>
                    </a:ext>
                  </a:extLst>
                </p:cNvPr>
                <p:cNvSpPr txBox="1"/>
                <p:nvPr/>
              </p:nvSpPr>
              <p:spPr>
                <a:xfrm>
                  <a:off x="3103997" y="2889056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997" y="2889056"/>
                  <a:ext cx="377026" cy="36933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99C76DD-3E3E-45DD-9D30-4C98D539E5B5}"/>
                    </a:ext>
                  </a:extLst>
                </p:cNvPr>
                <p:cNvSpPr txBox="1"/>
                <p:nvPr/>
              </p:nvSpPr>
              <p:spPr>
                <a:xfrm>
                  <a:off x="2316692" y="379297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6692" y="3792971"/>
                  <a:ext cx="377026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5192829-920D-407A-AB01-242459C5924F}"/>
                </a:ext>
              </a:extLst>
            </p:cNvPr>
            <p:cNvSpPr txBox="1"/>
            <p:nvPr/>
          </p:nvSpPr>
          <p:spPr>
            <a:xfrm>
              <a:off x="1532615" y="302350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6AEED87-058C-4FEF-A0C8-2025E5BDCD58}"/>
                </a:ext>
              </a:extLst>
            </p:cNvPr>
            <p:cNvSpPr/>
            <p:nvPr/>
          </p:nvSpPr>
          <p:spPr>
            <a:xfrm>
              <a:off x="3715381" y="4454283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A110A8B-AE5C-44E3-B773-336F70F3BD18}"/>
                    </a:ext>
                  </a:extLst>
                </p:cNvPr>
                <p:cNvSpPr txBox="1"/>
                <p:nvPr/>
              </p:nvSpPr>
              <p:spPr>
                <a:xfrm>
                  <a:off x="4010236" y="237237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236" y="2372371"/>
                  <a:ext cx="377026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6178FCB-27DC-4495-A0AD-7B7104992AA0}"/>
                </a:ext>
              </a:extLst>
            </p:cNvPr>
            <p:cNvSpPr/>
            <p:nvPr/>
          </p:nvSpPr>
          <p:spPr>
            <a:xfrm>
              <a:off x="2427135" y="313380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BC10BC9-3FE0-423B-B457-A4D8E006D86C}"/>
                </a:ext>
              </a:extLst>
            </p:cNvPr>
            <p:cNvCxnSpPr>
              <a:stCxn id="5" idx="0"/>
              <a:endCxn id="6" idx="4"/>
            </p:cNvCxnSpPr>
            <p:nvPr/>
          </p:nvCxnSpPr>
          <p:spPr>
            <a:xfrm flipV="1">
              <a:off x="3924909" y="3639885"/>
              <a:ext cx="0" cy="77487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DA8BD13-892F-434F-97E0-8E9C27754B1E}"/>
                </a:ext>
              </a:extLst>
            </p:cNvPr>
            <p:cNvSpPr/>
            <p:nvPr/>
          </p:nvSpPr>
          <p:spPr>
            <a:xfrm>
              <a:off x="2420689" y="4389534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1C1051E-7001-4BDA-BA7C-B5BB34642DAE}"/>
                </a:ext>
              </a:extLst>
            </p:cNvPr>
            <p:cNvCxnSpPr>
              <a:stCxn id="17" idx="4"/>
              <a:endCxn id="19" idx="0"/>
            </p:cNvCxnSpPr>
            <p:nvPr/>
          </p:nvCxnSpPr>
          <p:spPr>
            <a:xfrm flipH="1">
              <a:off x="2676062" y="3644553"/>
              <a:ext cx="6446" cy="74498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24563D0A-94A1-4026-A33B-2B819C8A63FE}"/>
                    </a:ext>
                  </a:extLst>
                </p:cNvPr>
                <p:cNvSpPr/>
                <p:nvPr/>
              </p:nvSpPr>
              <p:spPr>
                <a:xfrm>
                  <a:off x="4767437" y="200961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椭圆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437" y="2009618"/>
                  <a:ext cx="510746" cy="510746"/>
                </a:xfrm>
                <a:prstGeom prst="ellipse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E6050C62-1E6E-42D3-97FD-D2119EE4B4E8}"/>
                    </a:ext>
                  </a:extLst>
                </p:cNvPr>
                <p:cNvSpPr/>
                <p:nvPr/>
              </p:nvSpPr>
              <p:spPr>
                <a:xfrm>
                  <a:off x="5986084" y="312704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椭圆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084" y="3127048"/>
                  <a:ext cx="510746" cy="510746"/>
                </a:xfrm>
                <a:prstGeom prst="ellipse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42C0806-C798-4EA6-A6B3-C55362DDC350}"/>
                </a:ext>
              </a:extLst>
            </p:cNvPr>
            <p:cNvCxnSpPr>
              <a:stCxn id="6" idx="0"/>
              <a:endCxn id="21" idx="2"/>
            </p:cNvCxnSpPr>
            <p:nvPr/>
          </p:nvCxnSpPr>
          <p:spPr>
            <a:xfrm flipV="1">
              <a:off x="3924909" y="2264991"/>
              <a:ext cx="842528" cy="86414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6E4D5C0-815A-4EFF-B7EA-D2604F0D8CF5}"/>
                    </a:ext>
                  </a:extLst>
                </p:cNvPr>
                <p:cNvSpPr txBox="1"/>
                <p:nvPr/>
              </p:nvSpPr>
              <p:spPr>
                <a:xfrm>
                  <a:off x="5002157" y="261254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157" y="2612540"/>
                  <a:ext cx="377026" cy="369332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7A449008-64E2-48A0-8122-7C808454C891}"/>
                    </a:ext>
                  </a:extLst>
                </p:cNvPr>
                <p:cNvSpPr txBox="1"/>
                <p:nvPr/>
              </p:nvSpPr>
              <p:spPr>
                <a:xfrm>
                  <a:off x="5453947" y="30235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3947" y="3023500"/>
                  <a:ext cx="377026" cy="369332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7D7BBB5-450B-443F-B54B-F82BA98BEF48}"/>
                </a:ext>
              </a:extLst>
            </p:cNvPr>
            <p:cNvCxnSpPr>
              <a:stCxn id="21" idx="4"/>
              <a:endCxn id="8" idx="0"/>
            </p:cNvCxnSpPr>
            <p:nvPr/>
          </p:nvCxnSpPr>
          <p:spPr>
            <a:xfrm>
              <a:off x="5022810" y="2520364"/>
              <a:ext cx="20653" cy="60668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927C374-DA4F-4B3A-AF45-F22076AC508A}"/>
                    </a:ext>
                  </a:extLst>
                </p:cNvPr>
                <p:cNvSpPr txBox="1"/>
                <p:nvPr/>
              </p:nvSpPr>
              <p:spPr>
                <a:xfrm>
                  <a:off x="5755661" y="244404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5661" y="2444043"/>
                  <a:ext cx="377026" cy="369332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572B39C-98E1-44A0-A4C5-4AC7AA421755}"/>
                    </a:ext>
                  </a:extLst>
                </p:cNvPr>
                <p:cNvSpPr txBox="1"/>
                <p:nvPr/>
              </p:nvSpPr>
              <p:spPr>
                <a:xfrm>
                  <a:off x="4371946" y="273804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946" y="2738044"/>
                  <a:ext cx="377026" cy="369332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8FE57EC-E26E-4F04-B35A-EFD4031864F5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5298836" y="3382421"/>
              <a:ext cx="687248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AA2F82C-CD77-4025-A3FA-57B2A6412B58}"/>
                </a:ext>
              </a:extLst>
            </p:cNvPr>
            <p:cNvCxnSpPr>
              <a:stCxn id="22" idx="0"/>
              <a:endCxn id="21" idx="6"/>
            </p:cNvCxnSpPr>
            <p:nvPr/>
          </p:nvCxnSpPr>
          <p:spPr>
            <a:xfrm flipH="1" flipV="1">
              <a:off x="5278183" y="2264991"/>
              <a:ext cx="963274" cy="86205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45E8004-D081-4274-B01E-C4A31F29DBAD}"/>
                    </a:ext>
                  </a:extLst>
                </p:cNvPr>
                <p:cNvSpPr txBox="1"/>
                <p:nvPr/>
              </p:nvSpPr>
              <p:spPr>
                <a:xfrm>
                  <a:off x="4333509" y="338078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文本框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509" y="3380785"/>
                  <a:ext cx="377026" cy="369332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77C0D42-D747-48C5-B4C3-AFD78AF6306F}"/>
                    </a:ext>
                  </a:extLst>
                </p:cNvPr>
                <p:cNvSpPr txBox="1"/>
                <p:nvPr/>
              </p:nvSpPr>
              <p:spPr>
                <a:xfrm>
                  <a:off x="3544960" y="383237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文本框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960" y="3832377"/>
                  <a:ext cx="377026" cy="369332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曲线连接符 113">
              <a:extLst>
                <a:ext uri="{FF2B5EF4-FFF2-40B4-BE49-F238E27FC236}">
                  <a16:creationId xmlns:a16="http://schemas.microsoft.com/office/drawing/2014/main" id="{11106183-5139-4981-8E42-A50AF1A9FC1E}"/>
                </a:ext>
              </a:extLst>
            </p:cNvPr>
            <p:cNvCxnSpPr>
              <a:stCxn id="5" idx="4"/>
              <a:endCxn id="5" idx="2"/>
            </p:cNvCxnSpPr>
            <p:nvPr/>
          </p:nvCxnSpPr>
          <p:spPr>
            <a:xfrm rot="5400000" flipH="1">
              <a:off x="3669536" y="4670132"/>
              <a:ext cx="255373" cy="255373"/>
            </a:xfrm>
            <a:prstGeom prst="curvedConnector4">
              <a:avLst>
                <a:gd name="adj1" fmla="val -89516"/>
                <a:gd name="adj2" fmla="val 18951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EE68CA99-C652-4DC7-9B03-0E8E0D638AD3}"/>
                    </a:ext>
                  </a:extLst>
                </p:cNvPr>
                <p:cNvSpPr txBox="1"/>
                <p:nvPr/>
              </p:nvSpPr>
              <p:spPr>
                <a:xfrm>
                  <a:off x="3420196" y="513104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文本框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196" y="5131044"/>
                  <a:ext cx="377026" cy="369332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曲线连接符 117">
              <a:extLst>
                <a:ext uri="{FF2B5EF4-FFF2-40B4-BE49-F238E27FC236}">
                  <a16:creationId xmlns:a16="http://schemas.microsoft.com/office/drawing/2014/main" id="{BE200064-61A4-4CFE-BF26-63797841E0D9}"/>
                </a:ext>
              </a:extLst>
            </p:cNvPr>
            <p:cNvCxnSpPr>
              <a:stCxn id="19" idx="4"/>
              <a:endCxn id="19" idx="2"/>
            </p:cNvCxnSpPr>
            <p:nvPr/>
          </p:nvCxnSpPr>
          <p:spPr>
            <a:xfrm rot="5400000" flipH="1">
              <a:off x="2420689" y="4644908"/>
              <a:ext cx="255373" cy="255373"/>
            </a:xfrm>
            <a:prstGeom prst="curvedConnector4">
              <a:avLst>
                <a:gd name="adj1" fmla="val -89516"/>
                <a:gd name="adj2" fmla="val 18951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E0C055D-E49E-4497-8AB9-1E97C1C7F915}"/>
                    </a:ext>
                  </a:extLst>
                </p:cNvPr>
                <p:cNvSpPr txBox="1"/>
                <p:nvPr/>
              </p:nvSpPr>
              <p:spPr>
                <a:xfrm>
                  <a:off x="2097066" y="5127511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文本框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066" y="5127511"/>
                  <a:ext cx="553357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AF03E4B4-20A7-4E53-A90D-0AB2496510F8}"/>
                </a:ext>
              </a:extLst>
            </p:cNvPr>
            <p:cNvCxnSpPr>
              <a:stCxn id="8" idx="4"/>
              <a:endCxn id="5" idx="7"/>
            </p:cNvCxnSpPr>
            <p:nvPr/>
          </p:nvCxnSpPr>
          <p:spPr>
            <a:xfrm flipH="1">
              <a:off x="4105485" y="3637794"/>
              <a:ext cx="937978" cy="85176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3D92AAD-B1D5-4B48-A180-476AB5053B09}"/>
                    </a:ext>
                  </a:extLst>
                </p:cNvPr>
                <p:cNvSpPr txBox="1"/>
                <p:nvPr/>
              </p:nvSpPr>
              <p:spPr>
                <a:xfrm>
                  <a:off x="4213532" y="383218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文本框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532" y="3832187"/>
                  <a:ext cx="377026" cy="369332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623D0719-049A-4791-B5B9-2D183CB25C6D}"/>
                    </a:ext>
                  </a:extLst>
                </p:cNvPr>
                <p:cNvSpPr txBox="1"/>
                <p:nvPr/>
              </p:nvSpPr>
              <p:spPr>
                <a:xfrm>
                  <a:off x="6665731" y="351010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文本框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731" y="3510107"/>
                  <a:ext cx="377026" cy="369332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曲线连接符 132">
              <a:extLst>
                <a:ext uri="{FF2B5EF4-FFF2-40B4-BE49-F238E27FC236}">
                  <a16:creationId xmlns:a16="http://schemas.microsoft.com/office/drawing/2014/main" id="{94D128D4-A568-402B-AF3C-7F17E8E4FD21}"/>
                </a:ext>
              </a:extLst>
            </p:cNvPr>
            <p:cNvCxnSpPr>
              <a:stCxn id="22" idx="4"/>
              <a:endCxn id="22" idx="6"/>
            </p:cNvCxnSpPr>
            <p:nvPr/>
          </p:nvCxnSpPr>
          <p:spPr>
            <a:xfrm rot="5400000" flipH="1" flipV="1">
              <a:off x="6241456" y="3382421"/>
              <a:ext cx="255373" cy="255373"/>
            </a:xfrm>
            <a:prstGeom prst="curvedConnector4">
              <a:avLst>
                <a:gd name="adj1" fmla="val -89516"/>
                <a:gd name="adj2" fmla="val 18951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C9CDC790-2D6F-4756-B1F8-3AD26AF56478}"/>
              </a:ext>
            </a:extLst>
          </p:cNvPr>
          <p:cNvSpPr txBox="1"/>
          <p:nvPr/>
        </p:nvSpPr>
        <p:spPr>
          <a:xfrm>
            <a:off x="3086327" y="615663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状态</a:t>
            </a:r>
            <a:r>
              <a:rPr lang="en-US" altLang="zh-CN" dirty="0"/>
              <a:t>D</a:t>
            </a:r>
            <a:r>
              <a:rPr lang="zh-CN" altLang="en-US" dirty="0"/>
              <a:t>可不写</a:t>
            </a:r>
          </a:p>
        </p:txBody>
      </p:sp>
    </p:spTree>
    <p:extLst>
      <p:ext uri="{BB962C8B-B14F-4D97-AF65-F5344CB8AC3E}">
        <p14:creationId xmlns:p14="http://schemas.microsoft.com/office/powerpoint/2010/main" val="410110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C667E-20EE-40DB-8C62-06C49714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DAD6F-237E-48EF-84DF-26527DB1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q1</a:t>
            </a:r>
            <a:r>
              <a:rPr lang="zh-CN" altLang="en-US" dirty="0"/>
              <a:t>主要实现以</a:t>
            </a:r>
            <a:r>
              <a:rPr lang="en-US" altLang="zh-CN" dirty="0"/>
              <a:t>1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en-US" altLang="zh-CN" dirty="0"/>
              <a:t>q0: </a:t>
            </a:r>
            <a:r>
              <a:rPr lang="zh-CN" altLang="en-US" dirty="0"/>
              <a:t>被</a:t>
            </a:r>
            <a:r>
              <a:rPr lang="en-US" altLang="zh-CN" dirty="0"/>
              <a:t>5</a:t>
            </a:r>
            <a:r>
              <a:rPr lang="zh-CN" altLang="en-US" dirty="0"/>
              <a:t>整除的二进制串  接受状态</a:t>
            </a:r>
            <a:endParaRPr lang="en-US" altLang="zh-CN" dirty="0"/>
          </a:p>
          <a:p>
            <a:r>
              <a:rPr lang="en-US" altLang="zh-CN" dirty="0"/>
              <a:t>q1: </a:t>
            </a:r>
            <a:r>
              <a:rPr lang="zh-CN" altLang="en-US" dirty="0"/>
              <a:t>被</a:t>
            </a:r>
            <a:r>
              <a:rPr lang="en-US" altLang="zh-CN" dirty="0"/>
              <a:t>5</a:t>
            </a:r>
            <a:r>
              <a:rPr lang="zh-CN" altLang="en-US" dirty="0"/>
              <a:t>除余</a:t>
            </a:r>
            <a:r>
              <a:rPr lang="en-US" altLang="zh-CN" dirty="0"/>
              <a:t>1</a:t>
            </a:r>
            <a:r>
              <a:rPr lang="zh-CN" altLang="en-US" dirty="0"/>
              <a:t>的二进制串 </a:t>
            </a:r>
            <a:endParaRPr lang="en-US" altLang="zh-CN" dirty="0"/>
          </a:p>
          <a:p>
            <a:r>
              <a:rPr lang="en-US" altLang="zh-CN" dirty="0"/>
              <a:t>q2: </a:t>
            </a:r>
            <a:r>
              <a:rPr lang="zh-CN" altLang="en-US" dirty="0"/>
              <a:t>被</a:t>
            </a:r>
            <a:r>
              <a:rPr lang="en-US" altLang="zh-CN" dirty="0"/>
              <a:t>5</a:t>
            </a:r>
            <a:r>
              <a:rPr lang="zh-CN" altLang="en-US" dirty="0"/>
              <a:t>除余</a:t>
            </a:r>
            <a:r>
              <a:rPr lang="en-US" altLang="zh-CN" dirty="0"/>
              <a:t>2</a:t>
            </a:r>
            <a:r>
              <a:rPr lang="zh-CN" altLang="en-US" dirty="0"/>
              <a:t>的二进制串 </a:t>
            </a:r>
          </a:p>
          <a:p>
            <a:r>
              <a:rPr lang="en-US" altLang="zh-CN" dirty="0"/>
              <a:t>q3: </a:t>
            </a:r>
            <a:r>
              <a:rPr lang="zh-CN" altLang="en-US" dirty="0"/>
              <a:t>被</a:t>
            </a:r>
            <a:r>
              <a:rPr lang="en-US" altLang="zh-CN" dirty="0"/>
              <a:t>5</a:t>
            </a:r>
            <a:r>
              <a:rPr lang="zh-CN" altLang="en-US" dirty="0"/>
              <a:t>除余</a:t>
            </a:r>
            <a:r>
              <a:rPr lang="en-US" altLang="zh-CN" dirty="0"/>
              <a:t>3</a:t>
            </a:r>
            <a:r>
              <a:rPr lang="zh-CN" altLang="en-US" dirty="0"/>
              <a:t>的二进制串 </a:t>
            </a:r>
          </a:p>
          <a:p>
            <a:r>
              <a:rPr lang="en-US" altLang="zh-CN" dirty="0"/>
              <a:t>q4: </a:t>
            </a:r>
            <a:r>
              <a:rPr lang="zh-CN" altLang="en-US" dirty="0"/>
              <a:t>被</a:t>
            </a:r>
            <a:r>
              <a:rPr lang="en-US" altLang="zh-CN" dirty="0"/>
              <a:t>5</a:t>
            </a:r>
            <a:r>
              <a:rPr lang="zh-CN" altLang="en-US" dirty="0"/>
              <a:t>除余</a:t>
            </a:r>
            <a:r>
              <a:rPr lang="en-US" altLang="zh-CN" dirty="0"/>
              <a:t>4</a:t>
            </a:r>
            <a:r>
              <a:rPr lang="zh-CN" altLang="en-US" dirty="0"/>
              <a:t>的二进制串</a:t>
            </a:r>
            <a:endParaRPr lang="en-US" altLang="zh-CN" dirty="0"/>
          </a:p>
          <a:p>
            <a:r>
              <a:rPr lang="zh-CN" altLang="en-US" dirty="0"/>
              <a:t>状态迁移规则（</a:t>
            </a:r>
            <a:r>
              <a:rPr lang="en-US" altLang="zh-CN" dirty="0"/>
              <a:t>x</a:t>
            </a:r>
            <a:r>
              <a:rPr lang="zh-CN" altLang="en-US" dirty="0"/>
              <a:t>表示已读串的十进制值，</a:t>
            </a:r>
            <a:r>
              <a:rPr lang="en-US" altLang="zh-CN" dirty="0"/>
              <a:t>y</a:t>
            </a:r>
            <a:r>
              <a:rPr lang="zh-CN" altLang="en-US" dirty="0"/>
              <a:t>表示读取新输入字符后的值）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0</a:t>
            </a:r>
            <a:r>
              <a:rPr lang="zh-CN" altLang="en-US" dirty="0"/>
              <a:t>， </a:t>
            </a:r>
            <a:r>
              <a:rPr lang="en-US" altLang="zh-CN" dirty="0"/>
              <a:t>y=x*2</a:t>
            </a:r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y=x*2+1</a:t>
            </a:r>
            <a:endParaRPr lang="zh-CN" altLang="en-US" dirty="0"/>
          </a:p>
          <a:p>
            <a:pPr lvl="1"/>
            <a:r>
              <a:rPr lang="zh-CN" altLang="en-US" dirty="0"/>
              <a:t>确定</a:t>
            </a:r>
            <a:r>
              <a:rPr lang="en-US" altLang="zh-CN" dirty="0"/>
              <a:t>y</a:t>
            </a:r>
            <a:r>
              <a:rPr lang="zh-CN" altLang="en-US" dirty="0"/>
              <a:t>所属状态</a:t>
            </a:r>
            <a:endParaRPr lang="en-US" altLang="zh-CN" dirty="0"/>
          </a:p>
          <a:p>
            <a:r>
              <a:rPr lang="zh-CN" altLang="en-US" dirty="0"/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3061255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1904</TotalTime>
  <Words>156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天体</vt:lpstr>
      <vt:lpstr>作业</vt:lpstr>
      <vt:lpstr>解题思路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qin li</cp:lastModifiedBy>
  <cp:revision>69</cp:revision>
  <dcterms:created xsi:type="dcterms:W3CDTF">2017-03-15T01:53:26Z</dcterms:created>
  <dcterms:modified xsi:type="dcterms:W3CDTF">2020-03-26T07:36:56Z</dcterms:modified>
</cp:coreProperties>
</file>