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3" r:id="rId2"/>
    <p:sldId id="274" r:id="rId3"/>
    <p:sldId id="276" r:id="rId4"/>
    <p:sldId id="275" r:id="rId5"/>
    <p:sldId id="27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2" y="8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4042"/>
            <a:ext cx="10131425" cy="80165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69739"/>
            <a:ext cx="10131425" cy="5269854"/>
          </a:xfrm>
        </p:spPr>
        <p:txBody>
          <a:bodyPr anchor="t" anchorCtr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zh-CN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将如下下推自动机</a:t>
                </a:r>
                <a:r>
                  <a:rPr lang="zh-CN" altLang="zh-CN" sz="2400" kern="100" dirty="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</m:d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转化为一个等价的上下文无关文法。</a:t>
                </a:r>
                <a:endParaRPr lang="en-US" alt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将该文法化简</a:t>
                </a:r>
                <a:r>
                  <a:rPr lang="zh-CN" altLang="en-US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将该文法</a:t>
                </a:r>
                <a:r>
                  <a:rPr lang="zh-CN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转化为</a:t>
                </a:r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Chomsky</a:t>
                </a:r>
                <a:r>
                  <a:rPr lang="zh-CN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范式形式。</a:t>
                </a:r>
                <a:endParaRPr lang="en-US" sz="2400" dirty="0"/>
              </a:p>
              <a:p>
                <a:pPr lvl="1"/>
                <a:endParaRPr lang="en-US" sz="2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BA377CFA-0012-4662-B80A-EE26E45F28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8427474"/>
                  </p:ext>
                </p:extLst>
              </p:nvPr>
            </p:nvGraphicFramePr>
            <p:xfrm>
              <a:off x="1638354" y="3708634"/>
              <a:ext cx="8249715" cy="2414262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667256">
                      <a:extLst>
                        <a:ext uri="{9D8B030D-6E8A-4147-A177-3AD203B41FA5}">
                          <a16:colId xmlns:a16="http://schemas.microsoft.com/office/drawing/2014/main" val="2865446081"/>
                        </a:ext>
                      </a:extLst>
                    </a:gridCol>
                    <a:gridCol w="1885422">
                      <a:extLst>
                        <a:ext uri="{9D8B030D-6E8A-4147-A177-3AD203B41FA5}">
                          <a16:colId xmlns:a16="http://schemas.microsoft.com/office/drawing/2014/main" val="830319471"/>
                        </a:ext>
                      </a:extLst>
                    </a:gridCol>
                    <a:gridCol w="1120712">
                      <a:extLst>
                        <a:ext uri="{9D8B030D-6E8A-4147-A177-3AD203B41FA5}">
                          <a16:colId xmlns:a16="http://schemas.microsoft.com/office/drawing/2014/main" val="2124911861"/>
                        </a:ext>
                      </a:extLst>
                    </a:gridCol>
                    <a:gridCol w="1293742">
                      <a:extLst>
                        <a:ext uri="{9D8B030D-6E8A-4147-A177-3AD203B41FA5}">
                          <a16:colId xmlns:a16="http://schemas.microsoft.com/office/drawing/2014/main" val="730666155"/>
                        </a:ext>
                      </a:extLst>
                    </a:gridCol>
                    <a:gridCol w="1273853">
                      <a:extLst>
                        <a:ext uri="{9D8B030D-6E8A-4147-A177-3AD203B41FA5}">
                          <a16:colId xmlns:a16="http://schemas.microsoft.com/office/drawing/2014/main" val="1054625259"/>
                        </a:ext>
                      </a:extLst>
                    </a:gridCol>
                    <a:gridCol w="1004365">
                      <a:extLst>
                        <a:ext uri="{9D8B030D-6E8A-4147-A177-3AD203B41FA5}">
                          <a16:colId xmlns:a16="http://schemas.microsoft.com/office/drawing/2014/main" val="3643231510"/>
                        </a:ext>
                      </a:extLst>
                    </a:gridCol>
                    <a:gridCol w="1004365">
                      <a:extLst>
                        <a:ext uri="{9D8B030D-6E8A-4147-A177-3AD203B41FA5}">
                          <a16:colId xmlns:a16="http://schemas.microsoft.com/office/drawing/2014/main" val="227403906"/>
                        </a:ext>
                      </a:extLst>
                    </a:gridCol>
                  </a:tblGrid>
                  <a:tr h="8047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200"/>
                            </a:lnSpc>
                          </a:pPr>
                          <a:r>
                            <a:rPr lang="en-US" sz="2000" kern="100">
                              <a:effectLst/>
                            </a:rPr>
                            <a:t> </a:t>
                          </a:r>
                          <a:endParaRPr lang="zh-CN" sz="20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00">
                                    <a:effectLst/>
                                  </a:rPr>
                                  <m:t>0,</m:t>
                                </m:r>
                                <m:r>
                                  <a:rPr lang="en-US" sz="2000" kern="100">
                                    <a:effectLst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00">
                                    <a:effectLst/>
                                  </a:rPr>
                                  <m:t>0,</m:t>
                                </m:r>
                                <m:r>
                                  <a:rPr lang="en-US" sz="2000" kern="100">
                                    <a:effectLst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zh-CN" sz="20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00">
                                    <a:effectLst/>
                                  </a:rPr>
                                  <m:t>1,</m:t>
                                </m:r>
                                <m:r>
                                  <a:rPr lang="en-US" sz="2000" kern="100">
                                    <a:effectLst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00">
                                    <a:effectLst/>
                                  </a:rPr>
                                  <m:t>1,</m:t>
                                </m:r>
                                <m:r>
                                  <a:rPr lang="en-US" sz="2000" kern="100">
                                    <a:effectLst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00">
                                    <a:effectLst/>
                                  </a:rPr>
                                  <m:t>𝜖</m:t>
                                </m:r>
                                <m:r>
                                  <a:rPr lang="en-US" sz="2000" kern="100">
                                    <a:effectLst/>
                                  </a:rPr>
                                  <m:t>, </m:t>
                                </m:r>
                                <m:r>
                                  <a:rPr lang="en-US" sz="2000" kern="100">
                                    <a:effectLst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00">
                                    <a:effectLst/>
                                  </a:rPr>
                                  <m:t>𝜖</m:t>
                                </m:r>
                                <m:r>
                                  <a:rPr lang="en-US" sz="2000" kern="100">
                                    <a:effectLst/>
                                  </a:rPr>
                                  <m:t>, </m:t>
                                </m:r>
                                <m:r>
                                  <a:rPr lang="en-US" sz="2000" kern="100">
                                    <a:effectLst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62356886"/>
                      </a:ext>
                    </a:extLst>
                  </a:tr>
                  <a:tr h="8047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00">
                                    <a:effectLst/>
                                  </a:rPr>
                                  <m:t>→</m:t>
                                </m:r>
                                <m:r>
                                  <a:rPr lang="en-US" sz="2000" kern="100">
                                    <a:effectLst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200"/>
                            </a:lnSpc>
                          </a:pPr>
                          <a:r>
                            <a:rPr lang="en-US" sz="2000" kern="100">
                              <a:effectLst/>
                            </a:rPr>
                            <a:t>--</a:t>
                          </a:r>
                          <a:endParaRPr lang="zh-CN" sz="20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00">
                                    <a:effectLst/>
                                  </a:rPr>
                                  <m:t>𝑞</m:t>
                                </m:r>
                                <m:r>
                                  <a:rPr lang="en-US" sz="2000" kern="100">
                                    <a:effectLst/>
                                  </a:rPr>
                                  <m:t>,</m:t>
                                </m:r>
                                <m:r>
                                  <a:rPr lang="en-US" sz="2000" kern="100">
                                    <a:effectLst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00">
                                    <a:effectLst/>
                                  </a:rPr>
                                  <m:t>𝑝</m:t>
                                </m:r>
                                <m:r>
                                  <a:rPr lang="en-US" sz="2000" kern="100">
                                    <a:effectLst/>
                                  </a:rPr>
                                  <m:t>,</m:t>
                                </m:r>
                                <m:r>
                                  <a:rPr lang="en-US" sz="2000" kern="100">
                                    <a:effectLst/>
                                  </a:rPr>
                                  <m:t>𝑋𝑍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00">
                                    <a:effectLst/>
                                  </a:rPr>
                                  <m:t>𝑝</m:t>
                                </m:r>
                                <m:r>
                                  <a:rPr lang="en-US" sz="2000" kern="100">
                                    <a:effectLst/>
                                  </a:rPr>
                                  <m:t>,</m:t>
                                </m:r>
                                <m:r>
                                  <a:rPr lang="en-US" sz="2000" kern="100">
                                    <a:effectLst/>
                                  </a:rPr>
                                  <m:t>𝑋𝑋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00">
                                    <a:effectLst/>
                                  </a:rPr>
                                  <m:t>𝑝</m:t>
                                </m:r>
                                <m:r>
                                  <a:rPr lang="en-US" sz="2000" kern="100">
                                    <a:effectLst/>
                                  </a:rPr>
                                  <m:t>,</m:t>
                                </m:r>
                                <m:r>
                                  <a:rPr lang="en-US" sz="2000" kern="100">
                                    <a:effectLst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200"/>
                            </a:lnSpc>
                          </a:pPr>
                          <a:r>
                            <a:rPr lang="en-US" sz="2000" kern="100">
                              <a:effectLst/>
                            </a:rPr>
                            <a:t>--</a:t>
                          </a:r>
                          <a:endParaRPr lang="zh-CN" sz="20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77897297"/>
                      </a:ext>
                    </a:extLst>
                  </a:tr>
                  <a:tr h="8047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00">
                                    <a:effectLst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00">
                                    <a:effectLst/>
                                  </a:rPr>
                                  <m:t>𝑝</m:t>
                                </m:r>
                                <m:r>
                                  <a:rPr lang="en-US" sz="2000" kern="100">
                                    <a:effectLst/>
                                  </a:rPr>
                                  <m:t>,</m:t>
                                </m:r>
                                <m:r>
                                  <a:rPr lang="en-US" sz="2000" kern="100">
                                    <a:effectLst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200"/>
                            </a:lnSpc>
                          </a:pPr>
                          <a:r>
                            <a:rPr lang="en-US" sz="2000" kern="100">
                              <a:effectLst/>
                            </a:rPr>
                            <a:t>--</a:t>
                          </a:r>
                          <a:endParaRPr lang="zh-CN" sz="20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200"/>
                            </a:lnSpc>
                          </a:pPr>
                          <a:r>
                            <a:rPr lang="en-US" sz="2000" kern="100">
                              <a:effectLst/>
                            </a:rPr>
                            <a:t>--</a:t>
                          </a:r>
                          <a:endParaRPr lang="zh-CN" sz="20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00">
                                    <a:effectLst/>
                                  </a:rPr>
                                  <m:t>𝑞</m:t>
                                </m:r>
                                <m:r>
                                  <a:rPr lang="en-US" sz="2000" kern="100">
                                    <a:effectLst/>
                                  </a:rPr>
                                  <m:t>,</m:t>
                                </m:r>
                                <m:r>
                                  <a:rPr lang="en-US" sz="2000" kern="100">
                                    <a:effectLst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zh-CN" sz="20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200"/>
                            </a:lnSpc>
                          </a:pPr>
                          <a:r>
                            <a:rPr lang="en-US" sz="2000" kern="100">
                              <a:effectLst/>
                            </a:rPr>
                            <a:t>--</a:t>
                          </a:r>
                          <a:endParaRPr lang="zh-CN" sz="20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200"/>
                            </a:lnSpc>
                          </a:pPr>
                          <a:r>
                            <a:rPr lang="en-US" sz="2000" kern="100" dirty="0">
                              <a:effectLst/>
                            </a:rPr>
                            <a:t>--</a:t>
                          </a:r>
                          <a:endParaRPr lang="zh-CN" sz="20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337668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BA377CFA-0012-4662-B80A-EE26E45F28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8427474"/>
                  </p:ext>
                </p:extLst>
              </p:nvPr>
            </p:nvGraphicFramePr>
            <p:xfrm>
              <a:off x="1638354" y="3708634"/>
              <a:ext cx="8249715" cy="2414262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667256">
                      <a:extLst>
                        <a:ext uri="{9D8B030D-6E8A-4147-A177-3AD203B41FA5}">
                          <a16:colId xmlns:a16="http://schemas.microsoft.com/office/drawing/2014/main" val="2865446081"/>
                        </a:ext>
                      </a:extLst>
                    </a:gridCol>
                    <a:gridCol w="1885422">
                      <a:extLst>
                        <a:ext uri="{9D8B030D-6E8A-4147-A177-3AD203B41FA5}">
                          <a16:colId xmlns:a16="http://schemas.microsoft.com/office/drawing/2014/main" val="830319471"/>
                        </a:ext>
                      </a:extLst>
                    </a:gridCol>
                    <a:gridCol w="1120712">
                      <a:extLst>
                        <a:ext uri="{9D8B030D-6E8A-4147-A177-3AD203B41FA5}">
                          <a16:colId xmlns:a16="http://schemas.microsoft.com/office/drawing/2014/main" val="2124911861"/>
                        </a:ext>
                      </a:extLst>
                    </a:gridCol>
                    <a:gridCol w="1293742">
                      <a:extLst>
                        <a:ext uri="{9D8B030D-6E8A-4147-A177-3AD203B41FA5}">
                          <a16:colId xmlns:a16="http://schemas.microsoft.com/office/drawing/2014/main" val="730666155"/>
                        </a:ext>
                      </a:extLst>
                    </a:gridCol>
                    <a:gridCol w="1273853">
                      <a:extLst>
                        <a:ext uri="{9D8B030D-6E8A-4147-A177-3AD203B41FA5}">
                          <a16:colId xmlns:a16="http://schemas.microsoft.com/office/drawing/2014/main" val="1054625259"/>
                        </a:ext>
                      </a:extLst>
                    </a:gridCol>
                    <a:gridCol w="1004365">
                      <a:extLst>
                        <a:ext uri="{9D8B030D-6E8A-4147-A177-3AD203B41FA5}">
                          <a16:colId xmlns:a16="http://schemas.microsoft.com/office/drawing/2014/main" val="3643231510"/>
                        </a:ext>
                      </a:extLst>
                    </a:gridCol>
                    <a:gridCol w="1004365">
                      <a:extLst>
                        <a:ext uri="{9D8B030D-6E8A-4147-A177-3AD203B41FA5}">
                          <a16:colId xmlns:a16="http://schemas.microsoft.com/office/drawing/2014/main" val="227403906"/>
                        </a:ext>
                      </a:extLst>
                    </a:gridCol>
                  </a:tblGrid>
                  <a:tr h="8047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200"/>
                            </a:lnSpc>
                          </a:pPr>
                          <a:r>
                            <a:rPr lang="en-US" sz="2000" kern="100">
                              <a:effectLst/>
                            </a:rPr>
                            <a:t> </a:t>
                          </a:r>
                          <a:endParaRPr lang="zh-CN" sz="20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5922" t="-758" r="-304207" b="-2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28261" t="-758" r="-410870" b="-2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83568" t="-758" r="-254930" b="-2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90909" t="-758" r="-159809" b="-2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621818" t="-758" r="-102424" b="-2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721818" t="-758" r="-2424" b="-202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2356886"/>
                      </a:ext>
                    </a:extLst>
                  </a:tr>
                  <a:tr h="80475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909" t="-100000" r="-1135455" b="-1007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200"/>
                            </a:lnSpc>
                          </a:pPr>
                          <a:r>
                            <a:rPr lang="en-US" sz="2000" kern="100">
                              <a:effectLst/>
                            </a:rPr>
                            <a:t>--</a:t>
                          </a:r>
                          <a:endParaRPr lang="zh-CN" sz="20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28261" t="-100000" r="-410870" b="-1007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83568" t="-100000" r="-254930" b="-1007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90909" t="-100000" r="-159809" b="-1007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621818" t="-100000" r="-102424" b="-1007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200"/>
                            </a:lnSpc>
                          </a:pPr>
                          <a:r>
                            <a:rPr lang="en-US" sz="2000" kern="100">
                              <a:effectLst/>
                            </a:rPr>
                            <a:t>--</a:t>
                          </a:r>
                          <a:endParaRPr lang="zh-CN" sz="20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77897297"/>
                      </a:ext>
                    </a:extLst>
                  </a:tr>
                  <a:tr h="80475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909" t="-201515" r="-1135455" b="-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5922" t="-201515" r="-304207" b="-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200"/>
                            </a:lnSpc>
                          </a:pPr>
                          <a:r>
                            <a:rPr lang="en-US" sz="2000" kern="100">
                              <a:effectLst/>
                            </a:rPr>
                            <a:t>--</a:t>
                          </a:r>
                          <a:endParaRPr lang="zh-CN" sz="20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200"/>
                            </a:lnSpc>
                          </a:pPr>
                          <a:r>
                            <a:rPr lang="en-US" sz="2000" kern="100">
                              <a:effectLst/>
                            </a:rPr>
                            <a:t>--</a:t>
                          </a:r>
                          <a:endParaRPr lang="zh-CN" sz="20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90909" t="-201515" r="-159809" b="-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200"/>
                            </a:lnSpc>
                          </a:pPr>
                          <a:r>
                            <a:rPr lang="en-US" sz="2000" kern="100">
                              <a:effectLst/>
                            </a:rPr>
                            <a:t>--</a:t>
                          </a:r>
                          <a:endParaRPr lang="zh-CN" sz="20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200"/>
                            </a:lnSpc>
                          </a:pPr>
                          <a:r>
                            <a:rPr lang="en-US" sz="2000" kern="100" dirty="0">
                              <a:effectLst/>
                            </a:rPr>
                            <a:t>--</a:t>
                          </a:r>
                          <a:endParaRPr lang="zh-CN" sz="20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337668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8598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答案： </a:t>
            </a:r>
            <a:r>
              <a:rPr lang="en-US" altLang="zh-CN" dirty="0"/>
              <a:t>PDA </a:t>
            </a:r>
            <a:r>
              <a:rPr lang="en-US" altLang="zh-CN" dirty="0">
                <a:sym typeface="Wingdings" panose="05000000000000000000" pitchFamily="2" charset="2"/>
              </a:rPr>
              <a:t> CFG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F2D47F6-F98A-4A2A-9DD9-25CBCF9B6B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2" y="1269739"/>
                <a:ext cx="4970928" cy="5269854"/>
              </a:xfrm>
            </p:spPr>
            <p:txBody>
              <a:bodyPr/>
              <a:lstStyle/>
              <a:p>
                <a:pPr algn="just">
                  <a:lnSpc>
                    <a:spcPts val="2200"/>
                  </a:lnSpc>
                </a:pPr>
                <a14:m>
                  <m:oMath xmlns:m="http://schemas.openxmlformats.org/officeDocument/2006/math"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𝑝𝑍𝑝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| [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𝑝𝑍𝑞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>
                  <a:lnSpc>
                    <a:spcPts val="2200"/>
                  </a:lnSpc>
                </a:pP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From </a:t>
                </a:r>
                <a:r>
                  <a:rPr lang="en-US" altLang="zh-CN" sz="1800" kern="100" dirty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Cambria Math" panose="02040503050406030204" pitchFamily="18" charset="0"/>
                  </a:rPr>
                  <a:t>𝛿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r>
                  <a:rPr lang="en-US" altLang="zh-CN" sz="1800" i="1" kern="100" dirty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Cambria Math" panose="02040503050406030204" pitchFamily="18" charset="0"/>
                  </a:rPr>
                  <a:t>p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,0,</a:t>
                </a:r>
                <a:r>
                  <a:rPr lang="en-US" altLang="zh-CN" sz="1800" kern="100" dirty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Cambria Math" panose="02040503050406030204" pitchFamily="18" charset="0"/>
                  </a:rPr>
                  <a:t>𝑋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)={(</a:t>
                </a:r>
                <a:r>
                  <a:rPr lang="en-US" altLang="zh-CN" sz="1800" i="1" kern="100" dirty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Cambria Math" panose="02040503050406030204" pitchFamily="18" charset="0"/>
                  </a:rPr>
                  <a:t>q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</a:t>
                </a:r>
                <a:r>
                  <a:rPr lang="en-US" altLang="zh-CN" sz="1800" kern="100" dirty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Cambria Math" panose="02040503050406030204" pitchFamily="18" charset="0"/>
                  </a:rPr>
                  <a:t>𝑋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)}:</a:t>
                </a:r>
              </a:p>
              <a:p>
                <a:pPr lvl="1" algn="just">
                  <a:lnSpc>
                    <a:spcPts val="22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80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𝑝𝑋𝑝</m:t>
                        </m:r>
                      </m:e>
                    </m:d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→0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80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𝑞𝑋𝑝</m:t>
                        </m:r>
                      </m:e>
                    </m:d>
                  </m:oMath>
                </a14:m>
                <a:endParaRPr lang="en-US" altLang="zh-CN" sz="1800" i="1" kern="100" dirty="0">
                  <a:effectLst/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lvl="1" algn="just">
                  <a:lnSpc>
                    <a:spcPts val="2200"/>
                  </a:lnSpc>
                </a:pP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𝑝𝑋𝑞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]→0[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𝑞𝑋𝑞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endParaRPr lang="en-US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>
                  <a:lnSpc>
                    <a:spcPts val="2200"/>
                  </a:lnSpc>
                </a:pP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From 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𝛿</m:t>
                    </m:r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,1,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𝑍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𝑝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𝑋𝑍</m:t>
                            </m:r>
                          </m:e>
                        </m:d>
                      </m:e>
                    </m:d>
                  </m:oMath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1" algn="just">
                  <a:lnSpc>
                    <a:spcPts val="22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𝑝𝑍𝑝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→1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𝑝𝑋𝑝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𝑝𝑍𝑝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| 1[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𝑝𝑋𝑞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][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𝑞𝑍𝑝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endParaRPr lang="en-US" altLang="zh-CN" sz="1800" i="1" kern="100" dirty="0">
                  <a:effectLst/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lvl="1" algn="just">
                  <a:lnSpc>
                    <a:spcPts val="22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𝑝𝑍𝑞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→1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𝑝𝑋𝑝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𝑝𝑍𝑞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| 1[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𝑝𝑋𝑞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][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𝑞𝑍𝑞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>
                  <a:lnSpc>
                    <a:spcPts val="2200"/>
                  </a:lnSpc>
                </a:pP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From 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𝛿</m:t>
                    </m:r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,1,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𝑋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𝑝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𝑋𝑋</m:t>
                            </m:r>
                          </m:e>
                        </m:d>
                      </m:e>
                    </m:d>
                  </m:oMath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1" algn="just">
                  <a:lnSpc>
                    <a:spcPts val="22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𝑝𝑋𝑝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→1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𝑝𝑋𝑝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𝑝𝑋𝑝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| 1[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𝑝𝑋𝑞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][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𝑞𝑋𝑝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endParaRPr lang="en-US" altLang="zh-CN" sz="1800" i="1" kern="100" dirty="0">
                  <a:effectLst/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lvl="1" algn="just">
                  <a:lnSpc>
                    <a:spcPts val="22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𝑝𝑋𝑞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→1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𝑝𝑋𝑝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𝑝𝑋𝑞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| 1[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𝑝𝑋𝑞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][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𝑞𝑋𝑞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>
                  <a:lnSpc>
                    <a:spcPts val="2200"/>
                  </a:lnSpc>
                </a:pP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From 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𝛿</m:t>
                    </m:r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𝜖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𝑍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𝑝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𝜖</m:t>
                            </m:r>
                          </m:e>
                        </m:d>
                      </m:e>
                    </m:d>
                  </m:oMath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1" algn="just">
                  <a:lnSpc>
                    <a:spcPts val="22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𝑝𝑍𝑝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𝜖</m:t>
                    </m:r>
                  </m:oMath>
                </a14:m>
                <a:endParaRPr lang="zh-CN" altLang="zh-CN" sz="1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>
                  <a:lnSpc>
                    <a:spcPts val="2200"/>
                  </a:lnSpc>
                </a:pPr>
                <a:endParaRPr lang="zh-CN" altLang="zh-CN" sz="2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1" algn="just">
                  <a:lnSpc>
                    <a:spcPts val="2200"/>
                  </a:lnSpc>
                </a:pPr>
                <a:endParaRPr lang="zh-CN" altLang="zh-CN" sz="1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F2D47F6-F98A-4A2A-9DD9-25CBCF9B6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2" y="1269739"/>
                <a:ext cx="4970928" cy="5269854"/>
              </a:xfrm>
              <a:blipFill>
                <a:blip r:embed="rId2"/>
                <a:stretch>
                  <a:fillRect l="-859" t="-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1AF4E3FD-E8C8-41C7-BB45-0356B2F119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96320" y="1269739"/>
                <a:ext cx="4970928" cy="5269854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800" smtClean="0"/>
                      <m:t>From</m:t>
                    </m:r>
                    <m:r>
                      <m:rPr>
                        <m:nor/>
                      </m:rPr>
                      <a:rPr lang="en-US" altLang="zh-CN" sz="1800" smtClean="0"/>
                      <m:t> </m:t>
                    </m:r>
                    <m:r>
                      <a:rPr lang="en-US" altLang="zh-CN" sz="1800" i="1"/>
                      <m:t>𝛿</m:t>
                    </m:r>
                    <m:d>
                      <m:dPr>
                        <m:ctrlPr>
                          <a:rPr lang="zh-CN" altLang="zh-CN" sz="1800" i="1"/>
                        </m:ctrlPr>
                      </m:dPr>
                      <m:e>
                        <m:r>
                          <a:rPr lang="en-US" altLang="zh-CN" sz="1800" i="1"/>
                          <m:t>𝑞</m:t>
                        </m:r>
                        <m:r>
                          <a:rPr lang="en-US" altLang="zh-CN" sz="1800" i="1"/>
                          <m:t>,0,</m:t>
                        </m:r>
                        <m:r>
                          <a:rPr lang="en-US" altLang="zh-CN" sz="1800" i="1"/>
                          <m:t>𝑍</m:t>
                        </m:r>
                      </m:e>
                    </m:d>
                    <m:r>
                      <a:rPr lang="en-US" altLang="zh-CN" sz="1800" i="1"/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1800" i="1"/>
                        </m:ctrlPr>
                      </m:dPr>
                      <m:e>
                        <m:d>
                          <m:dPr>
                            <m:ctrlPr>
                              <a:rPr lang="zh-CN" altLang="zh-CN" sz="1800" i="1"/>
                            </m:ctrlPr>
                          </m:dPr>
                          <m:e>
                            <m:r>
                              <a:rPr lang="en-US" altLang="zh-CN" sz="1800" i="1"/>
                              <m:t>𝑝</m:t>
                            </m:r>
                            <m:r>
                              <a:rPr lang="en-US" altLang="zh-CN" sz="1800" i="1"/>
                              <m:t>,</m:t>
                            </m:r>
                            <m:r>
                              <a:rPr lang="en-US" altLang="zh-CN" sz="1800" i="1"/>
                              <m:t>𝑍</m:t>
                            </m:r>
                          </m:e>
                        </m:d>
                      </m:e>
                    </m:d>
                  </m:oMath>
                </a14:m>
                <a:endParaRPr lang="zh-CN" altLang="zh-CN" sz="180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800" i="1"/>
                        </m:ctrlPr>
                      </m:dPr>
                      <m:e>
                        <m:r>
                          <a:rPr lang="en-US" altLang="zh-CN" sz="1800" i="1"/>
                          <m:t>𝑞𝑍𝑝</m:t>
                        </m:r>
                      </m:e>
                    </m:d>
                    <m:r>
                      <a:rPr lang="en-US" altLang="zh-CN" sz="1800" i="1"/>
                      <m:t>→0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800" i="1"/>
                        </m:ctrlPr>
                      </m:dPr>
                      <m:e>
                        <m:r>
                          <a:rPr lang="en-US" altLang="zh-CN" sz="1800" i="1"/>
                          <m:t>𝑝𝑍𝑝</m:t>
                        </m:r>
                      </m:e>
                    </m:d>
                  </m:oMath>
                </a14:m>
                <a:endParaRPr lang="en-US" altLang="zh-CN" sz="1800" i="1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800" i="1"/>
                        </m:ctrlPr>
                      </m:dPr>
                      <m:e>
                        <m:r>
                          <a:rPr lang="en-US" altLang="zh-CN" sz="1800" i="1"/>
                          <m:t>𝑞𝑍𝑞</m:t>
                        </m:r>
                      </m:e>
                    </m:d>
                    <m:r>
                      <a:rPr lang="en-US" altLang="zh-CN" sz="1800" i="1"/>
                      <m:t>→0[</m:t>
                    </m:r>
                    <m:r>
                      <a:rPr lang="en-US" altLang="zh-CN" sz="1800" i="1"/>
                      <m:t>𝑝𝑍𝑞</m:t>
                    </m:r>
                    <m:r>
                      <a:rPr lang="en-US" altLang="zh-CN" sz="1800" i="1"/>
                      <m:t>]</m:t>
                    </m:r>
                  </m:oMath>
                </a14:m>
                <a:endParaRPr lang="zh-CN" altLang="zh-CN" sz="1800" dirty="0"/>
              </a:p>
              <a:p>
                <a:pPr algn="just">
                  <a:lnSpc>
                    <a:spcPts val="2200"/>
                  </a:lnSpc>
                </a:pP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From 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𝛿</m:t>
                    </m:r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𝑞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,1,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𝑋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𝑞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𝜖</m:t>
                            </m:r>
                          </m:e>
                        </m:d>
                      </m:e>
                    </m:d>
                  </m:oMath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1" algn="just">
                  <a:lnSpc>
                    <a:spcPts val="22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𝑞𝑋𝑞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→1</m:t>
                    </m:r>
                  </m:oMath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>
                  <a:lnSpc>
                    <a:spcPts val="2200"/>
                  </a:lnSpc>
                </a:pPr>
                <a:endParaRPr lang="en-US" altLang="zh-CN" sz="2200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>
                  <a:lnSpc>
                    <a:spcPts val="2200"/>
                  </a:lnSpc>
                </a:pPr>
                <a:endParaRPr lang="en-US" altLang="zh-CN" sz="2200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>
                  <a:lnSpc>
                    <a:spcPts val="22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S</m:t>
                    </m:r>
                    <m:r>
                      <a:rPr lang="en-US" altLang="zh-CN" sz="1800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800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A</m:t>
                    </m:r>
                    <m:r>
                      <a:rPr lang="en-US" altLang="zh-CN" sz="1800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| </m:t>
                    </m:r>
                    <m:r>
                      <m:rPr>
                        <m:sty m:val="p"/>
                      </m:rPr>
                      <a:rPr lang="en-US" altLang="zh-CN" sz="1800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B</m:t>
                    </m:r>
                  </m:oMath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>
                  <a:lnSpc>
                    <a:spcPts val="22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A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→1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CA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DE</m:t>
                        </m:r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𝜖</m:t>
                    </m:r>
                  </m:oMath>
                </a14:m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B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→1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CB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| 1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DF</m:t>
                    </m:r>
                  </m:oMath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>
                  <a:lnSpc>
                    <a:spcPts val="22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C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→0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G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CC</m:t>
                        </m:r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1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𝐷𝐺</m:t>
                    </m:r>
                  </m:oMath>
                </a14:m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D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→0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CD</m:t>
                        </m:r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1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𝐷𝐻</m:t>
                    </m:r>
                  </m:oMath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l">
                  <a:lnSpc>
                    <a:spcPts val="22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E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→0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A</m:t>
                    </m:r>
                  </m:oMath>
                </a14:m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F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→0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E</m:t>
                    </m:r>
                  </m:oMath>
                </a14:m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→1</m:t>
                    </m:r>
                  </m:oMath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>
                  <a:lnSpc>
                    <a:spcPts val="2200"/>
                  </a:lnSpc>
                </a:pPr>
                <a:endParaRPr lang="zh-CN" altLang="zh-CN" sz="2200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1" algn="just">
                  <a:lnSpc>
                    <a:spcPts val="2200"/>
                  </a:lnSpc>
                </a:pPr>
                <a:endParaRPr lang="zh-CN" altLang="zh-CN" sz="1400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1AF4E3FD-E8C8-41C7-BB45-0356B2F11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320" y="1269739"/>
                <a:ext cx="4970928" cy="5269854"/>
              </a:xfrm>
              <a:prstGeom prst="rect">
                <a:avLst/>
              </a:prstGeom>
              <a:blipFill>
                <a:blip r:embed="rId3"/>
                <a:stretch>
                  <a:fillRect l="-735" t="-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2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答案： </a:t>
            </a:r>
            <a:r>
              <a:rPr lang="en-US" altLang="zh-CN" dirty="0"/>
              <a:t>CFG</a:t>
            </a:r>
            <a:r>
              <a:rPr lang="zh-CN" altLang="en-US" dirty="0"/>
              <a:t>化简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F2D47F6-F98A-4A2A-9DD9-25CBCF9B6B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269738"/>
                <a:ext cx="10131423" cy="5588261"/>
              </a:xfrm>
            </p:spPr>
            <p:txBody>
              <a:bodyPr/>
              <a:lstStyle/>
              <a:p>
                <a:pPr marL="0" indent="0" algn="just">
                  <a:lnSpc>
                    <a:spcPts val="2200"/>
                  </a:lnSpc>
                  <a:buNone/>
                </a:pP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1. 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消除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ϵ</m:t>
                    </m:r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产生式：</a:t>
                </a:r>
              </a:p>
              <a:p>
                <a:pPr algn="just">
                  <a:lnSpc>
                    <a:spcPts val="2200"/>
                  </a:lnSpc>
                </a:pP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n(G)={A,S}, 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增加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A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→1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C</m:t>
                    </m:r>
                  </m:oMath>
                </a14:m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E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→0</m:t>
                    </m:r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，删除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A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ϵ</m:t>
                    </m:r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，得到</a:t>
                </a:r>
              </a:p>
              <a:p>
                <a:pPr algn="just">
                  <a:lnSpc>
                    <a:spcPts val="22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S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A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| 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B</m:t>
                    </m:r>
                  </m:oMath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>
                  <a:lnSpc>
                    <a:spcPts val="22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A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→1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CA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DE</m:t>
                        </m:r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1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</m:oMath>
                </a14:m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B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→1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CB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| 1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DF</m:t>
                    </m:r>
                  </m:oMath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>
                  <a:lnSpc>
                    <a:spcPts val="22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C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→0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G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CC</m:t>
                        </m:r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1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𝐷𝐺</m:t>
                    </m:r>
                  </m:oMath>
                </a14:m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D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→0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CD</m:t>
                        </m:r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1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𝐷𝐻</m:t>
                    </m:r>
                  </m:oMath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l">
                  <a:lnSpc>
                    <a:spcPts val="22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E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→0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A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| 0</m:t>
                    </m:r>
                  </m:oMath>
                </a14:m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F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→0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E</m:t>
                    </m:r>
                  </m:oMath>
                </a14:m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→1</m:t>
                    </m:r>
                  </m:oMath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indent="0" algn="just">
                  <a:lnSpc>
                    <a:spcPts val="2200"/>
                  </a:lnSpc>
                  <a:buNone/>
                </a:pPr>
                <a:endParaRPr lang="en-US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indent="0" algn="just">
                  <a:lnSpc>
                    <a:spcPts val="2200"/>
                  </a:lnSpc>
                  <a:buNone/>
                </a:pP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2. 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消除单位产生式：</a:t>
                </a:r>
              </a:p>
              <a:p>
                <a:pPr algn="l">
                  <a:lnSpc>
                    <a:spcPts val="22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u</m:t>
                    </m:r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G</m:t>
                        </m:r>
                      </m:e>
                    </m:d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id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∪{</m:t>
                    </m:r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S</m:t>
                        </m:r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A</m:t>
                        </m:r>
                      </m:e>
                    </m:d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,(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S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B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)}</m:t>
                    </m:r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，增加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S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→1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CA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DE</m:t>
                        </m:r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1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| 1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CB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| 1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DF</m:t>
                    </m:r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，得到</a:t>
                </a:r>
              </a:p>
              <a:p>
                <a:pPr algn="just">
                  <a:lnSpc>
                    <a:spcPts val="22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S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→1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CA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DE</m:t>
                        </m:r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1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| 1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CB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| 1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DF</m:t>
                    </m:r>
                  </m:oMath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>
                  <a:lnSpc>
                    <a:spcPts val="22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A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→1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CA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DE</m:t>
                        </m:r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1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</m:oMath>
                </a14:m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B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→1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CB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| 1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DF</m:t>
                    </m:r>
                  </m:oMath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>
                  <a:lnSpc>
                    <a:spcPts val="22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C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→0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G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CC</m:t>
                        </m:r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1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𝐷𝐺</m:t>
                    </m:r>
                  </m:oMath>
                </a14:m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D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→0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CD</m:t>
                        </m:r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1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𝐷𝐻</m:t>
                    </m:r>
                  </m:oMath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l">
                  <a:lnSpc>
                    <a:spcPts val="22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E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→0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A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| 0</m:t>
                    </m:r>
                  </m:oMath>
                </a14:m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F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→0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E</m:t>
                    </m:r>
                  </m:oMath>
                </a14:m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→1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F2D47F6-F98A-4A2A-9DD9-25CBCF9B6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269738"/>
                <a:ext cx="10131423" cy="5588261"/>
              </a:xfrm>
              <a:blipFill>
                <a:blip r:embed="rId2"/>
                <a:stretch>
                  <a:fillRect l="-542" t="-1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59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答案： </a:t>
            </a:r>
            <a:r>
              <a:rPr lang="en-US" altLang="zh-CN" dirty="0"/>
              <a:t>CFG</a:t>
            </a:r>
            <a:r>
              <a:rPr lang="zh-CN" altLang="en-US" dirty="0"/>
              <a:t>化简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F2D47F6-F98A-4A2A-9DD9-25CBCF9B6B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269739"/>
                <a:ext cx="10131423" cy="5269854"/>
              </a:xfrm>
            </p:spPr>
            <p:txBody>
              <a:bodyPr/>
              <a:lstStyle/>
              <a:p>
                <a:pPr marL="0" indent="0" algn="just">
                  <a:lnSpc>
                    <a:spcPts val="2200"/>
                  </a:lnSpc>
                  <a:buNone/>
                </a:pP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3. 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消除无用符号：</a:t>
                </a:r>
              </a:p>
              <a:p>
                <a:pPr marL="0" indent="0" algn="just">
                  <a:lnSpc>
                    <a:spcPts val="2200"/>
                  </a:lnSpc>
                  <a:buNone/>
                </a:pP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（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）计算产生符号：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g</m:t>
                    </m:r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G</m:t>
                        </m:r>
                      </m:e>
                    </m:d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={0,1,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E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F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D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B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A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S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，去除符号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C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G</m:t>
                    </m:r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，得到</a:t>
                </a:r>
              </a:p>
              <a:p>
                <a:pPr algn="just">
                  <a:lnSpc>
                    <a:spcPts val="22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S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→1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DE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| 1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DF</m:t>
                    </m:r>
                  </m:oMath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>
                  <a:lnSpc>
                    <a:spcPts val="22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A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→1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DE</m:t>
                    </m:r>
                  </m:oMath>
                </a14:m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B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→1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DF</m:t>
                    </m:r>
                  </m:oMath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>
                  <a:lnSpc>
                    <a:spcPts val="22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D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→0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|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1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𝐷𝐻</m:t>
                    </m:r>
                  </m:oMath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l">
                  <a:lnSpc>
                    <a:spcPts val="22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E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→0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A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| 0</m:t>
                    </m:r>
                  </m:oMath>
                </a14:m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F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→0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E</m:t>
                    </m:r>
                  </m:oMath>
                </a14:m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→1</m:t>
                    </m:r>
                  </m:oMath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indent="0" algn="just">
                  <a:lnSpc>
                    <a:spcPts val="2200"/>
                  </a:lnSpc>
                  <a:buNone/>
                </a:pP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（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）计算到达符号：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r</m:t>
                    </m:r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G</m:t>
                        </m:r>
                      </m:e>
                    </m:d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S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D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E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F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A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，去除符号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B</m:t>
                    </m:r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，得到</a:t>
                </a:r>
              </a:p>
              <a:p>
                <a:pPr algn="just">
                  <a:lnSpc>
                    <a:spcPts val="22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S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→1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DE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| 1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DF</m:t>
                    </m:r>
                  </m:oMath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>
                  <a:lnSpc>
                    <a:spcPts val="22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A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→1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DE</m:t>
                    </m:r>
                  </m:oMath>
                </a14:m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D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→0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|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1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𝐷𝐻</m:t>
                    </m:r>
                  </m:oMath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l">
                  <a:lnSpc>
                    <a:spcPts val="22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E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→0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A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| 0</m:t>
                    </m:r>
                  </m:oMath>
                </a14:m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F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→0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E</m:t>
                    </m:r>
                  </m:oMath>
                </a14:m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→1</m:t>
                    </m:r>
                  </m:oMath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>
                  <a:lnSpc>
                    <a:spcPts val="2200"/>
                  </a:lnSpc>
                </a:pPr>
                <a:endParaRPr lang="zh-CN" altLang="zh-CN" sz="2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1" algn="just">
                  <a:lnSpc>
                    <a:spcPts val="2200"/>
                  </a:lnSpc>
                </a:pPr>
                <a:endParaRPr lang="zh-CN" altLang="zh-CN" sz="1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F2D47F6-F98A-4A2A-9DD9-25CBCF9B6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269739"/>
                <a:ext cx="10131423" cy="5269854"/>
              </a:xfrm>
              <a:blipFill>
                <a:blip r:embed="rId2"/>
                <a:stretch>
                  <a:fillRect l="-542" t="-1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63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答案： </a:t>
            </a:r>
            <a:r>
              <a:rPr lang="en-US" altLang="zh-CN" dirty="0"/>
              <a:t>CFG </a:t>
            </a:r>
            <a:r>
              <a:rPr lang="en-US" altLang="zh-CN" dirty="0">
                <a:sym typeface="Wingdings" panose="05000000000000000000" pitchFamily="2" charset="2"/>
              </a:rPr>
              <a:t> CNF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F2D47F6-F98A-4A2A-9DD9-25CBCF9B6B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269739"/>
                <a:ext cx="10131423" cy="5269854"/>
              </a:xfrm>
            </p:spPr>
            <p:txBody>
              <a:bodyPr/>
              <a:lstStyle/>
              <a:p>
                <a:pPr marL="0" indent="0" algn="just">
                  <a:lnSpc>
                    <a:spcPts val="2200"/>
                  </a:lnSpc>
                  <a:buNone/>
                </a:pP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1. 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替换所有长度大于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的终止符串，得到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E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→0, 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→1</m:t>
                    </m:r>
                  </m:oMath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>
                  <a:lnSpc>
                    <a:spcPts val="22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S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HDE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| 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HDF</m:t>
                    </m:r>
                  </m:oMath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>
                  <a:lnSpc>
                    <a:spcPts val="22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A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HDE</m:t>
                    </m:r>
                  </m:oMath>
                </a14:m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D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EH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|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𝐻𝐷𝐻</m:t>
                    </m:r>
                  </m:oMath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l">
                  <a:lnSpc>
                    <a:spcPts val="22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E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EA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| 0</m:t>
                    </m:r>
                  </m:oMath>
                </a14:m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F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EE</m:t>
                    </m:r>
                  </m:oMath>
                </a14:m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→1</m:t>
                    </m:r>
                  </m:oMath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indent="0" algn="just">
                  <a:lnSpc>
                    <a:spcPts val="2200"/>
                  </a:lnSpc>
                  <a:buNone/>
                </a:pPr>
                <a:endParaRPr lang="en-US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indent="0" algn="just">
                  <a:lnSpc>
                    <a:spcPts val="2200"/>
                  </a:lnSpc>
                  <a:buNone/>
                </a:pP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2. 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拆分长度大于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的非终止符串，得到</a:t>
                </a:r>
              </a:p>
              <a:p>
                <a:pPr algn="just">
                  <a:lnSpc>
                    <a:spcPts val="22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S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HC</m:t>
                        </m:r>
                      </m:e>
                      <m:sub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| 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HC</m:t>
                        </m:r>
                      </m:e>
                      <m:sub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C</m:t>
                        </m:r>
                      </m:e>
                      <m:sub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𝐷𝐸</m:t>
                    </m:r>
                  </m:oMath>
                </a14:m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C</m:t>
                        </m:r>
                      </m:e>
                      <m:sub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𝐷𝐹</m:t>
                    </m:r>
                  </m:oMath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>
                  <a:lnSpc>
                    <a:spcPts val="22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A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HC</m:t>
                        </m:r>
                      </m:e>
                      <m:sub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D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EH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|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𝐻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C</m:t>
                        </m:r>
                      </m:e>
                      <m:sub>
                        <m: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𝐷𝐻</m:t>
                    </m:r>
                  </m:oMath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l">
                  <a:lnSpc>
                    <a:spcPts val="22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E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EA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| 0</m:t>
                    </m:r>
                  </m:oMath>
                </a14:m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F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EE</m:t>
                    </m:r>
                  </m:oMath>
                </a14:m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→1</m:t>
                    </m:r>
                  </m:oMath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>
                  <a:lnSpc>
                    <a:spcPts val="2200"/>
                  </a:lnSpc>
                </a:pPr>
                <a:endParaRPr lang="zh-CN" altLang="zh-CN" sz="2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1" algn="just">
                  <a:lnSpc>
                    <a:spcPts val="2200"/>
                  </a:lnSpc>
                </a:pPr>
                <a:endParaRPr lang="zh-CN" altLang="zh-CN" sz="1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F2D47F6-F98A-4A2A-9DD9-25CBCF9B6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269739"/>
                <a:ext cx="10131423" cy="5269854"/>
              </a:xfrm>
              <a:blipFill>
                <a:blip r:embed="rId2"/>
                <a:stretch>
                  <a:fillRect l="-542" t="-1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393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1905</TotalTime>
  <Words>666</Words>
  <Application>Microsoft Office PowerPoint</Application>
  <PresentationFormat>宽屏</PresentationFormat>
  <Paragraphs>88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天体</vt:lpstr>
      <vt:lpstr>作业</vt:lpstr>
      <vt:lpstr>答案： PDA  CFG</vt:lpstr>
      <vt:lpstr>答案： CFG化简</vt:lpstr>
      <vt:lpstr>答案： CFG化简</vt:lpstr>
      <vt:lpstr>答案： CFG  CNF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形式语言与自动机 课后作业答案</dc:title>
  <dc:creator>qin li</dc:creator>
  <cp:lastModifiedBy>qin li</cp:lastModifiedBy>
  <cp:revision>71</cp:revision>
  <dcterms:created xsi:type="dcterms:W3CDTF">2017-03-15T01:53:26Z</dcterms:created>
  <dcterms:modified xsi:type="dcterms:W3CDTF">2024-05-17T03:27:46Z</dcterms:modified>
</cp:coreProperties>
</file>