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5"/>
  </p:notesMasterIdLst>
  <p:sldIdLst>
    <p:sldId id="256" r:id="rId2"/>
    <p:sldId id="258" r:id="rId3"/>
    <p:sldId id="266" r:id="rId4"/>
    <p:sldId id="267" r:id="rId5"/>
    <p:sldId id="268" r:id="rId6"/>
    <p:sldId id="269" r:id="rId7"/>
    <p:sldId id="275" r:id="rId8"/>
    <p:sldId id="271" r:id="rId9"/>
    <p:sldId id="272" r:id="rId10"/>
    <p:sldId id="286" r:id="rId11"/>
    <p:sldId id="276" r:id="rId12"/>
    <p:sldId id="287" r:id="rId13"/>
    <p:sldId id="285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06C91"/>
    <a:srgbClr val="55C0DF"/>
    <a:srgbClr val="60CE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91" d="100"/>
          <a:sy n="91" d="100"/>
        </p:scale>
        <p:origin x="99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D0EDA-B9C0-444E-8D8F-58B52679D65C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A1BEA-AAEE-4D0E-AAEB-DD923EEFB0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7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14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8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885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921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676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633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84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81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74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26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0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0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963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830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形式语言与自动机理论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S2-1 </a:t>
            </a:r>
            <a:r>
              <a:rPr lang="zh-CN" altLang="en-US" dirty="0"/>
              <a:t>形式语言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李钦  副教授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华东师范大学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软件工程学院</a:t>
            </a:r>
          </a:p>
        </p:txBody>
      </p:sp>
    </p:spTree>
    <p:extLst>
      <p:ext uri="{BB962C8B-B14F-4D97-AF65-F5344CB8AC3E}">
        <p14:creationId xmlns:p14="http://schemas.microsoft.com/office/powerpoint/2010/main" val="385406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AD409-1484-442F-9428-EB8D7A20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文法的等价性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359AE0-D630-44D1-B8D9-D624C8A92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5130555" cy="4596226"/>
              </a:xfrm>
            </p:spPr>
            <p:txBody>
              <a:bodyPr/>
              <a:lstStyle/>
              <a:p>
                <a:r>
                  <a:rPr lang="zh-CN" altLang="en-US" dirty="0"/>
                  <a:t>不同文法可能产生相同的句子</a:t>
                </a:r>
                <a:endParaRPr lang="en-US" altLang="zh-CN" dirty="0"/>
              </a:p>
              <a:p>
                <a:r>
                  <a:rPr lang="zh-CN" altLang="en-US" dirty="0"/>
                  <a:t>不同的文法可能产生相同的语言</a:t>
                </a:r>
                <a:endParaRPr lang="en-US" altLang="zh-CN" dirty="0"/>
              </a:p>
              <a:p>
                <a:r>
                  <a:rPr lang="zh-CN" altLang="en-US" dirty="0"/>
                  <a:t>两个文法是等价的，当且仅当他们生成的语言是相同的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i="1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即使两个文法所属类型不同，他们也可能是等价的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5359AE0-D630-44D1-B8D9-D624C8A92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5130555" cy="4596226"/>
              </a:xfrm>
              <a:blipFill>
                <a:blip r:embed="rId3"/>
                <a:stretch>
                  <a:fillRect l="-831" t="-1061" r="-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7F167-C274-4C70-AA08-0322B299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948FDC-7335-4E96-8460-97E0D3E26B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828" y="4766362"/>
            <a:ext cx="2000250" cy="1409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5D72A3C-FA01-42D8-8490-638625354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560" y="2059377"/>
            <a:ext cx="1797038" cy="411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2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文法类型的等价性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187865"/>
                <a:ext cx="8097309" cy="534946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zh-CN" altLang="en-US" dirty="0"/>
                  <a:t>长度递增文法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</m:oMath>
                </a14:m>
                <a:r>
                  <a:rPr lang="zh-CN" altLang="en-US" dirty="0"/>
                  <a:t>：产生式右边字串长度大于等于左边</a:t>
                </a:r>
                <a:r>
                  <a:rPr lang="en-US" altLang="zh-CN" dirty="0"/>
                  <a:t> </a:t>
                </a:r>
              </a:p>
              <a:p>
                <a:r>
                  <a:rPr lang="zh-CN" altLang="en-US" dirty="0"/>
                  <a:t>证明长度递增文法类型与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型文法等价 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∃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			(1)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			(2)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b="0" dirty="0"/>
                  <a:t>由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型文法的定义可知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任意产生式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b="0" dirty="0"/>
                  <a:t> 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满足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𝑖𝑛𝑐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dirty="0"/>
                  <a:t>构造如下的产生式集合将其替换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…</a:t>
                </a:r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b="0" dirty="0"/>
                  <a:t>上述产生式集合中任意产生式都是</a:t>
                </a:r>
                <a:r>
                  <a:rPr lang="en-US" altLang="zh-CN" b="0" dirty="0"/>
                  <a:t>1</a:t>
                </a:r>
                <a:r>
                  <a:rPr lang="zh-CN" altLang="en-US" dirty="0"/>
                  <a:t>型</a:t>
                </a:r>
                <a:r>
                  <a:rPr lang="zh-CN" altLang="en-US" b="0" dirty="0"/>
                  <a:t>文法</a:t>
                </a:r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187865"/>
                <a:ext cx="8097309" cy="5349460"/>
              </a:xfrm>
              <a:blipFill>
                <a:blip r:embed="rId2"/>
                <a:stretch>
                  <a:fillRect l="-451" t="-1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93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0739F-32F7-4EAD-B061-B94E4481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3F956-9B5A-483A-AACE-3275279F6F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给出语言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zh-CN" altLang="en-US" dirty="0"/>
                  <a:t>的一个上下文无关文法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𝐴𝑆𝐵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示例：</a:t>
                </a:r>
                <a:r>
                  <a:rPr lang="en-US" altLang="zh-CN" dirty="0" err="1"/>
                  <a:t>aaaabb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C3F956-9B5A-483A-AACE-3275279F6F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93D1C2-7D30-4153-AA34-3F861EC8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2010B-57AF-4672-852E-DBEB80E25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562" y="2665659"/>
            <a:ext cx="4591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05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给出语言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≥1}</m:t>
                    </m:r>
                  </m:oMath>
                </a14:m>
                <a:r>
                  <a:rPr lang="zh-CN" altLang="en-US" dirty="0"/>
                  <a:t> 的一个正则文法（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型文法）</a:t>
                </a: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endParaRPr lang="en-US" altLang="zh-CN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dirty="0"/>
                  <a:t>给出一个上下文无关文法（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型文法）描述如下语言，要求其中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的比例为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2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8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621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形式语言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Formal </a:t>
                </a:r>
                <a:r>
                  <a:rPr lang="en-US" dirty="0"/>
                  <a:t>Language: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dirty="0"/>
                  <a:t>Alphabet: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Grammar: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A set of strings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generated by grammar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Grammar: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V: set of syntactic variables, nonterminal symbols</a:t>
                </a:r>
              </a:p>
              <a:p>
                <a:pPr lvl="1"/>
                <a:r>
                  <a:rPr lang="en-US" dirty="0"/>
                  <a:t>T: set of terminal symbols</a:t>
                </a:r>
              </a:p>
              <a:p>
                <a:pPr lvl="1"/>
                <a:r>
                  <a:rPr lang="en-US" dirty="0"/>
                  <a:t>P: set of production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S: start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0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33955" y="1386788"/>
                <a:ext cx="8468139" cy="4596226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→01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0 , 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|0},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0,1,=,+,∗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/>
              </a:p>
              <a:p>
                <a:r>
                  <a:rPr lang="zh-CN" altLang="en-US" dirty="0"/>
                  <a:t>简写形式：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只写产生式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用大写字母表示非终止符号，小写字母表示终止符号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若两条产生式左端相同，可以使用 </a:t>
                </a:r>
                <a:r>
                  <a:rPr lang="en-US" altLang="zh-CN" dirty="0"/>
                  <a:t>| </a:t>
                </a:r>
                <a:r>
                  <a:rPr lang="zh-CN" altLang="en-US" dirty="0"/>
                  <a:t>符号将其右端组合起来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第一条产生式的左边是起始符号</a:t>
                </a:r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955" y="1386788"/>
                <a:ext cx="8468139" cy="4596226"/>
              </a:xfrm>
              <a:blipFill rotWithShape="0">
                <a:blip r:embed="rId2"/>
                <a:stretch>
                  <a:fillRect l="-576" b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17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文法推导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be a grammar.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, then we say 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𝛾𝛼𝛿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𝛾𝛽𝛿</m:t>
                    </m:r>
                  </m:oMath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𝛾𝛼𝛿</m:t>
                    </m:r>
                  </m:oMath>
                </a14:m>
                <a:r>
                  <a:rPr lang="en-US" altLang="zh-CN" dirty="0"/>
                  <a:t> can immediately derive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𝛾𝛽𝛿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𝛾𝛼𝛿</m:t>
                    </m:r>
                  </m:oMath>
                </a14:m>
                <a:r>
                  <a:rPr lang="en-US" altLang="zh-CN" dirty="0"/>
                  <a:t> is an immediate reduction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𝛾𝛽𝛿</m:t>
                    </m:r>
                  </m:oMath>
                </a14:m>
                <a:r>
                  <a:rPr lang="en-US" altLang="zh-CN" dirty="0"/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dirty="0"/>
                  <a:t> is a derivation 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EXP: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110100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980021" y="3803740"/>
            <a:ext cx="3765000" cy="2519491"/>
            <a:chOff x="863110" y="4081037"/>
            <a:chExt cx="3765000" cy="2519491"/>
          </a:xfrm>
        </p:grpSpPr>
        <p:sp>
          <p:nvSpPr>
            <p:cNvPr id="6" name="文本框 5"/>
            <p:cNvSpPr txBox="1"/>
            <p:nvPr/>
          </p:nvSpPr>
          <p:spPr>
            <a:xfrm>
              <a:off x="4212612" y="457362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212612" y="50215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12612" y="57028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212612" y="615079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63110" y="5100229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716647" y="5100229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0A1</a:t>
              </a:r>
              <a:endParaRPr lang="zh-CN" altLang="en-US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716647" y="5613682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1A0</a:t>
              </a:r>
              <a:endParaRPr lang="zh-CN" altLang="en-US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717128" y="45736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10" idx="3"/>
              <a:endCxn id="13" idx="1"/>
            </p:cNvCxnSpPr>
            <p:nvPr/>
          </p:nvCxnSpPr>
          <p:spPr>
            <a:xfrm flipV="1">
              <a:off x="1219298" y="4758293"/>
              <a:ext cx="497830" cy="526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10" idx="3"/>
              <a:endCxn id="11" idx="1"/>
            </p:cNvCxnSpPr>
            <p:nvPr/>
          </p:nvCxnSpPr>
          <p:spPr>
            <a:xfrm>
              <a:off x="1219298" y="5284895"/>
              <a:ext cx="4973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10" idx="3"/>
              <a:endCxn id="12" idx="1"/>
            </p:cNvCxnSpPr>
            <p:nvPr/>
          </p:nvCxnSpPr>
          <p:spPr>
            <a:xfrm>
              <a:off x="1219298" y="5284895"/>
              <a:ext cx="497349" cy="51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223810" y="4600648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00A11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11" idx="3"/>
              <a:endCxn id="17" idx="1"/>
            </p:cNvCxnSpPr>
            <p:nvPr/>
          </p:nvCxnSpPr>
          <p:spPr>
            <a:xfrm flipV="1">
              <a:off x="2329315" y="4785314"/>
              <a:ext cx="894495" cy="499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3223810" y="4081037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0011</a:t>
              </a:r>
              <a:endParaRPr lang="zh-CN" altLang="en-US" dirty="0"/>
            </a:p>
          </p:txBody>
        </p:sp>
        <p:cxnSp>
          <p:nvCxnSpPr>
            <p:cNvPr id="20" name="直接箭头连接符 19"/>
            <p:cNvCxnSpPr>
              <a:stCxn id="11" idx="3"/>
              <a:endCxn id="19" idx="1"/>
            </p:cNvCxnSpPr>
            <p:nvPr/>
          </p:nvCxnSpPr>
          <p:spPr>
            <a:xfrm flipV="1">
              <a:off x="2329315" y="4265703"/>
              <a:ext cx="894495" cy="101919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3228412" y="5085873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01A01</a:t>
              </a:r>
              <a:endParaRPr lang="zh-CN" altLang="en-US" dirty="0"/>
            </a:p>
          </p:txBody>
        </p:sp>
        <p:cxnSp>
          <p:nvCxnSpPr>
            <p:cNvPr id="22" name="直接箭头连接符 21"/>
            <p:cNvCxnSpPr>
              <a:stCxn id="11" idx="3"/>
              <a:endCxn id="21" idx="1"/>
            </p:cNvCxnSpPr>
            <p:nvPr/>
          </p:nvCxnSpPr>
          <p:spPr>
            <a:xfrm flipV="1">
              <a:off x="2329315" y="5270539"/>
              <a:ext cx="899097" cy="143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3223810" y="548696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1010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09348" y="583010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10A10</a:t>
              </a:r>
              <a:endParaRPr lang="zh-CN" altLang="en-US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209347" y="6231196"/>
              <a:ext cx="869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11A00</a:t>
              </a:r>
              <a:endParaRPr lang="zh-CN" altLang="en-US" dirty="0"/>
            </a:p>
          </p:txBody>
        </p:sp>
        <p:cxnSp>
          <p:nvCxnSpPr>
            <p:cNvPr id="26" name="直接箭头连接符 25"/>
            <p:cNvCxnSpPr>
              <a:stCxn id="12" idx="3"/>
              <a:endCxn id="23" idx="1"/>
            </p:cNvCxnSpPr>
            <p:nvPr/>
          </p:nvCxnSpPr>
          <p:spPr>
            <a:xfrm flipV="1">
              <a:off x="2329315" y="5671629"/>
              <a:ext cx="894495" cy="1267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2" idx="3"/>
              <a:endCxn id="24" idx="1"/>
            </p:cNvCxnSpPr>
            <p:nvPr/>
          </p:nvCxnSpPr>
          <p:spPr>
            <a:xfrm>
              <a:off x="2329315" y="5798348"/>
              <a:ext cx="880033" cy="2164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2" idx="3"/>
              <a:endCxn id="25" idx="1"/>
            </p:cNvCxnSpPr>
            <p:nvPr/>
          </p:nvCxnSpPr>
          <p:spPr>
            <a:xfrm>
              <a:off x="2329315" y="5798348"/>
              <a:ext cx="880032" cy="61751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75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Language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be a grammar. A language 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≝{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a sentence of L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b="0" dirty="0"/>
                  <a:t> is a sentential form of L if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956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sentence derivation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097309" cy="49424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EXP: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|…|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|…|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2|…|9</m:t>
                    </m:r>
                  </m:oMath>
                </a14:m>
                <a:endParaRPr lang="zh-CN" alt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→5</m:t>
                    </m:r>
                  </m:oMath>
                </a14:m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5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097309" cy="4942450"/>
              </a:xfrm>
              <a:blipFill rotWithShape="0">
                <a:blip r:embed="rId2"/>
                <a:stretch>
                  <a:fillRect l="-451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63" name="组合 62"/>
          <p:cNvGrpSpPr/>
          <p:nvPr/>
        </p:nvGrpSpPr>
        <p:grpSpPr>
          <a:xfrm>
            <a:off x="6967144" y="1331040"/>
            <a:ext cx="2040401" cy="3720753"/>
            <a:chOff x="6967144" y="1331040"/>
            <a:chExt cx="2040401" cy="37207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8033015" y="1331040"/>
                  <a:ext cx="643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015" y="1331040"/>
                  <a:ext cx="643253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7597211" y="1993769"/>
                  <a:ext cx="643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7211" y="1993769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8455791" y="1989066"/>
                  <a:ext cx="551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5791" y="1989066"/>
                  <a:ext cx="55175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7275584" y="2666591"/>
                  <a:ext cx="643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584" y="2666591"/>
                  <a:ext cx="64325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7897630" y="2666591"/>
                  <a:ext cx="551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630" y="2666591"/>
                  <a:ext cx="55175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543155" y="266659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155" y="2666591"/>
                  <a:ext cx="37702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967144" y="3300524"/>
                  <a:ext cx="64325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𝐼𝑑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144" y="3300524"/>
                  <a:ext cx="643253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7648487" y="3300524"/>
                  <a:ext cx="527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487" y="3300524"/>
                  <a:ext cx="527837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8354642" y="3300524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4642" y="3300524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7009022" y="3981486"/>
                  <a:ext cx="5627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022" y="3981486"/>
                  <a:ext cx="56271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731939" y="3981486"/>
                  <a:ext cx="3609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1939" y="3981486"/>
                  <a:ext cx="360932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7100256" y="4682461"/>
                  <a:ext cx="3967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256" y="4682461"/>
                  <a:ext cx="39677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/>
            <p:cNvCxnSpPr>
              <a:stCxn id="5" idx="2"/>
              <a:endCxn id="6" idx="0"/>
            </p:cNvCxnSpPr>
            <p:nvPr/>
          </p:nvCxnSpPr>
          <p:spPr>
            <a:xfrm flipH="1">
              <a:off x="7918838" y="1700372"/>
              <a:ext cx="435804" cy="2933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5" idx="2"/>
              <a:endCxn id="7" idx="0"/>
            </p:cNvCxnSpPr>
            <p:nvPr/>
          </p:nvCxnSpPr>
          <p:spPr>
            <a:xfrm>
              <a:off x="8354642" y="1700372"/>
              <a:ext cx="377026" cy="28869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6" idx="2"/>
              <a:endCxn id="8" idx="0"/>
            </p:cNvCxnSpPr>
            <p:nvPr/>
          </p:nvCxnSpPr>
          <p:spPr>
            <a:xfrm flipH="1">
              <a:off x="7597211" y="2363101"/>
              <a:ext cx="321627" cy="3034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6" idx="2"/>
              <a:endCxn id="9" idx="0"/>
            </p:cNvCxnSpPr>
            <p:nvPr/>
          </p:nvCxnSpPr>
          <p:spPr>
            <a:xfrm>
              <a:off x="7918838" y="2363101"/>
              <a:ext cx="254669" cy="30349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7" idx="2"/>
              <a:endCxn id="10" idx="0"/>
            </p:cNvCxnSpPr>
            <p:nvPr/>
          </p:nvCxnSpPr>
          <p:spPr>
            <a:xfrm>
              <a:off x="8731668" y="2358398"/>
              <a:ext cx="0" cy="30819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8" idx="2"/>
              <a:endCxn id="11" idx="0"/>
            </p:cNvCxnSpPr>
            <p:nvPr/>
          </p:nvCxnSpPr>
          <p:spPr>
            <a:xfrm flipH="1">
              <a:off x="7288771" y="3035923"/>
              <a:ext cx="308440" cy="264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8" idx="2"/>
              <a:endCxn id="12" idx="0"/>
            </p:cNvCxnSpPr>
            <p:nvPr/>
          </p:nvCxnSpPr>
          <p:spPr>
            <a:xfrm>
              <a:off x="7597211" y="3035923"/>
              <a:ext cx="315195" cy="264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9" idx="2"/>
              <a:endCxn id="13" idx="0"/>
            </p:cNvCxnSpPr>
            <p:nvPr/>
          </p:nvCxnSpPr>
          <p:spPr>
            <a:xfrm>
              <a:off x="8173507" y="3035923"/>
              <a:ext cx="369648" cy="26460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11" idx="2"/>
              <a:endCxn id="14" idx="0"/>
            </p:cNvCxnSpPr>
            <p:nvPr/>
          </p:nvCxnSpPr>
          <p:spPr>
            <a:xfrm>
              <a:off x="7288771" y="3669856"/>
              <a:ext cx="1610" cy="311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12" idx="2"/>
              <a:endCxn id="16" idx="0"/>
            </p:cNvCxnSpPr>
            <p:nvPr/>
          </p:nvCxnSpPr>
          <p:spPr>
            <a:xfrm flipH="1">
              <a:off x="7912405" y="3669856"/>
              <a:ext cx="1" cy="31163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14" idx="2"/>
              <a:endCxn id="17" idx="0"/>
            </p:cNvCxnSpPr>
            <p:nvPr/>
          </p:nvCxnSpPr>
          <p:spPr>
            <a:xfrm>
              <a:off x="7290381" y="4350818"/>
              <a:ext cx="8263" cy="331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121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最左推导和最右推导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依据替换次序，一个语句的产生可以有多种推导</a:t>
            </a:r>
            <a:endParaRPr lang="en-US" altLang="zh-CN" dirty="0"/>
          </a:p>
          <a:p>
            <a:pPr lvl="1"/>
            <a:r>
              <a:rPr lang="zh-CN" altLang="en-US" dirty="0"/>
              <a:t>最左推导：在推导过程中总是替换句子最左端的非终极符号</a:t>
            </a:r>
            <a:endParaRPr lang="en-US" altLang="zh-CN" dirty="0"/>
          </a:p>
          <a:p>
            <a:pPr lvl="1"/>
            <a:r>
              <a:rPr lang="zh-CN" altLang="en-US" dirty="0"/>
              <a:t>最右推导：在推导过程中总是替换句子最右端的非终极符号</a:t>
            </a:r>
            <a:endParaRPr lang="en-US" altLang="zh-CN" dirty="0"/>
          </a:p>
          <a:p>
            <a:pPr lvl="1"/>
            <a:r>
              <a:rPr lang="zh-CN" altLang="en-US" dirty="0"/>
              <a:t>任意推导：既不是最左推导也不是最右推导</a:t>
            </a:r>
            <a:endParaRPr lang="en-US" altLang="zh-CN" dirty="0"/>
          </a:p>
          <a:p>
            <a:r>
              <a:rPr lang="zh-CN" altLang="en-US" dirty="0"/>
              <a:t>一个语句的不同推导对应于相同的推导树</a:t>
            </a:r>
            <a:endParaRPr lang="en-US" altLang="zh-CN" dirty="0"/>
          </a:p>
          <a:p>
            <a:r>
              <a:rPr lang="zh-CN" altLang="en-US" dirty="0"/>
              <a:t>一个语句的推导树和其最左推导之间满足双射关系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594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文法的分类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33398" y="1386788"/>
                <a:ext cx="8268770" cy="45962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0</a:t>
                </a:r>
                <a:r>
                  <a:rPr lang="zh-CN" altLang="en-US" dirty="0"/>
                  <a:t>型文法：由文法结构定义的文法，也叫递归可枚举文法（</a:t>
                </a:r>
                <a:r>
                  <a:rPr lang="en-US" altLang="zh-CN" dirty="0"/>
                  <a:t>recursively enumerable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en-US" dirty="0"/>
                  <a:t>1</a:t>
                </a:r>
                <a:r>
                  <a:rPr lang="zh-CN" altLang="en-US" dirty="0"/>
                  <a:t>型文法：（</a:t>
                </a:r>
                <a:r>
                  <a:rPr lang="en-US" altLang="zh-CN" dirty="0"/>
                  <a:t>context-sensitive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b="0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𝛼𝛾𝛽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altLang="zh-CN" dirty="0"/>
                  <a:t>except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b="0" i="1" dirty="0" smtClean="0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2</a:t>
                </a:r>
                <a:r>
                  <a:rPr lang="zh-CN" altLang="en-US" dirty="0"/>
                  <a:t>型文法：（</a:t>
                </a:r>
                <a:r>
                  <a:rPr lang="en-US" altLang="zh-CN" dirty="0"/>
                  <a:t>context-free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3</a:t>
                </a:r>
                <a:r>
                  <a:rPr lang="zh-CN" altLang="en-US" dirty="0"/>
                  <a:t>型文法：（</a:t>
                </a:r>
                <a:r>
                  <a:rPr lang="en-US" altLang="zh-CN" dirty="0"/>
                  <a:t>regular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en-US" dirty="0"/>
                  <a:t>Every production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0</a:t>
                </a:r>
                <a:r>
                  <a:rPr lang="zh-CN" altLang="en-US" dirty="0"/>
                  <a:t>型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dirty="0"/>
                  <a:t>1</a:t>
                </a:r>
                <a:r>
                  <a:rPr lang="zh-CN" altLang="en-US" dirty="0"/>
                  <a:t>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dirty="0"/>
                  <a:t>2</a:t>
                </a:r>
                <a:r>
                  <a:rPr lang="zh-CN" altLang="en-US" dirty="0"/>
                  <a:t>型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r>
                  <a:rPr lang="en-US" dirty="0"/>
                  <a:t>3</a:t>
                </a:r>
                <a:r>
                  <a:rPr lang="zh-CN" altLang="en-US" dirty="0"/>
                  <a:t>型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8" y="1386788"/>
                <a:ext cx="8268770" cy="4596226"/>
              </a:xfrm>
              <a:blipFill>
                <a:blip r:embed="rId2"/>
                <a:stretch>
                  <a:fillRect l="-442" t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704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文法类型示例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文法</a:t>
                </a:r>
                <a:r>
                  <a:rPr lang="en-US" altLang="zh-CN" dirty="0"/>
                  <a:t>G1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𝑎𝑆𝐵𝑐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𝑏𝑏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文法</a:t>
                </a:r>
                <a:r>
                  <a:rPr lang="en-US" altLang="zh-CN" dirty="0"/>
                  <a:t>G2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zh-CN" altLang="en-US" dirty="0"/>
                  <a:t>文法</a:t>
                </a:r>
                <a:r>
                  <a:rPr lang="en-US" altLang="zh-CN" dirty="0"/>
                  <a:t>G3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𝑎𝑆𝑎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𝑎𝐴𝑎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741319" y="1623394"/>
                <a:ext cx="31470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dirty="0"/>
                        <m:t>文法（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递归可枚举文法</m:t>
                      </m:r>
                      <m:r>
                        <m:rPr>
                          <m:nor/>
                        </m:rPr>
                        <a:rPr lang="zh-CN" altLang="en-US" dirty="0"/>
                        <m:t>）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19" y="1623394"/>
                <a:ext cx="3147015" cy="646331"/>
              </a:xfrm>
              <a:prstGeom prst="rect">
                <a:avLst/>
              </a:prstGeom>
              <a:blipFill rotWithShape="0">
                <a:blip r:embed="rId3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874368" y="3151450"/>
                <a:ext cx="276280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3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dirty="0"/>
                        <m:t>文法（正则文法）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br>
                  <a:rPr lang="en-US" b="0" dirty="0"/>
                </a:br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68" y="3151450"/>
                <a:ext cx="2762808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367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874368" y="4699034"/>
                <a:ext cx="29623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/>
                        <m:t>2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dirty="0"/>
                        <m:t>文法（上下文无关文法）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368" y="4699034"/>
                <a:ext cx="2962349" cy="553998"/>
              </a:xfrm>
              <a:prstGeom prst="rect">
                <a:avLst/>
              </a:prstGeom>
              <a:blipFill rotWithShape="0">
                <a:blip r:embed="rId5"/>
                <a:stretch>
                  <a:fillRect l="-1235" t="-5495" r="-2469" b="-19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85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12158</TotalTime>
  <Words>1139</Words>
  <Application>Microsoft Office PowerPoint</Application>
  <PresentationFormat>全屏显示(4:3)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幼圆</vt:lpstr>
      <vt:lpstr>Calibri</vt:lpstr>
      <vt:lpstr>Cambria Math</vt:lpstr>
      <vt:lpstr>Century Gothic</vt:lpstr>
      <vt:lpstr>Wingdings 3</vt:lpstr>
      <vt:lpstr>切片</vt:lpstr>
      <vt:lpstr>形式语言与自动机理论  S2-1 形式语言 </vt:lpstr>
      <vt:lpstr>形式语言</vt:lpstr>
      <vt:lpstr>文法示例</vt:lpstr>
      <vt:lpstr>文法推导</vt:lpstr>
      <vt:lpstr>Language</vt:lpstr>
      <vt:lpstr>sentence derivation</vt:lpstr>
      <vt:lpstr>最左推导和最右推导</vt:lpstr>
      <vt:lpstr>文法的分类</vt:lpstr>
      <vt:lpstr>文法类型示例</vt:lpstr>
      <vt:lpstr>文法的等价性</vt:lpstr>
      <vt:lpstr>文法类型的等价性</vt:lpstr>
      <vt:lpstr>文法构造</vt:lpstr>
      <vt:lpstr>课后作业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qin li</dc:creator>
  <cp:lastModifiedBy>qin li</cp:lastModifiedBy>
  <cp:revision>350</cp:revision>
  <dcterms:created xsi:type="dcterms:W3CDTF">2017-02-02T01:49:40Z</dcterms:created>
  <dcterms:modified xsi:type="dcterms:W3CDTF">2022-03-28T16:56:51Z</dcterms:modified>
</cp:coreProperties>
</file>