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sldIdLst>
    <p:sldId id="256" r:id="rId3"/>
    <p:sldId id="262" r:id="rId4"/>
    <p:sldId id="273" r:id="rId5"/>
    <p:sldId id="263" r:id="rId6"/>
    <p:sldId id="266" r:id="rId7"/>
    <p:sldId id="264" r:id="rId8"/>
    <p:sldId id="267" r:id="rId9"/>
    <p:sldId id="269" r:id="rId10"/>
    <p:sldId id="268" r:id="rId11"/>
    <p:sldId id="274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2030B-ECDF-4AC3-BDA4-DF32A3C61F57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1EE82C-2662-42EC-A4AF-3AB870C621A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9124C3-B425-4A57-A31D-7A98071C3B8E}" type="parTrans" cxnId="{4DBDCCBE-40B2-411F-B6BA-AB30CBB58AB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E79C13-DE8D-4113-88F5-64C2DD5A1D3A}" type="sibTrans" cxnId="{4DBDCCBE-40B2-411F-B6BA-AB30CBB58AB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8326FA-B4E3-4524-8C45-91556BD2F58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51502-A830-4202-92DE-A9A2B898A939}" type="parTrans" cxnId="{EB18BF80-7D41-400B-A50C-E397C10D97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08878F-7FA6-4F7A-8803-D773386E11C2}" type="sibTrans" cxnId="{EB18BF80-7D41-400B-A50C-E397C10D97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55E4C-5CD3-4557-B791-4B3D346E4DA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69A051-7EC5-4FC9-B400-8735468793A3}" type="parTrans" cxnId="{4BC33BFD-CB46-400A-96B7-2091C0936C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D7A4A-1F08-4CE0-9FC3-290720172FC9}" type="sibTrans" cxnId="{4BC33BFD-CB46-400A-96B7-2091C0936C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F3A406-CCCB-48A7-8259-E7F773841A2F}">
      <dgm:prSet phldrT="[文本]" custT="1"/>
      <dgm:spPr>
        <a:noFill/>
        <a:ln>
          <a:noFill/>
        </a:ln>
      </dgm:spPr>
      <dgm:t>
        <a:bodyPr/>
        <a:lstStyle/>
        <a:p>
          <a:r>
            <a:rPr lang="en-US" altLang="zh-CN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年化学热点为</a:t>
          </a:r>
          <a:r>
            <a:rPr lang="zh-CN" altLang="en-US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endParaRPr lang="en-US" altLang="zh-CN" sz="2400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三聚氰胺</a:t>
          </a:r>
          <a:endParaRPr lang="en-US" altLang="zh-CN" sz="21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苏丹红</a:t>
          </a:r>
          <a:endParaRPr lang="en-US" altLang="zh-CN" sz="21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  <a:p>
          <a:r>
            <a:rPr lang="zh-CN" altLang="en-US" sz="24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其相互关系为：</a:t>
          </a:r>
          <a:endParaRPr lang="en-US" altLang="zh-CN" sz="2400" b="1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FBAD3E3B-9200-47B0-9A83-6F6A850E2AD8}" type="parTrans" cxnId="{BB46105B-064B-4929-A18B-20A9A09E0A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4C28B-53A5-428A-87EB-A9E544A33C5D}" type="sibTrans" cxnId="{BB46105B-064B-4929-A18B-20A9A09E0A5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AA77FA-EF2A-45CC-947F-1E1414197435}" type="pres">
      <dgm:prSet presAssocID="{4722030B-ECDF-4AC3-BDA4-DF32A3C61F57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78C7AB-74D6-4CD0-B381-F5EAC312E7DD}" type="pres">
      <dgm:prSet presAssocID="{4722030B-ECDF-4AC3-BDA4-DF32A3C61F57}" presName="ellipse" presStyleLbl="trBgShp" presStyleIdx="0" presStyleCnt="1" custLinFactNeighborX="-59737" custLinFactNeighborY="90502"/>
      <dgm:spPr/>
    </dgm:pt>
    <dgm:pt modelId="{3EC716BB-9132-48A7-9E85-09D2D53B65DD}" type="pres">
      <dgm:prSet presAssocID="{4722030B-ECDF-4AC3-BDA4-DF32A3C61F57}" presName="arrow1" presStyleLbl="fgShp" presStyleIdx="0" presStyleCnt="1" custAng="16200000" custScaleX="312623" custScaleY="383497" custLinFactY="-4163" custLinFactNeighborX="41709" custLinFactNeighborY="-100000"/>
      <dgm:spPr/>
      <dgm:t>
        <a:bodyPr/>
        <a:lstStyle/>
        <a:p>
          <a:endParaRPr lang="zh-CN" altLang="en-US"/>
        </a:p>
      </dgm:t>
    </dgm:pt>
    <dgm:pt modelId="{FE67A2B0-233B-4E06-90C9-CA8143DD003B}" type="pres">
      <dgm:prSet presAssocID="{4722030B-ECDF-4AC3-BDA4-DF32A3C61F57}" presName="rectangle" presStyleLbl="revTx" presStyleIdx="0" presStyleCnt="1" custScaleX="91359" custScaleY="503402" custLinFactY="-53632" custLinFactNeighborX="7126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10831A-33CC-454B-8758-DB2A39D632D4}" type="pres">
      <dgm:prSet presAssocID="{F38326FA-B4E3-4524-8C45-91556BD2F583}" presName="item1" presStyleLbl="node1" presStyleIdx="0" presStyleCnt="3" custLinFactX="-77796" custLinFactNeighborX="-100000" custLinFactNeighborY="90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D38DC-6DD5-482E-B07C-3D44A709C483}" type="pres">
      <dgm:prSet presAssocID="{4B855E4C-5CD3-4557-B791-4B3D346E4DA6}" presName="item2" presStyleLbl="node1" presStyleIdx="1" presStyleCnt="3" custLinFactX="-75206" custLinFactNeighborX="-100000" custLinFactNeighborY="90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27174-C758-45B5-B159-9A20614D01BF}" type="pres">
      <dgm:prSet presAssocID="{19F3A406-CCCB-48A7-8259-E7F773841A2F}" presName="item3" presStyleLbl="node1" presStyleIdx="2" presStyleCnt="3" custLinFactX="-75206" custLinFactNeighborX="-100000" custLinFactNeighborY="90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90996-3288-45CA-8AFE-A0BA34E37240}" type="pres">
      <dgm:prSet presAssocID="{4722030B-ECDF-4AC3-BDA4-DF32A3C61F57}" presName="funnel" presStyleLbl="trAlignAcc1" presStyleIdx="0" presStyleCnt="1" custLinFactNeighborX="-56311" custLinFactNeighborY="36200"/>
      <dgm:spPr/>
      <dgm:t>
        <a:bodyPr/>
        <a:lstStyle/>
        <a:p>
          <a:endParaRPr lang="zh-CN" altLang="en-US"/>
        </a:p>
      </dgm:t>
    </dgm:pt>
  </dgm:ptLst>
  <dgm:cxnLst>
    <dgm:cxn modelId="{73FCDC9C-A9E4-45B6-86FD-3E475B8858CC}" type="presOf" srcId="{4722030B-ECDF-4AC3-BDA4-DF32A3C61F57}" destId="{B2AA77FA-EF2A-45CC-947F-1E1414197435}" srcOrd="0" destOrd="0" presId="urn:microsoft.com/office/officeart/2005/8/layout/funnel1"/>
    <dgm:cxn modelId="{DFBBCC40-667A-403C-8DE2-5835D8E060B1}" type="presOf" srcId="{F38326FA-B4E3-4524-8C45-91556BD2F583}" destId="{7C7D38DC-6DD5-482E-B07C-3D44A709C483}" srcOrd="0" destOrd="0" presId="urn:microsoft.com/office/officeart/2005/8/layout/funnel1"/>
    <dgm:cxn modelId="{C551FC1C-60D6-4387-9602-2EB2F28B52A0}" type="presOf" srcId="{CE1EE82C-2662-42EC-A4AF-3AB870C621AF}" destId="{F4027174-C758-45B5-B159-9A20614D01BF}" srcOrd="0" destOrd="0" presId="urn:microsoft.com/office/officeart/2005/8/layout/funnel1"/>
    <dgm:cxn modelId="{EB18BF80-7D41-400B-A50C-E397C10D979A}" srcId="{4722030B-ECDF-4AC3-BDA4-DF32A3C61F57}" destId="{F38326FA-B4E3-4524-8C45-91556BD2F583}" srcOrd="1" destOrd="0" parTransId="{F2051502-A830-4202-92DE-A9A2B898A939}" sibTransId="{1C08878F-7FA6-4F7A-8803-D773386E11C2}"/>
    <dgm:cxn modelId="{4BC33BFD-CB46-400A-96B7-2091C0936CA6}" srcId="{4722030B-ECDF-4AC3-BDA4-DF32A3C61F57}" destId="{4B855E4C-5CD3-4557-B791-4B3D346E4DA6}" srcOrd="2" destOrd="0" parTransId="{B669A051-7EC5-4FC9-B400-8735468793A3}" sibTransId="{A09D7A4A-1F08-4CE0-9FC3-290720172FC9}"/>
    <dgm:cxn modelId="{4DBDCCBE-40B2-411F-B6BA-AB30CBB58ABA}" srcId="{4722030B-ECDF-4AC3-BDA4-DF32A3C61F57}" destId="{CE1EE82C-2662-42EC-A4AF-3AB870C621AF}" srcOrd="0" destOrd="0" parTransId="{4C9124C3-B425-4A57-A31D-7A98071C3B8E}" sibTransId="{21E79C13-DE8D-4113-88F5-64C2DD5A1D3A}"/>
    <dgm:cxn modelId="{E49D8794-D1FD-482F-A0A5-53D03F3A3BB2}" type="presOf" srcId="{4B855E4C-5CD3-4557-B791-4B3D346E4DA6}" destId="{D410831A-33CC-454B-8758-DB2A39D632D4}" srcOrd="0" destOrd="0" presId="urn:microsoft.com/office/officeart/2005/8/layout/funnel1"/>
    <dgm:cxn modelId="{96373AA5-C4F5-437C-ACBE-CE9B680D01F2}" type="presOf" srcId="{19F3A406-CCCB-48A7-8259-E7F773841A2F}" destId="{FE67A2B0-233B-4E06-90C9-CA8143DD003B}" srcOrd="0" destOrd="0" presId="urn:microsoft.com/office/officeart/2005/8/layout/funnel1"/>
    <dgm:cxn modelId="{BB46105B-064B-4929-A18B-20A9A09E0A56}" srcId="{4722030B-ECDF-4AC3-BDA4-DF32A3C61F57}" destId="{19F3A406-CCCB-48A7-8259-E7F773841A2F}" srcOrd="3" destOrd="0" parTransId="{FBAD3E3B-9200-47B0-9A83-6F6A850E2AD8}" sibTransId="{A1E4C28B-53A5-428A-87EB-A9E544A33C5D}"/>
    <dgm:cxn modelId="{E010FCDA-A796-4FA8-9B04-43EA2CD58AB9}" type="presParOf" srcId="{B2AA77FA-EF2A-45CC-947F-1E1414197435}" destId="{A178C7AB-74D6-4CD0-B381-F5EAC312E7DD}" srcOrd="0" destOrd="0" presId="urn:microsoft.com/office/officeart/2005/8/layout/funnel1"/>
    <dgm:cxn modelId="{B0B7C285-C104-42E6-A9AE-4C88B36690C0}" type="presParOf" srcId="{B2AA77FA-EF2A-45CC-947F-1E1414197435}" destId="{3EC716BB-9132-48A7-9E85-09D2D53B65DD}" srcOrd="1" destOrd="0" presId="urn:microsoft.com/office/officeart/2005/8/layout/funnel1"/>
    <dgm:cxn modelId="{1A0E777A-2BE1-4ABE-9161-9D3BAF794308}" type="presParOf" srcId="{B2AA77FA-EF2A-45CC-947F-1E1414197435}" destId="{FE67A2B0-233B-4E06-90C9-CA8143DD003B}" srcOrd="2" destOrd="0" presId="urn:microsoft.com/office/officeart/2005/8/layout/funnel1"/>
    <dgm:cxn modelId="{290106AA-9D29-4F57-B661-EAC2A644ED62}" type="presParOf" srcId="{B2AA77FA-EF2A-45CC-947F-1E1414197435}" destId="{D410831A-33CC-454B-8758-DB2A39D632D4}" srcOrd="3" destOrd="0" presId="urn:microsoft.com/office/officeart/2005/8/layout/funnel1"/>
    <dgm:cxn modelId="{D452028F-9737-4183-A13B-EAD29B912B2B}" type="presParOf" srcId="{B2AA77FA-EF2A-45CC-947F-1E1414197435}" destId="{7C7D38DC-6DD5-482E-B07C-3D44A709C483}" srcOrd="4" destOrd="0" presId="urn:microsoft.com/office/officeart/2005/8/layout/funnel1"/>
    <dgm:cxn modelId="{277BF643-8CEE-408E-B1A6-474D0A625F8B}" type="presParOf" srcId="{B2AA77FA-EF2A-45CC-947F-1E1414197435}" destId="{F4027174-C758-45B5-B159-9A20614D01BF}" srcOrd="5" destOrd="0" presId="urn:microsoft.com/office/officeart/2005/8/layout/funnel1"/>
    <dgm:cxn modelId="{496EA5AB-C43F-45C9-98C8-015CC8E37128}" type="presParOf" srcId="{B2AA77FA-EF2A-45CC-947F-1E1414197435}" destId="{02D90996-3288-45CA-8AFE-A0BA34E3724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1D6F1-6495-40A6-9561-5773FC1A4770}" type="doc">
      <dgm:prSet loTypeId="urn:microsoft.com/office/officeart/2005/8/layout/rings+Icon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A90725-9C7A-4090-A3A0-D6AC5874B44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互联网挖掘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252DB-073D-4D12-BD76-37DEED8C607C}" type="parTrans" cxnId="{377AF7E5-DD35-4FE6-A190-68C1EB2E98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F89B78-17D1-45E3-B4A2-1C5BDABD9F7E}" type="sibTrans" cxnId="{377AF7E5-DD35-4FE6-A190-68C1EB2E98E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86D3C4-4AB6-4E00-BEE6-D9C0E97C2B7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化学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30CABA-7B03-4B0D-8B05-B8B7C5EF56B6}" type="sibTrans" cxnId="{30602626-3E17-488D-979E-5813733A0CF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392944-3921-48B5-8E17-29F7A98A854D}" type="parTrans" cxnId="{30602626-3E17-488D-979E-5813733A0CF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97451-7A46-45A8-94BD-F9A2EA24205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教学，教材编写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E48A6-B554-4B25-9F6E-182C13D961B0}" type="parTrans" cxnId="{B1EF5CC1-CE68-4D1D-BAF1-D3AB12647F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B24C7-24DA-45BD-B08E-34E71D929462}" type="sibTrans" cxnId="{B1EF5CC1-CE68-4D1D-BAF1-D3AB12647F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D919E5-3733-49FE-967B-27A86D19FA91}" type="pres">
      <dgm:prSet presAssocID="{1251D6F1-6495-40A6-9561-5773FC1A4770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9124D7-7E0B-4E5E-8269-AAB920B4B1CA}" type="pres">
      <dgm:prSet presAssocID="{1251D6F1-6495-40A6-9561-5773FC1A4770}" presName="ellipse1" presStyleLbl="vennNode1" presStyleIdx="0" presStyleCnt="3" custScaleX="67765" custScaleY="67765" custLinFactNeighborX="-3051" custLinFactNeighborY="286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1EA5A5-ABD7-48A5-B6E7-EC963D363681}" type="pres">
      <dgm:prSet presAssocID="{1251D6F1-6495-40A6-9561-5773FC1A4770}" presName="ellipse2" presStyleLbl="vennNode1" presStyleIdx="1" presStyleCnt="3" custScaleX="67765" custScaleY="67765" custLinFactNeighborX="-9014" custLinFactNeighborY="-139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C5C25-BD65-41B5-AEE0-5B9E033EC974}" type="pres">
      <dgm:prSet presAssocID="{1251D6F1-6495-40A6-9561-5773FC1A4770}" presName="ellipse3" presStyleLbl="vennNode1" presStyleIdx="2" presStyleCnt="3" custScaleX="67765" custScaleY="67765" custLinFactNeighborX="-38991" custLinFactNeighborY="-27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F6CB70-1E7B-4615-9621-17869574530C}" type="presOf" srcId="{A4A90725-9C7A-4090-A3A0-D6AC5874B443}" destId="{809124D7-7E0B-4E5E-8269-AAB920B4B1CA}" srcOrd="0" destOrd="0" presId="urn:microsoft.com/office/officeart/2005/8/layout/rings+Icon"/>
    <dgm:cxn modelId="{4193D68A-B250-4C2B-B112-7287550703E3}" type="presOf" srcId="{2786D3C4-4AB6-4E00-BEE6-D9C0E97C2B7D}" destId="{521EA5A5-ABD7-48A5-B6E7-EC963D363681}" srcOrd="0" destOrd="0" presId="urn:microsoft.com/office/officeart/2005/8/layout/rings+Icon"/>
    <dgm:cxn modelId="{4B1337C2-1D68-4810-9652-BB49AD327EEC}" type="presOf" srcId="{A3E97451-7A46-45A8-94BD-F9A2EA24205D}" destId="{7DCC5C25-BD65-41B5-AEE0-5B9E033EC974}" srcOrd="0" destOrd="0" presId="urn:microsoft.com/office/officeart/2005/8/layout/rings+Icon"/>
    <dgm:cxn modelId="{30602626-3E17-488D-979E-5813733A0CF7}" srcId="{1251D6F1-6495-40A6-9561-5773FC1A4770}" destId="{2786D3C4-4AB6-4E00-BEE6-D9C0E97C2B7D}" srcOrd="1" destOrd="0" parTransId="{8D392944-3921-48B5-8E17-29F7A98A854D}" sibTransId="{4130CABA-7B03-4B0D-8B05-B8B7C5EF56B6}"/>
    <dgm:cxn modelId="{377AF7E5-DD35-4FE6-A190-68C1EB2E98E1}" srcId="{1251D6F1-6495-40A6-9561-5773FC1A4770}" destId="{A4A90725-9C7A-4090-A3A0-D6AC5874B443}" srcOrd="0" destOrd="0" parTransId="{6C3252DB-073D-4D12-BD76-37DEED8C607C}" sibTransId="{91F89B78-17D1-45E3-B4A2-1C5BDABD9F7E}"/>
    <dgm:cxn modelId="{B1EF5CC1-CE68-4D1D-BAF1-D3AB12647F02}" srcId="{1251D6F1-6495-40A6-9561-5773FC1A4770}" destId="{A3E97451-7A46-45A8-94BD-F9A2EA24205D}" srcOrd="2" destOrd="0" parTransId="{A86E48A6-B554-4B25-9F6E-182C13D961B0}" sibTransId="{A9AB24C7-24DA-45BD-B08E-34E71D929462}"/>
    <dgm:cxn modelId="{6497B706-7845-4F1F-88BB-06934EC67125}" type="presOf" srcId="{1251D6F1-6495-40A6-9561-5773FC1A4770}" destId="{4ED919E5-3733-49FE-967B-27A86D19FA91}" srcOrd="0" destOrd="0" presId="urn:microsoft.com/office/officeart/2005/8/layout/rings+Icon"/>
    <dgm:cxn modelId="{ADE3E8DB-F5C8-4D1B-B1B1-34675DD27BC0}" type="presParOf" srcId="{4ED919E5-3733-49FE-967B-27A86D19FA91}" destId="{809124D7-7E0B-4E5E-8269-AAB920B4B1CA}" srcOrd="0" destOrd="0" presId="urn:microsoft.com/office/officeart/2005/8/layout/rings+Icon"/>
    <dgm:cxn modelId="{D1C0583D-1782-4330-A71D-297C2736EE2C}" type="presParOf" srcId="{4ED919E5-3733-49FE-967B-27A86D19FA91}" destId="{521EA5A5-ABD7-48A5-B6E7-EC963D363681}" srcOrd="1" destOrd="0" presId="urn:microsoft.com/office/officeart/2005/8/layout/rings+Icon"/>
    <dgm:cxn modelId="{FD5540DD-8CEF-48BC-BBAB-B41C616E16C4}" type="presParOf" srcId="{4ED919E5-3733-49FE-967B-27A86D19FA91}" destId="{7DCC5C25-BD65-41B5-AEE0-5B9E033EC974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DFF02-DE7D-41DF-B875-CD0C172906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262030-F029-430D-B21F-46F297EA7EF8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curl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模拟提交使用</a:t>
          </a:r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预过滤网页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7B5364-0B75-41F3-9038-CBB41EB5BB39}" type="parTrans" cxnId="{293BAB8F-6D81-4FDE-B2B7-92BC5FD6CA1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2855F-58FA-4E98-84FB-C2ABBC3D2A08}" type="sibTrans" cxnId="{293BAB8F-6D81-4FDE-B2B7-92BC5FD6CA1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7933B6-33F7-438E-BFBA-71FEE64065A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方法：构造相应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url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54593E-EA55-4233-920D-85621FF08A6A}" type="parTrans" cxnId="{63174D42-4B69-4F1F-B2A2-D3C0D1E3F4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1A85B-87E5-477A-B15E-AEDF46A636D5}" type="sibTrans" cxnId="{63174D42-4B69-4F1F-B2A2-D3C0D1E3F4D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DD97D-3F48-4224-A2ED-3AC1091AB38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缺陷：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限制机器人提交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FE0B92-F2BF-4A5D-898E-F17EAF3AE724}" type="parTrans" cxnId="{9C380B40-B3B1-4CCF-ACB0-7ECCA00CCB4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19B50-D980-49D3-B17E-58C9E7B7BD0F}" type="sibTrans" cxnId="{9C380B40-B3B1-4CCF-ACB0-7ECCA00CCB4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6095A3-0783-4093-8793-100BD6B9D61D}">
      <dgm:prSet phldrT="[文本]" custT="1"/>
      <dgm:spPr/>
      <dgm:t>
        <a:bodyPr/>
        <a:lstStyle/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 Custom Search API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进行预过滤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A21C3E-A04D-4617-9167-001E65C8143D}" type="parTrans" cxnId="{86A15154-28F1-47D7-8E9A-C6F474D42C1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AD1FE-F249-4DFE-BF03-CDFD19964D6F}" type="sibTrans" cxnId="{86A15154-28F1-47D7-8E9A-C6F474D42C1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75887D-B044-434F-8922-8285296E45C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方法：调用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 pattern 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库中实现的方法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E9B4B-B9CB-4FB0-983E-3C381D95E55E}" type="parTrans" cxnId="{AF120F99-640E-4584-AD03-1CA3A52722D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74C4E-13C1-4B48-A01E-825302CA82AE}" type="sibTrans" cxnId="{AF120F99-640E-4584-AD03-1CA3A52722D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FB903-0641-44E8-B5C6-D1B094FDDB9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缺陷：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$1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次查询，收费太高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DEF2C-B031-405F-B406-AF18AF5A508B}" type="parTrans" cxnId="{07B1E04B-D025-41D0-A540-391213A706D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B709C8-B026-47BC-AE46-5B3E58B3E896}" type="sibTrans" cxnId="{07B1E04B-D025-41D0-A540-391213A706D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C32A40-8ACD-4BD1-8BCB-1A10C2F3D376}" type="pres">
      <dgm:prSet presAssocID="{8A4DFF02-DE7D-41DF-B875-CD0C172906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1F4D2D-C070-4286-8D91-7B90F430DF9A}" type="pres">
      <dgm:prSet presAssocID="{85262030-F029-430D-B21F-46F297EA7EF8}" presName="composite" presStyleCnt="0"/>
      <dgm:spPr/>
    </dgm:pt>
    <dgm:pt modelId="{1AF2FEE7-0680-4CA1-ACBB-73892F085225}" type="pres">
      <dgm:prSet presAssocID="{85262030-F029-430D-B21F-46F297EA7E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E4813A-E24F-4418-8AF0-AAE9BA9B9651}" type="pres">
      <dgm:prSet presAssocID="{85262030-F029-430D-B21F-46F297EA7E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749FE-EF97-4EB0-BD49-70C4FDB3B628}" type="pres">
      <dgm:prSet presAssocID="{0F52855F-58FA-4E98-84FB-C2ABBC3D2A08}" presName="space" presStyleCnt="0"/>
      <dgm:spPr/>
    </dgm:pt>
    <dgm:pt modelId="{24BE1758-BAEE-4451-B295-65610D22E0BC}" type="pres">
      <dgm:prSet presAssocID="{C56095A3-0783-4093-8793-100BD6B9D61D}" presName="composite" presStyleCnt="0"/>
      <dgm:spPr/>
    </dgm:pt>
    <dgm:pt modelId="{1C5F1CC7-1ED1-49F9-937E-59DA7CC79582}" type="pres">
      <dgm:prSet presAssocID="{C56095A3-0783-4093-8793-100BD6B9D61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1451-F33B-4424-A5F1-C5215A0C5DAA}" type="pres">
      <dgm:prSet presAssocID="{C56095A3-0783-4093-8793-100BD6B9D61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A8D120-79ED-427B-A3C3-31C9D3509606}" type="presOf" srcId="{84FDD97D-3F48-4224-A2ED-3AC1091AB38D}" destId="{D0E4813A-E24F-4418-8AF0-AAE9BA9B9651}" srcOrd="0" destOrd="1" presId="urn:microsoft.com/office/officeart/2005/8/layout/hList1"/>
    <dgm:cxn modelId="{1648C61E-CD12-4979-B5F7-C9AE8EF9F909}" type="presOf" srcId="{C56095A3-0783-4093-8793-100BD6B9D61D}" destId="{1C5F1CC7-1ED1-49F9-937E-59DA7CC79582}" srcOrd="0" destOrd="0" presId="urn:microsoft.com/office/officeart/2005/8/layout/hList1"/>
    <dgm:cxn modelId="{9C380B40-B3B1-4CCF-ACB0-7ECCA00CCB44}" srcId="{85262030-F029-430D-B21F-46F297EA7EF8}" destId="{84FDD97D-3F48-4224-A2ED-3AC1091AB38D}" srcOrd="1" destOrd="0" parTransId="{56FE0B92-F2BF-4A5D-898E-F17EAF3AE724}" sibTransId="{C7419B50-D980-49D3-B17E-58C9E7B7BD0F}"/>
    <dgm:cxn modelId="{86A15154-28F1-47D7-8E9A-C6F474D42C1F}" srcId="{8A4DFF02-DE7D-41DF-B875-CD0C1729063A}" destId="{C56095A3-0783-4093-8793-100BD6B9D61D}" srcOrd="1" destOrd="0" parTransId="{E1A21C3E-A04D-4617-9167-001E65C8143D}" sibTransId="{F83AD1FE-F249-4DFE-BF03-CDFD19964D6F}"/>
    <dgm:cxn modelId="{F84A07CF-A3B9-4503-B77C-DA23EBA0CA89}" type="presOf" srcId="{8A4DFF02-DE7D-41DF-B875-CD0C1729063A}" destId="{F1C32A40-8ACD-4BD1-8BCB-1A10C2F3D376}" srcOrd="0" destOrd="0" presId="urn:microsoft.com/office/officeart/2005/8/layout/hList1"/>
    <dgm:cxn modelId="{293BAB8F-6D81-4FDE-B2B7-92BC5FD6CA13}" srcId="{8A4DFF02-DE7D-41DF-B875-CD0C1729063A}" destId="{85262030-F029-430D-B21F-46F297EA7EF8}" srcOrd="0" destOrd="0" parTransId="{D57B5364-0B75-41F3-9038-CBB41EB5BB39}" sibTransId="{0F52855F-58FA-4E98-84FB-C2ABBC3D2A08}"/>
    <dgm:cxn modelId="{5F2B9FE6-EDB0-4F66-9B40-36E9E2713322}" type="presOf" srcId="{85262030-F029-430D-B21F-46F297EA7EF8}" destId="{1AF2FEE7-0680-4CA1-ACBB-73892F085225}" srcOrd="0" destOrd="0" presId="urn:microsoft.com/office/officeart/2005/8/layout/hList1"/>
    <dgm:cxn modelId="{07B1E04B-D025-41D0-A540-391213A706DE}" srcId="{C56095A3-0783-4093-8793-100BD6B9D61D}" destId="{625FB903-0641-44E8-B5C6-D1B094FDDB9B}" srcOrd="1" destOrd="0" parTransId="{C55DEF2C-B031-405F-B406-AF18AF5A508B}" sibTransId="{C0B709C8-B026-47BC-AE46-5B3E58B3E896}"/>
    <dgm:cxn modelId="{63174D42-4B69-4F1F-B2A2-D3C0D1E3F4D5}" srcId="{85262030-F029-430D-B21F-46F297EA7EF8}" destId="{9B7933B6-33F7-438E-BFBA-71FEE64065AC}" srcOrd="0" destOrd="0" parTransId="{9954593E-EA55-4233-920D-85621FF08A6A}" sibTransId="{DB81A85B-87E5-477A-B15E-AEDF46A636D5}"/>
    <dgm:cxn modelId="{38BD30FB-1FBC-4D37-B71B-0AC256BF6687}" type="presOf" srcId="{9B7933B6-33F7-438E-BFBA-71FEE64065AC}" destId="{D0E4813A-E24F-4418-8AF0-AAE9BA9B9651}" srcOrd="0" destOrd="0" presId="urn:microsoft.com/office/officeart/2005/8/layout/hList1"/>
    <dgm:cxn modelId="{10D6F388-5315-48E6-A2CE-6BC859181190}" type="presOf" srcId="{625FB903-0641-44E8-B5C6-D1B094FDDB9B}" destId="{230D1451-F33B-4424-A5F1-C5215A0C5DAA}" srcOrd="0" destOrd="1" presId="urn:microsoft.com/office/officeart/2005/8/layout/hList1"/>
    <dgm:cxn modelId="{87ACE195-8F77-404A-BB57-AC78B3CD3B4B}" type="presOf" srcId="{5C75887D-B044-434F-8922-8285296E45C1}" destId="{230D1451-F33B-4424-A5F1-C5215A0C5DAA}" srcOrd="0" destOrd="0" presId="urn:microsoft.com/office/officeart/2005/8/layout/hList1"/>
    <dgm:cxn modelId="{AF120F99-640E-4584-AD03-1CA3A52722D6}" srcId="{C56095A3-0783-4093-8793-100BD6B9D61D}" destId="{5C75887D-B044-434F-8922-8285296E45C1}" srcOrd="0" destOrd="0" parTransId="{C3BE9B4B-B9CB-4FB0-983E-3C381D95E55E}" sibTransId="{B2674C4E-13C1-4B48-A01E-825302CA82AE}"/>
    <dgm:cxn modelId="{6B70729F-36DB-49B9-B22C-3752B02414E2}" type="presParOf" srcId="{F1C32A40-8ACD-4BD1-8BCB-1A10C2F3D376}" destId="{151F4D2D-C070-4286-8D91-7B90F430DF9A}" srcOrd="0" destOrd="0" presId="urn:microsoft.com/office/officeart/2005/8/layout/hList1"/>
    <dgm:cxn modelId="{78929B2C-BF19-4554-804C-7961C475E00D}" type="presParOf" srcId="{151F4D2D-C070-4286-8D91-7B90F430DF9A}" destId="{1AF2FEE7-0680-4CA1-ACBB-73892F085225}" srcOrd="0" destOrd="0" presId="urn:microsoft.com/office/officeart/2005/8/layout/hList1"/>
    <dgm:cxn modelId="{FE47BC5C-63A2-40C2-BC08-33E52581265C}" type="presParOf" srcId="{151F4D2D-C070-4286-8D91-7B90F430DF9A}" destId="{D0E4813A-E24F-4418-8AF0-AAE9BA9B9651}" srcOrd="1" destOrd="0" presId="urn:microsoft.com/office/officeart/2005/8/layout/hList1"/>
    <dgm:cxn modelId="{B73C7E98-D81D-472C-A534-57BAF5381676}" type="presParOf" srcId="{F1C32A40-8ACD-4BD1-8BCB-1A10C2F3D376}" destId="{639749FE-EF97-4EB0-BD49-70C4FDB3B628}" srcOrd="1" destOrd="0" presId="urn:microsoft.com/office/officeart/2005/8/layout/hList1"/>
    <dgm:cxn modelId="{77754FEB-B88F-4FAA-817B-9D7224B0BA74}" type="presParOf" srcId="{F1C32A40-8ACD-4BD1-8BCB-1A10C2F3D376}" destId="{24BE1758-BAEE-4451-B295-65610D22E0BC}" srcOrd="2" destOrd="0" presId="urn:microsoft.com/office/officeart/2005/8/layout/hList1"/>
    <dgm:cxn modelId="{B896BE96-B289-44CE-ABE4-94E5113BD3FC}" type="presParOf" srcId="{24BE1758-BAEE-4451-B295-65610D22E0BC}" destId="{1C5F1CC7-1ED1-49F9-937E-59DA7CC79582}" srcOrd="0" destOrd="0" presId="urn:microsoft.com/office/officeart/2005/8/layout/hList1"/>
    <dgm:cxn modelId="{6C052187-7E70-4C32-92C8-5134517952A2}" type="presParOf" srcId="{24BE1758-BAEE-4451-B295-65610D22E0BC}" destId="{230D1451-F33B-4424-A5F1-C5215A0C5D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C7AB-74D6-4CD0-B381-F5EAC312E7DD}">
      <dsp:nvSpPr>
        <dsp:cNvPr id="0" name=""/>
        <dsp:cNvSpPr/>
      </dsp:nvSpPr>
      <dsp:spPr>
        <a:xfrm>
          <a:off x="179697" y="42645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716BB-9132-48A7-9E85-09D2D53B65DD}">
      <dsp:nvSpPr>
        <dsp:cNvPr id="0" name=""/>
        <dsp:cNvSpPr/>
      </dsp:nvSpPr>
      <dsp:spPr>
        <a:xfrm rot="16200000">
          <a:off x="3052694" y="1183614"/>
          <a:ext cx="1985156" cy="155853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67A2B0-233B-4E06-90C9-CA8143DD003B}">
      <dsp:nvSpPr>
        <dsp:cNvPr id="0" name=""/>
        <dsp:cNvSpPr/>
      </dsp:nvSpPr>
      <dsp:spPr>
        <a:xfrm>
          <a:off x="4560205" y="0"/>
          <a:ext cx="2784622" cy="383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xx</a:t>
          </a:r>
          <a:r>
            <a:rPr lang="zh-CN" altLang="en-US" sz="24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年化学热点为</a:t>
          </a:r>
          <a:r>
            <a:rPr lang="zh-CN" altLang="en-US" sz="24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endParaRPr lang="en-US" altLang="zh-CN" sz="2400" kern="1200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三聚氰胺</a:t>
          </a:r>
          <a:endParaRPr lang="en-US" altLang="zh-CN" sz="21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苏丹红</a:t>
          </a:r>
          <a:endParaRPr lang="en-US" altLang="zh-CN" sz="21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其相互关系为：</a:t>
          </a:r>
          <a:endParaRPr lang="en-US" altLang="zh-CN" sz="2400" b="1" kern="1200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4560205" y="0"/>
        <a:ext cx="2784622" cy="3835923"/>
      </dsp:txXfrm>
    </dsp:sp>
    <dsp:sp modelId="{D410831A-33CC-454B-8758-DB2A39D632D4}">
      <dsp:nvSpPr>
        <dsp:cNvPr id="0" name=""/>
        <dsp:cNvSpPr/>
      </dsp:nvSpPr>
      <dsp:spPr>
        <a:xfrm>
          <a:off x="1296091" y="1652266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63479" y="1819654"/>
        <a:ext cx="808224" cy="808224"/>
      </dsp:txXfrm>
    </dsp:sp>
    <dsp:sp modelId="{7C7D38DC-6DD5-482E-B07C-3D44A709C483}">
      <dsp:nvSpPr>
        <dsp:cNvPr id="0" name=""/>
        <dsp:cNvSpPr/>
      </dsp:nvSpPr>
      <dsp:spPr>
        <a:xfrm>
          <a:off x="507815" y="794762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5203" y="962150"/>
        <a:ext cx="808224" cy="808224"/>
      </dsp:txXfrm>
    </dsp:sp>
    <dsp:sp modelId="{F4027174-C758-45B5-B159-9A20614D01BF}">
      <dsp:nvSpPr>
        <dsp:cNvPr id="0" name=""/>
        <dsp:cNvSpPr/>
      </dsp:nvSpPr>
      <dsp:spPr>
        <a:xfrm>
          <a:off x="1676215" y="518410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大量网页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3603" y="685798"/>
        <a:ext cx="808224" cy="808224"/>
      </dsp:txXfrm>
    </dsp:sp>
    <dsp:sp modelId="{02D90996-3288-45CA-8AFE-A0BA34E37240}">
      <dsp:nvSpPr>
        <dsp:cNvPr id="0" name=""/>
        <dsp:cNvSpPr/>
      </dsp:nvSpPr>
      <dsp:spPr>
        <a:xfrm>
          <a:off x="0" y="286736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24D7-7E0B-4E5E-8269-AAB920B4B1CA}">
      <dsp:nvSpPr>
        <dsp:cNvPr id="0" name=""/>
        <dsp:cNvSpPr/>
      </dsp:nvSpPr>
      <dsp:spPr>
        <a:xfrm>
          <a:off x="793077" y="1202873"/>
          <a:ext cx="1821356" cy="18213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互联网挖掘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9808" y="1469601"/>
        <a:ext cx="1287894" cy="1287874"/>
      </dsp:txXfrm>
    </dsp:sp>
    <dsp:sp modelId="{521EA5A5-ABD7-48A5-B6E7-EC963D363681}">
      <dsp:nvSpPr>
        <dsp:cNvPr id="0" name=""/>
        <dsp:cNvSpPr/>
      </dsp:nvSpPr>
      <dsp:spPr>
        <a:xfrm>
          <a:off x="2016217" y="1851054"/>
          <a:ext cx="1821356" cy="18213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化学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2948" y="2117782"/>
        <a:ext cx="1287894" cy="1287874"/>
      </dsp:txXfrm>
    </dsp:sp>
    <dsp:sp modelId="{7DCC5C25-BD65-41B5-AEE0-5B9E033EC974}">
      <dsp:nvSpPr>
        <dsp:cNvPr id="0" name=""/>
        <dsp:cNvSpPr/>
      </dsp:nvSpPr>
      <dsp:spPr>
        <a:xfrm>
          <a:off x="2592284" y="360032"/>
          <a:ext cx="1821356" cy="18213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STS</a:t>
          </a: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教学，教材编写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9015" y="626760"/>
        <a:ext cx="1287894" cy="1287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FEE7-0680-4CA1-ACBB-73892F085225}">
      <dsp:nvSpPr>
        <dsp:cNvPr id="0" name=""/>
        <dsp:cNvSpPr/>
      </dsp:nvSpPr>
      <dsp:spPr>
        <a:xfrm>
          <a:off x="36" y="24612"/>
          <a:ext cx="34657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curl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模拟提交使用</a:t>
          </a: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预过滤网页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" y="24612"/>
        <a:ext cx="3465771" cy="921600"/>
      </dsp:txXfrm>
    </dsp:sp>
    <dsp:sp modelId="{D0E4813A-E24F-4418-8AF0-AAE9BA9B9651}">
      <dsp:nvSpPr>
        <dsp:cNvPr id="0" name=""/>
        <dsp:cNvSpPr/>
      </dsp:nvSpPr>
      <dsp:spPr>
        <a:xfrm>
          <a:off x="36" y="946212"/>
          <a:ext cx="3465771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方法：构造相应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url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提交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缺陷：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限制机器人提交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" y="946212"/>
        <a:ext cx="3465771" cy="1405440"/>
      </dsp:txXfrm>
    </dsp:sp>
    <dsp:sp modelId="{1C5F1CC7-1ED1-49F9-937E-59DA7CC79582}">
      <dsp:nvSpPr>
        <dsp:cNvPr id="0" name=""/>
        <dsp:cNvSpPr/>
      </dsp:nvSpPr>
      <dsp:spPr>
        <a:xfrm>
          <a:off x="3951016" y="24612"/>
          <a:ext cx="34657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使用</a:t>
          </a: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Google Custom Search API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进行预过滤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1016" y="24612"/>
        <a:ext cx="3465771" cy="921600"/>
      </dsp:txXfrm>
    </dsp:sp>
    <dsp:sp modelId="{230D1451-F33B-4424-A5F1-C5215A0C5DAA}">
      <dsp:nvSpPr>
        <dsp:cNvPr id="0" name=""/>
        <dsp:cNvSpPr/>
      </dsp:nvSpPr>
      <dsp:spPr>
        <a:xfrm>
          <a:off x="3951016" y="946212"/>
          <a:ext cx="3465771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方法：调用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 pattern 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库中实现的方法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缺陷：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$1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次查询，收费太高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1016" y="946212"/>
        <a:ext cx="3465771" cy="140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1188-9CA9-4EF3-8FCD-5F318E5ABDFB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7A58-BE1E-4EFC-BF82-6CE60DDDF9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B7A58-BE1E-4EFC-BF82-6CE60DDDF9B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267485"/>
            <a:ext cx="3651533" cy="5133316"/>
          </a:xfrm>
        </p:spPr>
        <p:txBody>
          <a:bodyPr anchor="ctr" anchorCtr="0"/>
          <a:lstStyle>
            <a:lvl1pPr>
              <a:lnSpc>
                <a:spcPct val="90000"/>
              </a:lnSpc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02"/>
            <a:ext cx="2605134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03359" y="5877272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</p:spPr>
        <p:txBody>
          <a:bodyPr anchor="ctr" anchorCtr="0">
            <a:noAutofit/>
          </a:bodyPr>
          <a:lstStyle>
            <a:lvl1pPr algn="l">
              <a:lnSpc>
                <a:spcPct val="90000"/>
              </a:lnSpc>
              <a:defRPr sz="4800" b="0" baseline="0">
                <a:ln w="1270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876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113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E28E45-CBBC-401E-9713-0F73701B8C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F3CB35-A368-4E9F-9937-DFCF513CCEC8}" type="datetimeFigureOut">
              <a:rPr lang="en-US" smtClean="0"/>
              <a:pPr/>
              <a:t>8/10/2013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00" b="1" kern="1200">
          <a:ln w="12700">
            <a:noFill/>
          </a:ln>
          <a:solidFill>
            <a:schemeClr val="tx1"/>
          </a:solidFill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63.com/" TargetMode="External"/><Relationship Id="rId7" Type="http://schemas.openxmlformats.org/officeDocument/2006/relationships/hyperlink" Target="http://www.songshuhui.net/" TargetMode="External"/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uokr.com/" TargetMode="External"/><Relationship Id="rId5" Type="http://schemas.openxmlformats.org/officeDocument/2006/relationships/hyperlink" Target="http://www.xinhuanet.com/" TargetMode="External"/><Relationship Id="rId4" Type="http://schemas.openxmlformats.org/officeDocument/2006/relationships/hyperlink" Target="http://www.ifeng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1484784"/>
            <a:ext cx="6480721" cy="3888433"/>
          </a:xfrm>
        </p:spPr>
        <p:txBody>
          <a:bodyPr/>
          <a:lstStyle/>
          <a:p>
            <a:r>
              <a:rPr lang="zh-CN" altLang="en-US" sz="6000" dirty="0" smtClean="0">
                <a:latin typeface="Microsoft YaHei" pitchFamily="34" charset="-122"/>
                <a:ea typeface="Microsoft YaHei" pitchFamily="34" charset="-122"/>
              </a:rPr>
              <a:t>基于</a:t>
            </a:r>
            <a:r>
              <a:rPr lang="zh-CN" altLang="en-US" sz="6000" dirty="0">
                <a:latin typeface="Microsoft YaHei" pitchFamily="34" charset="-122"/>
                <a:ea typeface="Microsoft YaHei" pitchFamily="34" charset="-122"/>
              </a:rPr>
              <a:t>互联网</a:t>
            </a:r>
            <a:r>
              <a:rPr lang="zh-CN" altLang="en-US" sz="6000" dirty="0" smtClean="0">
                <a:latin typeface="Microsoft YaHei" pitchFamily="34" charset="-122"/>
                <a:ea typeface="Microsoft YaHei" pitchFamily="34" charset="-122"/>
              </a:rPr>
              <a:t>文本</a:t>
            </a:r>
            <a:r>
              <a:rPr lang="zh-CN" altLang="en-US" sz="6000" dirty="0">
                <a:latin typeface="Microsoft YaHei" pitchFamily="34" charset="-122"/>
                <a:ea typeface="Microsoft YaHei" pitchFamily="34" charset="-122"/>
              </a:rPr>
              <a:t>挖掘的</a:t>
            </a:r>
            <a:r>
              <a:rPr lang="zh-CN" altLang="en-US" sz="6000" dirty="0" smtClean="0">
                <a:latin typeface="Microsoft YaHei" pitchFamily="34" charset="-122"/>
                <a:ea typeface="Microsoft YaHei" pitchFamily="34" charset="-122"/>
              </a:rPr>
              <a:t>化学热点信息研究</a:t>
            </a:r>
            <a:endParaRPr lang="en-US" sz="60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5301208"/>
            <a:ext cx="2605134" cy="94956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张红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2013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6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4784"/>
            <a:ext cx="7467600" cy="38164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320000"/>
              </a:lnSpc>
            </a:pPr>
            <a:r>
              <a:rPr lang="zh-CN" altLang="en-US" dirty="0" smtClean="0"/>
              <a:t>编制相应软件</a:t>
            </a:r>
            <a:endParaRPr lang="en-US" altLang="zh-CN" dirty="0" smtClean="0"/>
          </a:p>
          <a:p>
            <a:pPr>
              <a:lnSpc>
                <a:spcPct val="320000"/>
              </a:lnSpc>
            </a:pPr>
            <a:r>
              <a:rPr lang="zh-CN" altLang="en-US" dirty="0" smtClean="0"/>
              <a:t>获取近年相关化学热点</a:t>
            </a:r>
            <a:endParaRPr lang="en-US" altLang="zh-CN" dirty="0" smtClean="0"/>
          </a:p>
          <a:p>
            <a:pPr>
              <a:lnSpc>
                <a:spcPct val="320000"/>
              </a:lnSpc>
            </a:pPr>
            <a:r>
              <a:rPr lang="zh-CN" altLang="en-US" dirty="0" smtClean="0"/>
              <a:t>形成系统方法，为以后类似研究起到引导作用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6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[1]	OOSTENDORP K, PUNCH W, WIGGINS R. A tool for individualizing the web; proceedings of the </a:t>
            </a:r>
            <a:r>
              <a:rPr lang="en-US" altLang="zh-CN" dirty="0" err="1"/>
              <a:t>Proc</a:t>
            </a:r>
            <a:r>
              <a:rPr lang="en-US" altLang="zh-CN" dirty="0"/>
              <a:t> 2nd International World Wide Web Conference, F, 1994 [C]. </a:t>
            </a:r>
            <a:r>
              <a:rPr lang="en-US" altLang="zh-CN" dirty="0" err="1"/>
              <a:t>Citeseer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[2]	PITKOW J E, BHARAT K A. </a:t>
            </a:r>
            <a:r>
              <a:rPr lang="en-US" altLang="zh-CN" dirty="0" err="1"/>
              <a:t>Webviz</a:t>
            </a:r>
            <a:r>
              <a:rPr lang="en-US" altLang="zh-CN" dirty="0"/>
              <a:t>: A tool for world wide web access log analysis [J]. 1994,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[3]	MOODY D E. Evolution and the textbook structure of biology [J]. Science Education, 1996, 80(4): 395-418.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[4]	COOLEY R, MOBASHER B, SRIVASTAVA J. Web mining: Information and pattern discovery on the world wide web; proceedings of the Tools with Artificial Intelligence, 1997 Proceedings, Ninth IEEE International Conference on, F, 1997 [C]. IEEE.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[5]	</a:t>
            </a:r>
            <a:r>
              <a:rPr lang="zh-CN" altLang="en-US" dirty="0"/>
              <a:t>王继成</a:t>
            </a:r>
            <a:r>
              <a:rPr lang="en-US" altLang="zh-CN" dirty="0"/>
              <a:t>, </a:t>
            </a:r>
            <a:r>
              <a:rPr lang="zh-CN" altLang="en-US" dirty="0"/>
              <a:t>潘金贵</a:t>
            </a:r>
            <a:r>
              <a:rPr lang="en-US" altLang="zh-CN" dirty="0"/>
              <a:t>, </a:t>
            </a:r>
            <a:r>
              <a:rPr lang="zh-CN" altLang="en-US" dirty="0"/>
              <a:t>张福炎</a:t>
            </a:r>
            <a:r>
              <a:rPr lang="en-US" altLang="zh-CN" dirty="0"/>
              <a:t>. Web </a:t>
            </a:r>
            <a:r>
              <a:rPr lang="zh-CN" altLang="en-US" dirty="0"/>
              <a:t>文本挖掘技术研究 </a:t>
            </a:r>
            <a:r>
              <a:rPr lang="en-US" altLang="zh-CN" dirty="0"/>
              <a:t>[J]. </a:t>
            </a:r>
            <a:r>
              <a:rPr lang="zh-CN" altLang="en-US" dirty="0"/>
              <a:t>计算机研究与发展</a:t>
            </a:r>
            <a:r>
              <a:rPr lang="en-US" altLang="zh-CN" dirty="0"/>
              <a:t>, 2000, 37(5): 513-20.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[6]	</a:t>
            </a:r>
            <a:r>
              <a:rPr lang="zh-CN" altLang="en-US" dirty="0"/>
              <a:t>王磊</a:t>
            </a:r>
            <a:r>
              <a:rPr lang="en-US" altLang="zh-CN" dirty="0"/>
              <a:t>, </a:t>
            </a:r>
            <a:r>
              <a:rPr lang="zh-CN" altLang="en-US" dirty="0"/>
              <a:t>王祖浩</a:t>
            </a:r>
            <a:r>
              <a:rPr lang="en-US" altLang="zh-CN" dirty="0"/>
              <a:t>, </a:t>
            </a:r>
            <a:r>
              <a:rPr lang="zh-CN" altLang="en-US" dirty="0"/>
              <a:t>李慧珍</a:t>
            </a:r>
            <a:r>
              <a:rPr lang="en-US" altLang="zh-CN" dirty="0"/>
              <a:t>, et al. </a:t>
            </a:r>
            <a:r>
              <a:rPr lang="zh-CN" altLang="en-US" dirty="0"/>
              <a:t>化学课程改革的社会需求调查及分析 </a:t>
            </a:r>
            <a:r>
              <a:rPr lang="en-US" altLang="zh-CN" dirty="0"/>
              <a:t>[J]. </a:t>
            </a:r>
            <a:r>
              <a:rPr lang="zh-CN" altLang="en-US" dirty="0"/>
              <a:t>课程 教材 教法</a:t>
            </a:r>
            <a:r>
              <a:rPr lang="en-US" altLang="zh-CN" dirty="0"/>
              <a:t>, 2002, 4(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[7]	</a:t>
            </a:r>
            <a:r>
              <a:rPr lang="zh-CN" altLang="en-US" dirty="0"/>
              <a:t>郑胤飞</a:t>
            </a:r>
            <a:r>
              <a:rPr lang="en-US" altLang="zh-CN" dirty="0"/>
              <a:t>. </a:t>
            </a:r>
            <a:r>
              <a:rPr lang="zh-CN" altLang="en-US" dirty="0"/>
              <a:t>中学化学教材改革的目标和基础性教材的编写之我见 </a:t>
            </a:r>
            <a:r>
              <a:rPr lang="en-US" altLang="zh-CN" dirty="0"/>
              <a:t>[J]. </a:t>
            </a:r>
            <a:r>
              <a:rPr lang="zh-CN" altLang="en-US" dirty="0"/>
              <a:t>化学教学</a:t>
            </a:r>
            <a:r>
              <a:rPr lang="en-US" altLang="zh-CN" dirty="0"/>
              <a:t>, 2002, 1(11-3.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[8]	</a:t>
            </a:r>
            <a:r>
              <a:rPr lang="zh-CN" altLang="en-US" dirty="0"/>
              <a:t>毕华林</a:t>
            </a:r>
            <a:r>
              <a:rPr lang="en-US" altLang="zh-CN" dirty="0"/>
              <a:t>, </a:t>
            </a:r>
            <a:r>
              <a:rPr lang="zh-CN" altLang="en-US" dirty="0"/>
              <a:t>亓英丽</a:t>
            </a:r>
            <a:r>
              <a:rPr lang="en-US" altLang="zh-CN" dirty="0"/>
              <a:t>. STS </a:t>
            </a:r>
            <a:r>
              <a:rPr lang="zh-CN" altLang="en-US" dirty="0"/>
              <a:t>教育与初中化学新教材开发 </a:t>
            </a:r>
            <a:r>
              <a:rPr lang="en-US" altLang="zh-CN" dirty="0"/>
              <a:t>[J]. </a:t>
            </a:r>
            <a:r>
              <a:rPr lang="zh-CN" altLang="en-US" dirty="0"/>
              <a:t>化学教学</a:t>
            </a:r>
            <a:r>
              <a:rPr lang="en-US" altLang="zh-CN" dirty="0"/>
              <a:t>, 2003, 9(121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5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[9]	</a:t>
            </a:r>
            <a:r>
              <a:rPr lang="zh-CN" altLang="en-US" dirty="0"/>
              <a:t>涂承胜</a:t>
            </a:r>
            <a:r>
              <a:rPr lang="en-US" altLang="zh-CN" dirty="0"/>
              <a:t>, </a:t>
            </a:r>
            <a:r>
              <a:rPr lang="zh-CN" altLang="en-US" dirty="0"/>
              <a:t>鲁明羽</a:t>
            </a:r>
            <a:r>
              <a:rPr lang="en-US" altLang="zh-CN" dirty="0"/>
              <a:t>, </a:t>
            </a:r>
            <a:r>
              <a:rPr lang="zh-CN" altLang="en-US" dirty="0"/>
              <a:t>陆玉昌</a:t>
            </a:r>
            <a:r>
              <a:rPr lang="en-US" altLang="zh-CN" dirty="0"/>
              <a:t>. Web </a:t>
            </a:r>
            <a:r>
              <a:rPr lang="zh-CN" altLang="en-US" dirty="0"/>
              <a:t>挖掘研究综述 </a:t>
            </a:r>
            <a:r>
              <a:rPr lang="en-US" altLang="zh-CN" dirty="0"/>
              <a:t>[J]. </a:t>
            </a:r>
            <a:r>
              <a:rPr lang="zh-CN" altLang="en-US" dirty="0"/>
              <a:t>计算机工程与应用</a:t>
            </a:r>
            <a:r>
              <a:rPr lang="en-US" altLang="zh-CN" dirty="0"/>
              <a:t>, 2003, 39(10): 90-3.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[10]	NEWMAN M E. Who is the best connected scientist? A study of scientific </a:t>
            </a:r>
            <a:r>
              <a:rPr lang="en-US" altLang="zh-CN" dirty="0" err="1"/>
              <a:t>coauthorship</a:t>
            </a:r>
            <a:r>
              <a:rPr lang="en-US" altLang="zh-CN" dirty="0"/>
              <a:t> networks [M]. Complex networks. Springer. 2004: 337-70.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[11]	</a:t>
            </a:r>
            <a:r>
              <a:rPr lang="zh-CN" altLang="en-US" dirty="0"/>
              <a:t>冯是聪</a:t>
            </a:r>
            <a:r>
              <a:rPr lang="en-US" altLang="zh-CN" dirty="0"/>
              <a:t>, </a:t>
            </a:r>
            <a:r>
              <a:rPr lang="zh-CN" altLang="en-US" dirty="0"/>
              <a:t>单松巍</a:t>
            </a:r>
            <a:r>
              <a:rPr lang="en-US" altLang="zh-CN" dirty="0"/>
              <a:t>, </a:t>
            </a:r>
            <a:r>
              <a:rPr lang="zh-CN" altLang="en-US" dirty="0"/>
              <a:t>张志刚</a:t>
            </a:r>
            <a:r>
              <a:rPr lang="en-US" altLang="zh-CN" dirty="0"/>
              <a:t>, et al. </a:t>
            </a:r>
            <a:r>
              <a:rPr lang="zh-CN" altLang="en-US" dirty="0"/>
              <a:t>基于 </a:t>
            </a:r>
            <a:r>
              <a:rPr lang="en-US" altLang="zh-CN" dirty="0"/>
              <a:t>Web </a:t>
            </a:r>
            <a:r>
              <a:rPr lang="zh-CN" altLang="en-US" dirty="0"/>
              <a:t>挖掘的个性化技术研究 </a:t>
            </a:r>
            <a:r>
              <a:rPr lang="en-US" altLang="zh-CN" dirty="0"/>
              <a:t>[J]. </a:t>
            </a:r>
            <a:r>
              <a:rPr lang="zh-CN" altLang="en-US" dirty="0"/>
              <a:t>计算机工程与设计</a:t>
            </a:r>
            <a:r>
              <a:rPr lang="en-US" altLang="zh-CN" dirty="0"/>
              <a:t>, 2004, 25(1): 4-6.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[12]	HAN J, CHENG H, XIN D, et al. Frequent pattern mining: current status and future directions [J]. Data Mining and Knowledge Discovery, 2007, 15(1): 55-86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13]	ROMERO C, VENTURA S. Educational data mining: A survey from 1995 to 2005 [J]. Expert Systems with Applications, 2007, 33(1): 135-46.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[14]	</a:t>
            </a:r>
            <a:r>
              <a:rPr lang="zh-CN" altLang="en-US" dirty="0"/>
              <a:t>张立坤</a:t>
            </a:r>
            <a:r>
              <a:rPr lang="en-US" altLang="zh-CN" dirty="0"/>
              <a:t>, </a:t>
            </a:r>
            <a:r>
              <a:rPr lang="zh-CN" altLang="en-US" dirty="0"/>
              <a:t>于俊清</a:t>
            </a:r>
            <a:r>
              <a:rPr lang="en-US" altLang="zh-CN" dirty="0"/>
              <a:t>, </a:t>
            </a:r>
            <a:r>
              <a:rPr lang="zh-CN" altLang="en-US" dirty="0"/>
              <a:t>张洪云</a:t>
            </a:r>
            <a:r>
              <a:rPr lang="en-US" altLang="zh-CN" dirty="0"/>
              <a:t>. </a:t>
            </a:r>
            <a:r>
              <a:rPr lang="zh-CN" altLang="en-US" dirty="0"/>
              <a:t>基于 </a:t>
            </a:r>
            <a:r>
              <a:rPr lang="en-US" altLang="zh-CN" dirty="0"/>
              <a:t>Web </a:t>
            </a:r>
            <a:r>
              <a:rPr lang="zh-CN" altLang="en-US" dirty="0"/>
              <a:t>的化学结构搜索法的研究 </a:t>
            </a:r>
            <a:r>
              <a:rPr lang="en-US" altLang="zh-CN" dirty="0"/>
              <a:t>[J]. </a:t>
            </a:r>
            <a:r>
              <a:rPr lang="zh-CN" altLang="en-US" dirty="0"/>
              <a:t>计算机与应用化学</a:t>
            </a:r>
            <a:r>
              <a:rPr lang="en-US" altLang="zh-CN" dirty="0"/>
              <a:t>, 2007, 24(8): 1123-6.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[15]	ROMERO C, VENTURA S, GARC A E. Data mining in course management systems: Moodle case study and tutorial [J]. Computers &amp; Education, 2008, 51(1): 368-84.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[16]	SUN B, MITRA P, GILES C L. Mining, indexing, and searching for textual chemical molecule information on the web; proceedings of the Proceedings of the 17th international conference on World Wide Web, F, 2008 [C]. ACM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[17]	CHEN H, LI X, CHAU M, et al. Using Open Web APIs in Teaching Web Mining [J]. Education, IEEE Transactions on, 2009, 52(4): 482-90.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[18]	DE SMEDT T, DAELEMANS W. Pattern for python [J]. The Journal of Machine Learning Research, 2012, 98888(2063-7.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[19]	KONG Q, CAI Y, ZHU Q. The Case Study for the Basic Information Service of Job Post Resource Based on Web Mining; proceedings of the Computer Science &amp; Service System (CSSS), 2012 International Conference on, F, 2012 [C]. IEEE.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[20]	NIELSEN F Å. Python programming—text and web mining [J]. 2012,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[21]	</a:t>
            </a:r>
            <a:r>
              <a:rPr lang="zh-CN" altLang="en-US" dirty="0"/>
              <a:t>冯硕</a:t>
            </a:r>
            <a:r>
              <a:rPr lang="en-US" altLang="zh-CN" dirty="0"/>
              <a:t>, </a:t>
            </a:r>
            <a:r>
              <a:rPr lang="zh-CN" altLang="en-US" dirty="0"/>
              <a:t>李书琴</a:t>
            </a:r>
            <a:r>
              <a:rPr lang="en-US" altLang="zh-CN" dirty="0"/>
              <a:t>, </a:t>
            </a:r>
            <a:r>
              <a:rPr lang="zh-CN" altLang="en-US" dirty="0"/>
              <a:t>杨会君</a:t>
            </a:r>
            <a:r>
              <a:rPr lang="en-US" altLang="zh-CN" dirty="0"/>
              <a:t>. </a:t>
            </a:r>
            <a:r>
              <a:rPr lang="zh-CN" altLang="en-US" dirty="0"/>
              <a:t>基于 </a:t>
            </a:r>
            <a:r>
              <a:rPr lang="en-US" altLang="zh-CN" dirty="0"/>
              <a:t>Web </a:t>
            </a:r>
            <a:r>
              <a:rPr lang="zh-CN" altLang="en-US" dirty="0"/>
              <a:t>挖掘的化学物质信息提取应用研究 </a:t>
            </a:r>
            <a:r>
              <a:rPr lang="en-US" altLang="zh-CN" dirty="0"/>
              <a:t>[J]. </a:t>
            </a:r>
            <a:r>
              <a:rPr lang="zh-CN" altLang="en-US" dirty="0"/>
              <a:t>计算机工程与设计</a:t>
            </a:r>
            <a:r>
              <a:rPr lang="en-US" altLang="zh-CN" dirty="0"/>
              <a:t>, 2012, 33(8): 3040-6.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[22]	</a:t>
            </a:r>
            <a:r>
              <a:rPr lang="zh-CN" altLang="en-US" dirty="0"/>
              <a:t>黄章树</a:t>
            </a:r>
            <a:r>
              <a:rPr lang="en-US" altLang="zh-CN" dirty="0"/>
              <a:t>, </a:t>
            </a:r>
            <a:r>
              <a:rPr lang="zh-CN" altLang="en-US" dirty="0"/>
              <a:t>刘晴晴</a:t>
            </a:r>
            <a:r>
              <a:rPr lang="en-US" altLang="zh-CN" dirty="0"/>
              <a:t>. </a:t>
            </a:r>
            <a:r>
              <a:rPr lang="zh-CN" altLang="en-US" dirty="0"/>
              <a:t>基于云计算服务模式的数据挖掘应用平台的构建 </a:t>
            </a:r>
            <a:r>
              <a:rPr lang="en-US" altLang="zh-CN" dirty="0"/>
              <a:t>[J] [J]. </a:t>
            </a:r>
            <a:r>
              <a:rPr lang="zh-CN" altLang="en-US" dirty="0"/>
              <a:t>电信科学</a:t>
            </a:r>
            <a:r>
              <a:rPr lang="en-US" altLang="zh-CN" dirty="0"/>
              <a:t>, 2012, 28(1): 53-7.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[23]	</a:t>
            </a:r>
            <a:r>
              <a:rPr lang="zh-CN" altLang="en-US" dirty="0"/>
              <a:t>刘刚</a:t>
            </a:r>
            <a:r>
              <a:rPr lang="en-US" altLang="zh-CN" dirty="0"/>
              <a:t>. Web </a:t>
            </a:r>
            <a:r>
              <a:rPr lang="zh-CN" altLang="en-US" dirty="0"/>
              <a:t>挖掘技术及在电商 </a:t>
            </a:r>
            <a:r>
              <a:rPr lang="en-US" altLang="zh-CN" dirty="0"/>
              <a:t>ERP </a:t>
            </a:r>
            <a:r>
              <a:rPr lang="zh-CN" altLang="en-US" dirty="0"/>
              <a:t>中的应用 </a:t>
            </a:r>
            <a:r>
              <a:rPr lang="en-US" altLang="zh-CN" dirty="0"/>
              <a:t>[J]. </a:t>
            </a:r>
            <a:r>
              <a:rPr lang="zh-CN" altLang="en-US" dirty="0"/>
              <a:t>电子世界</a:t>
            </a:r>
            <a:r>
              <a:rPr lang="en-US" altLang="zh-CN" dirty="0"/>
              <a:t>, 2012, 4(020.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[24]	</a:t>
            </a:r>
            <a:r>
              <a:rPr lang="zh-CN" altLang="en-US" dirty="0"/>
              <a:t>赵玺</a:t>
            </a:r>
            <a:r>
              <a:rPr lang="en-US" altLang="zh-CN" dirty="0"/>
              <a:t>. </a:t>
            </a:r>
            <a:r>
              <a:rPr lang="zh-CN" altLang="en-US" dirty="0"/>
              <a:t>基于海量冗余网页过滤的 </a:t>
            </a:r>
            <a:r>
              <a:rPr lang="en-US" altLang="zh-CN" dirty="0"/>
              <a:t>Web </a:t>
            </a:r>
            <a:r>
              <a:rPr lang="zh-CN" altLang="en-US" dirty="0"/>
              <a:t>挖掘技术研究 </a:t>
            </a:r>
            <a:r>
              <a:rPr lang="en-US" altLang="zh-CN" dirty="0"/>
              <a:t>[J]. </a:t>
            </a:r>
            <a:r>
              <a:rPr lang="zh-CN" altLang="en-US" dirty="0"/>
              <a:t>科技通报</a:t>
            </a:r>
            <a:r>
              <a:rPr lang="en-US" altLang="zh-CN" dirty="0"/>
              <a:t>, 2013, 4(009.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[25]	</a:t>
            </a:r>
            <a:r>
              <a:rPr lang="zh-CN" altLang="en-US" dirty="0"/>
              <a:t>郑弦</a:t>
            </a:r>
            <a:r>
              <a:rPr lang="en-US" altLang="zh-CN" dirty="0"/>
              <a:t>. Web </a:t>
            </a:r>
            <a:r>
              <a:rPr lang="zh-CN" altLang="en-US" dirty="0"/>
              <a:t>挖掘的现状和展望 </a:t>
            </a:r>
            <a:r>
              <a:rPr lang="en-US" altLang="zh-CN" dirty="0"/>
              <a:t>[J]. </a:t>
            </a:r>
            <a:r>
              <a:rPr lang="zh-CN" altLang="en-US" dirty="0"/>
              <a:t>技术与市场</a:t>
            </a:r>
            <a:r>
              <a:rPr lang="en-US" altLang="zh-CN" dirty="0"/>
              <a:t>, 2013, 3): 64-5.</a:t>
            </a:r>
          </a:p>
        </p:txBody>
      </p:sp>
    </p:spTree>
    <p:extLst>
      <p:ext uri="{BB962C8B-B14F-4D97-AF65-F5344CB8AC3E}">
        <p14:creationId xmlns:p14="http://schemas.microsoft.com/office/powerpoint/2010/main" val="13584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使用互联网文本挖掘方法获取近年社会关注的化学热点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13471927"/>
              </p:ext>
            </p:extLst>
          </p:nvPr>
        </p:nvGraphicFramePr>
        <p:xfrm>
          <a:off x="755576" y="231732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7944" y="3789040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文本挖掘</a:t>
            </a:r>
          </a:p>
        </p:txBody>
      </p:sp>
    </p:spTree>
    <p:extLst>
      <p:ext uri="{BB962C8B-B14F-4D97-AF65-F5344CB8AC3E}">
        <p14:creationId xmlns:p14="http://schemas.microsoft.com/office/powerpoint/2010/main" val="31779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51136160"/>
              </p:ext>
            </p:extLst>
          </p:nvPr>
        </p:nvGraphicFramePr>
        <p:xfrm>
          <a:off x="1979712" y="1196752"/>
          <a:ext cx="6336704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2636912"/>
            <a:ext cx="1872208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招聘信息查找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玩具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2483768" y="3248980"/>
            <a:ext cx="432048" cy="648072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995936" y="3874765"/>
            <a:ext cx="288032" cy="1224136"/>
          </a:xfrm>
          <a:prstGeom prst="downArrow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75856" y="5229200"/>
            <a:ext cx="3384376" cy="116051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化学结构搜索法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化学物质信息挖掘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0743" y="1686391"/>
            <a:ext cx="1872208" cy="218837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从个人经验出发分析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从传统媒体分析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个人获取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300192" y="2420888"/>
            <a:ext cx="412559" cy="5040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右箭头 15"/>
          <p:cNvSpPr/>
          <p:nvPr/>
        </p:nvSpPr>
        <p:spPr>
          <a:xfrm>
            <a:off x="3419872" y="1844824"/>
            <a:ext cx="1152128" cy="576064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乘号 17"/>
          <p:cNvSpPr/>
          <p:nvPr/>
        </p:nvSpPr>
        <p:spPr>
          <a:xfrm>
            <a:off x="3707904" y="1436753"/>
            <a:ext cx="720080" cy="98413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研究意义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772816"/>
            <a:ext cx="4678288" cy="3720440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lnSpc>
                <a:spcPct val="27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教学素材选取提供建议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7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为教材编写，改革提供建议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7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促进化学教学与生活，技术相结合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7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利于学生生活化学素养的培养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796136" y="1844824"/>
            <a:ext cx="1656184" cy="57606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素材选什么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796136" y="2708920"/>
            <a:ext cx="1656184" cy="57606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教材教什么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5796136" y="3573016"/>
            <a:ext cx="1656184" cy="57606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生活要什么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5796136" y="4437112"/>
            <a:ext cx="1656184" cy="576064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学生学什么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7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47" y="1978103"/>
            <a:ext cx="6448297" cy="238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6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研究进展：模块使用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65180"/>
              </p:ext>
            </p:extLst>
          </p:nvPr>
        </p:nvGraphicFramePr>
        <p:xfrm>
          <a:off x="899592" y="1412776"/>
          <a:ext cx="7200801" cy="442521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584176"/>
                <a:gridCol w="2592288"/>
                <a:gridCol w="3024337"/>
              </a:tblGrid>
              <a:tr h="942650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网页</a:t>
                      </a:r>
                      <a:r>
                        <a:rPr lang="zh-CN" altLang="en-US" sz="1600" b="1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模块：</a:t>
                      </a:r>
                      <a:r>
                        <a:rPr 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Scrapy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开源软件，使用</a:t>
                      </a:r>
                      <a:r>
                        <a:rPr lang="en-US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BSD</a:t>
                      </a: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协议授权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29558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中文分词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模块：</a:t>
                      </a:r>
                      <a:r>
                        <a:rPr 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jieba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开源软件，使用</a:t>
                      </a:r>
                      <a:r>
                        <a:rPr lang="en-US" sz="16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MIT</a:t>
                      </a:r>
                      <a:r>
                        <a:rPr lang="zh-CN" sz="1600" b="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协议授权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词库转换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深蓝词库转换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开源软件，使用</a:t>
                      </a:r>
                      <a:r>
                        <a:rPr 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GPL </a:t>
                      </a:r>
                      <a:r>
                        <a:rPr lang="en-US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V2</a:t>
                      </a: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授权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445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辅助工具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sort, </a:t>
                      </a: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uniq</a:t>
                      </a:r>
                      <a:r>
                        <a:rPr lang="zh-CN" sz="16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altLang="en-US" sz="1600" b="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免费授权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445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关键词呈现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Netdraw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免费授权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研究进展：内容选取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2410"/>
              </p:ext>
            </p:extLst>
          </p:nvPr>
        </p:nvGraphicFramePr>
        <p:xfrm>
          <a:off x="685800" y="1484784"/>
          <a:ext cx="7990656" cy="4104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749"/>
                <a:gridCol w="1617387"/>
                <a:gridCol w="2520280"/>
                <a:gridCol w="2160240"/>
              </a:tblGrid>
              <a:tr h="5863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网站类型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网站名称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网站地址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Alexa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新兴的专注新闻的门户网站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新浪新闻中心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2"/>
                        </a:rPr>
                        <a:t>www.sina.com.cn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网易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www.163.com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传统新闻媒体的线上站点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凤凰网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4"/>
                        </a:rPr>
                        <a:t>www.ifeng.com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中国区第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新华网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5"/>
                        </a:rPr>
                        <a:t>www.xinhuanet.com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中国区第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rowSpan="2"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新兴科普类网站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果壳网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6"/>
                        </a:rPr>
                        <a:t>www.guokr.com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63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科学松鼠会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7"/>
                        </a:rPr>
                        <a:t>www.songshuhui.net</a:t>
                      </a:r>
                      <a:r>
                        <a:rPr lang="en-US" sz="1600" kern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研究进展：词库建立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30507" y="1581994"/>
            <a:ext cx="3816424" cy="12961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输入法细胞词库：化学，有机化学，化学化工等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11568" y="5169285"/>
            <a:ext cx="2454302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目标词库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238719" y="3022154"/>
            <a:ext cx="0" cy="201622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430407" y="3109720"/>
            <a:ext cx="2454302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深蓝词库转化：转换为文本文档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76647" y="3901808"/>
            <a:ext cx="2454302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shell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合并去重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6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研究进展：网页获取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71117679"/>
              </p:ext>
            </p:extLst>
          </p:nvPr>
        </p:nvGraphicFramePr>
        <p:xfrm>
          <a:off x="971600" y="1484784"/>
          <a:ext cx="741682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/>
          <p:cNvSpPr/>
          <p:nvPr/>
        </p:nvSpPr>
        <p:spPr>
          <a:xfrm>
            <a:off x="3635896" y="3573016"/>
            <a:ext cx="2088232" cy="108012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4725144"/>
            <a:ext cx="597666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进行整站抓取后分析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4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264332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9253C7-43A9-43A6-9FEA-052DEAFC7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TS102264332</Template>
  <TotalTime>0</TotalTime>
  <Words>406</Words>
  <Application>Microsoft Office PowerPoint</Application>
  <PresentationFormat>全屏显示(4:3)</PresentationFormat>
  <Paragraphs>129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TS102264332</vt:lpstr>
      <vt:lpstr>基于互联网文本挖掘的化学热点信息研究</vt:lpstr>
      <vt:lpstr>概述</vt:lpstr>
      <vt:lpstr>研究现状</vt:lpstr>
      <vt:lpstr>研究意义</vt:lpstr>
      <vt:lpstr>研究方法</vt:lpstr>
      <vt:lpstr>研究进展：模块使用</vt:lpstr>
      <vt:lpstr>研究进展：内容选取</vt:lpstr>
      <vt:lpstr>研究进展：词库建立</vt:lpstr>
      <vt:lpstr>研究进展：网页获取</vt:lpstr>
      <vt:lpstr>预期成果</vt:lpstr>
      <vt:lpstr>参考文献</vt:lpstr>
      <vt:lpstr>参考文献</vt:lpstr>
      <vt:lpstr>参考文献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2013-08-10T12:53:39Z</dcterms:created>
  <dcterms:modified xsi:type="dcterms:W3CDTF">2013-08-10T15:25:14Z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TC022643329991</vt:lpwstr>
  </property>
</Properties>
</file>