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sldIdLst>
    <p:sldId id="425" r:id="rId3"/>
    <p:sldId id="422" r:id="rId4"/>
    <p:sldId id="427" r:id="rId5"/>
    <p:sldId id="434" r:id="rId6"/>
    <p:sldId id="428" r:id="rId7"/>
    <p:sldId id="432" r:id="rId8"/>
    <p:sldId id="429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702"/>
    <a:srgbClr val="993366"/>
    <a:srgbClr val="CC3300"/>
    <a:srgbClr val="000000"/>
    <a:srgbClr val="D70D55"/>
    <a:srgbClr val="3333FF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1511" y="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77A156-EB55-42E1-A05B-5FBEFFC8250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5770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9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算法基础</a:t>
            </a:r>
            <a:r>
              <a:rPr kumimoji="0" lang="en-US" altLang="zh-CN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--2012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D802E3-B808-43D6-AAEC-DB6944DAA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算法基础</a:t>
            </a:r>
            <a:r>
              <a:rPr kumimoji="0" lang="en-US" altLang="zh-CN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--2012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D802E3-B808-43D6-AAEC-DB6944DAA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5138" y="358775"/>
            <a:ext cx="2139950" cy="5773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58775"/>
            <a:ext cx="6267450" cy="5773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算法基础</a:t>
            </a:r>
            <a:r>
              <a:rPr kumimoji="0" lang="en-US" altLang="zh-CN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--2012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D802E3-B808-43D6-AAEC-DB6944DAA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3FEC47-5DC3-4C53-921A-B94EBABA19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3FEC47-5DC3-4C53-921A-B94EBABA19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3FEC47-5DC3-4C53-921A-B94EBABA19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557338"/>
            <a:ext cx="4203700" cy="457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557338"/>
            <a:ext cx="4203700" cy="457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3FEC47-5DC3-4C53-921A-B94EBABA19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3FEC47-5DC3-4C53-921A-B94EBABA19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3FEC47-5DC3-4C53-921A-B94EBABA19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3FEC47-5DC3-4C53-921A-B94EBABA19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3FEC47-5DC3-4C53-921A-B94EBABA19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算法基础</a:t>
            </a:r>
            <a:r>
              <a:rPr kumimoji="0" lang="en-US" altLang="zh-CN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--2012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D802E3-B808-43D6-AAEC-DB6944DAA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3FEC47-5DC3-4C53-921A-B94EBABA19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3FEC47-5DC3-4C53-921A-B94EBABA19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5138" y="358775"/>
            <a:ext cx="2139950" cy="5773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58775"/>
            <a:ext cx="6267450" cy="5773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3FEC47-5DC3-4C53-921A-B94EBABA19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算法基础</a:t>
            </a:r>
            <a:r>
              <a:rPr kumimoji="0" lang="en-US" altLang="zh-CN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--2012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D802E3-B808-43D6-AAEC-DB6944DAA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557338"/>
            <a:ext cx="4203700" cy="457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557338"/>
            <a:ext cx="4203700" cy="4575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算法基础</a:t>
            </a:r>
            <a:r>
              <a:rPr kumimoji="0" lang="en-US" altLang="zh-CN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--2012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D802E3-B808-43D6-AAEC-DB6944DAA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算法基础</a:t>
            </a:r>
            <a:r>
              <a:rPr kumimoji="0" lang="en-US" altLang="zh-CN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--2012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D802E3-B808-43D6-AAEC-DB6944DAA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算法基础</a:t>
            </a:r>
            <a:r>
              <a:rPr kumimoji="0" lang="en-US" altLang="zh-CN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--2012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D802E3-B808-43D6-AAEC-DB6944DAA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算法基础</a:t>
            </a:r>
            <a:r>
              <a:rPr kumimoji="0" lang="en-US" altLang="zh-CN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--2012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D802E3-B808-43D6-AAEC-DB6944DAA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算法基础</a:t>
            </a:r>
            <a:r>
              <a:rPr kumimoji="0" lang="en-US" altLang="zh-CN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--2012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D802E3-B808-43D6-AAEC-DB6944DAA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算法基础</a:t>
            </a:r>
            <a:r>
              <a:rPr kumimoji="0" lang="en-US" altLang="zh-CN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--2012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D802E3-B808-43D6-AAEC-DB6944DAA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708025" y="579438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844550" y="1014413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8" name="Group 17"/>
          <p:cNvGrpSpPr/>
          <p:nvPr userDrawn="1"/>
        </p:nvGrpSpPr>
        <p:grpSpPr>
          <a:xfrm>
            <a:off x="34925" y="476250"/>
            <a:ext cx="8542338" cy="1052513"/>
            <a:chOff x="0" y="0"/>
            <a:chExt cx="5381" cy="663"/>
          </a:xfrm>
        </p:grpSpPr>
        <p:sp>
          <p:nvSpPr>
            <p:cNvPr id="1029" name="Rectangle 2"/>
            <p:cNvSpPr>
              <a:spLocks noChangeArrowheads="1"/>
            </p:cNvSpPr>
            <p:nvPr/>
          </p:nvSpPr>
          <p:spPr bwMode="auto">
            <a:xfrm>
              <a:off x="183" y="68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0" name="Rectangle 4"/>
            <p:cNvSpPr>
              <a:spLocks noChangeArrowheads="1"/>
            </p:cNvSpPr>
            <p:nvPr/>
          </p:nvSpPr>
          <p:spPr bwMode="auto">
            <a:xfrm>
              <a:off x="261" y="334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" name="Rectangle 6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" name="Rectangle 7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199" y="498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Rectangle 9"/>
          <p:cNvSpPr>
            <a:spLocks noGrp="1"/>
          </p:cNvSpPr>
          <p:nvPr>
            <p:ph type="title"/>
          </p:nvPr>
        </p:nvSpPr>
        <p:spPr>
          <a:xfrm>
            <a:off x="1042988" y="358775"/>
            <a:ext cx="7793037" cy="838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3" name="Rectangle 10"/>
          <p:cNvSpPr>
            <a:spLocks noGrp="1"/>
          </p:cNvSpPr>
          <p:nvPr>
            <p:ph type="body" idx="1"/>
          </p:nvPr>
        </p:nvSpPr>
        <p:spPr>
          <a:xfrm>
            <a:off x="395288" y="1557338"/>
            <a:ext cx="8559800" cy="4575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 b="1" i="1">
                <a:solidFill>
                  <a:srgbClr val="993366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算法基础</a:t>
            </a:r>
            <a:r>
              <a:rPr kumimoji="0" lang="en-US" altLang="zh-CN" sz="1400" b="1" i="1" u="none" strike="noStrike" kern="1200" cap="none" spc="0" normalizeH="0" baseline="0" noProof="0" smtClean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--2012</a:t>
            </a:r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D802E3-B808-43D6-AAEC-DB6944DAAE5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4" name="Picture 16" descr="tittle1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5825" y="0"/>
            <a:ext cx="1908175" cy="620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0" name="Text Box 19"/>
          <p:cNvSpPr txBox="1">
            <a:spLocks noChangeArrowheads="1"/>
          </p:cNvSpPr>
          <p:nvPr/>
        </p:nvSpPr>
        <p:spPr bwMode="auto">
          <a:xfrm>
            <a:off x="69850" y="38100"/>
            <a:ext cx="194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Rage Italic" pitchFamily="66" charset="0"/>
                <a:ea typeface="宋体" panose="02010600030101010101" pitchFamily="2" charset="-122"/>
                <a:cs typeface="+mn-cs"/>
              </a:rPr>
              <a:t>School of CST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05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1" name="Rectangle 9"/>
          <p:cNvSpPr>
            <a:spLocks noGrp="1"/>
          </p:cNvSpPr>
          <p:nvPr>
            <p:ph type="title"/>
          </p:nvPr>
        </p:nvSpPr>
        <p:spPr>
          <a:xfrm>
            <a:off x="1042988" y="358775"/>
            <a:ext cx="7793037" cy="838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body" idx="1"/>
          </p:nvPr>
        </p:nvSpPr>
        <p:spPr>
          <a:xfrm>
            <a:off x="395288" y="1557338"/>
            <a:ext cx="8559800" cy="4575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3FEC47-5DC3-4C53-921A-B94EBABA19E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科大\宣传部\PPT\PPT-1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"/>
          <p:cNvSpPr>
            <a:spLocks noGrp="1"/>
          </p:cNvSpPr>
          <p:nvPr>
            <p:ph type="ctrTitle"/>
          </p:nvPr>
        </p:nvSpPr>
        <p:spPr>
          <a:xfrm>
            <a:off x="684213" y="1268413"/>
            <a:ext cx="7772400" cy="1944687"/>
          </a:xfrm>
        </p:spPr>
        <p:txBody>
          <a:bodyPr vert="horz" wrap="square" lIns="91440" tIns="45720" rIns="91440" bIns="45720" anchor="b"/>
          <a:lstStyle>
            <a:lvl1pPr lvl="0">
              <a:defRPr/>
            </a:lvl1pPr>
          </a:lstStyle>
          <a:p>
            <a:pPr marL="179705" lvl="0" indent="0" algn="ctr" eaLnBrk="1" hangingPunct="1"/>
            <a:r>
              <a:rPr lang="zh-CN" altLang="en-US" sz="5400" dirty="0">
                <a:solidFill>
                  <a:srgbClr val="3333FF"/>
                </a:solidFill>
              </a:rPr>
              <a:t>算法基础</a:t>
            </a:r>
            <a:r>
              <a:rPr lang="en-US" altLang="zh-CN" sz="5400" dirty="0">
                <a:solidFill>
                  <a:srgbClr val="3333FF"/>
                </a:solidFill>
              </a:rPr>
              <a:t/>
            </a:r>
            <a:br>
              <a:rPr lang="en-US" altLang="zh-CN" sz="5400" dirty="0">
                <a:solidFill>
                  <a:srgbClr val="3333FF"/>
                </a:solidFill>
              </a:rPr>
            </a:br>
            <a:r>
              <a:rPr lang="zh-CN" altLang="en-US" sz="5400" dirty="0">
                <a:latin typeface="华文中宋" pitchFamily="2" charset="-122"/>
                <a:ea typeface="华文中宋" pitchFamily="2" charset="-122"/>
              </a:rPr>
              <a:t>上机实验 </a:t>
            </a:r>
            <a:r>
              <a:rPr lang="en-US" altLang="zh-CN" sz="5400" dirty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5400" dirty="0"/>
              <a:t> 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/>
          </p:cNvSpPr>
          <p:nvPr>
            <p:ph type="subTitle"/>
          </p:nvPr>
        </p:nvSpPr>
        <p:spPr>
          <a:xfrm>
            <a:off x="1403350" y="4941888"/>
            <a:ext cx="6440488" cy="792162"/>
          </a:xfrm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marL="342900" lvl="0" indent="-342900" eaLnBrk="1" hangingPunct="1"/>
            <a:r>
              <a:rPr lang="zh-CN" altLang="en-US" sz="2800" dirty="0">
                <a:latin typeface="Times New Roman" panose="02020603050405020304" pitchFamily="18" charset="0"/>
              </a:rPr>
              <a:t>学    期</a:t>
            </a:r>
            <a:r>
              <a:rPr lang="en-US" altLang="zh-CN" sz="2800" dirty="0">
                <a:latin typeface="Times New Roman" panose="02020603050405020304" pitchFamily="18" charset="0"/>
              </a:rPr>
              <a:t>:   2018 (</a:t>
            </a:r>
            <a:r>
              <a:rPr lang="zh-CN" altLang="en-US" sz="2800" dirty="0">
                <a:latin typeface="Times New Roman" panose="02020603050405020304" pitchFamily="18" charset="0"/>
              </a:rPr>
              <a:t>秋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marL="342900" lvl="0" indent="-342900" eaLnBrk="1" hangingPunct="1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200900" cy="936625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6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</a:rPr>
              <a:t>Project 3: </a:t>
            </a:r>
            <a:r>
              <a:rPr lang="zh-CN" altLang="en-US" sz="4000" dirty="0">
                <a:latin typeface="Times New Roman" panose="02020603050405020304" pitchFamily="18" charset="0"/>
              </a:rPr>
              <a:t>红黑树和区间树</a:t>
            </a:r>
            <a:endParaRPr lang="zh-CN" altLang="en-US" sz="4000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4"/>
          <p:cNvSpPr>
            <a:spLocks noGrp="1"/>
          </p:cNvSpPr>
          <p:nvPr>
            <p:ph type="body" sz="half"/>
          </p:nvPr>
        </p:nvSpPr>
        <p:spPr>
          <a:xfrm>
            <a:off x="197485" y="1484630"/>
            <a:ext cx="8893175" cy="5473700"/>
          </a:xfrm>
        </p:spPr>
        <p:txBody>
          <a:bodyPr vert="horz" wrap="square" lIns="91440" tIns="45720" rIns="91440" bIns="45720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实验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：实现红黑树的基本算法，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分别对整数 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n =20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40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60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80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，随机生成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n 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个互异的正整数（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, K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, K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, ……, K</a:t>
            </a:r>
            <a:r>
              <a:rPr lang="en-US" altLang="zh-CN" sz="2000" baseline="-25000" dirty="0"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以这 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n 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个正整数作为节点的关键字，向一棵初始空的红黑树中依次插入</a:t>
            </a:r>
            <a:r>
              <a:rPr lang="en-US" altLang="zh-CN" sz="2000" dirty="0">
                <a:latin typeface="Times New Roman" panose="02020603050405020304" pitchFamily="18" charset="0"/>
                <a:ea typeface="华文中宋" pitchFamily="2" charset="-122"/>
              </a:rPr>
              <a:t>n 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个节点， </a:t>
            </a:r>
            <a:r>
              <a:rPr lang="zh-CN" altLang="en-US" sz="2000" dirty="0" smtClean="0">
                <a:latin typeface="Times New Roman" panose="02020603050405020304" pitchFamily="18" charset="0"/>
                <a:ea typeface="华文中宋" pitchFamily="2" charset="-122"/>
              </a:rPr>
              <a:t>然后随机选择其中</a:t>
            </a:r>
            <a:r>
              <a:rPr lang="en-US" altLang="zh-CN" sz="2000" dirty="0" smtClean="0">
                <a:latin typeface="Times New Roman" panose="02020603050405020304" pitchFamily="18" charset="0"/>
                <a:ea typeface="华文中宋" pitchFamily="2" charset="-122"/>
              </a:rPr>
              <a:t>n/10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中宋" pitchFamily="2" charset="-122"/>
              </a:rPr>
              <a:t>个节点进行删除，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  <a:sym typeface="+mn-ea"/>
              </a:rPr>
              <a:t>统计插入和删除算法运行所需时间，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画出时间曲线。</a:t>
            </a:r>
            <a:endParaRPr lang="en-US" altLang="zh-CN" sz="2000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lvl="0" eaLnBrk="1" hangingPunct="1"/>
            <a:endParaRPr lang="en-US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华文中宋" pitchFamily="2" charset="-122"/>
            </a:endParaRPr>
          </a:p>
          <a:p>
            <a:pPr lv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实验2</a:t>
            </a:r>
            <a:r>
              <a:rPr lang="zh-CN" altLang="en-US" sz="2000" dirty="0" smtClean="0">
                <a:latin typeface="Times New Roman" panose="02020603050405020304" pitchFamily="18" charset="0"/>
                <a:ea typeface="华文中宋" pitchFamily="2" charset="-122"/>
              </a:rPr>
              <a:t>：实现区间树的基本算法，随机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生成30个正整数区间，以这30个正整数区间的左端点作为关键字构建红黑</a:t>
            </a:r>
            <a:r>
              <a:rPr lang="zh-CN" altLang="en-US" sz="2000" dirty="0" smtClean="0">
                <a:latin typeface="Times New Roman" panose="02020603050405020304" pitchFamily="18" charset="0"/>
                <a:ea typeface="华文中宋" pitchFamily="2" charset="-122"/>
              </a:rPr>
              <a:t>树，向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一棵初始空的红黑树中依次</a:t>
            </a:r>
            <a:r>
              <a:rPr lang="zh-CN" altLang="en-US" sz="2000" dirty="0" smtClean="0">
                <a:latin typeface="Times New Roman" panose="02020603050405020304" pitchFamily="18" charset="0"/>
                <a:ea typeface="华文中宋" pitchFamily="2" charset="-122"/>
              </a:rPr>
              <a:t>插入</a:t>
            </a:r>
            <a:r>
              <a:rPr lang="en-US" altLang="zh-CN" sz="2000" dirty="0" smtClean="0">
                <a:latin typeface="Times New Roman" panose="02020603050405020304" pitchFamily="18" charset="0"/>
                <a:ea typeface="华文中宋" pitchFamily="2" charset="-122"/>
              </a:rPr>
              <a:t>30</a:t>
            </a:r>
            <a:r>
              <a:rPr lang="zh-CN" altLang="en-US" sz="2000" dirty="0" smtClean="0">
                <a:latin typeface="Times New Roman" panose="02020603050405020304" pitchFamily="18" charset="0"/>
                <a:ea typeface="华文中宋" pitchFamily="2" charset="-122"/>
              </a:rPr>
              <a:t>个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节点，然后随机选择</a:t>
            </a:r>
            <a:r>
              <a:rPr lang="zh-CN" altLang="en-US" sz="2000" dirty="0" smtClean="0">
                <a:latin typeface="Times New Roman" panose="02020603050405020304" pitchFamily="18" charset="0"/>
                <a:ea typeface="华文中宋" pitchFamily="2" charset="-122"/>
              </a:rPr>
              <a:t>其中</a:t>
            </a:r>
            <a:r>
              <a:rPr lang="en-US" altLang="zh-CN" sz="2000" dirty="0" smtClean="0"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ea typeface="华文中宋" pitchFamily="2" charset="-122"/>
              </a:rPr>
              <a:t>个区间进行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删除。实现区间树的插入、</a:t>
            </a:r>
            <a:r>
              <a:rPr lang="zh-CN" altLang="en-US" sz="2000" dirty="0" smtClean="0">
                <a:latin typeface="Times New Roman" panose="02020603050405020304" pitchFamily="18" charset="0"/>
                <a:ea typeface="华文中宋" pitchFamily="2" charset="-122"/>
              </a:rPr>
              <a:t>删除、遍历和</a:t>
            </a:r>
            <a:r>
              <a:rPr lang="zh-CN" altLang="en-US" sz="2000" dirty="0">
                <a:latin typeface="Times New Roman" panose="02020603050405020304" pitchFamily="18" charset="0"/>
                <a:ea typeface="华文中宋" pitchFamily="2" charset="-122"/>
              </a:rPr>
              <a:t>查找算法。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200900" cy="936625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实验要求</a:t>
            </a:r>
            <a:endParaRPr lang="zh-CN" altLang="en-US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内容占位符 5"/>
          <p:cNvSpPr>
            <a:spLocks noGrp="1"/>
          </p:cNvSpPr>
          <p:nvPr/>
        </p:nvSpPr>
        <p:spPr>
          <a:xfrm>
            <a:off x="250825" y="1412875"/>
            <a:ext cx="8747125" cy="52311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、输入输出格式:</a:t>
            </a:r>
            <a:endParaRPr lang="zh-CN" altLang="en-US" sz="20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 </a:t>
            </a:r>
            <a:r>
              <a:rPr lang="en-US" altLang="zh-CN" sz="1600" dirty="0">
                <a:sym typeface="Arial" panose="020B0604020202020204" pitchFamily="34" charset="0"/>
              </a:rPr>
              <a:t>a)</a:t>
            </a:r>
            <a:r>
              <a:rPr lang="zh-CN" altLang="en-US" sz="1600" dirty="0">
                <a:sym typeface="Arial" panose="020B0604020202020204" pitchFamily="34" charset="0"/>
              </a:rPr>
              <a:t>两个实验建立一个共同的project文件夹，该文件夹分别包含</a:t>
            </a:r>
            <a:r>
              <a:rPr lang="en-US" altLang="zh-CN" sz="1600" dirty="0">
                <a:sym typeface="Arial" panose="020B0604020202020204" pitchFamily="34" charset="0"/>
              </a:rPr>
              <a:t>5</a:t>
            </a:r>
            <a:r>
              <a:rPr lang="zh-CN" altLang="en-US" sz="1600" dirty="0">
                <a:sym typeface="Arial" panose="020B0604020202020204" pitchFamily="34" charset="0"/>
              </a:rPr>
              <a:t>个文件夹：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685800" lvl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en-US" altLang="zh-CN" sz="1600" dirty="0">
                <a:sym typeface="Arial" panose="020B0604020202020204" pitchFamily="34" charset="0"/>
              </a:rPr>
              <a:t>inputA,inputB</a:t>
            </a:r>
            <a:r>
              <a:rPr lang="zh-CN" altLang="en-US" sz="1600" dirty="0">
                <a:sym typeface="Arial" panose="020B0604020202020204" pitchFamily="34" charset="0"/>
              </a:rPr>
              <a:t>文件夹：存放输入数据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685800" lvl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en-US" altLang="zh-CN" sz="1600" dirty="0">
                <a:sym typeface="Arial" panose="020B0604020202020204" pitchFamily="34" charset="0"/>
              </a:rPr>
              <a:t>source</a:t>
            </a:r>
            <a:r>
              <a:rPr lang="zh-CN" altLang="en-US" sz="1600" dirty="0">
                <a:sym typeface="Arial" panose="020B0604020202020204" pitchFamily="34" charset="0"/>
              </a:rPr>
              <a:t>文件夹：源程序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685800" lvl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en-US" altLang="zh-CN" sz="1600" dirty="0">
                <a:sym typeface="Arial" panose="020B0604020202020204" pitchFamily="34" charset="0"/>
              </a:rPr>
              <a:t>outputA,outputB</a:t>
            </a:r>
            <a:r>
              <a:rPr lang="zh-CN" altLang="en-US" sz="1600" dirty="0">
                <a:sym typeface="Arial" panose="020B0604020202020204" pitchFamily="34" charset="0"/>
              </a:rPr>
              <a:t>文件夹：输出数据</a:t>
            </a:r>
          </a:p>
          <a:p>
            <a:pPr marL="685800" lvl="1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600" dirty="0">
              <a:sym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b)</a:t>
            </a:r>
            <a:r>
              <a:rPr lang="en-US" altLang="zh-CN" sz="1600" dirty="0" err="1" smtClean="0">
                <a:solidFill>
                  <a:srgbClr val="000000"/>
                </a:solidFill>
                <a:sym typeface="Arial" panose="020B0604020202020204" pitchFamily="34" charset="0"/>
              </a:rPr>
              <a:t>inputA</a:t>
            </a:r>
            <a:r>
              <a:rPr lang="zh-CN" altLang="en-US" sz="1600" dirty="0" smtClean="0">
                <a:solidFill>
                  <a:srgbClr val="000000"/>
                </a:solidFill>
                <a:sym typeface="Arial" panose="020B0604020202020204" pitchFamily="34" charset="0"/>
              </a:rPr>
              <a:t>：</a:t>
            </a:r>
            <a:endParaRPr lang="en-US" altLang="zh-CN" sz="1600" dirty="0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685800"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 smtClean="0">
                <a:sym typeface="Arial" panose="020B0604020202020204" pitchFamily="34" charset="0"/>
              </a:rPr>
              <a:t>输入文件中每行一个随机互异的正整数</a:t>
            </a:r>
            <a:r>
              <a:rPr lang="en-US" altLang="zh-CN" sz="1600" dirty="0" smtClean="0">
                <a:sym typeface="Arial" panose="020B0604020202020204" pitchFamily="34" charset="0"/>
              </a:rPr>
              <a:t>(0~65535)</a:t>
            </a:r>
            <a:r>
              <a:rPr lang="zh-CN" altLang="en-US" sz="1600" dirty="0" smtClean="0">
                <a:sym typeface="Arial" panose="020B0604020202020204" pitchFamily="34" charset="0"/>
              </a:rPr>
              <a:t>，总行数大于等于100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685800"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 smtClean="0">
                <a:sym typeface="Arial" panose="020B0604020202020204" pitchFamily="34" charset="0"/>
              </a:rPr>
              <a:t>分别</a:t>
            </a:r>
            <a:r>
              <a:rPr lang="zh-CN" altLang="en-US" sz="1600" dirty="0">
                <a:sym typeface="Arial" panose="020B0604020202020204" pitchFamily="34" charset="0"/>
              </a:rPr>
              <a:t>读取</a:t>
            </a:r>
            <a:r>
              <a:rPr lang="en-US" altLang="zh-CN" sz="1600" dirty="0">
                <a:latin typeface="Times New Roman" panose="02020603050405020304" pitchFamily="18" charset="0"/>
                <a:ea typeface="华文中宋" pitchFamily="2" charset="-122"/>
              </a:rPr>
              <a:t>20</a:t>
            </a:r>
            <a:r>
              <a:rPr lang="zh-CN" altLang="en-US" sz="1600" dirty="0"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华文中宋" pitchFamily="2" charset="-122"/>
              </a:rPr>
              <a:t>40</a:t>
            </a:r>
            <a:r>
              <a:rPr lang="zh-CN" altLang="en-US" sz="1600" dirty="0"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华文中宋" pitchFamily="2" charset="-122"/>
              </a:rPr>
              <a:t>60</a:t>
            </a:r>
            <a:r>
              <a:rPr lang="zh-CN" altLang="en-US" sz="1600" dirty="0"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华文中宋" pitchFamily="2" charset="-122"/>
              </a:rPr>
              <a:t>80</a:t>
            </a:r>
            <a:r>
              <a:rPr lang="zh-CN" altLang="en-US" sz="1600" dirty="0"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华文中宋" pitchFamily="2" charset="-122"/>
              </a:rPr>
              <a:t>100</a:t>
            </a:r>
            <a:r>
              <a:rPr lang="zh-CN" altLang="en-US" sz="1600" dirty="0">
                <a:sym typeface="Arial" panose="020B0604020202020204" pitchFamily="34" charset="0"/>
              </a:rPr>
              <a:t>个正整数</a:t>
            </a:r>
            <a:r>
              <a:rPr lang="zh-CN" altLang="en-US" sz="1600" dirty="0" smtClean="0">
                <a:sym typeface="Arial" panose="020B0604020202020204" pitchFamily="34" charset="0"/>
              </a:rPr>
              <a:t>进行构建红黑树，插入</a:t>
            </a:r>
            <a:r>
              <a:rPr lang="zh-CN" altLang="en-US" sz="1600" dirty="0">
                <a:sym typeface="Arial" panose="020B0604020202020204" pitchFamily="34" charset="0"/>
              </a:rPr>
              <a:t>删除节点的</a:t>
            </a:r>
            <a:r>
              <a:rPr lang="zh-CN" altLang="en-US" sz="1600" dirty="0" smtClean="0">
                <a:sym typeface="Arial" panose="020B0604020202020204" pitchFamily="34" charset="0"/>
              </a:rPr>
              <a:t>试验</a:t>
            </a:r>
            <a:endParaRPr lang="zh-CN" altLang="en-US" sz="1600" dirty="0">
              <a:sym typeface="Arial" panose="020B0604020202020204" pitchFamily="34" charset="0"/>
            </a:endParaRPr>
          </a:p>
          <a:p>
            <a:pPr marL="685800" lvl="1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600" dirty="0">
              <a:sym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ym typeface="Arial" panose="020B0604020202020204" pitchFamily="34" charset="0"/>
              </a:rPr>
              <a:t>c</a:t>
            </a:r>
            <a:r>
              <a:rPr lang="zh-CN" altLang="en-US" sz="1600" dirty="0" smtClean="0">
                <a:sym typeface="+mn-ea"/>
              </a:rPr>
              <a:t>)</a:t>
            </a:r>
            <a:r>
              <a:rPr lang="en-US" altLang="zh-CN" sz="1600" dirty="0" err="1" smtClean="0">
                <a:solidFill>
                  <a:srgbClr val="000000"/>
                </a:solidFill>
                <a:sym typeface="Arial" panose="020B0604020202020204" pitchFamily="34" charset="0"/>
              </a:rPr>
              <a:t>inputB</a:t>
            </a:r>
            <a:r>
              <a:rPr lang="en-US" altLang="zh-CN" sz="1600" dirty="0" smtClean="0">
                <a:solidFill>
                  <a:srgbClr val="000000"/>
                </a:solidFill>
                <a:sym typeface="Arial" panose="020B0604020202020204" pitchFamily="34" charset="0"/>
              </a:rPr>
              <a:t>：</a:t>
            </a:r>
          </a:p>
          <a:p>
            <a:pPr marL="685800"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 smtClean="0">
                <a:sym typeface="Arial" panose="020B0604020202020204" pitchFamily="34" charset="0"/>
              </a:rPr>
              <a:t>输入文件中每行两个随机数据，表示区间的左右端点，其右端点值大于左端点值，总行数大于等于</a:t>
            </a:r>
            <a:r>
              <a:rPr lang="en-US" altLang="zh-CN" sz="1600" dirty="0" smtClean="0">
                <a:sym typeface="Arial" panose="020B0604020202020204" pitchFamily="34" charset="0"/>
              </a:rPr>
              <a:t>30</a:t>
            </a:r>
          </a:p>
          <a:p>
            <a:pPr marL="685800"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 smtClean="0">
                <a:sym typeface="Arial" panose="020B0604020202020204" pitchFamily="34" charset="0"/>
              </a:rPr>
              <a:t>所有</a:t>
            </a:r>
            <a:r>
              <a:rPr lang="zh-CN" altLang="en-US" sz="1600" dirty="0">
                <a:sym typeface="Arial" panose="020B0604020202020204" pitchFamily="34" charset="0"/>
              </a:rPr>
              <a:t>区间取自区间</a:t>
            </a:r>
            <a:r>
              <a:rPr lang="en-US" altLang="zh-CN" sz="1600" dirty="0">
                <a:sym typeface="Arial" panose="020B0604020202020204" pitchFamily="34" charset="0"/>
              </a:rPr>
              <a:t>[</a:t>
            </a:r>
            <a:r>
              <a:rPr lang="en-US" altLang="zh-CN" sz="1600" dirty="0" smtClean="0">
                <a:sym typeface="Arial" panose="020B0604020202020204" pitchFamily="34" charset="0"/>
              </a:rPr>
              <a:t>0,25</a:t>
            </a:r>
            <a:r>
              <a:rPr lang="en-US" altLang="zh-CN" sz="1600" dirty="0">
                <a:sym typeface="Arial" panose="020B0604020202020204" pitchFamily="34" charset="0"/>
              </a:rPr>
              <a:t>]</a:t>
            </a:r>
            <a:r>
              <a:rPr lang="zh-CN" altLang="en-US" sz="1600" dirty="0">
                <a:sym typeface="Arial" panose="020B0604020202020204" pitchFamily="34" charset="0"/>
              </a:rPr>
              <a:t>或</a:t>
            </a:r>
            <a:r>
              <a:rPr lang="en-US" altLang="zh-CN" sz="1600" dirty="0" smtClean="0">
                <a:sym typeface="Arial" panose="020B0604020202020204" pitchFamily="34" charset="0"/>
              </a:rPr>
              <a:t>[30,50]</a:t>
            </a:r>
            <a:r>
              <a:rPr lang="zh-CN" altLang="en-US" sz="1600" dirty="0" smtClean="0">
                <a:sym typeface="Arial" panose="020B0604020202020204" pitchFamily="34" charset="0"/>
              </a:rPr>
              <a:t>且各区间左端点互异，</a:t>
            </a:r>
            <a:r>
              <a:rPr lang="zh-CN" altLang="en-US" sz="1600" dirty="0">
                <a:sym typeface="Arial" panose="020B0604020202020204" pitchFamily="34" charset="0"/>
              </a:rPr>
              <a:t>不要和</a:t>
            </a:r>
            <a:r>
              <a:rPr lang="en-US" altLang="zh-CN" sz="1600" dirty="0" smtClean="0">
                <a:sym typeface="Arial" panose="020B0604020202020204" pitchFamily="34" charset="0"/>
              </a:rPr>
              <a:t>(25,30</a:t>
            </a:r>
            <a:r>
              <a:rPr lang="en-US" altLang="zh-CN" sz="1600" dirty="0">
                <a:sym typeface="Arial" panose="020B0604020202020204" pitchFamily="34" charset="0"/>
              </a:rPr>
              <a:t>)</a:t>
            </a:r>
            <a:r>
              <a:rPr lang="zh-CN" altLang="en-US" sz="1600" dirty="0">
                <a:sym typeface="Arial" panose="020B0604020202020204" pitchFamily="34" charset="0"/>
              </a:rPr>
              <a:t>有重叠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685800"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ym typeface="Arial" panose="020B0604020202020204" pitchFamily="34" charset="0"/>
              </a:rPr>
              <a:t>读取每行数据作为区间树的</a:t>
            </a:r>
            <a:r>
              <a:rPr lang="en-US" altLang="zh-CN" sz="1600" dirty="0">
                <a:sym typeface="Arial" panose="020B0604020202020204" pitchFamily="34" charset="0"/>
              </a:rPr>
              <a:t>x.int</a:t>
            </a:r>
            <a:r>
              <a:rPr lang="zh-CN" altLang="en-US" sz="1600" dirty="0">
                <a:sym typeface="Arial" panose="020B0604020202020204" pitchFamily="34" charset="0"/>
              </a:rPr>
              <a:t>域，并以其左端点构建红黑树，实现插入、删除、查找操作</a:t>
            </a:r>
          </a:p>
          <a:p>
            <a:pPr lvl="0">
              <a:lnSpc>
                <a:spcPct val="8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200900" cy="936625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实验要求</a:t>
            </a:r>
            <a:endParaRPr lang="zh-CN" altLang="en-US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内容占位符 5"/>
          <p:cNvSpPr>
            <a:spLocks noGrp="1"/>
          </p:cNvSpPr>
          <p:nvPr/>
        </p:nvSpPr>
        <p:spPr>
          <a:xfrm>
            <a:off x="198755" y="1123315"/>
            <a:ext cx="8747125" cy="57588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endParaRPr lang="zh-CN" altLang="en-US" sz="20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/>
              <a:t> </a:t>
            </a:r>
            <a:r>
              <a:rPr lang="en-US" altLang="zh-CN" sz="1600" dirty="0">
                <a:sym typeface="Arial" panose="020B0604020202020204" pitchFamily="34" charset="0"/>
              </a:rPr>
              <a:t>d</a:t>
            </a:r>
            <a:r>
              <a:rPr lang="zh-CN" altLang="en-US" sz="1600" dirty="0">
                <a:sym typeface="Arial" panose="020B0604020202020204" pitchFamily="34" charset="0"/>
              </a:rPr>
              <a:t>)output</a:t>
            </a:r>
            <a:r>
              <a:rPr lang="en-US" altLang="zh-CN" sz="1600" dirty="0">
                <a:sym typeface="Arial" panose="020B0604020202020204" pitchFamily="34" charset="0"/>
              </a:rPr>
              <a:t>A</a:t>
            </a:r>
            <a:r>
              <a:rPr lang="zh-CN" altLang="en-US" sz="1600" dirty="0">
                <a:sym typeface="Arial" panose="020B0604020202020204" pitchFamily="34" charset="0"/>
              </a:rPr>
              <a:t>：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ym typeface="Arial" panose="020B0604020202020204" pitchFamily="34" charset="0"/>
              </a:rPr>
              <a:t>为每种数据规模建立一个子文件夹，分别为size20,size40,size60,size80,size100,其输出结果数据导出到其对应子文件下面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 smtClean="0">
                <a:sym typeface="Arial" panose="020B0604020202020204" pitchFamily="34" charset="0"/>
              </a:rPr>
              <a:t> preorder.txt ：输出构建好的红黑树的前序遍历序列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 smtClean="0">
                <a:sym typeface="Arial" panose="020B0604020202020204" pitchFamily="34" charset="0"/>
              </a:rPr>
              <a:t> inorder.txt: 输出构建好的红黑树的中序遍历序列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 smtClean="0">
                <a:sym typeface="Arial" panose="020B0604020202020204" pitchFamily="34" charset="0"/>
              </a:rPr>
              <a:t> postorder.txt: 输出构建好的红黑树的后序遍历序列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 smtClean="0">
                <a:sym typeface="Arial" panose="020B0604020202020204" pitchFamily="34" charset="0"/>
              </a:rPr>
              <a:t> </a:t>
            </a:r>
            <a:r>
              <a:rPr lang="zh-CN" altLang="en-US" sz="1600" dirty="0">
                <a:sym typeface="Arial" panose="020B0604020202020204" pitchFamily="34" charset="0"/>
              </a:rPr>
              <a:t>time1.txt：运行时间效率的数据。测试插入操作构建树的花费的时间，要求每插入10个节点测试一下花费的时间，并记录下构建完成所花的总时间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ym typeface="Arial" panose="020B0604020202020204" pitchFamily="34" charset="0"/>
              </a:rPr>
              <a:t> delete_data.txt ：输出删除</a:t>
            </a:r>
            <a:r>
              <a:rPr lang="zh-CN" altLang="en-US" sz="1600" dirty="0" smtClean="0">
                <a:sym typeface="Arial" panose="020B0604020202020204" pitchFamily="34" charset="0"/>
              </a:rPr>
              <a:t>的数据</a:t>
            </a:r>
            <a:r>
              <a:rPr lang="zh-CN" altLang="en-US" sz="1600" dirty="0">
                <a:sym typeface="Arial" panose="020B0604020202020204" pitchFamily="34" charset="0"/>
              </a:rPr>
              <a:t>，以及删除完成后区间树的中序遍历</a:t>
            </a:r>
            <a:r>
              <a:rPr lang="zh-CN" altLang="en-US" sz="1600" dirty="0" smtClean="0">
                <a:sym typeface="Arial" panose="020B0604020202020204" pitchFamily="34" charset="0"/>
              </a:rPr>
              <a:t>序列</a:t>
            </a:r>
            <a:endParaRPr lang="zh-CN" altLang="en-US" sz="1600" dirty="0">
              <a:sym typeface="Arial" panose="020B0604020202020204" pitchFamily="34" charset="0"/>
            </a:endParaRPr>
          </a:p>
          <a:p>
            <a:pPr marL="800100" lvl="2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ym typeface="Arial" panose="020B0604020202020204" pitchFamily="34" charset="0"/>
              </a:rPr>
              <a:t> time2.txt: 测试删除掉实验要求删除掉</a:t>
            </a:r>
            <a:r>
              <a:rPr lang="zh-CN" altLang="en-US" sz="1600" dirty="0" smtClean="0">
                <a:sym typeface="Arial" panose="020B0604020202020204" pitchFamily="34" charset="0"/>
              </a:rPr>
              <a:t>的节点</a:t>
            </a:r>
            <a:r>
              <a:rPr lang="zh-CN" altLang="en-US" sz="1600" dirty="0">
                <a:sym typeface="Arial" panose="020B0604020202020204" pitchFamily="34" charset="0"/>
              </a:rPr>
              <a:t>所花费的时间，每删除掉一个节点测试一次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ym typeface="+mn-ea"/>
              </a:rPr>
              <a:t> </a:t>
            </a:r>
            <a:r>
              <a:rPr lang="en-US" altLang="zh-CN" sz="1600" dirty="0">
                <a:sym typeface="Arial" panose="020B0604020202020204" pitchFamily="34" charset="0"/>
              </a:rPr>
              <a:t>e</a:t>
            </a:r>
            <a:r>
              <a:rPr lang="zh-CN" altLang="en-US" sz="1600" dirty="0">
                <a:sym typeface="Arial" panose="020B0604020202020204" pitchFamily="34" charset="0"/>
              </a:rPr>
              <a:t>)output</a:t>
            </a:r>
            <a:r>
              <a:rPr lang="en-US" altLang="zh-CN" sz="1600" dirty="0">
                <a:sym typeface="Arial" panose="020B0604020202020204" pitchFamily="34" charset="0"/>
              </a:rPr>
              <a:t>B</a:t>
            </a:r>
            <a:r>
              <a:rPr lang="zh-CN" altLang="en-US" sz="1600" dirty="0">
                <a:sym typeface="Arial" panose="020B0604020202020204" pitchFamily="34" charset="0"/>
              </a:rPr>
              <a:t>：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ym typeface="Arial" panose="020B0604020202020204" pitchFamily="34" charset="0"/>
              </a:rPr>
              <a:t>其输出结果数据导出到其对应子文件下面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ym typeface="Arial" panose="020B0604020202020204" pitchFamily="34" charset="0"/>
              </a:rPr>
              <a:t> inorder.txt: 输出构建好的区间树的中序遍历序列，每行三个非负整数，分别为各节点</a:t>
            </a:r>
            <a:r>
              <a:rPr lang="en-US" altLang="zh-CN" sz="1600" dirty="0">
                <a:sym typeface="Arial" panose="020B0604020202020204" pitchFamily="34" charset="0"/>
              </a:rPr>
              <a:t>int</a:t>
            </a:r>
            <a:r>
              <a:rPr lang="zh-CN" altLang="en-US" sz="1600" dirty="0">
                <a:sym typeface="Arial" panose="020B0604020202020204" pitchFamily="34" charset="0"/>
              </a:rPr>
              <a:t>域左右端点和</a:t>
            </a:r>
            <a:r>
              <a:rPr lang="en-US" altLang="zh-CN" sz="1600" dirty="0">
                <a:sym typeface="Arial" panose="020B0604020202020204" pitchFamily="34" charset="0"/>
              </a:rPr>
              <a:t>max</a:t>
            </a:r>
            <a:r>
              <a:rPr lang="zh-CN" altLang="en-US" sz="1600" dirty="0">
                <a:sym typeface="Arial" panose="020B0604020202020204" pitchFamily="34" charset="0"/>
              </a:rPr>
              <a:t>域的值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ym typeface="Arial" panose="020B0604020202020204" pitchFamily="34" charset="0"/>
              </a:rPr>
              <a:t> delete_data.txt ：输出删除</a:t>
            </a:r>
            <a:r>
              <a:rPr lang="zh-CN" altLang="en-US" sz="1600" dirty="0" smtClean="0">
                <a:sym typeface="Arial" panose="020B0604020202020204" pitchFamily="34" charset="0"/>
              </a:rPr>
              <a:t>的数据</a:t>
            </a:r>
            <a:r>
              <a:rPr lang="zh-CN" altLang="en-US" sz="1600" dirty="0">
                <a:sym typeface="Arial" panose="020B0604020202020204" pitchFamily="34" charset="0"/>
              </a:rPr>
              <a:t>，以及删除完成后区间树的中序遍历</a:t>
            </a:r>
            <a:r>
              <a:rPr lang="zh-CN" altLang="en-US" sz="1600" dirty="0" smtClean="0">
                <a:sym typeface="Arial" panose="020B0604020202020204" pitchFamily="34" charset="0"/>
              </a:rPr>
              <a:t>序列</a:t>
            </a:r>
            <a:r>
              <a:rPr lang="en-US" altLang="zh-CN" sz="1600" dirty="0" smtClean="0">
                <a:sym typeface="Arial" panose="020B0604020202020204" pitchFamily="34" charset="0"/>
              </a:rPr>
              <a:t> 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600" dirty="0">
                <a:sym typeface="Arial" panose="020B0604020202020204" pitchFamily="34" charset="0"/>
              </a:rPr>
              <a:t> </a:t>
            </a:r>
            <a:r>
              <a:rPr lang="en-US" altLang="zh-CN" sz="1600" dirty="0" smtClean="0">
                <a:sym typeface="Arial" panose="020B0604020202020204" pitchFamily="34" charset="0"/>
              </a:rPr>
              <a:t>search.txt</a:t>
            </a:r>
            <a:r>
              <a:rPr lang="en-US" altLang="zh-CN" sz="1600" dirty="0">
                <a:sym typeface="Arial" panose="020B0604020202020204" pitchFamily="34" charset="0"/>
              </a:rPr>
              <a:t>: </a:t>
            </a:r>
            <a:r>
              <a:rPr lang="zh-CN" altLang="en-US" sz="1600" dirty="0">
                <a:sym typeface="Arial" panose="020B0604020202020204" pitchFamily="34" charset="0"/>
              </a:rPr>
              <a:t>对随机生成</a:t>
            </a:r>
            <a:r>
              <a:rPr lang="zh-CN" altLang="en-US" sz="1600" dirty="0" smtClean="0">
                <a:sym typeface="Arial" panose="020B0604020202020204" pitchFamily="34" charset="0"/>
              </a:rPr>
              <a:t>的</a:t>
            </a:r>
            <a:r>
              <a:rPr lang="en-US" altLang="zh-CN" sz="1600" dirty="0" smtClean="0">
                <a:sym typeface="Arial" panose="020B0604020202020204" pitchFamily="34" charset="0"/>
              </a:rPr>
              <a:t>3</a:t>
            </a:r>
            <a:r>
              <a:rPr lang="zh-CN" altLang="en-US" sz="1600" dirty="0" smtClean="0">
                <a:sym typeface="Arial" panose="020B0604020202020204" pitchFamily="34" charset="0"/>
              </a:rPr>
              <a:t>个区间</a:t>
            </a:r>
            <a:r>
              <a:rPr lang="en-US" altLang="zh-CN" sz="1600" dirty="0">
                <a:sym typeface="Arial" panose="020B0604020202020204" pitchFamily="34" charset="0"/>
              </a:rPr>
              <a:t>(</a:t>
            </a:r>
            <a:r>
              <a:rPr lang="zh-CN" altLang="en-US" sz="1600" dirty="0">
                <a:sym typeface="Arial" panose="020B0604020202020204" pitchFamily="34" charset="0"/>
              </a:rPr>
              <a:t>其中一个区间取自</a:t>
            </a:r>
            <a:r>
              <a:rPr lang="en-US" altLang="zh-CN" sz="1600" dirty="0" smtClean="0">
                <a:sym typeface="Arial" panose="020B0604020202020204" pitchFamily="34" charset="0"/>
              </a:rPr>
              <a:t>(25,30</a:t>
            </a:r>
            <a:r>
              <a:rPr lang="en-US" altLang="zh-CN" sz="1600" dirty="0">
                <a:sym typeface="Arial" panose="020B0604020202020204" pitchFamily="34" charset="0"/>
              </a:rPr>
              <a:t>))</a:t>
            </a:r>
            <a:r>
              <a:rPr lang="zh-CN" altLang="en-US" sz="1600" dirty="0">
                <a:sym typeface="Arial" panose="020B0604020202020204" pitchFamily="34" charset="0"/>
              </a:rPr>
              <a:t>进行搜索得到的结果，搜索成功则返回一个与搜索区间重叠的区间，搜索失败返回</a:t>
            </a:r>
            <a:r>
              <a:rPr lang="en-US" altLang="zh-CN" sz="1600" dirty="0">
                <a:sym typeface="Arial" panose="020B0604020202020204" pitchFamily="34" charset="0"/>
              </a:rPr>
              <a:t>Null</a:t>
            </a:r>
            <a:endParaRPr lang="zh-CN" altLang="en-US" sz="160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200900" cy="936625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实验要求</a:t>
            </a:r>
            <a:endParaRPr lang="zh-CN" altLang="en-US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内容占位符 5"/>
          <p:cNvSpPr>
            <a:spLocks noGrp="1"/>
          </p:cNvSpPr>
          <p:nvPr/>
        </p:nvSpPr>
        <p:spPr>
          <a:xfrm>
            <a:off x="252413" y="1557338"/>
            <a:ext cx="8640762" cy="50403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zh-CN" altLang="en-US" sz="2000" b="1" dirty="0"/>
              <a:t>2、算法实现:</a:t>
            </a:r>
            <a:endParaRPr lang="zh-CN" altLang="en-US" sz="2000" dirty="0"/>
          </a:p>
          <a:p>
            <a:pPr marL="0" lvl="0" indent="0">
              <a:buChar char="•"/>
            </a:pPr>
            <a:r>
              <a:rPr lang="zh-CN" altLang="en-US" sz="1600" dirty="0">
                <a:sym typeface="Arial" panose="020B0604020202020204" pitchFamily="34" charset="0"/>
              </a:rPr>
              <a:t> 本次实验需要实现红黑树部分基本算法主要包括如下：</a:t>
            </a:r>
            <a:endParaRPr lang="en-US" altLang="zh-CN" sz="16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marL="0" lvl="0" indent="0"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 1)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实现</a:t>
            </a: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红黑树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左旋操作 LEFT-ROTATE(T, x)</a:t>
            </a: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实现右旋操作  RIGHT-ROTATE(T, x)</a:t>
            </a:r>
          </a:p>
          <a:p>
            <a:pPr marL="0" lvl="0" indent="0">
              <a:buNone/>
            </a:pPr>
            <a:endParaRPr lang="en-US" altLang="zh-CN" sz="16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marL="0" lvl="0" indent="0"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 2)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实现红黑树插入节点的操作 RB-INSERT(T, z)以及</a:t>
            </a: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插入修正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算法 RB-INSERT-FIXUP(T, x)</a:t>
            </a: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在函数实现过程中对于 case1 case2 case3 的三部分代码要注释清楚）</a:t>
            </a:r>
          </a:p>
          <a:p>
            <a:pPr marL="0" lvl="0" indent="0">
              <a:buChar char="•"/>
            </a:pPr>
            <a:endParaRPr lang="en-US" altLang="zh-CN" sz="16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marL="0" lvl="0" indent="0"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 3)实现红黑树删除节点的操作 RB-DELETE(T, z)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以及</a:t>
            </a: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删除修正算法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 RB-DELETE-FIXUP(T, x)</a:t>
            </a: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 （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在函数实现过程中对于 case1 case2 case3 </a:t>
            </a: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case4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的</a:t>
            </a: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四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部分代码要注释清楚）</a:t>
            </a:r>
            <a:endParaRPr lang="zh-CN" alt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marL="0" lvl="0" indent="0">
              <a:buChar char="•"/>
            </a:pPr>
            <a:endParaRPr lang="zh-CN" alt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marL="0" lvl="0" indent="0"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)实现遍历输出构建好的红黑树的操作</a:t>
            </a:r>
          </a:p>
          <a:p>
            <a:pPr marL="0" lvl="0" indent="0">
              <a:buNone/>
            </a:pPr>
            <a:endParaRPr lang="zh-CN" alt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marL="0" lvl="0" indent="0">
              <a:buChar char="•"/>
            </a:pP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5</a:t>
            </a: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)实现区间树的插入操作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INTERVAL-INSERT(T, x)</a:t>
            </a:r>
          </a:p>
          <a:p>
            <a:pPr marL="0" lvl="0" indent="0">
              <a:buChar char="•"/>
            </a:pPr>
            <a:endParaRPr lang="en-US" altLang="zh-CN" sz="16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marL="0" lvl="0" indent="0">
              <a:buChar char="•"/>
            </a:pP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 6)</a:t>
            </a: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实现区间树的删除操作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INTERVAL-DELETE(T, x)</a:t>
            </a:r>
          </a:p>
          <a:p>
            <a:pPr marL="0" lvl="0" indent="0">
              <a:buChar char="•"/>
            </a:pPr>
            <a:endParaRPr lang="en-US" altLang="zh-CN" sz="16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marL="0" lvl="0" indent="0">
              <a:buChar char="•"/>
            </a:pP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 7)</a:t>
            </a:r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实现区间树的查找操作</a:t>
            </a:r>
            <a:r>
              <a:rPr lang="en-US" altLang="zh-CN" sz="1600" dirty="0">
                <a:solidFill>
                  <a:srgbClr val="000000"/>
                </a:solidFill>
                <a:sym typeface="Arial" panose="020B0604020202020204" pitchFamily="34" charset="0"/>
              </a:rPr>
              <a:t>INTERVAL-SEARCH(T, i)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altLang="zh-CN" sz="1600" dirty="0">
              <a:sym typeface="Arial" panose="020B0604020202020204" pitchFamily="34" charset="0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200900" cy="936625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实验要求</a:t>
            </a:r>
            <a:endParaRPr lang="zh-CN" altLang="en-US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395288" y="1557338"/>
            <a:ext cx="8559800" cy="4575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sz="2000" b="1" dirty="0">
                <a:latin typeface="+mj-ea"/>
                <a:ea typeface="+mj-ea"/>
                <a:cs typeface="+mj-ea"/>
              </a:rPr>
              <a:t>3</a:t>
            </a:r>
            <a:r>
              <a:rPr lang="zh-CN" altLang="en-US" sz="2000" b="1" dirty="0">
                <a:latin typeface="+mj-ea"/>
                <a:ea typeface="+mj-ea"/>
                <a:cs typeface="+mj-ea"/>
              </a:rPr>
              <a:t>、性能测试</a:t>
            </a:r>
            <a:r>
              <a:rPr lang="zh-CN" altLang="en-US" sz="2000" b="1" dirty="0"/>
              <a:t>:</a:t>
            </a:r>
          </a:p>
          <a:p>
            <a:pPr marL="0" lvl="0" indent="0">
              <a:lnSpc>
                <a:spcPct val="130000"/>
              </a:lnSpc>
              <a:spcBef>
                <a:spcPts val="0"/>
              </a:spcBef>
              <a:buChar char="•"/>
            </a:pPr>
            <a:r>
              <a:rPr lang="en-US" altLang="zh-CN" sz="1800" dirty="0"/>
              <a:t>a)</a:t>
            </a:r>
            <a:r>
              <a:rPr lang="zh-CN" altLang="en-US" sz="1800" dirty="0"/>
              <a:t>用适当的方法，或工具记录排序算法在执行时所消耗的</a:t>
            </a:r>
            <a:r>
              <a:rPr lang="zh-CN" altLang="en-US" sz="1800" dirty="0" smtClean="0"/>
              <a:t>时间；</a:t>
            </a:r>
            <a:endParaRPr lang="zh-CN" altLang="en-US" sz="1800" dirty="0"/>
          </a:p>
          <a:p>
            <a:pPr marL="0" lvl="0" indent="0">
              <a:lnSpc>
                <a:spcPct val="130000"/>
              </a:lnSpc>
              <a:spcBef>
                <a:spcPts val="0"/>
              </a:spcBef>
              <a:buChar char="•"/>
            </a:pPr>
            <a:r>
              <a:rPr lang="en-US" altLang="zh-CN" sz="1800" dirty="0"/>
              <a:t>b)</a:t>
            </a:r>
            <a:r>
              <a:rPr lang="zh-CN" altLang="en-US" sz="1800" dirty="0"/>
              <a:t>根据不同输入规模时记录的数据，画出算法在不同输入规模下的运行时间曲线图,比较不同规模下时间曲线变化规律的异同，给出分析.</a:t>
            </a:r>
          </a:p>
          <a:p>
            <a:pPr marL="0" lvl="0" indent="0">
              <a:buChar char="•"/>
            </a:pPr>
            <a:endParaRPr lang="zh-CN" altLang="en-US" sz="1800" dirty="0"/>
          </a:p>
          <a:p>
            <a:pPr marL="0" lvl="0" indent="0">
              <a:buChar char="•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type="title"/>
          </p:nvPr>
        </p:nvSpPr>
        <p:spPr>
          <a:xfrm>
            <a:off x="1116013" y="260350"/>
            <a:ext cx="7200900" cy="936625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</a:rPr>
              <a:t>实验要求</a:t>
            </a:r>
            <a:endParaRPr lang="zh-CN" altLang="en-US" dirty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内容占位符 5"/>
          <p:cNvSpPr>
            <a:spLocks noGrp="1"/>
          </p:cNvSpPr>
          <p:nvPr/>
        </p:nvSpPr>
        <p:spPr>
          <a:xfrm>
            <a:off x="252413" y="1557338"/>
            <a:ext cx="8640762" cy="50403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zh-CN" altLang="en-US" sz="2400" b="1" dirty="0">
                <a:sym typeface="Arial" panose="020B0604020202020204" pitchFamily="34" charset="0"/>
              </a:rPr>
              <a:t>5、注意事项</a:t>
            </a:r>
            <a:endParaRPr lang="zh-CN" altLang="en-US" sz="1800" dirty="0">
              <a:latin typeface="Times New Roman" panose="02020603050405020304" pitchFamily="18" charset="0"/>
              <a:ea typeface="华文中宋" pitchFamily="2" charset="-122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a) </a:t>
            </a:r>
            <a:r>
              <a:rPr lang="zh-CN" altLang="en-US" sz="1800" dirty="0"/>
              <a:t>实验报告中要有必要的实验过程截图和图表</a:t>
            </a:r>
            <a:r>
              <a:rPr lang="zh-CN" altLang="en-US" sz="1800" dirty="0">
                <a:sym typeface="+mn-ea"/>
              </a:rPr>
              <a:t>；</a:t>
            </a:r>
            <a:endParaRPr lang="zh-CN" altLang="en-US" sz="18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华文中宋" pitchFamily="2" charset="-122"/>
              </a:rPr>
              <a:t>b) project</a:t>
            </a:r>
            <a:r>
              <a:rPr lang="zh-CN" altLang="en-US" sz="1800" dirty="0"/>
              <a:t>目录结构严格按照输入输出格式的要求；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c</a:t>
            </a:r>
            <a:r>
              <a:rPr lang="en-US" altLang="zh-CN" sz="1800" dirty="0"/>
              <a:t>) </a:t>
            </a:r>
            <a:r>
              <a:rPr lang="zh-CN" altLang="en-US" sz="1800" dirty="0"/>
              <a:t>代码中需要有必要的注释；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d) 实验杜绝抄袭他人代码或者实验结果，如发现代码高度相似或者实验报告雷同者算0分；</a:t>
            </a:r>
            <a:endParaRPr lang="en-US" altLang="zh-CN" sz="18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e</a:t>
            </a:r>
            <a:r>
              <a:rPr lang="en-US" altLang="zh-CN" sz="1800" dirty="0"/>
              <a:t>) </a:t>
            </a:r>
            <a:r>
              <a:rPr lang="zh-CN" altLang="en-US" sz="1800" dirty="0"/>
              <a:t>实验报告格式参照课程主页</a:t>
            </a:r>
            <a:r>
              <a:rPr lang="zh-CN" altLang="en-US" sz="1800" dirty="0">
                <a:sym typeface="+mn-ea"/>
              </a:rPr>
              <a:t>；</a:t>
            </a:r>
            <a:endParaRPr lang="en-US" altLang="zh-CN" sz="18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f) </a:t>
            </a:r>
            <a:r>
              <a:rPr lang="zh-CN" altLang="en-US" sz="1800" dirty="0"/>
              <a:t>实验报告请严格按照“学号</a:t>
            </a:r>
            <a:r>
              <a:rPr lang="en-US" altLang="zh-CN" sz="1800" dirty="0"/>
              <a:t>-</a:t>
            </a:r>
            <a:r>
              <a:rPr lang="zh-CN" altLang="en-US" sz="1800" dirty="0"/>
              <a:t>姓名</a:t>
            </a:r>
            <a:r>
              <a:rPr lang="en-US" altLang="zh-CN" sz="1800" dirty="0"/>
              <a:t>-project3.rar</a:t>
            </a:r>
            <a:r>
              <a:rPr lang="zh-CN" altLang="en-US" sz="1800" dirty="0"/>
              <a:t>”的方式上传到提交邮箱</a:t>
            </a:r>
            <a:r>
              <a:rPr lang="zh-CN" altLang="en-US" sz="1800" dirty="0">
                <a:sym typeface="+mn-ea"/>
              </a:rPr>
              <a:t>；</a:t>
            </a:r>
            <a:endParaRPr lang="en-US" altLang="zh-CN" sz="18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g) </a:t>
            </a:r>
            <a:r>
              <a:rPr lang="zh-CN" altLang="en-US" sz="1800" dirty="0"/>
              <a:t>实验截止时间：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/>
              <a:t>13</a:t>
            </a:r>
            <a:r>
              <a:rPr lang="zh-CN" altLang="en-US" sz="1800" dirty="0"/>
              <a:t>号 </a:t>
            </a:r>
            <a:r>
              <a:rPr lang="en-US" altLang="zh-CN" sz="1800" dirty="0"/>
              <a:t>24:00</a:t>
            </a:r>
            <a:r>
              <a:rPr lang="zh-CN" altLang="en-US" sz="1800" dirty="0"/>
              <a:t>。</a:t>
            </a:r>
          </a:p>
          <a:p>
            <a:pPr marL="0" lvl="0" indent="0">
              <a:lnSpc>
                <a:spcPct val="80000"/>
              </a:lnSpc>
            </a:pPr>
            <a:endParaRPr lang="zh-CN" altLang="en-US" sz="1800" dirty="0"/>
          </a:p>
          <a:p>
            <a:pPr marL="0" lvl="0" indent="0">
              <a:lnSpc>
                <a:spcPct val="80000"/>
              </a:lnSpc>
            </a:pPr>
            <a:endParaRPr lang="zh-CN" altLang="en-US" sz="2800" dirty="0"/>
          </a:p>
          <a:p>
            <a:pPr marL="0" lvl="0" indent="0">
              <a:lnSpc>
                <a:spcPct val="8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40</TotalTime>
  <Words>1005</Words>
  <Application>Microsoft Office PowerPoint</Application>
  <PresentationFormat>全屏显示(4:3)</PresentationFormat>
  <Paragraphs>66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华文行楷</vt:lpstr>
      <vt:lpstr>华文中宋</vt:lpstr>
      <vt:lpstr>宋体</vt:lpstr>
      <vt:lpstr>Arial</vt:lpstr>
      <vt:lpstr>Rage Italic</vt:lpstr>
      <vt:lpstr>Tahoma</vt:lpstr>
      <vt:lpstr>Times New Roman</vt:lpstr>
      <vt:lpstr>Wingdings</vt:lpstr>
      <vt:lpstr>Blends</vt:lpstr>
      <vt:lpstr>1_Blends</vt:lpstr>
      <vt:lpstr>算法基础 上机实验 3 </vt:lpstr>
      <vt:lpstr> Project 3: 红黑树和区间树</vt:lpstr>
      <vt:lpstr> 实验要求</vt:lpstr>
      <vt:lpstr> 实验要求</vt:lpstr>
      <vt:lpstr> 实验要求</vt:lpstr>
      <vt:lpstr> 实验要求</vt:lpstr>
      <vt:lpstr> 实验要求</vt:lpstr>
    </vt:vector>
  </TitlesOfParts>
  <Company>JUJUMAO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JUJUMAO</dc:creator>
  <cp:lastModifiedBy>曾 磊</cp:lastModifiedBy>
  <cp:revision>94</cp:revision>
  <dcterms:created xsi:type="dcterms:W3CDTF">2005-08-23T11:24:00Z</dcterms:created>
  <dcterms:modified xsi:type="dcterms:W3CDTF">2018-11-28T11:37:55Z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5</vt:r8>
  </property>
  <property fmtid="{D5CDD505-2E9C-101B-9397-08002B2CF9AE}" pid="3" name="KSOProductBuildVer">
    <vt:lpwstr>2052-10.1.0.7469</vt:lpwstr>
  </property>
</Properties>
</file>