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4660"/>
  </p:normalViewPr>
  <p:slideViewPr>
    <p:cSldViewPr snapToGrid="0">
      <p:cViewPr varScale="1">
        <p:scale>
          <a:sx n="80" d="100"/>
          <a:sy n="80" d="100"/>
        </p:scale>
        <p:origin x="1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3055D-410E-473F-BE2B-2D7B56EFD725}"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58EA5-5442-407F-ABDF-FB9BC52EA3A6}" type="slidenum">
              <a:rPr lang="en-US" smtClean="0"/>
              <a:t>‹#›</a:t>
            </a:fld>
            <a:endParaRPr lang="en-US"/>
          </a:p>
        </p:txBody>
      </p:sp>
    </p:spTree>
    <p:extLst>
      <p:ext uri="{BB962C8B-B14F-4D97-AF65-F5344CB8AC3E}">
        <p14:creationId xmlns:p14="http://schemas.microsoft.com/office/powerpoint/2010/main" val="357133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A58EA5-5442-407F-ABDF-FB9BC52EA3A6}" type="slidenum">
              <a:rPr lang="en-US" smtClean="0"/>
              <a:t>17</a:t>
            </a:fld>
            <a:endParaRPr lang="en-US"/>
          </a:p>
        </p:txBody>
      </p:sp>
    </p:spTree>
    <p:extLst>
      <p:ext uri="{BB962C8B-B14F-4D97-AF65-F5344CB8AC3E}">
        <p14:creationId xmlns:p14="http://schemas.microsoft.com/office/powerpoint/2010/main" val="1236472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381FA2-2E57-4881-91C2-2A075B9451F9}" type="datetimeFigureOut">
              <a:rPr lang="en-US" smtClean="0"/>
              <a:t>4/24/2024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7FA7F28-89B4-49B2-809B-4D4E7687456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02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81FA2-2E57-4881-91C2-2A075B9451F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410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81FA2-2E57-4881-91C2-2A075B9451F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58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81FA2-2E57-4881-91C2-2A075B9451F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424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81FA2-2E57-4881-91C2-2A075B9451F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A7F28-89B4-49B2-809B-4D4E7687456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4693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381FA2-2E57-4881-91C2-2A075B9451F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A7F28-89B4-49B2-809B-4D4E7687456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7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81FA2-2E57-4881-91C2-2A075B9451F9}"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A7F28-89B4-49B2-809B-4D4E7687456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90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381FA2-2E57-4881-91C2-2A075B9451F9}"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FA7F28-89B4-49B2-809B-4D4E7687456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636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81FA2-2E57-4881-91C2-2A075B9451F9}"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FA7F28-89B4-49B2-809B-4D4E76874561}" type="slidenum">
              <a:rPr lang="en-US" smtClean="0"/>
              <a:t>‹#›</a:t>
            </a:fld>
            <a:endParaRPr lang="en-US"/>
          </a:p>
        </p:txBody>
      </p:sp>
    </p:spTree>
    <p:extLst>
      <p:ext uri="{BB962C8B-B14F-4D97-AF65-F5344CB8AC3E}">
        <p14:creationId xmlns:p14="http://schemas.microsoft.com/office/powerpoint/2010/main" val="306342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81FA2-2E57-4881-91C2-2A075B9451F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A7F28-89B4-49B2-809B-4D4E7687456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992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9381FA2-2E57-4881-91C2-2A075B9451F9}" type="datetimeFigureOut">
              <a:rPr lang="en-US" smtClean="0"/>
              <a:t>4/24/2024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7FA7F28-89B4-49B2-809B-4D4E7687456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090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381FA2-2E57-4881-91C2-2A075B9451F9}" type="datetimeFigureOut">
              <a:rPr lang="en-US" smtClean="0"/>
              <a:t>4/24/2024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FA7F28-89B4-49B2-809B-4D4E7687456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727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FB03-E8D3-6C6B-34E8-6005BC2171A3}"/>
              </a:ext>
            </a:extLst>
          </p:cNvPr>
          <p:cNvSpPr>
            <a:spLocks noGrp="1"/>
          </p:cNvSpPr>
          <p:nvPr>
            <p:ph type="ctrTitle"/>
          </p:nvPr>
        </p:nvSpPr>
        <p:spPr/>
        <p:txBody>
          <a:bodyPr>
            <a:normAutofit/>
          </a:bodyPr>
          <a:lstStyle/>
          <a:p>
            <a:r>
              <a:rPr lang="en-US" sz="2800" b="1" dirty="0">
                <a:latin typeface="Times New Roman" panose="02020603050405020304" pitchFamily="18" charset="0"/>
                <a:cs typeface="Times New Roman" panose="02020603050405020304" pitchFamily="18" charset="0"/>
              </a:rPr>
              <a:t>NAME: LESHAN EDWIN GISA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REG NO: E024-01-1236/2020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COURSE: BSC. CIVIL ENGINEERING</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UNIT: COMMUNICATION SKILLS</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UNIT CODE: IGS 4101</a:t>
            </a:r>
            <a:br>
              <a:rPr lang="en-US" sz="2800" b="1" dirty="0">
                <a:latin typeface="Times New Roman" panose="02020603050405020304" pitchFamily="18" charset="0"/>
                <a:cs typeface="Times New Roman" panose="02020603050405020304" pitchFamily="18" charset="0"/>
              </a:rPr>
            </a:br>
            <a:endParaRPr lang="en-US" sz="2800" dirty="0"/>
          </a:p>
        </p:txBody>
      </p:sp>
      <p:sp>
        <p:nvSpPr>
          <p:cNvPr id="3" name="Subtitle 2">
            <a:extLst>
              <a:ext uri="{FF2B5EF4-FFF2-40B4-BE49-F238E27FC236}">
                <a16:creationId xmlns:a16="http://schemas.microsoft.com/office/drawing/2014/main" id="{4B63DF6B-1714-82C6-A03A-D99F03A96671}"/>
              </a:ext>
            </a:extLst>
          </p:cNvPr>
          <p:cNvSpPr>
            <a:spLocks noGrp="1"/>
          </p:cNvSpPr>
          <p:nvPr>
            <p:ph type="subTitle" idx="1"/>
          </p:nvPr>
        </p:nvSpPr>
        <p:spPr>
          <a:xfrm>
            <a:off x="2692398" y="3657597"/>
            <a:ext cx="6933516" cy="1322176"/>
          </a:xfrm>
        </p:spPr>
        <p:txBody>
          <a:bodyPr>
            <a:noAutofit/>
          </a:bodyPr>
          <a:lstStyle/>
          <a:p>
            <a:r>
              <a:rPr lang="en-US" sz="1800" b="1" dirty="0">
                <a:latin typeface="Times New Roman" panose="02020603050405020304" pitchFamily="18" charset="0"/>
                <a:cs typeface="Times New Roman" panose="02020603050405020304" pitchFamily="18" charset="0"/>
              </a:rPr>
              <a:t>INNOVATIONS AND INVENTIONS IN GEOTECHNICAL ENGINEERING</a:t>
            </a:r>
          </a:p>
          <a:p>
            <a:endParaRPr lang="en-US" sz="1800" dirty="0"/>
          </a:p>
        </p:txBody>
      </p:sp>
    </p:spTree>
    <p:extLst>
      <p:ext uri="{BB962C8B-B14F-4D97-AF65-F5344CB8AC3E}">
        <p14:creationId xmlns:p14="http://schemas.microsoft.com/office/powerpoint/2010/main" val="226849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B85B-16A0-ADF8-E2C0-5709FEF01E3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6B8ABA14-07F8-46F1-F046-8D43E8A4BB97}"/>
              </a:ext>
            </a:extLst>
          </p:cNvPr>
          <p:cNvSpPr>
            <a:spLocks noGrp="1"/>
          </p:cNvSpPr>
          <p:nvPr>
            <p:ph idx="1"/>
          </p:nvPr>
        </p:nvSpPr>
        <p:spPr/>
        <p:txBody>
          <a:bodyPr>
            <a:noAutofit/>
          </a:bodyPr>
          <a:lstStyle/>
          <a:p>
            <a:pPr marR="0">
              <a:lnSpc>
                <a:spcPct val="150000"/>
              </a:lnSpc>
              <a:spcBef>
                <a:spcPts val="0"/>
              </a:spcBef>
              <a:spcAft>
                <a:spcPts val="790"/>
              </a:spcAft>
              <a:buFont typeface="Wingdings" panose="05000000000000000000" pitchFamily="2" charset="2"/>
              <a:buChar char="Ø"/>
            </a:pPr>
            <a:r>
              <a:rPr lang="en-US" b="1" kern="100" dirty="0">
                <a:solidFill>
                  <a:srgbClr val="000000"/>
                </a:solidFill>
                <a:effectLst/>
                <a:latin typeface="Times New Roman" panose="02020603050405020304" pitchFamily="18" charset="0"/>
                <a:ea typeface="Times New Roman" panose="02020603050405020304" pitchFamily="18" charset="0"/>
              </a:rPr>
              <a:t>Stabilization by grouting</a:t>
            </a:r>
            <a:r>
              <a:rPr lang="en-US" kern="100" dirty="0">
                <a:solidFill>
                  <a:srgbClr val="000000"/>
                </a:solidFill>
                <a:effectLst/>
                <a:latin typeface="Times New Roman" panose="02020603050405020304" pitchFamily="18" charset="0"/>
                <a:ea typeface="Times New Roman" panose="02020603050405020304" pitchFamily="18" charset="0"/>
              </a:rPr>
              <a:t>-It is a method of soil stabilization in which stabilizers are injected into the soil under pressure. The stabilizers have high viscosity and is suitable for stabilizing highly permeable soils.</a:t>
            </a:r>
          </a:p>
          <a:p>
            <a:pPr marR="0">
              <a:lnSpc>
                <a:spcPct val="150000"/>
              </a:lnSpc>
              <a:spcBef>
                <a:spcPts val="0"/>
              </a:spcBef>
              <a:spcAft>
                <a:spcPts val="790"/>
              </a:spcAft>
              <a:buFont typeface="Wingdings" panose="05000000000000000000" pitchFamily="2" charset="2"/>
              <a:buChar char="Ø"/>
            </a:pPr>
            <a:r>
              <a:rPr lang="en-US" b="1" dirty="0">
                <a:solidFill>
                  <a:srgbClr val="000000"/>
                </a:solidFill>
                <a:effectLst/>
                <a:latin typeface="Times New Roman" panose="02020603050405020304" pitchFamily="18" charset="0"/>
                <a:ea typeface="Times New Roman" panose="02020603050405020304" pitchFamily="18" charset="0"/>
              </a:rPr>
              <a:t>Bituminous stabilization</a:t>
            </a:r>
            <a:r>
              <a:rPr lang="en-US" dirty="0">
                <a:solidFill>
                  <a:srgbClr val="000000"/>
                </a:solidFill>
                <a:effectLst/>
                <a:latin typeface="Times New Roman" panose="02020603050405020304" pitchFamily="18" charset="0"/>
                <a:ea typeface="Times New Roman" panose="02020603050405020304" pitchFamily="18" charset="0"/>
              </a:rPr>
              <a:t>-used for inorganic soil which can be mixed with asphalt. In cohesionless soils, asphalt acts as a binding agent by bonding soil particles together.</a:t>
            </a:r>
            <a:endParaRPr lang="en-US" dirty="0"/>
          </a:p>
        </p:txBody>
      </p:sp>
    </p:spTree>
    <p:extLst>
      <p:ext uri="{BB962C8B-B14F-4D97-AF65-F5344CB8AC3E}">
        <p14:creationId xmlns:p14="http://schemas.microsoft.com/office/powerpoint/2010/main" val="399527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AE89-B09D-BBEF-11E0-127099838A0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F429B835-B5E2-DBC1-C974-0E8DE4CC9F75}"/>
              </a:ext>
            </a:extLst>
          </p:cNvPr>
          <p:cNvSpPr>
            <a:spLocks noGrp="1"/>
          </p:cNvSpPr>
          <p:nvPr>
            <p:ph idx="1"/>
          </p:nvPr>
        </p:nvSpPr>
        <p:spPr/>
        <p:txBody>
          <a:bodyPr>
            <a:noAutofit/>
          </a:bodyPr>
          <a:lstStyle/>
          <a:p>
            <a:r>
              <a:rPr lang="en-US" dirty="0">
                <a:solidFill>
                  <a:srgbClr val="000000"/>
                </a:solidFill>
                <a:effectLst/>
                <a:latin typeface="Times New Roman" panose="02020603050405020304" pitchFamily="18" charset="0"/>
                <a:ea typeface="Times New Roman" panose="02020603050405020304" pitchFamily="18" charset="0"/>
              </a:rPr>
              <a:t>In cohesive soils, asphalt protects the soil by plugging its voids and water proofing. Cohesive soils can therefore maintain low moisture content as water since infiltration is checked. The result is increase in the soil bearing capacity. The amount of bitumen used for stabilization ranges from 4% to 7% by weight. </a:t>
            </a:r>
          </a:p>
          <a:p>
            <a:pPr marR="0">
              <a:lnSpc>
                <a:spcPct val="150000"/>
              </a:lnSpc>
              <a:spcBef>
                <a:spcPts val="0"/>
              </a:spcBef>
              <a:spcAft>
                <a:spcPts val="0"/>
              </a:spcAft>
              <a:buFont typeface="Wingdings" panose="05000000000000000000" pitchFamily="2" charset="2"/>
              <a:buChar char="Ø"/>
            </a:pPr>
            <a:r>
              <a:rPr lang="en-US" b="1" kern="100" dirty="0">
                <a:solidFill>
                  <a:srgbClr val="000000"/>
                </a:solidFill>
                <a:effectLst/>
                <a:latin typeface="Times New Roman" panose="02020603050405020304" pitchFamily="18" charset="0"/>
                <a:ea typeface="Times New Roman" panose="02020603050405020304" pitchFamily="18" charset="0"/>
              </a:rPr>
              <a:t>Lime stabilization</a:t>
            </a:r>
            <a:r>
              <a:rPr lang="en-US" kern="100" dirty="0">
                <a:solidFill>
                  <a:srgbClr val="000000"/>
                </a:solidFill>
                <a:effectLst/>
                <a:latin typeface="Times New Roman" panose="02020603050405020304" pitchFamily="18" charset="0"/>
                <a:ea typeface="Times New Roman" panose="02020603050405020304" pitchFamily="18" charset="0"/>
              </a:rPr>
              <a:t>-</a:t>
            </a:r>
            <a:r>
              <a:rPr lang="en-US" kern="100" dirty="0">
                <a:solidFill>
                  <a:srgbClr val="000000"/>
                </a:solidFill>
                <a:latin typeface="Times New Roman" panose="02020603050405020304" pitchFamily="18" charset="0"/>
                <a:ea typeface="Times New Roman" panose="02020603050405020304" pitchFamily="18" charset="0"/>
              </a:rPr>
              <a:t>use of </a:t>
            </a:r>
            <a:r>
              <a:rPr lang="en-US" dirty="0">
                <a:solidFill>
                  <a:srgbClr val="000000"/>
                </a:solidFill>
                <a:effectLst/>
                <a:latin typeface="Times New Roman" panose="02020603050405020304" pitchFamily="18" charset="0"/>
                <a:ea typeface="Times New Roman" panose="02020603050405020304" pitchFamily="18" charset="0"/>
              </a:rPr>
              <a:t>quick lime or hydrated lime, and is suited for use on fine grained soils with a little clay having raised level of silica in it. </a:t>
            </a:r>
            <a:endParaRPr lang="en-US" dirty="0"/>
          </a:p>
        </p:txBody>
      </p:sp>
    </p:spTree>
    <p:extLst>
      <p:ext uri="{BB962C8B-B14F-4D97-AF65-F5344CB8AC3E}">
        <p14:creationId xmlns:p14="http://schemas.microsoft.com/office/powerpoint/2010/main" val="58056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81D9-82FF-0EEE-5D2C-AC0D86E3258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EF6B1393-FED3-7227-3355-5D4648A2560E}"/>
              </a:ext>
            </a:extLst>
          </p:cNvPr>
          <p:cNvSpPr>
            <a:spLocks noGrp="1"/>
          </p:cNvSpPr>
          <p:nvPr>
            <p:ph idx="1"/>
          </p:nvPr>
        </p:nvSpPr>
        <p:spPr>
          <a:xfrm>
            <a:off x="1295400" y="2556932"/>
            <a:ext cx="9800967" cy="3683230"/>
          </a:xfrm>
        </p:spPr>
        <p:txBody>
          <a:bodyPr>
            <a:noAutofit/>
          </a:bodyPr>
          <a:lstStyle/>
          <a:p>
            <a:r>
              <a:rPr lang="en-US" dirty="0">
                <a:solidFill>
                  <a:srgbClr val="000000"/>
                </a:solidFill>
                <a:latin typeface="Times New Roman" panose="02020603050405020304" pitchFamily="18" charset="0"/>
                <a:ea typeface="Times New Roman" panose="02020603050405020304" pitchFamily="18" charset="0"/>
              </a:rPr>
              <a:t>Through o</a:t>
            </a:r>
            <a:r>
              <a:rPr lang="en-US" dirty="0">
                <a:solidFill>
                  <a:srgbClr val="000000"/>
                </a:solidFill>
                <a:effectLst/>
                <a:latin typeface="Times New Roman" panose="02020603050405020304" pitchFamily="18" charset="0"/>
                <a:ea typeface="Times New Roman" panose="02020603050405020304" pitchFamily="18" charset="0"/>
              </a:rPr>
              <a:t>ptimum moisture content, strength and shrinkage limit are raised while liquid limit, maximum density and plasticity index is lowered. Lowering of plastic index is attained by increase in plastic limit and lowering of liquid limit.</a:t>
            </a:r>
            <a:endParaRPr lang="en-US" kern="100" dirty="0">
              <a:solidFill>
                <a:srgbClr val="000000"/>
              </a:solidFill>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790"/>
              </a:spcAft>
              <a:buFont typeface="Wingdings" panose="05000000000000000000" pitchFamily="2" charset="2"/>
              <a:buChar char="Ø"/>
            </a:pPr>
            <a:r>
              <a:rPr lang="en-US" b="1" kern="100" dirty="0">
                <a:solidFill>
                  <a:srgbClr val="000000"/>
                </a:solidFill>
                <a:latin typeface="Times New Roman" panose="02020603050405020304" pitchFamily="18" charset="0"/>
                <a:ea typeface="Times New Roman" panose="02020603050405020304" pitchFamily="18" charset="0"/>
              </a:rPr>
              <a:t>Fly Ash stabilization</a:t>
            </a:r>
            <a:r>
              <a:rPr lang="en-US" kern="100" dirty="0">
                <a:solidFill>
                  <a:srgbClr val="000000"/>
                </a:solidFill>
                <a:latin typeface="Times New Roman" panose="02020603050405020304" pitchFamily="18" charset="0"/>
                <a:ea typeface="Times New Roman" panose="02020603050405020304" pitchFamily="18" charset="0"/>
              </a:rPr>
              <a:t>-</a:t>
            </a:r>
            <a:r>
              <a:rPr lang="en-US" dirty="0">
                <a:solidFill>
                  <a:srgbClr val="000000"/>
                </a:solidFill>
                <a:effectLst/>
                <a:latin typeface="Times New Roman" panose="02020603050405020304" pitchFamily="18" charset="0"/>
                <a:ea typeface="Times New Roman" panose="02020603050405020304" pitchFamily="18" charset="0"/>
              </a:rPr>
              <a:t>Fly ash, a </a:t>
            </a:r>
            <a:r>
              <a:rPr lang="en-US" dirty="0">
                <a:solidFill>
                  <a:srgbClr val="1F1F1F"/>
                </a:solidFill>
                <a:effectLst/>
                <a:latin typeface="Times New Roman" panose="02020603050405020304" pitchFamily="18" charset="0"/>
                <a:ea typeface="Times New Roman" panose="02020603050405020304" pitchFamily="18" charset="0"/>
              </a:rPr>
              <a:t>waste product of coal production has pozzolans that initiate chemical reactions that increase the strength of soils for geotechnical applications. Increase slightly  yield strength but better flowability, lower plastic viscosity and much higher chloride resistance. </a:t>
            </a:r>
            <a:endParaRPr lang="en-US" dirty="0"/>
          </a:p>
        </p:txBody>
      </p:sp>
    </p:spTree>
    <p:extLst>
      <p:ext uri="{BB962C8B-B14F-4D97-AF65-F5344CB8AC3E}">
        <p14:creationId xmlns:p14="http://schemas.microsoft.com/office/powerpoint/2010/main" val="335273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D5D7-F0E0-CE8C-AB00-697F88555C42}"/>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CONT…</a:t>
            </a:r>
            <a:endParaRPr lang="en-US" dirty="0"/>
          </a:p>
        </p:txBody>
      </p:sp>
      <p:sp>
        <p:nvSpPr>
          <p:cNvPr id="3" name="Content Placeholder 2">
            <a:extLst>
              <a:ext uri="{FF2B5EF4-FFF2-40B4-BE49-F238E27FC236}">
                <a16:creationId xmlns:a16="http://schemas.microsoft.com/office/drawing/2014/main" id="{85143B82-F65C-0549-0C5C-C526F2D4317F}"/>
              </a:ext>
            </a:extLst>
          </p:cNvPr>
          <p:cNvSpPr>
            <a:spLocks noGrp="1"/>
          </p:cNvSpPr>
          <p:nvPr>
            <p:ph idx="1"/>
          </p:nvPr>
        </p:nvSpPr>
        <p:spPr/>
        <p:txBody>
          <a:bodyPr>
            <a:normAutofit/>
          </a:bodyPr>
          <a:lstStyle/>
          <a:p>
            <a:pPr marR="0">
              <a:lnSpc>
                <a:spcPct val="150000"/>
              </a:lnSpc>
              <a:spcBef>
                <a:spcPts val="0"/>
              </a:spcBef>
              <a:spcAft>
                <a:spcPts val="790"/>
              </a:spcAft>
              <a:buFont typeface="Wingdings" panose="05000000000000000000" pitchFamily="2" charset="2"/>
              <a:buChar char="Ø"/>
            </a:pPr>
            <a:r>
              <a:rPr lang="en-US" b="1" kern="100" dirty="0">
                <a:solidFill>
                  <a:srgbClr val="000000"/>
                </a:solidFill>
                <a:effectLst/>
                <a:latin typeface="Times New Roman" panose="02020603050405020304" pitchFamily="18" charset="0"/>
                <a:ea typeface="Times New Roman" panose="02020603050405020304" pitchFamily="18" charset="0"/>
              </a:rPr>
              <a:t>Rice husk stabilization</a:t>
            </a:r>
            <a:r>
              <a:rPr lang="en-US" kern="100" dirty="0">
                <a:solidFill>
                  <a:srgbClr val="000000"/>
                </a:solidFill>
                <a:effectLst/>
                <a:latin typeface="Times New Roman" panose="02020603050405020304" pitchFamily="18" charset="0"/>
                <a:ea typeface="Times New Roman" panose="02020603050405020304" pitchFamily="18" charset="0"/>
              </a:rPr>
              <a:t>-RHA IS </a:t>
            </a:r>
            <a:r>
              <a:rPr lang="en-US" dirty="0">
                <a:solidFill>
                  <a:srgbClr val="000000"/>
                </a:solidFill>
                <a:effectLst/>
                <a:latin typeface="Times New Roman" panose="02020603050405020304" pitchFamily="18" charset="0"/>
                <a:ea typeface="Times New Roman" panose="02020603050405020304" pitchFamily="18" charset="0"/>
              </a:rPr>
              <a:t>Locally available from rice milling factories. To obtain optimum stabilization effect the content of rice husk ash should be 20%-30% depending on soil. RHA is a pozzolana with around 90% silica and relatively 2% of each aluminum and iron oxides. The three components are responsible for pozzolanic reactions. </a:t>
            </a:r>
          </a:p>
          <a:p>
            <a:pPr marR="0">
              <a:lnSpc>
                <a:spcPct val="150000"/>
              </a:lnSpc>
              <a:spcBef>
                <a:spcPts val="0"/>
              </a:spcBef>
              <a:spcAft>
                <a:spcPts val="790"/>
              </a:spcAft>
              <a:buFont typeface="Wingdings" panose="05000000000000000000" pitchFamily="2" charset="2"/>
              <a:buChar char="Ø"/>
            </a:pPr>
            <a:endParaRPr lang="en-US" dirty="0">
              <a:solidFill>
                <a:srgbClr val="000000"/>
              </a:solidFill>
              <a:latin typeface="Times New Roman" panose="02020603050405020304" pitchFamily="18" charset="0"/>
            </a:endParaRPr>
          </a:p>
          <a:p>
            <a:pPr marL="0" marR="0" indent="0">
              <a:lnSpc>
                <a:spcPct val="150000"/>
              </a:lnSpc>
              <a:spcBef>
                <a:spcPts val="0"/>
              </a:spcBef>
              <a:spcAft>
                <a:spcPts val="790"/>
              </a:spcAft>
              <a:buNone/>
            </a:pPr>
            <a:endParaRPr lang="en-US" dirty="0"/>
          </a:p>
        </p:txBody>
      </p:sp>
    </p:spTree>
    <p:extLst>
      <p:ext uri="{BB962C8B-B14F-4D97-AF65-F5344CB8AC3E}">
        <p14:creationId xmlns:p14="http://schemas.microsoft.com/office/powerpoint/2010/main" val="4258136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4F7B-E531-7F59-B585-85BE6DB5B81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8D28AD43-994C-755C-E9B0-82221BF2F923}"/>
              </a:ext>
            </a:extLst>
          </p:cNvPr>
          <p:cNvSpPr>
            <a:spLocks noGrp="1"/>
          </p:cNvSpPr>
          <p:nvPr>
            <p:ph idx="1"/>
          </p:nvPr>
        </p:nvSpPr>
        <p:spPr/>
        <p:txBody>
          <a:bodyPr>
            <a:noAutofit/>
          </a:bodyPr>
          <a:lstStyle/>
          <a:p>
            <a:pPr marR="0" lvl="0" fontAlgn="base">
              <a:lnSpc>
                <a:spcPct val="150000"/>
              </a:lnSpc>
              <a:spcBef>
                <a:spcPts val="0"/>
              </a:spcBef>
              <a:spcAft>
                <a:spcPts val="40"/>
              </a:spcAft>
              <a:buClr>
                <a:srgbClr val="000000"/>
              </a:buClr>
              <a:buSzPts val="12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Cement Stabilization</a:t>
            </a:r>
            <a:r>
              <a:rPr lang="en-US" dirty="0">
                <a:latin typeface="Times New Roman" panose="02020603050405020304" pitchFamily="18" charset="0"/>
                <a:cs typeface="Times New Roman" panose="02020603050405020304" pitchFamily="18" charset="0"/>
              </a:rPr>
              <a:t>-</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soil particles bonding is caused by hydration of the cement particles which grow into crystals that interlock with one another giving a high compressive strength. Cement helps reduce soils’ liquid limit and plasticity index as well as workability of clay soils</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Cement used include;</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Ordinary Portland cement, Blast furnace cement, Sulfate resistant cement and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alumina cement.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18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EB25-E22A-FA5E-D972-12086A48B40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ADVANTAGES OF SOIL STABILIZATION</a:t>
            </a:r>
          </a:p>
        </p:txBody>
      </p:sp>
      <p:sp>
        <p:nvSpPr>
          <p:cNvPr id="3" name="Content Placeholder 2">
            <a:extLst>
              <a:ext uri="{FF2B5EF4-FFF2-40B4-BE49-F238E27FC236}">
                <a16:creationId xmlns:a16="http://schemas.microsoft.com/office/drawing/2014/main" id="{47B2150A-9B30-E98F-F524-2EF502F03D4C}"/>
              </a:ext>
            </a:extLst>
          </p:cNvPr>
          <p:cNvSpPr>
            <a:spLocks noGrp="1"/>
          </p:cNvSpPr>
          <p:nvPr>
            <p:ph idx="1"/>
          </p:nvPr>
        </p:nvSpPr>
        <p:spPr/>
        <p:txBody>
          <a:bodyPr>
            <a:noAutofit/>
          </a:bodyPr>
          <a:lstStyle/>
          <a:p>
            <a:pPr marR="0" lvl="0" fontAlgn="base">
              <a:lnSpc>
                <a:spcPct val="150000"/>
              </a:lnSpc>
              <a:spcBef>
                <a:spcPts val="0"/>
              </a:spcBef>
              <a:spcAft>
                <a:spcPts val="40"/>
              </a:spcAft>
              <a:buClr>
                <a:srgbClr val="000000"/>
              </a:buClr>
              <a:buSzPts val="1400"/>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Saves time</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reduces the time required for construction projects by improving soil quality and workability of soils such as cohesive clays. </a:t>
            </a:r>
          </a:p>
          <a:p>
            <a:pPr marR="0" lvl="0" fontAlgn="base">
              <a:lnSpc>
                <a:spcPct val="150000"/>
              </a:lnSpc>
              <a:spcBef>
                <a:spcPts val="0"/>
              </a:spcBef>
              <a:spcAft>
                <a:spcPts val="40"/>
              </a:spcAft>
              <a:buClr>
                <a:srgbClr val="000000"/>
              </a:buClr>
              <a:buSzPts val="1400"/>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Waste utilization</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Stabilization techniques incorporate waste materials such as fly ash, lime or cement utilizing them into useful resources and reducing the need for landfill spaces. </a:t>
            </a:r>
          </a:p>
        </p:txBody>
      </p:sp>
    </p:spTree>
    <p:extLst>
      <p:ext uri="{BB962C8B-B14F-4D97-AF65-F5344CB8AC3E}">
        <p14:creationId xmlns:p14="http://schemas.microsoft.com/office/powerpoint/2010/main" val="3494855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5061-C314-0FB6-232C-EB16168C8B5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3EC42EF7-2DE8-90AE-AD58-1946CBEE58D3}"/>
              </a:ext>
            </a:extLst>
          </p:cNvPr>
          <p:cNvSpPr>
            <a:spLocks noGrp="1"/>
          </p:cNvSpPr>
          <p:nvPr>
            <p:ph idx="1"/>
          </p:nvPr>
        </p:nvSpPr>
        <p:spPr/>
        <p:txBody>
          <a:bodyPr>
            <a:noAutofit/>
          </a:bodyPr>
          <a:lstStyle/>
          <a:p>
            <a:pPr>
              <a:buFont typeface="Wingdings" panose="05000000000000000000" pitchFamily="2" charset="2"/>
              <a:buChar char="v"/>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Economic advantage</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long-term cost of soil stabilization is saved over the lifecycle of the project because by improving soil quality, the need for additional materials for replacement of problematic soils, equipment and maintenance cost is minimized.</a:t>
            </a:r>
          </a:p>
          <a:p>
            <a:pPr marR="0" lvl="0" fontAlgn="base">
              <a:lnSpc>
                <a:spcPct val="150000"/>
              </a:lnSpc>
              <a:spcBef>
                <a:spcPts val="0"/>
              </a:spcBef>
              <a:spcAft>
                <a:spcPts val="40"/>
              </a:spcAft>
              <a:buClr>
                <a:srgbClr val="000000"/>
              </a:buClr>
              <a:buSzPts val="1400"/>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Technical advantage</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Stabilized soils can be used for a wide range of construction projects</a:t>
            </a:r>
          </a:p>
          <a:p>
            <a:pPr>
              <a:buFont typeface="Wingdings" panose="05000000000000000000" pitchFamily="2" charset="2"/>
              <a:buChar char="v"/>
            </a:pP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741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C9F7-63EC-C6A1-133E-E9BE938F36D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FDB2953C-755D-3BE7-C00E-7BA52DE6F75D}"/>
              </a:ext>
            </a:extLst>
          </p:cNvPr>
          <p:cNvSpPr>
            <a:spLocks noGrp="1"/>
          </p:cNvSpPr>
          <p:nvPr>
            <p:ph idx="1"/>
          </p:nvPr>
        </p:nvSpPr>
        <p:spPr>
          <a:xfrm>
            <a:off x="1295401" y="2556931"/>
            <a:ext cx="9887464" cy="3732657"/>
          </a:xfrm>
        </p:spPr>
        <p:txBody>
          <a:bodyPr>
            <a:noAutofit/>
          </a:bodyPr>
          <a:lstStyle/>
          <a:p>
            <a:pPr>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Environmental conservation</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Soil stabilization helps preserve environment by reducing soil erosion, dust generation and, consumption of natural resources. It also promotes utilization of recycled products and minimization of waste generation. </a:t>
            </a:r>
          </a:p>
          <a:p>
            <a:pPr marR="0" lvl="0" fontAlgn="base">
              <a:lnSpc>
                <a:spcPct val="150000"/>
              </a:lnSpc>
              <a:spcBef>
                <a:spcPts val="0"/>
              </a:spcBef>
              <a:spcAft>
                <a:spcPts val="40"/>
              </a:spcAft>
              <a:buClr>
                <a:srgbClr val="000000"/>
              </a:buClr>
              <a:buSzPts val="1400"/>
              <a:buFont typeface="Wingdings" panose="05000000000000000000" pitchFamily="2" charset="2"/>
              <a:buChar char="v"/>
            </a:pPr>
            <a:r>
              <a:rPr lang="en-US"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All season working</a:t>
            </a:r>
            <a:r>
              <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Stabilized soils are less susceptible to weather-related disruptions, allowing construction activities to continue even during winter months when traditional methods might be impractical due to freezing temperatures or moistures.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420810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45BB-99F2-359B-0E57-4A3DA7BAEC2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4FEA7105-1221-1070-C6B8-EF2826B9144A}"/>
              </a:ext>
            </a:extLst>
          </p:cNvPr>
          <p:cNvSpPr>
            <a:spLocks noGrp="1"/>
          </p:cNvSpPr>
          <p:nvPr>
            <p:ph idx="1"/>
          </p:nvPr>
        </p:nvSpPr>
        <p:spPr/>
        <p:txBody>
          <a:bodyPr/>
          <a:lstStyle/>
          <a:p>
            <a:pPr>
              <a:buFont typeface="Wingdings" panose="05000000000000000000" pitchFamily="2" charset="2"/>
              <a:buChar char="v"/>
            </a:pPr>
            <a:r>
              <a:rPr lang="en-US" b="1" dirty="0">
                <a:solidFill>
                  <a:srgbClr val="000000"/>
                </a:solidFill>
                <a:effectLst/>
                <a:latin typeface="Times New Roman" panose="02020603050405020304" pitchFamily="18" charset="0"/>
                <a:ea typeface="Times New Roman" panose="02020603050405020304" pitchFamily="18" charset="0"/>
              </a:rPr>
              <a:t>Savings by design</a:t>
            </a:r>
            <a:r>
              <a:rPr lang="en-US" dirty="0">
                <a:solidFill>
                  <a:srgbClr val="000000"/>
                </a:solidFill>
                <a:effectLst/>
                <a:latin typeface="Times New Roman" panose="02020603050405020304" pitchFamily="18" charset="0"/>
                <a:ea typeface="Times New Roman" panose="02020603050405020304" pitchFamily="18" charset="0"/>
              </a:rPr>
              <a:t>; Properly stabilized soils can reduce the need for extensive structural designs and reinforcements, resulting in cost savings during planning and construction phases</a:t>
            </a:r>
            <a:endParaRPr lang="en-US"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5273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A4A-4711-B00F-0D27-D2E53D7491E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B9F9E6-BDA6-09E1-57F4-4FAD2F769863}"/>
              </a:ext>
            </a:extLst>
          </p:cNvPr>
          <p:cNvSpPr>
            <a:spLocks noGrp="1"/>
          </p:cNvSpPr>
          <p:nvPr>
            <p:ph idx="1"/>
          </p:nvPr>
        </p:nvSpPr>
        <p:spPr/>
        <p:txBody>
          <a:bodyPr>
            <a:noAutofit/>
          </a:bodyPr>
          <a:lstStyle/>
          <a:p>
            <a:r>
              <a:rPr lang="en-US" dirty="0">
                <a:solidFill>
                  <a:srgbClr val="1F1F1F"/>
                </a:solidFill>
                <a:effectLst/>
                <a:latin typeface="Times New Roman" panose="02020603050405020304" pitchFamily="18" charset="0"/>
                <a:ea typeface="Times New Roman" panose="02020603050405020304" pitchFamily="18" charset="0"/>
              </a:rPr>
              <a:t>Soil stabilization</a:t>
            </a:r>
            <a:r>
              <a:rPr lang="en-US" dirty="0">
                <a:solidFill>
                  <a:srgbClr val="000000"/>
                </a:solidFill>
                <a:effectLst/>
                <a:latin typeface="Times New Roman" panose="02020603050405020304" pitchFamily="18" charset="0"/>
                <a:ea typeface="Times New Roman" panose="02020603050405020304" pitchFamily="18" charset="0"/>
              </a:rPr>
              <a:t> is the process of improving soil properties more so the engineering properties by, implementing chemical and mechanical techniques. </a:t>
            </a:r>
          </a:p>
          <a:p>
            <a:r>
              <a:rPr lang="en-US" dirty="0">
                <a:solidFill>
                  <a:srgbClr val="000000"/>
                </a:solidFill>
                <a:effectLst/>
                <a:latin typeface="Times New Roman" panose="02020603050405020304" pitchFamily="18" charset="0"/>
                <a:ea typeface="Times New Roman" panose="02020603050405020304" pitchFamily="18" charset="0"/>
              </a:rPr>
              <a:t>Mainly aimed at increasing the shear strength and shrink-swell property of a soil, hence the subgrade bearing capacity is increased to the desired levels. Soil stabilization is used to reduce permeability and compressibility of the soil mass in earth structures and to increase its shear strength.</a:t>
            </a:r>
          </a:p>
        </p:txBody>
      </p:sp>
    </p:spTree>
    <p:extLst>
      <p:ext uri="{BB962C8B-B14F-4D97-AF65-F5344CB8AC3E}">
        <p14:creationId xmlns:p14="http://schemas.microsoft.com/office/powerpoint/2010/main" val="187288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18D6-1383-1306-43DE-28C7422B299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3319A09C-A1E1-1E30-C62F-52E866C1AA52}"/>
              </a:ext>
            </a:extLst>
          </p:cNvPr>
          <p:cNvSpPr>
            <a:spLocks noGrp="1"/>
          </p:cNvSpPr>
          <p:nvPr>
            <p:ph idx="1"/>
          </p:nvPr>
        </p:nvSpPr>
        <p:spPr/>
        <p:txBody>
          <a:bodyPr/>
          <a:lstStyle/>
          <a:p>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Done</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when problematic soil is a subgrade with low bearing capacity. Problematic soils, from a geotechnical point of view, are soils that have the potential to expand, collapse, disperse, undergo excessive settlement or even fail under relatively low stress conditions. </a:t>
            </a:r>
          </a:p>
          <a:p>
            <a:r>
              <a:rPr lang="en-US" dirty="0">
                <a:solidFill>
                  <a:srgbClr val="000000"/>
                </a:solidFill>
                <a:latin typeface="Times New Roman" panose="02020603050405020304" pitchFamily="18" charset="0"/>
                <a:cs typeface="Times New Roman" panose="02020603050405020304" pitchFamily="18" charset="0"/>
              </a:rPr>
              <a:t>Stabilization can be done mechanically or chemically. Mechanically the problematic soil are mixed with well graded soil meeting desired engineering properties hence improving their gradation.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22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7595-A764-75D1-36BE-EC079ABC076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1CC28BAD-B60E-477B-4176-F5E470A9333F}"/>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Chemically,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additives are used to improve the texture, increase strength and reduce swell characteristics, maintain soil moisture content, increase soil particle cohesion and serve as cementing and water proofing agents.</a:t>
            </a: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Stabilizing additives vary from construction wastes to chemical materials produced from factories and include: lime, cement, chemicals, fly ash, Rice Husk, ash and bituminous Stabilization agents.</a:t>
            </a: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this additives is determined by the amount of additive used and the soil type being stabilized. </a:t>
            </a:r>
          </a:p>
          <a:p>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soil must be able to react with the chemical additives to achieve the soil desired improvement.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25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7DD5-34B9-1FA3-CBEB-3889153215E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BODY</a:t>
            </a:r>
          </a:p>
        </p:txBody>
      </p:sp>
      <p:sp>
        <p:nvSpPr>
          <p:cNvPr id="3" name="Content Placeholder 2">
            <a:extLst>
              <a:ext uri="{FF2B5EF4-FFF2-40B4-BE49-F238E27FC236}">
                <a16:creationId xmlns:a16="http://schemas.microsoft.com/office/drawing/2014/main" id="{B7F98ABC-F31D-A482-F095-DF16D5FF9694}"/>
              </a:ext>
            </a:extLst>
          </p:cNvPr>
          <p:cNvSpPr>
            <a:spLocks noGrp="1"/>
          </p:cNvSpPr>
          <p:nvPr>
            <p:ph idx="1"/>
          </p:nvPr>
        </p:nvSpPr>
        <p:spPr>
          <a:xfrm>
            <a:off x="1451579" y="1853754"/>
            <a:ext cx="9603275" cy="3450613"/>
          </a:xfrm>
        </p:spPr>
        <p:txBody>
          <a:bodyPr>
            <a:noAutofit/>
          </a:bodyPr>
          <a:lstStyle/>
          <a:p>
            <a:pPr marL="0" marR="0" indent="0">
              <a:lnSpc>
                <a:spcPct val="150000"/>
              </a:lnSpc>
              <a:spcBef>
                <a:spcPts val="0"/>
              </a:spcBef>
              <a:spcAft>
                <a:spcPts val="810"/>
              </a:spcAft>
            </a:pP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actors taken into consideration when choosing a stabilization technique include; </a:t>
            </a:r>
          </a:p>
          <a:p>
            <a:pPr marL="0" marR="0" indent="0">
              <a:lnSpc>
                <a:spcPct val="150000"/>
              </a:lnSpc>
              <a:spcBef>
                <a:spcPts val="0"/>
              </a:spcBef>
              <a:spcAft>
                <a:spcPts val="1135"/>
              </a:spcAft>
              <a:buNone/>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Designing the soil mix with stability and durability values. </a:t>
            </a:r>
          </a:p>
          <a:p>
            <a:pPr marL="0" marR="0" indent="0">
              <a:lnSpc>
                <a:spcPct val="150000"/>
              </a:lnSpc>
              <a:spcBef>
                <a:spcPts val="0"/>
              </a:spcBef>
              <a:spcAft>
                <a:spcPts val="1125"/>
              </a:spcAft>
              <a:buNone/>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Considering the construction procedure by adequately compacting the stabilized layers. </a:t>
            </a:r>
          </a:p>
          <a:p>
            <a:pPr marL="0" marR="0" indent="0">
              <a:lnSpc>
                <a:spcPct val="150000"/>
              </a:lnSpc>
              <a:spcBef>
                <a:spcPts val="0"/>
              </a:spcBef>
              <a:spcAft>
                <a:spcPts val="1020"/>
              </a:spcAft>
              <a:buNone/>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Evaluating the properties of the given type of soil-This determines soils’ engineering properties a given soil possess. </a:t>
            </a:r>
          </a:p>
          <a:p>
            <a:pPr marL="0" marR="0" indent="0">
              <a:lnSpc>
                <a:spcPct val="150000"/>
              </a:lnSpc>
              <a:spcBef>
                <a:spcPts val="0"/>
              </a:spcBef>
              <a:spcAft>
                <a:spcPts val="740"/>
              </a:spcAft>
              <a:buNone/>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Deciding the most suitable, effective and economical method of soil stabilization for supplementing the lacking properties. </a:t>
            </a:r>
          </a:p>
          <a:p>
            <a:pPr marL="0" marR="0" indent="0">
              <a:lnSpc>
                <a:spcPct val="150000"/>
              </a:lnSpc>
              <a:spcBef>
                <a:spcPts val="0"/>
              </a:spcBef>
              <a:spcAft>
                <a:spcPts val="1125"/>
              </a:spcAft>
              <a:buNone/>
            </a:pPr>
            <a:endParaRPr lang="en-US" dirty="0">
              <a:latin typeface="Times New Roman" panose="02020603050405020304" pitchFamily="18" charset="0"/>
              <a:cs typeface="Times New Roman" panose="02020603050405020304" pitchFamily="18" charset="0"/>
            </a:endParaRPr>
          </a:p>
          <a:p>
            <a:pPr marL="514350" marR="0" indent="-514350">
              <a:lnSpc>
                <a:spcPct val="150000"/>
              </a:lnSpc>
              <a:spcBef>
                <a:spcPts val="0"/>
              </a:spcBef>
              <a:spcAft>
                <a:spcPts val="1125"/>
              </a:spcAft>
              <a:buFont typeface="+mj-lt"/>
              <a:buAutoNum type="romanLcPeriod"/>
            </a:pPr>
            <a:endPar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marR="0" indent="-514350">
              <a:lnSpc>
                <a:spcPct val="150000"/>
              </a:lnSpc>
              <a:spcBef>
                <a:spcPts val="0"/>
              </a:spcBef>
              <a:spcAft>
                <a:spcPts val="1125"/>
              </a:spcAft>
              <a:buFont typeface="+mj-lt"/>
              <a:buAutoNum type="romanLcPeriod"/>
            </a:pPr>
            <a:endPar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69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050F-A3C8-B906-A2F4-02E8D4F754F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C039FBF8-383F-F0BC-6D98-B4A32CFF5B41}"/>
              </a:ext>
            </a:extLst>
          </p:cNvPr>
          <p:cNvSpPr>
            <a:spLocks noGrp="1"/>
          </p:cNvSpPr>
          <p:nvPr>
            <p:ph idx="1"/>
          </p:nvPr>
        </p:nvSpPr>
        <p:spPr>
          <a:xfrm>
            <a:off x="857078" y="1853754"/>
            <a:ext cx="9883343" cy="3683230"/>
          </a:xfrm>
        </p:spPr>
        <p:txBody>
          <a:bodyPr>
            <a:noAutofit/>
          </a:bodyPr>
          <a:lstStyle/>
          <a:p>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Soil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stabilization method vary with soil type according to properties. Even if possible, it may not be economically suitable. Hence stabilization method should be prudently chosen.</a:t>
            </a:r>
          </a:p>
          <a:p>
            <a:r>
              <a:rPr lang="en-US" dirty="0">
                <a:solidFill>
                  <a:srgbClr val="000000"/>
                </a:solidFill>
                <a:latin typeface="Times New Roman" panose="02020603050405020304" pitchFamily="18" charset="0"/>
                <a:cs typeface="Times New Roman" panose="02020603050405020304" pitchFamily="18" charset="0"/>
              </a:rPr>
              <a:t>Soil stabilization techniques can be classified as mechanical and chemical stabilization.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9922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452E-9DB2-10B4-A106-07467B0E0FA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MECHANICAL STABILIZATION</a:t>
            </a:r>
          </a:p>
        </p:txBody>
      </p:sp>
      <p:sp>
        <p:nvSpPr>
          <p:cNvPr id="3" name="Content Placeholder 2">
            <a:extLst>
              <a:ext uri="{FF2B5EF4-FFF2-40B4-BE49-F238E27FC236}">
                <a16:creationId xmlns:a16="http://schemas.microsoft.com/office/drawing/2014/main" id="{F2ED8561-DA7A-91C0-566D-97A740B2A863}"/>
              </a:ext>
            </a:extLst>
          </p:cNvPr>
          <p:cNvSpPr>
            <a:spLocks noGrp="1"/>
          </p:cNvSpPr>
          <p:nvPr>
            <p:ph idx="1"/>
          </p:nvPr>
        </p:nvSpPr>
        <p:spPr/>
        <p:txBody>
          <a:bodyPr>
            <a:noAutofit/>
          </a:bodyPr>
          <a:lstStyle/>
          <a:p>
            <a:r>
              <a:rPr lang="en-US" dirty="0">
                <a:solidFill>
                  <a:srgbClr val="000000"/>
                </a:solidFill>
                <a:latin typeface="Times New Roman" panose="02020603050405020304" pitchFamily="18" charset="0"/>
                <a:ea typeface="Times New Roman" panose="02020603050405020304" pitchFamily="18" charset="0"/>
              </a:rPr>
              <a:t>I</a:t>
            </a:r>
            <a:r>
              <a:rPr lang="en-US" dirty="0">
                <a:solidFill>
                  <a:srgbClr val="000000"/>
                </a:solidFill>
                <a:effectLst/>
                <a:latin typeface="Times New Roman" panose="02020603050405020304" pitchFamily="18" charset="0"/>
                <a:ea typeface="Times New Roman" panose="02020603050405020304" pitchFamily="18" charset="0"/>
              </a:rPr>
              <a:t>nvolves changing of soil’s gradation. Two or more types of natural soils are mixed to obtain a composite mixture with superior soil properties.</a:t>
            </a:r>
          </a:p>
          <a:p>
            <a:r>
              <a:rPr lang="en-US" dirty="0">
                <a:solidFill>
                  <a:srgbClr val="000000"/>
                </a:solidFill>
                <a:effectLst/>
                <a:latin typeface="Times New Roman" panose="02020603050405020304" pitchFamily="18" charset="0"/>
                <a:ea typeface="Times New Roman" panose="02020603050405020304" pitchFamily="18" charset="0"/>
              </a:rPr>
              <a:t>For the composite soil to achieve the desired gradation, coarse soils are added or some fine soils are removed. </a:t>
            </a:r>
            <a:endParaRPr lang="en-US" dirty="0">
              <a:solidFill>
                <a:srgbClr val="000000"/>
              </a:solidFill>
              <a:latin typeface="Times New Roman" panose="02020603050405020304" pitchFamily="18" charset="0"/>
              <a:ea typeface="Times New Roman" panose="02020603050405020304" pitchFamily="18" charset="0"/>
            </a:endParaRPr>
          </a:p>
          <a:p>
            <a:r>
              <a:rPr lang="en-US" kern="100" dirty="0">
                <a:solidFill>
                  <a:srgbClr val="000000"/>
                </a:solidFill>
                <a:effectLst/>
                <a:latin typeface="Times New Roman" panose="02020603050405020304" pitchFamily="18" charset="0"/>
                <a:ea typeface="Times New Roman" panose="02020603050405020304" pitchFamily="18" charset="0"/>
              </a:rPr>
              <a:t>Soils are divided into two; aggregates which are soils with granular bearing skeleton and have particles of size retained by sieve No. 200 and, binders which as the soils passing through sieve No. 200 and do not possess a bearing skeleton. </a:t>
            </a:r>
          </a:p>
          <a:p>
            <a:pPr marL="0" indent="0">
              <a:buNone/>
            </a:pPr>
            <a:endParaRPr lang="en-US" dirty="0"/>
          </a:p>
        </p:txBody>
      </p:sp>
    </p:spTree>
    <p:extLst>
      <p:ext uri="{BB962C8B-B14F-4D97-AF65-F5344CB8AC3E}">
        <p14:creationId xmlns:p14="http://schemas.microsoft.com/office/powerpoint/2010/main" val="100331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EB2E-9F3B-2449-7E7F-44FB59D735D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42BB12C2-4C97-EFD8-6A5A-E509F3073237}"/>
              </a:ext>
            </a:extLst>
          </p:cNvPr>
          <p:cNvSpPr>
            <a:spLocks noGrp="1"/>
          </p:cNvSpPr>
          <p:nvPr>
            <p:ph idx="1"/>
          </p:nvPr>
        </p:nvSpPr>
        <p:spPr/>
        <p:txBody>
          <a:bodyPr>
            <a:normAutofit/>
          </a:bodyPr>
          <a:lstStyle/>
          <a:p>
            <a:r>
              <a:rPr lang="en-US" dirty="0">
                <a:solidFill>
                  <a:srgbClr val="000000"/>
                </a:solidFill>
                <a:effectLst/>
                <a:latin typeface="Times New Roman" panose="02020603050405020304" pitchFamily="18" charset="0"/>
                <a:ea typeface="Times New Roman" panose="02020603050405020304" pitchFamily="18" charset="0"/>
              </a:rPr>
              <a:t>Proper blending of aggregates and binders is done to achieve the required gradation. The blended soil should possess both internal friction and cohesion. </a:t>
            </a:r>
          </a:p>
          <a:p>
            <a:r>
              <a:rPr lang="en-US" dirty="0">
                <a:solidFill>
                  <a:srgbClr val="000000"/>
                </a:solidFill>
                <a:effectLst/>
                <a:latin typeface="Times New Roman" panose="02020603050405020304" pitchFamily="18" charset="0"/>
                <a:ea typeface="Times New Roman" panose="02020603050405020304" pitchFamily="18" charset="0"/>
              </a:rPr>
              <a:t>This process includes soil compaction and densification by application of mechanical energy using various sorts of rollers, rammers, vibration techniques and sometime blasting.</a:t>
            </a:r>
          </a:p>
          <a:p>
            <a:r>
              <a:rPr lang="en-US" dirty="0">
                <a:solidFill>
                  <a:srgbClr val="000000"/>
                </a:solidFill>
                <a:effectLst/>
                <a:latin typeface="Times New Roman" panose="02020603050405020304" pitchFamily="18" charset="0"/>
                <a:ea typeface="Times New Roman" panose="02020603050405020304" pitchFamily="18" charset="0"/>
              </a:rPr>
              <a:t> The stability of the soil in this method relies on the inherent properties of the soil material.</a:t>
            </a:r>
            <a:endParaRPr lang="en-US" dirty="0"/>
          </a:p>
        </p:txBody>
      </p:sp>
    </p:spTree>
    <p:extLst>
      <p:ext uri="{BB962C8B-B14F-4D97-AF65-F5344CB8AC3E}">
        <p14:creationId xmlns:p14="http://schemas.microsoft.com/office/powerpoint/2010/main" val="333431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B6F1-3087-F7EB-5D8F-5D27A835F46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CHEMICAL STABILIZATION</a:t>
            </a:r>
          </a:p>
        </p:txBody>
      </p:sp>
      <p:sp>
        <p:nvSpPr>
          <p:cNvPr id="3" name="Content Placeholder 2">
            <a:extLst>
              <a:ext uri="{FF2B5EF4-FFF2-40B4-BE49-F238E27FC236}">
                <a16:creationId xmlns:a16="http://schemas.microsoft.com/office/drawing/2014/main" id="{B879D423-B1A5-A780-8E2A-D14608979584}"/>
              </a:ext>
            </a:extLst>
          </p:cNvPr>
          <p:cNvSpPr>
            <a:spLocks noGrp="1"/>
          </p:cNvSpPr>
          <p:nvPr>
            <p:ph idx="1"/>
          </p:nvPr>
        </p:nvSpPr>
        <p:spPr>
          <a:xfrm>
            <a:off x="1295401" y="2556932"/>
            <a:ext cx="9726826" cy="3707944"/>
          </a:xfrm>
        </p:spPr>
        <p:txBody>
          <a:bodyPr>
            <a:noAutofit/>
          </a:bodyPr>
          <a:lstStyle/>
          <a:p>
            <a:r>
              <a:rPr lang="en-US" dirty="0">
                <a:solidFill>
                  <a:srgbClr val="000000"/>
                </a:solidFill>
                <a:effectLst/>
                <a:latin typeface="Times New Roman" panose="02020603050405020304" pitchFamily="18" charset="0"/>
                <a:ea typeface="Times New Roman" panose="02020603050405020304" pitchFamily="18" charset="0"/>
              </a:rPr>
              <a:t>Admixtures used as soil stabilizers includes the following;</a:t>
            </a:r>
          </a:p>
          <a:p>
            <a:pPr>
              <a:buFont typeface="Wingdings" panose="05000000000000000000" pitchFamily="2" charset="2"/>
              <a:buChar char="Ø"/>
            </a:pPr>
            <a:r>
              <a:rPr lang="en-US" b="1" dirty="0">
                <a:solidFill>
                  <a:srgbClr val="000000"/>
                </a:solidFill>
                <a:effectLst/>
                <a:latin typeface="Times New Roman" panose="02020603050405020304" pitchFamily="18" charset="0"/>
                <a:ea typeface="Times New Roman" panose="02020603050405020304" pitchFamily="18" charset="0"/>
              </a:rPr>
              <a:t>Chemical stabilization </a:t>
            </a:r>
            <a:r>
              <a:rPr lang="en-US" dirty="0">
                <a:solidFill>
                  <a:srgbClr val="000000"/>
                </a:solidFill>
                <a:effectLst/>
                <a:latin typeface="Times New Roman" panose="02020603050405020304" pitchFamily="18" charset="0"/>
                <a:ea typeface="Times New Roman" panose="02020603050405020304" pitchFamily="18" charset="0"/>
              </a:rPr>
              <a:t>involves stabilizing soils by use of different chemicals. In chemical stabilization, curing time and setting time can be controlled. </a:t>
            </a:r>
            <a:r>
              <a:rPr lang="en-US" dirty="0">
                <a:solidFill>
                  <a:srgbClr val="000000"/>
                </a:solidFill>
                <a:latin typeface="Times New Roman" panose="02020603050405020304" pitchFamily="18" charset="0"/>
                <a:ea typeface="Times New Roman" panose="02020603050405020304" pitchFamily="18" charset="0"/>
              </a:rPr>
              <a:t>C</a:t>
            </a:r>
            <a:r>
              <a:rPr lang="en-US" dirty="0">
                <a:solidFill>
                  <a:srgbClr val="000000"/>
                </a:solidFill>
                <a:effectLst/>
                <a:latin typeface="Times New Roman" panose="02020603050405020304" pitchFamily="18" charset="0"/>
                <a:ea typeface="Times New Roman" panose="02020603050405020304" pitchFamily="18" charset="0"/>
              </a:rPr>
              <a:t>hemicals used in stabilization; Calcium and Sodium chloride and Sodium silicate.</a:t>
            </a:r>
          </a:p>
          <a:p>
            <a:pPr>
              <a:buFont typeface="Wingdings" panose="05000000000000000000" pitchFamily="2" charset="2"/>
              <a:buChar char="Ø"/>
            </a:pPr>
            <a:r>
              <a:rPr lang="en-US" b="1" kern="100" dirty="0">
                <a:solidFill>
                  <a:srgbClr val="000000"/>
                </a:solidFill>
                <a:effectLst/>
                <a:latin typeface="Times New Roman" panose="02020603050405020304" pitchFamily="18" charset="0"/>
                <a:ea typeface="Times New Roman" panose="02020603050405020304" pitchFamily="18" charset="0"/>
              </a:rPr>
              <a:t>Thermal stabilization </a:t>
            </a:r>
            <a:r>
              <a:rPr lang="en-US" kern="100" dirty="0">
                <a:solidFill>
                  <a:srgbClr val="000000"/>
                </a:solidFill>
                <a:effectLst/>
                <a:latin typeface="Times New Roman" panose="02020603050405020304" pitchFamily="18" charset="0"/>
                <a:ea typeface="Times New Roman" panose="02020603050405020304" pitchFamily="18" charset="0"/>
              </a:rPr>
              <a:t>of soils is done either by heating (</a:t>
            </a:r>
            <a:r>
              <a:rPr lang="en-US" dirty="0">
                <a:solidFill>
                  <a:srgbClr val="000000"/>
                </a:solidFill>
                <a:effectLst/>
                <a:latin typeface="Times New Roman" panose="02020603050405020304" pitchFamily="18" charset="0"/>
                <a:ea typeface="Times New Roman" panose="02020603050405020304" pitchFamily="18" charset="0"/>
              </a:rPr>
              <a:t>water content decreases reducing electrical repulsion, increasing soil strength</a:t>
            </a:r>
            <a:r>
              <a:rPr lang="en-US" kern="100" dirty="0">
                <a:solidFill>
                  <a:srgbClr val="000000"/>
                </a:solidFill>
                <a:effectLst/>
                <a:latin typeface="Times New Roman" panose="02020603050405020304" pitchFamily="18" charset="0"/>
                <a:ea typeface="Times New Roman" panose="02020603050405020304" pitchFamily="18" charset="0"/>
              </a:rPr>
              <a:t>) or cooling (</a:t>
            </a:r>
            <a:r>
              <a:rPr lang="en-US" dirty="0">
                <a:solidFill>
                  <a:srgbClr val="000000"/>
                </a:solidFill>
                <a:effectLst/>
                <a:latin typeface="Times New Roman" panose="02020603050405020304" pitchFamily="18" charset="0"/>
                <a:ea typeface="Times New Roman" panose="02020603050405020304" pitchFamily="18" charset="0"/>
              </a:rPr>
              <a:t>temperature is reduced to the freezing point, the pore water freezes and the soil becomes stabilized</a:t>
            </a:r>
            <a:r>
              <a:rPr lang="en-US" kern="100" dirty="0">
                <a:solidFill>
                  <a:srgbClr val="000000"/>
                </a:solidFill>
                <a:effectLst/>
                <a:latin typeface="Times New Roman" panose="02020603050405020304" pitchFamily="18" charset="0"/>
                <a:ea typeface="Times New Roman" panose="02020603050405020304" pitchFamily="18" charset="0"/>
              </a:rPr>
              <a:t>) of soils.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888024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541</TotalTime>
  <Words>1260</Words>
  <Application>Microsoft Office PowerPoint</Application>
  <PresentationFormat>Widescreen</PresentationFormat>
  <Paragraphs>61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Times New Roman</vt:lpstr>
      <vt:lpstr>Wingdings</vt:lpstr>
      <vt:lpstr>Gallery</vt:lpstr>
      <vt:lpstr>NAME: LESHAN EDWIN GISA  REG NO: E024-01-1236/2020   COURSE: BSC. CIVIL ENGINEERING UNIT: COMMUNICATION SKILLS UNIT CODE: IGS 4101 </vt:lpstr>
      <vt:lpstr>INTRODUCTION</vt:lpstr>
      <vt:lpstr>CONT…</vt:lpstr>
      <vt:lpstr>CONT…</vt:lpstr>
      <vt:lpstr>BODY</vt:lpstr>
      <vt:lpstr>CONT…</vt:lpstr>
      <vt:lpstr>MECHANICAL STABILIZATION</vt:lpstr>
      <vt:lpstr>CONT…</vt:lpstr>
      <vt:lpstr>CHEMICAL STABILIZATION</vt:lpstr>
      <vt:lpstr>CONT…</vt:lpstr>
      <vt:lpstr>CONT…</vt:lpstr>
      <vt:lpstr>CONT…</vt:lpstr>
      <vt:lpstr>CONT…</vt:lpstr>
      <vt:lpstr>CONT…</vt:lpstr>
      <vt:lpstr>ADVANTAGES OF SOIL STABILIZATION</vt:lpstr>
      <vt:lpstr>CONT…</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KORIR KIBET JOVAN.    REG NO    : EO24-01-2289/2020. BSC. CIVIL ENGINEERING.</dc:title>
  <dc:creator>Jovan Kibe</dc:creator>
  <cp:lastModifiedBy>Leshan G</cp:lastModifiedBy>
  <cp:revision>3</cp:revision>
  <dcterms:created xsi:type="dcterms:W3CDTF">2024-04-01T21:45:16Z</dcterms:created>
  <dcterms:modified xsi:type="dcterms:W3CDTF">2024-04-24T13:39:03Z</dcterms:modified>
</cp:coreProperties>
</file>