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12.jpeg" ContentType="image/jpeg"/>
  <Override PartName="/ppt/media/image11.jpeg" ContentType="image/jpeg"/>
  <Override PartName="/ppt/media/image8.png" ContentType="image/png"/>
  <Override PartName="/ppt/media/image7.png" ContentType="image/png"/>
  <Override PartName="/ppt/media/image19.png" ContentType="image/png"/>
  <Override PartName="/ppt/media/image1.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6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latin typeface="DejaVu Sans"/>
              </a:rPr>
              <a:t>Click to edit the notes format</a:t>
            </a:r>
            <a:endParaRPr b="0" lang="en-US" sz="2000" spc="-1" strike="noStrike">
              <a:latin typeface="DejaVu Sans"/>
            </a:endParaRPr>
          </a:p>
        </p:txBody>
      </p:sp>
      <p:sp>
        <p:nvSpPr>
          <p:cNvPr id="166"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latin typeface="DejaVu Serif"/>
              </a:rPr>
              <a:t>&lt;header&gt;</a:t>
            </a:r>
            <a:endParaRPr b="0" lang="en-US" sz="1400" spc="-1" strike="noStrike">
              <a:latin typeface="DejaVu Serif"/>
            </a:endParaRPr>
          </a:p>
        </p:txBody>
      </p:sp>
      <p:sp>
        <p:nvSpPr>
          <p:cNvPr id="167"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latin typeface="DejaVu Serif"/>
              </a:defRPr>
            </a:lvl1pPr>
          </a:lstStyle>
          <a:p>
            <a:pPr indent="0" algn="r">
              <a:buNone/>
            </a:pPr>
            <a:r>
              <a:rPr b="0" lang="en-US" sz="1400" spc="-1" strike="noStrike">
                <a:latin typeface="DejaVu Serif"/>
              </a:rPr>
              <a:t>&lt;date/time&gt;</a:t>
            </a:r>
            <a:endParaRPr b="0" lang="en-US" sz="1400" spc="-1" strike="noStrike">
              <a:latin typeface="DejaVu Serif"/>
            </a:endParaRPr>
          </a:p>
        </p:txBody>
      </p:sp>
      <p:sp>
        <p:nvSpPr>
          <p:cNvPr id="168"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latin typeface="DejaVu Serif"/>
              </a:defRPr>
            </a:lvl1pPr>
          </a:lstStyle>
          <a:p>
            <a:pPr indent="0">
              <a:buNone/>
            </a:pPr>
            <a:r>
              <a:rPr b="0" lang="en-US" sz="1400" spc="-1" strike="noStrike">
                <a:latin typeface="DejaVu Serif"/>
              </a:rPr>
              <a:t>&lt;footer&gt;</a:t>
            </a:r>
            <a:endParaRPr b="0" lang="en-US" sz="1400" spc="-1" strike="noStrike">
              <a:latin typeface="DejaVu Serif"/>
            </a:endParaRPr>
          </a:p>
        </p:txBody>
      </p:sp>
      <p:sp>
        <p:nvSpPr>
          <p:cNvPr id="169"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latin typeface="DejaVu Serif"/>
              </a:defRPr>
            </a:lvl1pPr>
          </a:lstStyle>
          <a:p>
            <a:pPr indent="0" algn="r">
              <a:buNone/>
            </a:pPr>
            <a:fld id="{597A19FF-DE8C-4E06-A831-A21C4E18D794}" type="slidenum">
              <a:rPr b="0" lang="en-US" sz="1400" spc="-1" strike="noStrike">
                <a:latin typeface="DejaVu Serif"/>
              </a:rPr>
              <a:t>&lt;number&gt;</a:t>
            </a:fld>
            <a:endParaRPr b="0" lang="en-US" sz="1400" spc="-1" strike="noStrike">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381240" y="685800"/>
            <a:ext cx="6095520" cy="3428640"/>
          </a:xfrm>
          <a:prstGeom prst="rect">
            <a:avLst/>
          </a:prstGeom>
          <a:ln w="0">
            <a:noFill/>
          </a:ln>
        </p:spPr>
      </p:sp>
      <p:sp>
        <p:nvSpPr>
          <p:cNvPr id="235"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en" sz="1100" spc="-1" strike="noStrike">
                <a:latin typeface="DejaVu Sans"/>
              </a:rPr>
              <a:t>Thanks for coming </a:t>
            </a:r>
            <a:endParaRPr b="0" lang="en-US" sz="1100" spc="-1" strike="noStrike">
              <a:latin typeface="DejaVu Sans"/>
            </a:endParaRPr>
          </a:p>
          <a:p>
            <a:pPr indent="0">
              <a:lnSpc>
                <a:spcPct val="100000"/>
              </a:lnSpc>
              <a:buNone/>
              <a:tabLst>
                <a:tab algn="l" pos="0"/>
              </a:tabLst>
            </a:pPr>
            <a:endParaRPr b="0" lang="en-US" sz="1100" spc="-1" strike="noStrike">
              <a:latin typeface="DejaVu Sans"/>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381240" y="685800"/>
            <a:ext cx="6095520" cy="3428640"/>
          </a:xfrm>
          <a:prstGeom prst="rect">
            <a:avLst/>
          </a:prstGeom>
          <a:ln w="0">
            <a:noFill/>
          </a:ln>
        </p:spPr>
      </p:sp>
      <p:sp>
        <p:nvSpPr>
          <p:cNvPr id="237"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en" sz="1100" spc="-1" strike="noStrike">
                <a:latin typeface="DejaVu Sans"/>
              </a:rPr>
              <a:t>Talk about NCR and how we are trying to get that settup, SOON</a:t>
            </a:r>
            <a:endParaRPr b="0" lang="en-US" sz="1100" spc="-1" strike="noStrike">
              <a:latin typeface="DejaVu Sans"/>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sldImg"/>
          </p:nvPr>
        </p:nvSpPr>
        <p:spPr>
          <a:xfrm>
            <a:off x="381240" y="685800"/>
            <a:ext cx="6095520" cy="3428640"/>
          </a:xfrm>
          <a:prstGeom prst="rect">
            <a:avLst/>
          </a:prstGeom>
          <a:ln w="0">
            <a:noFill/>
          </a:ln>
        </p:spPr>
      </p:sp>
      <p:sp>
        <p:nvSpPr>
          <p:cNvPr id="239"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indent="0">
              <a:lnSpc>
                <a:spcPct val="100000"/>
              </a:lnSpc>
              <a:buNone/>
              <a:tabLst>
                <a:tab algn="l" pos="0"/>
              </a:tabLst>
            </a:pPr>
            <a:r>
              <a:rPr b="0" lang="en" sz="1100" spc="-1" strike="noStrike">
                <a:latin typeface="DejaVu Sans"/>
              </a:rPr>
              <a:t>Talk about how we want members to also contribute their knowledge, make workshops tc</a:t>
            </a:r>
            <a:endParaRPr b="0" lang="en-US" sz="1100" spc="-1" strike="noStrike">
              <a:latin typeface="DejaVu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5EDE1B21-AAC6-405F-89F4-89A76FB0158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3715BAD8-6AF6-44F7-850A-C2CFE41ACDCF}"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34DDC9E0-DEA3-4A04-9B8F-75C511939F9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428B2D11-C3B7-4A31-A062-D00FBDDCBE6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30AE7D38-0D68-4E5E-9F6C-55BE0EFEABD7}"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2"/>
          </p:nvPr>
        </p:nvSpPr>
        <p:spPr/>
        <p:txBody>
          <a:bodyPr/>
          <a:p>
            <a:fld id="{2837C406-8920-4761-A210-47C65C2204CD}"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6C860BBD-4EBF-4206-8880-6750E3B9BFA6}"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95A42752-8E78-4B51-BE9C-D094E294B1F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54417546-831B-44D9-B73F-4497143318AE}"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11760" y="2151000"/>
            <a:ext cx="8520120" cy="390132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2"/>
          </p:nvPr>
        </p:nvSpPr>
        <p:spPr/>
        <p:txBody>
          <a:bodyPr/>
          <a:p>
            <a:fld id="{B2B08291-5443-4A9D-8377-AC6CFA2C803C}"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C3ED3DAD-A10E-4991-846A-255B2F58DB3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1"/>
          </p:nvPr>
        </p:nvSpPr>
        <p:spPr/>
        <p:txBody>
          <a:bodyPr/>
          <a:p>
            <a:fld id="{2C4CF3A8-0214-4D16-8DCA-EF9C0533B0E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36DFFD80-D04C-4B6A-8C1C-690B4C7B044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03500D41-476F-436E-ADD8-A9524577DEA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6F47CCE1-E96F-4F57-BFA4-25512ECFC6F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C1412BD7-B1C2-4986-B2FB-5EA645A619D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47A19140-91EC-491D-A783-A7151036B363}"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EBE5377D-CACB-4033-948C-7911322B5465}"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3"/>
          </p:nvPr>
        </p:nvSpPr>
        <p:spPr/>
        <p:txBody>
          <a:bodyPr/>
          <a:p>
            <a:fld id="{5035993F-4607-4716-9139-D17A6F3F5C50}"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53E5BF48-DE18-47D0-B87C-B08FBEBF7F37}"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16314EC3-10B7-428A-9D57-DB4E27B9B989}"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F23DF7A1-86B2-45EB-97FD-D977CBA85F3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AA1BBFC4-3D36-4960-936F-D976EA56CCC2}"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311760" y="2151000"/>
            <a:ext cx="8520120" cy="390132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3"/>
          </p:nvPr>
        </p:nvSpPr>
        <p:spPr/>
        <p:txBody>
          <a:bodyPr/>
          <a:p>
            <a:fld id="{F7837FBC-2A7A-46EF-B7B8-B6BE92BA38BB}"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B55E7FEB-AACE-4E63-B831-A7A850BB2D2A}"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B3E7CF81-E8B1-483E-9423-E17722DF7E23}"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77DBD1A5-B71A-4918-905B-170CC3DD0B18}"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B4A01730-2D45-41A0-816C-7D1E78E8DB43}"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8C74E146-6127-4352-84CE-9D17523294DF}"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FFCB9082-79B1-47E2-961B-F40AF4D9EEDD}"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7F049359-F110-48B4-8F9E-69EBBCA4A76C}"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4"/>
          </p:nvPr>
        </p:nvSpPr>
        <p:spPr/>
        <p:txBody>
          <a:bodyPr/>
          <a:p>
            <a:fld id="{90100B3A-749F-4069-8EF6-68F41953553D}"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4"/>
          </p:nvPr>
        </p:nvSpPr>
        <p:spPr/>
        <p:txBody>
          <a:bodyPr/>
          <a:p>
            <a:fld id="{A0EDB86B-8D77-4A18-B321-639E1C0DBAB2}"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FDC770A1-2133-466E-910A-8543665D8C06}"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AA2CD8D2-D399-4C76-AD98-CE03211EA294}"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4"/>
          </p:nvPr>
        </p:nvSpPr>
        <p:spPr/>
        <p:txBody>
          <a:bodyPr/>
          <a:p>
            <a:fld id="{82A00197-851E-483B-99CF-18813EFF14CE}"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311760" y="2151000"/>
            <a:ext cx="8520120" cy="390132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4"/>
          </p:nvPr>
        </p:nvSpPr>
        <p:spPr/>
        <p:txBody>
          <a:bodyPr/>
          <a:p>
            <a:fld id="{5F0007C8-1961-43D0-A953-79D3A10892C9}"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53AE861A-38FD-4D28-83A3-774F577546AE}"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1FC8BBB6-069B-4E72-B5C5-42D3D396532B}"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E35A8AEB-DF70-4D1F-B152-8526976601B2}"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B8DFECA1-470E-4783-A064-F6D819EA0FC6}"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4"/>
          </p:nvPr>
        </p:nvSpPr>
        <p:spPr/>
        <p:txBody>
          <a:bodyPr/>
          <a:p>
            <a:fld id="{E270F6D1-6C24-429E-86E3-776FA85E0575}"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4"/>
          </p:nvPr>
        </p:nvSpPr>
        <p:spPr/>
        <p:txBody>
          <a:bodyPr/>
          <a:p>
            <a:fld id="{52C2B593-378A-4C80-BCEF-A5A888DDD20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9DC201AF-040C-454C-842E-F153157EEA8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11760" y="2151000"/>
            <a:ext cx="8520120" cy="390132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1"/>
          </p:nvPr>
        </p:nvSpPr>
        <p:spPr/>
        <p:txBody>
          <a:bodyPr/>
          <a:p>
            <a:fld id="{399E70D4-934F-419E-AF3F-6CBA388BE8F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676D6A7A-EE20-46EE-B1ED-20B1300C965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0CC23E47-FC13-4B55-882D-FC1648DCB1A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2151000"/>
            <a:ext cx="8520120" cy="8413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91B0CA27-B977-401D-B317-4E49B3C06040}"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18;p3"/>
          <p:cNvSpPr/>
          <p:nvPr/>
        </p:nvSpPr>
        <p:spPr>
          <a:xfrm>
            <a:off x="4334040" y="165852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1" name="Google Shape;19;p3"/>
          <p:cNvSpPr/>
          <p:nvPr/>
        </p:nvSpPr>
        <p:spPr>
          <a:xfrm>
            <a:off x="0" y="165852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2" name="Google Shape;20;p3"/>
          <p:cNvSpPr/>
          <p:nvPr/>
        </p:nvSpPr>
        <p:spPr>
          <a:xfrm>
            <a:off x="4364280" y="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3" name="Google Shape;21;p3"/>
          <p:cNvSpPr/>
          <p:nvPr/>
        </p:nvSpPr>
        <p:spPr>
          <a:xfrm>
            <a:off x="0" y="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4" name="PlaceHolder 1"/>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2D4E729-4C73-4C09-B45B-848D0F36D154}"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5" name="Google Shape;23;p3" descr=""/>
          <p:cNvPicPr/>
          <p:nvPr/>
        </p:nvPicPr>
        <p:blipFill>
          <a:blip r:embed="rId3"/>
          <a:stretch/>
        </p:blipFill>
        <p:spPr>
          <a:xfrm>
            <a:off x="2862360" y="862200"/>
            <a:ext cx="3418920" cy="3418920"/>
          </a:xfrm>
          <a:prstGeom prst="rect">
            <a:avLst/>
          </a:prstGeom>
          <a:ln w="0">
            <a:noFill/>
          </a:ln>
        </p:spPr>
      </p:pic>
      <p:sp>
        <p:nvSpPr>
          <p:cNvPr id="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2151000"/>
            <a:ext cx="8520120" cy="841320"/>
          </a:xfrm>
          <a:prstGeom prst="rect">
            <a:avLst/>
          </a:prstGeom>
          <a:noFill/>
          <a:ln w="0">
            <a:noFill/>
          </a:ln>
        </p:spPr>
        <p:txBody>
          <a:bodyPr tIns="91440" bIns="91440" anchor="ctr">
            <a:no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45" name="PlaceHolder 2"/>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83515778-6C48-4AAC-9699-7E549287FCC1}"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46" name="Google Shape;27;p4" descr=""/>
          <p:cNvPicPr/>
          <p:nvPr/>
        </p:nvPicPr>
        <p:blipFill>
          <a:blip r:embed="rId3"/>
          <a:stretch/>
        </p:blipFill>
        <p:spPr>
          <a:xfrm>
            <a:off x="3829680" y="4640040"/>
            <a:ext cx="1483920" cy="439560"/>
          </a:xfrm>
          <a:prstGeom prst="rect">
            <a:avLst/>
          </a:prstGeom>
          <a:ln w="0">
            <a:noFill/>
          </a:ln>
        </p:spPr>
      </p:pic>
      <p:sp>
        <p:nvSpPr>
          <p:cNvPr id="4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85" name="PlaceHolder 2"/>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DBD4D21-9821-4306-9CDC-BEA67EC31BD8}"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86" name="Google Shape;42;p7" descr=""/>
          <p:cNvPicPr/>
          <p:nvPr/>
        </p:nvPicPr>
        <p:blipFill>
          <a:blip r:embed="rId3"/>
          <a:stretch/>
        </p:blipFill>
        <p:spPr>
          <a:xfrm>
            <a:off x="3829680" y="4640040"/>
            <a:ext cx="1483920" cy="439560"/>
          </a:xfrm>
          <a:prstGeom prst="rect">
            <a:avLst/>
          </a:prstGeom>
          <a:ln w="0">
            <a:noFill/>
          </a:ln>
        </p:spPr>
      </p:pic>
      <p:sp>
        <p:nvSpPr>
          <p:cNvPr id="8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25" name="PlaceHolder 2"/>
          <p:cNvSpPr>
            <a:spLocks noGrp="1"/>
          </p:cNvSpPr>
          <p:nvPr>
            <p:ph type="sldNum" idx="4"/>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BA79F405-428B-4CE2-AB84-ACD962BB4160}"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126" name="Google Shape;31;p5" descr=""/>
          <p:cNvPicPr/>
          <p:nvPr/>
        </p:nvPicPr>
        <p:blipFill>
          <a:blip r:embed="rId3"/>
          <a:stretch/>
        </p:blipFill>
        <p:spPr>
          <a:xfrm>
            <a:off x="3829680" y="4640040"/>
            <a:ext cx="1483920" cy="439560"/>
          </a:xfrm>
          <a:prstGeom prst="rect">
            <a:avLst/>
          </a:prstGeom>
          <a:ln w="0">
            <a:noFill/>
          </a:ln>
        </p:spPr>
      </p:pic>
      <p:sp>
        <p:nvSpPr>
          <p:cNvPr id="127" name="PlaceHolder 3"/>
          <p:cNvSpPr>
            <a:spLocks noGrp="1"/>
          </p:cNvSpPr>
          <p:nvPr>
            <p:ph type="body"/>
          </p:nvPr>
        </p:nvSpPr>
        <p:spPr>
          <a:xfrm>
            <a:off x="530280" y="1168560"/>
            <a:ext cx="8082720" cy="3416040"/>
          </a:xfrm>
          <a:prstGeom prst="rect">
            <a:avLst/>
          </a:prstGeom>
          <a:noFill/>
          <a:ln w="0">
            <a:noFill/>
          </a:ln>
        </p:spPr>
        <p:txBody>
          <a:bodyPr tIns="91440" bIns="91440"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9.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docs.google.com/spreadsheets/d/1UklQ9FfpC_lRssCcPQQ7oYlPsbH3dH4NI-_17vF1yn4/edit?usp=sharing" TargetMode="External"/><Relationship Id="rId2" Type="http://schemas.openxmlformats.org/officeDocument/2006/relationships/slideLayout" Target="../slideLayouts/slideLayout3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Password Cracking</a:t>
            </a:r>
            <a:endParaRPr b="0" lang="en-US" sz="2800" spc="-1" strike="noStrike">
              <a:solidFill>
                <a:srgbClr val="000000"/>
              </a:solidFill>
              <a:latin typeface="Arial"/>
            </a:endParaRPr>
          </a:p>
        </p:txBody>
      </p:sp>
      <p:sp>
        <p:nvSpPr>
          <p:cNvPr id="196" name="Google Shape;138;p24"/>
          <p:cNvSpPr/>
          <p:nvPr/>
        </p:nvSpPr>
        <p:spPr>
          <a:xfrm>
            <a:off x="0" y="2745360"/>
            <a:ext cx="3937680" cy="1035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Db6ae64dfa9e78039db6df5b8edbc38c</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9f24eb5fea9dd0e4c4d431de86d07be869613d22</a:t>
            </a:r>
            <a:endParaRPr b="0" lang="en-US" sz="1400" spc="-1" strike="noStrike">
              <a:latin typeface="DejaVu Sans"/>
            </a:endParaRPr>
          </a:p>
        </p:txBody>
      </p:sp>
      <p:pic>
        <p:nvPicPr>
          <p:cNvPr id="197" name="Google Shape;139;p24" descr=""/>
          <p:cNvPicPr/>
          <p:nvPr/>
        </p:nvPicPr>
        <p:blipFill>
          <a:blip r:embed="rId1"/>
          <a:stretch/>
        </p:blipFill>
        <p:spPr>
          <a:xfrm>
            <a:off x="3887640" y="2624400"/>
            <a:ext cx="5256000" cy="2518560"/>
          </a:xfrm>
          <a:prstGeom prst="rect">
            <a:avLst/>
          </a:prstGeom>
          <a:ln w="0">
            <a:noFill/>
          </a:ln>
        </p:spPr>
      </p:pic>
      <p:sp>
        <p:nvSpPr>
          <p:cNvPr id="198" name="Google Shape;140;p24"/>
          <p:cNvSpPr/>
          <p:nvPr/>
        </p:nvSpPr>
        <p:spPr>
          <a:xfrm>
            <a:off x="1486080" y="1192680"/>
            <a:ext cx="6171840" cy="103500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400" spc="-1" strike="noStrike">
                <a:solidFill>
                  <a:srgbClr val="000000"/>
                </a:solidFill>
                <a:latin typeface="Arial"/>
                <a:ea typeface="Arial"/>
              </a:rPr>
              <a:t>This Category involves using software (like hashcat) or websites (like crackstation) in order to crack passwords. There can be many different password hash types. This usually comes down to finding/making the right wordlist and rules.</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OSINT</a:t>
            </a:r>
            <a:endParaRPr b="0" lang="en-US" sz="2800" spc="-1" strike="noStrike">
              <a:solidFill>
                <a:srgbClr val="000000"/>
              </a:solidFill>
              <a:latin typeface="Arial"/>
            </a:endParaRPr>
          </a:p>
        </p:txBody>
      </p:sp>
      <p:sp>
        <p:nvSpPr>
          <p:cNvPr id="200" name="Google Shape;146;p25"/>
          <p:cNvSpPr/>
          <p:nvPr/>
        </p:nvSpPr>
        <p:spPr>
          <a:xfrm>
            <a:off x="605880" y="2845440"/>
            <a:ext cx="4720320" cy="14612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Examples:</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Which retailer uses the IP address 54.239.28.85? (amazon, Use “whois”)</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Locate where some image is by looking for hints in the image (things like what languages, wall plugs,etc)</a:t>
            </a:r>
            <a:endParaRPr b="0" lang="en-US" sz="1400" spc="-1" strike="noStrike">
              <a:latin typeface="DejaVu Sans"/>
            </a:endParaRPr>
          </a:p>
        </p:txBody>
      </p:sp>
      <p:sp>
        <p:nvSpPr>
          <p:cNvPr id="201" name="Google Shape;147;p25"/>
          <p:cNvSpPr/>
          <p:nvPr/>
        </p:nvSpPr>
        <p:spPr>
          <a:xfrm>
            <a:off x="1486080" y="1192680"/>
            <a:ext cx="6171840" cy="124812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400" spc="-1" strike="noStrike">
                <a:solidFill>
                  <a:srgbClr val="000000"/>
                </a:solidFill>
                <a:latin typeface="Arial"/>
                <a:ea typeface="Arial"/>
              </a:rPr>
              <a:t>OSINT, Also known as Open Source Intelligence, is a category that tests your skills with open source tools (such as google) in order to find information. Even though a lot of OSINT is googling, it can be using open source tools, such as ExifTool to see the location where a photo was taken, or a Cell Tower Search website to find where certain signals came from.</a:t>
            </a:r>
            <a:endParaRPr b="0" lang="en-US" sz="1400" spc="-1" strike="noStrike">
              <a:latin typeface="DejaVu Sans"/>
            </a:endParaRPr>
          </a:p>
        </p:txBody>
      </p:sp>
      <p:pic>
        <p:nvPicPr>
          <p:cNvPr id="202" name="Google Shape;148;p25" descr=""/>
          <p:cNvPicPr/>
          <p:nvPr/>
        </p:nvPicPr>
        <p:blipFill>
          <a:blip r:embed="rId1"/>
          <a:srcRect l="-105030" t="-105354" r="-8187" b="-7869"/>
          <a:stretch/>
        </p:blipFill>
        <p:spPr>
          <a:xfrm>
            <a:off x="1416960" y="528120"/>
            <a:ext cx="8038800" cy="47811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Scanning/Web Enum</a:t>
            </a:r>
            <a:endParaRPr b="0" lang="en-US" sz="2800" spc="-1" strike="noStrike">
              <a:solidFill>
                <a:srgbClr val="000000"/>
              </a:solidFill>
              <a:latin typeface="Arial"/>
            </a:endParaRPr>
          </a:p>
        </p:txBody>
      </p:sp>
      <p:sp>
        <p:nvSpPr>
          <p:cNvPr id="204" name="Google Shape;154;p26"/>
          <p:cNvSpPr/>
          <p:nvPr/>
        </p:nvSpPr>
        <p:spPr>
          <a:xfrm>
            <a:off x="593280" y="2660400"/>
            <a:ext cx="4720320" cy="12481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Examples:</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Version of SSH is running on port 22?</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is the flag in the hidden file of the “secret” directory on FakeWebsite.com?</a:t>
            </a:r>
            <a:endParaRPr b="0" lang="en-US" sz="1400" spc="-1" strike="noStrike">
              <a:latin typeface="DejaVu Sans"/>
            </a:endParaRPr>
          </a:p>
        </p:txBody>
      </p:sp>
      <p:sp>
        <p:nvSpPr>
          <p:cNvPr id="205" name="Google Shape;155;p26"/>
          <p:cNvSpPr/>
          <p:nvPr/>
        </p:nvSpPr>
        <p:spPr>
          <a:xfrm>
            <a:off x="1486080" y="1192680"/>
            <a:ext cx="6171840" cy="60876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400" spc="-1" strike="noStrike">
                <a:solidFill>
                  <a:srgbClr val="000000"/>
                </a:solidFill>
                <a:latin typeface="Arial"/>
                <a:ea typeface="Arial"/>
              </a:rPr>
              <a:t>This category involves scanning a server (usually with NMAP) or trying to enumerate or see the directories on a website with something like gobuster.</a:t>
            </a:r>
            <a:endParaRPr b="0" lang="en-US" sz="1400" spc="-1" strike="noStrike">
              <a:latin typeface="DejaVu Sans"/>
            </a:endParaRPr>
          </a:p>
        </p:txBody>
      </p:sp>
      <p:pic>
        <p:nvPicPr>
          <p:cNvPr id="206" name="Google Shape;156;p26" descr=""/>
          <p:cNvPicPr/>
          <p:nvPr/>
        </p:nvPicPr>
        <p:blipFill>
          <a:blip r:embed="rId1"/>
          <a:stretch/>
        </p:blipFill>
        <p:spPr>
          <a:xfrm>
            <a:off x="5631480" y="2660400"/>
            <a:ext cx="3512160" cy="24825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Wireless Access Exploitation/Wifi Cracking</a:t>
            </a:r>
            <a:endParaRPr b="0" lang="en-US" sz="2800" spc="-1" strike="noStrike">
              <a:solidFill>
                <a:srgbClr val="000000"/>
              </a:solidFill>
              <a:latin typeface="Arial"/>
            </a:endParaRPr>
          </a:p>
        </p:txBody>
      </p:sp>
      <p:sp>
        <p:nvSpPr>
          <p:cNvPr id="208" name="Google Shape;162;p27"/>
          <p:cNvSpPr/>
          <p:nvPr/>
        </p:nvSpPr>
        <p:spPr>
          <a:xfrm>
            <a:off x="1486080" y="1192680"/>
            <a:ext cx="6171840" cy="14612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400" spc="-1" strike="noStrike">
                <a:solidFill>
                  <a:srgbClr val="000000"/>
                </a:solidFill>
                <a:latin typeface="Arial"/>
                <a:ea typeface="Arial"/>
              </a:rPr>
              <a:t>This Category Involves exploiting wireless networks. Usually If a competition is remote, they will give a “pcap” file instead, which is just a file with network traffic in it. This usually involves trying to crack the password using software like Aircrack. Different WiFi Security methods have different cracking methods. (For example, WEP will essentially leak the password with enough packets)</a:t>
            </a:r>
            <a:endParaRPr b="0" lang="en-US" sz="1400" spc="-1" strike="noStrike">
              <a:latin typeface="DejaVu Sans"/>
            </a:endParaRPr>
          </a:p>
        </p:txBody>
      </p:sp>
      <p:pic>
        <p:nvPicPr>
          <p:cNvPr id="209" name="Google Shape;163;p27" descr=""/>
          <p:cNvPicPr/>
          <p:nvPr/>
        </p:nvPicPr>
        <p:blipFill>
          <a:blip r:embed="rId1"/>
          <a:stretch/>
        </p:blipFill>
        <p:spPr>
          <a:xfrm>
            <a:off x="2017800" y="2603520"/>
            <a:ext cx="5108400" cy="19231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Log File Analysis</a:t>
            </a:r>
            <a:endParaRPr b="0" lang="en-US" sz="2800" spc="-1" strike="noStrike">
              <a:solidFill>
                <a:srgbClr val="000000"/>
              </a:solidFill>
              <a:latin typeface="Arial"/>
            </a:endParaRPr>
          </a:p>
        </p:txBody>
      </p:sp>
      <p:sp>
        <p:nvSpPr>
          <p:cNvPr id="211" name="Google Shape;169;p28"/>
          <p:cNvSpPr/>
          <p:nvPr/>
        </p:nvSpPr>
        <p:spPr>
          <a:xfrm>
            <a:off x="2211480" y="2858040"/>
            <a:ext cx="4720320" cy="188748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Examples:</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IP is responsible for the Bruteforce attack?</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Based on the given work logs, which worker most likely exfiltrated the company passwords?</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Based on the current times in the log, what is the most likely time the hacker will try to attack again?</a:t>
            </a:r>
            <a:endParaRPr b="0" lang="en-US" sz="1400" spc="-1" strike="noStrike">
              <a:latin typeface="DejaVu Sans"/>
            </a:endParaRPr>
          </a:p>
        </p:txBody>
      </p:sp>
      <p:sp>
        <p:nvSpPr>
          <p:cNvPr id="212" name="Google Shape;170;p28"/>
          <p:cNvSpPr/>
          <p:nvPr/>
        </p:nvSpPr>
        <p:spPr>
          <a:xfrm>
            <a:off x="1486080" y="1192680"/>
            <a:ext cx="6171840" cy="103500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400" spc="-1" strike="noStrike">
                <a:solidFill>
                  <a:srgbClr val="000000"/>
                </a:solidFill>
                <a:latin typeface="Arial"/>
                <a:ea typeface="Arial"/>
              </a:rPr>
              <a:t>This Category has you analysing log files for information. This can be log files from http servers to even Hearthstone/Jackbox games (We did these in the NCL Team game!). It usually requires thinking outside the box and figuring out how to parse the files</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Reverse Engineering</a:t>
            </a:r>
            <a:endParaRPr b="0" lang="en-US" sz="2800" spc="-1" strike="noStrike">
              <a:solidFill>
                <a:srgbClr val="000000"/>
              </a:solidFill>
              <a:latin typeface="Arial"/>
            </a:endParaRPr>
          </a:p>
        </p:txBody>
      </p:sp>
      <p:sp>
        <p:nvSpPr>
          <p:cNvPr id="214" name="Google Shape;176;p29"/>
          <p:cNvSpPr/>
          <p:nvPr/>
        </p:nvSpPr>
        <p:spPr>
          <a:xfrm>
            <a:off x="1486080" y="1192680"/>
            <a:ext cx="6171840" cy="82188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400" spc="-1" strike="noStrike">
                <a:solidFill>
                  <a:srgbClr val="000000"/>
                </a:solidFill>
                <a:latin typeface="Arial"/>
                <a:ea typeface="Arial"/>
              </a:rPr>
              <a:t>This Category involves reverse engineering code or binaries in order to find out how they work. With software like Ghidra, you usually don’t have to learn assembly, but this tends to be a more difficult category.</a:t>
            </a:r>
            <a:endParaRPr b="0" lang="en-US" sz="1400" spc="-1" strike="noStrike">
              <a:latin typeface="DejaVu Sans"/>
            </a:endParaRPr>
          </a:p>
        </p:txBody>
      </p:sp>
      <p:pic>
        <p:nvPicPr>
          <p:cNvPr id="215" name="Google Shape;177;p29" descr=""/>
          <p:cNvPicPr/>
          <p:nvPr/>
        </p:nvPicPr>
        <p:blipFill>
          <a:blip r:embed="rId1"/>
          <a:stretch/>
        </p:blipFill>
        <p:spPr>
          <a:xfrm>
            <a:off x="4455000" y="2126880"/>
            <a:ext cx="4650840" cy="2484360"/>
          </a:xfrm>
          <a:prstGeom prst="rect">
            <a:avLst/>
          </a:prstGeom>
          <a:ln w="0">
            <a:noFill/>
          </a:ln>
        </p:spPr>
      </p:pic>
      <p:sp>
        <p:nvSpPr>
          <p:cNvPr id="216" name="Google Shape;178;p29"/>
          <p:cNvSpPr/>
          <p:nvPr/>
        </p:nvSpPr>
        <p:spPr>
          <a:xfrm>
            <a:off x="700560" y="2322360"/>
            <a:ext cx="3584520" cy="16743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Examples:</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is the correct password for the program?</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endpoint does the Discord Token of the victim get sent to?</a:t>
            </a:r>
            <a:endParaRPr b="0" lang="en-US" sz="1400" spc="-1" strike="noStrike">
              <a:latin typeface="DejaVu Sans"/>
            </a:endParaRPr>
          </a:p>
          <a:p>
            <a:pPr>
              <a:lnSpc>
                <a:spcPct val="100000"/>
              </a:lnSpc>
              <a:tabLst>
                <a:tab algn="l" pos="0"/>
              </a:tabLst>
            </a:pP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Network Traffic Analysis</a:t>
            </a:r>
            <a:endParaRPr b="0" lang="en-US" sz="2800" spc="-1" strike="noStrike">
              <a:solidFill>
                <a:srgbClr val="000000"/>
              </a:solidFill>
              <a:latin typeface="Arial"/>
            </a:endParaRPr>
          </a:p>
        </p:txBody>
      </p:sp>
      <p:sp>
        <p:nvSpPr>
          <p:cNvPr id="218" name="Google Shape;184;p30"/>
          <p:cNvSpPr/>
          <p:nvPr/>
        </p:nvSpPr>
        <p:spPr>
          <a:xfrm>
            <a:off x="1486080" y="1192680"/>
            <a:ext cx="6171840" cy="82188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400" spc="-1" strike="noStrike">
                <a:solidFill>
                  <a:srgbClr val="000000"/>
                </a:solidFill>
                <a:latin typeface="Arial"/>
                <a:ea typeface="Arial"/>
              </a:rPr>
              <a:t>This Category involves looking through and analyzing pcap (network traffic) files. Usually you will use WireShark, but other tools might be used like urlsnarf.</a:t>
            </a:r>
            <a:endParaRPr b="0" lang="en-US" sz="1400" spc="-1" strike="noStrike">
              <a:latin typeface="DejaVu Sans"/>
            </a:endParaRPr>
          </a:p>
        </p:txBody>
      </p:sp>
      <p:sp>
        <p:nvSpPr>
          <p:cNvPr id="219" name="Google Shape;185;p30"/>
          <p:cNvSpPr/>
          <p:nvPr/>
        </p:nvSpPr>
        <p:spPr>
          <a:xfrm>
            <a:off x="1161360" y="2322360"/>
            <a:ext cx="3584520" cy="21006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Examples:</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IP did the hacker exfiltrate the data to?</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is the password of “John Doe” for “Website.org”?</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Mac Address is responsible for the Deauth attack?</a:t>
            </a:r>
            <a:endParaRPr b="0" lang="en-US" sz="1400" spc="-1" strike="noStrike">
              <a:latin typeface="DejaVu Sans"/>
            </a:endParaRPr>
          </a:p>
        </p:txBody>
      </p:sp>
      <p:pic>
        <p:nvPicPr>
          <p:cNvPr id="220" name="Google Shape;186;p30" descr=""/>
          <p:cNvPicPr/>
          <p:nvPr/>
        </p:nvPicPr>
        <p:blipFill>
          <a:blip r:embed="rId1"/>
          <a:stretch/>
        </p:blipFill>
        <p:spPr>
          <a:xfrm>
            <a:off x="5297400" y="2322360"/>
            <a:ext cx="3846240" cy="2820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Digital Forensics</a:t>
            </a:r>
            <a:endParaRPr b="0" lang="en-US" sz="2800" spc="-1" strike="noStrike">
              <a:solidFill>
                <a:srgbClr val="000000"/>
              </a:solidFill>
              <a:latin typeface="Arial"/>
            </a:endParaRPr>
          </a:p>
        </p:txBody>
      </p:sp>
      <p:sp>
        <p:nvSpPr>
          <p:cNvPr id="222" name="Google Shape;192;p31"/>
          <p:cNvSpPr/>
          <p:nvPr/>
        </p:nvSpPr>
        <p:spPr>
          <a:xfrm>
            <a:off x="1486080" y="1192680"/>
            <a:ext cx="6171840" cy="82188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400" spc="-1" strike="noStrike">
                <a:solidFill>
                  <a:srgbClr val="000000"/>
                </a:solidFill>
                <a:latin typeface="Arial"/>
                <a:ea typeface="Arial"/>
              </a:rPr>
              <a:t>This Category involves analyzing files, hard drive, and memory dumps from a system, to find any artifacts left behind. This can be things like file carving, to memory analysis using Volatility.</a:t>
            </a:r>
            <a:endParaRPr b="0" lang="en-US" sz="1400" spc="-1" strike="noStrike">
              <a:latin typeface="DejaVu Sans"/>
            </a:endParaRPr>
          </a:p>
        </p:txBody>
      </p:sp>
      <p:sp>
        <p:nvSpPr>
          <p:cNvPr id="223" name="Google Shape;193;p31"/>
          <p:cNvSpPr/>
          <p:nvPr/>
        </p:nvSpPr>
        <p:spPr>
          <a:xfrm>
            <a:off x="725760" y="2024280"/>
            <a:ext cx="3584520" cy="23137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Examples:</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Recovering a full file that was fully deleted, including from recycling bin (yes that is possible!)</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program was being used at the time of this memory capture?</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time did the “Informant” user log in outside of company hours?</a:t>
            </a:r>
            <a:endParaRPr b="0" lang="en-US" sz="1400" spc="-1" strike="noStrike">
              <a:latin typeface="DejaVu Sans"/>
            </a:endParaRPr>
          </a:p>
        </p:txBody>
      </p:sp>
      <p:pic>
        <p:nvPicPr>
          <p:cNvPr id="224" name="Google Shape;194;p31" descr=""/>
          <p:cNvPicPr/>
          <p:nvPr/>
        </p:nvPicPr>
        <p:blipFill>
          <a:blip r:embed="rId1"/>
          <a:stretch/>
        </p:blipFill>
        <p:spPr>
          <a:xfrm>
            <a:off x="4598280" y="2024280"/>
            <a:ext cx="4545360" cy="2582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And Lastly, Website Exploitation</a:t>
            </a:r>
            <a:endParaRPr b="0" lang="en-US" sz="2800" spc="-1" strike="noStrike">
              <a:solidFill>
                <a:srgbClr val="000000"/>
              </a:solidFill>
              <a:latin typeface="Arial"/>
            </a:endParaRPr>
          </a:p>
        </p:txBody>
      </p:sp>
      <p:sp>
        <p:nvSpPr>
          <p:cNvPr id="226" name="Google Shape;200;p32"/>
          <p:cNvSpPr/>
          <p:nvPr/>
        </p:nvSpPr>
        <p:spPr>
          <a:xfrm>
            <a:off x="1486080" y="1192680"/>
            <a:ext cx="6171840" cy="82188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400" spc="-1" strike="noStrike">
                <a:solidFill>
                  <a:srgbClr val="000000"/>
                </a:solidFill>
                <a:latin typeface="Arial"/>
                <a:ea typeface="Arial"/>
              </a:rPr>
              <a:t>This Category involves finding vulnerabilities in webapps in order to gain access to data you should not have, such as password, cause users to do unwanted features, like give you their cookie, or gain access to the server.</a:t>
            </a:r>
            <a:endParaRPr b="0" lang="en-US" sz="1400" spc="-1" strike="noStrike">
              <a:latin typeface="DejaVu Sans"/>
            </a:endParaRPr>
          </a:p>
        </p:txBody>
      </p:sp>
      <p:sp>
        <p:nvSpPr>
          <p:cNvPr id="227" name="Google Shape;201;p32"/>
          <p:cNvSpPr/>
          <p:nvPr/>
        </p:nvSpPr>
        <p:spPr>
          <a:xfrm>
            <a:off x="763560" y="2239560"/>
            <a:ext cx="3584520" cy="23137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Examples:</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is the cookie of the Admin?</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is the flag hidden on the admin page?</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api endpoint allows for command injection?</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What is the password for Mike?</a:t>
            </a:r>
            <a:endParaRPr b="0" lang="en-US" sz="1400" spc="-1" strike="noStrike">
              <a:latin typeface="DejaVu Sans"/>
            </a:endParaRPr>
          </a:p>
        </p:txBody>
      </p:sp>
      <p:pic>
        <p:nvPicPr>
          <p:cNvPr id="228" name="Google Shape;202;p32" descr=""/>
          <p:cNvPicPr/>
          <p:nvPr/>
        </p:nvPicPr>
        <p:blipFill>
          <a:blip r:embed="rId1"/>
          <a:stretch/>
        </p:blipFill>
        <p:spPr>
          <a:xfrm>
            <a:off x="5000400" y="2127600"/>
            <a:ext cx="4143240" cy="24858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CTF Tips</a:t>
            </a:r>
            <a:endParaRPr b="0" lang="en-US" sz="2800" spc="-1" strike="noStrike">
              <a:solidFill>
                <a:srgbClr val="000000"/>
              </a:solidFill>
              <a:latin typeface="Arial"/>
            </a:endParaRPr>
          </a:p>
        </p:txBody>
      </p:sp>
      <p:sp>
        <p:nvSpPr>
          <p:cNvPr id="230"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marL="457200" indent="-324000">
              <a:lnSpc>
                <a:spcPct val="115000"/>
              </a:lnSpc>
              <a:buClr>
                <a:srgbClr val="595959"/>
              </a:buClr>
              <a:buFont typeface="Arial"/>
              <a:buChar char="●"/>
            </a:pPr>
            <a:r>
              <a:rPr b="1" lang="en" sz="1500" spc="-1" strike="noStrike">
                <a:solidFill>
                  <a:schemeClr val="dk2"/>
                </a:solidFill>
                <a:latin typeface="Arial"/>
                <a:ea typeface="Arial"/>
              </a:rPr>
              <a:t>GOOGLE!!!!</a:t>
            </a:r>
            <a:r>
              <a:rPr b="0" lang="en" sz="1500" spc="-1" strike="noStrike">
                <a:solidFill>
                  <a:schemeClr val="dk2"/>
                </a:solidFill>
                <a:latin typeface="Arial"/>
                <a:ea typeface="Arial"/>
              </a:rPr>
              <a:t> A lot of people don’t do this enough but nearly every ctf (if not all) allow you to google for things! These aren’t tests or anything. As long as you aren’t sharing answers with people, you will be good. CTFs do NOT expect you to know everything. (There are some osint questions where copying and pasting the question can give you the answer).</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Don’t quit if you can only do a no/a few problems. Ctfs are where most people learn things so starting out you may not get that far, but by doing them frequently, you will get farther and farther.</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Read writeups! After some competitions, people will release write-ups of solutions. NCL’s gym includes a write up of </a:t>
            </a:r>
            <a:r>
              <a:rPr b="0" i="1" lang="en" sz="1500" spc="-1" strike="noStrike">
                <a:solidFill>
                  <a:schemeClr val="dk2"/>
                </a:solidFill>
                <a:latin typeface="Arial"/>
                <a:ea typeface="Arial"/>
              </a:rPr>
              <a:t>every</a:t>
            </a:r>
            <a:r>
              <a:rPr b="0" lang="en" sz="1500" spc="-1" strike="noStrike">
                <a:solidFill>
                  <a:schemeClr val="dk2"/>
                </a:solidFill>
                <a:latin typeface="Arial"/>
                <a:ea typeface="Arial"/>
              </a:rPr>
              <a:t> problem there as well.</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If allowed, ask for help! Unless it's a competition with a leaderboard, usually asking for help (like on the club discord) is fine. If you are unsure, read the rules.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2151000"/>
            <a:ext cx="8520120" cy="841320"/>
          </a:xfrm>
          <a:prstGeom prst="rect">
            <a:avLst/>
          </a:prstGeom>
          <a:noFill/>
          <a:ln w="0">
            <a:noFill/>
          </a:ln>
        </p:spPr>
        <p:txBody>
          <a:bodyPr tIns="91440" bIns="91440" anchor="ctr">
            <a:noAutofit/>
          </a:bodyPr>
          <a:p>
            <a:pPr indent="0" algn="ctr">
              <a:lnSpc>
                <a:spcPct val="100000"/>
              </a:lnSpc>
              <a:buNone/>
              <a:tabLst>
                <a:tab algn="l" pos="0"/>
              </a:tabLst>
            </a:pPr>
            <a:r>
              <a:rPr b="1" lang="en" sz="3600" spc="-1" strike="noStrike">
                <a:solidFill>
                  <a:srgbClr val="002362"/>
                </a:solidFill>
                <a:latin typeface="Lato"/>
                <a:ea typeface="Lato"/>
              </a:rPr>
              <a:t>CTF Introduction</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Some Beginner CTFs:</a:t>
            </a:r>
            <a:endParaRPr b="0" lang="en-US" sz="2800" spc="-1" strike="noStrike">
              <a:solidFill>
                <a:srgbClr val="000000"/>
              </a:solidFill>
              <a:latin typeface="Arial"/>
            </a:endParaRPr>
          </a:p>
        </p:txBody>
      </p:sp>
      <p:sp>
        <p:nvSpPr>
          <p:cNvPr id="232"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indent="0">
              <a:lnSpc>
                <a:spcPct val="115000"/>
              </a:lnSpc>
              <a:buNone/>
              <a:tabLst>
                <a:tab algn="l" pos="0"/>
              </a:tabLst>
            </a:pPr>
            <a:r>
              <a:rPr b="0" lang="en" sz="1800" spc="-1" strike="noStrike">
                <a:solidFill>
                  <a:schemeClr val="dk2"/>
                </a:solidFill>
                <a:latin typeface="Arial"/>
                <a:ea typeface="Arial"/>
              </a:rPr>
              <a:t>Here is a list of CTFs you can start as soon as the meeting is done! </a:t>
            </a:r>
            <a:r>
              <a:rPr b="0" lang="en" sz="1800" spc="-1" strike="noStrike" u="sng">
                <a:solidFill>
                  <a:schemeClr val="hlink"/>
                </a:solidFill>
                <a:uFillTx/>
                <a:latin typeface="Arial"/>
                <a:ea typeface="Arial"/>
                <a:hlinkClick r:id="rId1"/>
              </a:rPr>
              <a:t>https://docs.google.com/spreadsheets/d/1UklQ9FfpC_lRssCcPQQ7oYlPsbH3dH4NI-_17vF1yn4/edit?usp=sharing</a:t>
            </a:r>
            <a:endParaRPr b="0" lang="en-US" sz="1800" spc="-1" strike="noStrike">
              <a:solidFill>
                <a:srgbClr val="000000"/>
              </a:solidFill>
              <a:latin typeface="Arial"/>
            </a:endParaRPr>
          </a:p>
          <a:p>
            <a:pPr indent="0">
              <a:lnSpc>
                <a:spcPct val="115000"/>
              </a:lnSpc>
              <a:spcBef>
                <a:spcPts val="1599"/>
              </a:spcBef>
              <a:spcAft>
                <a:spcPts val="1599"/>
              </a:spcAft>
              <a:buNone/>
              <a:tabLst>
                <a:tab algn="l" pos="0"/>
              </a:tabLst>
            </a:pPr>
            <a:r>
              <a:rPr b="0" lang="en" sz="1800" spc="-1" strike="noStrike">
                <a:solidFill>
                  <a:schemeClr val="dk2"/>
                </a:solidFill>
                <a:latin typeface="Arial"/>
                <a:ea typeface="Arial"/>
              </a:rPr>
              <a:t>(slides will be posted to discord so you don’t have to try and type this. I will also post this in the discord)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11760" y="2151000"/>
            <a:ext cx="8520120" cy="841320"/>
          </a:xfrm>
          <a:prstGeom prst="rect">
            <a:avLst/>
          </a:prstGeom>
          <a:noFill/>
          <a:ln w="0">
            <a:noFill/>
          </a:ln>
        </p:spPr>
        <p:txBody>
          <a:bodyPr tIns="91440" bIns="91440" anchor="ctr">
            <a:noAutofit/>
          </a:bodyPr>
          <a:p>
            <a:pPr indent="0" algn="ctr">
              <a:lnSpc>
                <a:spcPct val="100000"/>
              </a:lnSpc>
              <a:buNone/>
              <a:tabLst>
                <a:tab algn="l" pos="0"/>
              </a:tabLst>
            </a:pPr>
            <a:r>
              <a:rPr b="1" lang="en" sz="3600" spc="-1" strike="noStrike">
                <a:solidFill>
                  <a:srgbClr val="002362"/>
                </a:solidFill>
                <a:latin typeface="Lato"/>
                <a:ea typeface="Lato"/>
              </a:rPr>
              <a:t>CTF Walkthrough and Q&amp;A</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Ethics</a:t>
            </a:r>
            <a:endParaRPr b="0" lang="en-US" sz="2800" spc="-1" strike="noStrike">
              <a:solidFill>
                <a:srgbClr val="000000"/>
              </a:solidFill>
              <a:latin typeface="Arial"/>
            </a:endParaRPr>
          </a:p>
        </p:txBody>
      </p:sp>
      <p:sp>
        <p:nvSpPr>
          <p:cNvPr id="172" name="Google Shape;86;p17"/>
          <p:cNvSpPr/>
          <p:nvPr/>
        </p:nvSpPr>
        <p:spPr>
          <a:xfrm>
            <a:off x="1601640" y="2125440"/>
            <a:ext cx="5940720" cy="141660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2400" spc="-1" strike="noStrike">
                <a:solidFill>
                  <a:srgbClr val="3a3a3a"/>
                </a:solidFill>
                <a:latin typeface="Arial"/>
                <a:ea typeface="Arial"/>
              </a:rPr>
              <a:t>Don’t hack without permission</a:t>
            </a:r>
            <a:endParaRPr b="0" lang="en-US" sz="2400" spc="-1" strike="noStrike">
              <a:latin typeface="DejaVu Sans"/>
            </a:endParaRPr>
          </a:p>
          <a:p>
            <a:pPr algn="ctr">
              <a:lnSpc>
                <a:spcPct val="100000"/>
              </a:lnSpc>
              <a:tabLst>
                <a:tab algn="l" pos="0"/>
              </a:tabLst>
            </a:pPr>
            <a:r>
              <a:rPr b="0" lang="en" sz="1900" spc="-1" strike="noStrike">
                <a:solidFill>
                  <a:srgbClr val="3a3a3a"/>
                </a:solidFill>
                <a:latin typeface="Arial"/>
                <a:ea typeface="Arial"/>
              </a:rPr>
              <a:t>Active members sign an ethics code every semester! The presence of a vulnerability in a system is NOT an invitation. Thank you.</a:t>
            </a:r>
            <a:endParaRPr b="0" lang="en-US" sz="1900" spc="-1" strike="noStrike">
              <a:latin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What are CTFs?</a:t>
            </a:r>
            <a:endParaRPr b="0" lang="en-US" sz="2800" spc="-1" strike="noStrike">
              <a:solidFill>
                <a:srgbClr val="000000"/>
              </a:solidFill>
              <a:latin typeface="Arial"/>
            </a:endParaRPr>
          </a:p>
        </p:txBody>
      </p:sp>
      <p:sp>
        <p:nvSpPr>
          <p:cNvPr id="174" name="Google Shape;92;p18"/>
          <p:cNvSpPr/>
          <p:nvPr/>
        </p:nvSpPr>
        <p:spPr>
          <a:xfrm>
            <a:off x="662400" y="1200960"/>
            <a:ext cx="7818840" cy="3149640"/>
          </a:xfrm>
          <a:prstGeom prst="rect">
            <a:avLst/>
          </a:prstGeom>
          <a:noFill/>
          <a:ln w="0">
            <a:noFill/>
          </a:ln>
        </p:spPr>
        <p:style>
          <a:lnRef idx="0"/>
          <a:fillRef idx="0"/>
          <a:effectRef idx="0"/>
          <a:fontRef idx="minor"/>
        </p:style>
        <p:txBody>
          <a:bodyPr tIns="91440" bIns="91440" anchor="t">
            <a:spAutoFit/>
          </a:bodyPr>
          <a:p>
            <a:pPr marL="457200" indent="-324000">
              <a:lnSpc>
                <a:spcPct val="100000"/>
              </a:lnSpc>
              <a:buClr>
                <a:srgbClr val="3a3a3a"/>
              </a:buClr>
              <a:buFont typeface="Arial"/>
              <a:buChar char="●"/>
            </a:pPr>
            <a:r>
              <a:rPr b="0" lang="en" sz="1500" spc="-1" strike="noStrike">
                <a:solidFill>
                  <a:srgbClr val="3a3a3a"/>
                </a:solidFill>
                <a:latin typeface="Arial"/>
                <a:ea typeface="Arial"/>
              </a:rPr>
              <a:t>CTFs, Aka “Capture the Flag”s are a type of Cybersecurity Competitions where you or a team try to collect as many “flags” (strings of text) as you can. An example flag could be: UNRCTF{I_Am_A_Flag}</a:t>
            </a:r>
            <a:endParaRPr b="0" lang="en-US" sz="1500" spc="-1" strike="noStrike">
              <a:latin typeface="DejaVu Sans"/>
            </a:endParaRPr>
          </a:p>
          <a:p>
            <a:pPr marL="457200">
              <a:lnSpc>
                <a:spcPct val="100000"/>
              </a:lnSpc>
              <a:tabLst>
                <a:tab algn="l" pos="0"/>
              </a:tabLst>
            </a:pPr>
            <a:endParaRPr b="0" lang="en-US" sz="1500" spc="-1" strike="noStrike">
              <a:latin typeface="DejaVu Sans"/>
            </a:endParaRPr>
          </a:p>
          <a:p>
            <a:pPr marL="457200" indent="-324000">
              <a:lnSpc>
                <a:spcPct val="100000"/>
              </a:lnSpc>
              <a:buClr>
                <a:srgbClr val="3a3a3a"/>
              </a:buClr>
              <a:buFont typeface="Arial"/>
              <a:buChar char="●"/>
              <a:tabLst>
                <a:tab algn="l" pos="0"/>
              </a:tabLst>
            </a:pPr>
            <a:r>
              <a:rPr b="0" lang="en" sz="1500" spc="-1" strike="noStrike">
                <a:solidFill>
                  <a:srgbClr val="3a3a3a"/>
                </a:solidFill>
                <a:latin typeface="Arial"/>
                <a:ea typeface="Arial"/>
              </a:rPr>
              <a:t>Depending on the type of competition, this can be doing things like cracking passwords, hacking into a server, exploiting a website, getting intel on something, or more.</a:t>
            </a:r>
            <a:endParaRPr b="0" lang="en-US" sz="1500" spc="-1" strike="noStrike">
              <a:latin typeface="DejaVu Sans"/>
            </a:endParaRPr>
          </a:p>
          <a:p>
            <a:pPr marL="457200">
              <a:lnSpc>
                <a:spcPct val="100000"/>
              </a:lnSpc>
              <a:tabLst>
                <a:tab algn="l" pos="0"/>
              </a:tabLst>
            </a:pPr>
            <a:endParaRPr b="0" lang="en-US" sz="1500" spc="-1" strike="noStrike">
              <a:latin typeface="DejaVu Sans"/>
            </a:endParaRPr>
          </a:p>
          <a:p>
            <a:pPr marL="457200" indent="-324000">
              <a:lnSpc>
                <a:spcPct val="100000"/>
              </a:lnSpc>
              <a:buClr>
                <a:srgbClr val="3a3a3a"/>
              </a:buClr>
              <a:buFont typeface="Arial"/>
              <a:buChar char="●"/>
              <a:tabLst>
                <a:tab algn="l" pos="0"/>
              </a:tabLst>
            </a:pPr>
            <a:r>
              <a:rPr b="0" lang="en" sz="1500" spc="-1" strike="noStrike">
                <a:solidFill>
                  <a:srgbClr val="3a3a3a"/>
                </a:solidFill>
                <a:latin typeface="Arial"/>
                <a:ea typeface="Arial"/>
              </a:rPr>
              <a:t>There is a CTF For any knowledge level! You do not need to be an avid coder, or a 1337 h@x0r in order to compete! In fact, participating in ctfs are one of the best ways you can learn Cyber Topics.</a:t>
            </a:r>
            <a:endParaRPr b="0" lang="en-US" sz="1500" spc="-1" strike="noStrike">
              <a:latin typeface="DejaVu Sans"/>
            </a:endParaRPr>
          </a:p>
          <a:p>
            <a:pPr marL="457200">
              <a:lnSpc>
                <a:spcPct val="100000"/>
              </a:lnSpc>
              <a:tabLst>
                <a:tab algn="l" pos="0"/>
              </a:tabLst>
            </a:pPr>
            <a:endParaRPr b="0" lang="en-US" sz="1500" spc="-1" strike="noStrike">
              <a:latin typeface="DejaVu Sans"/>
            </a:endParaRPr>
          </a:p>
          <a:p>
            <a:pPr marL="457200" indent="-324000">
              <a:lnSpc>
                <a:spcPct val="100000"/>
              </a:lnSpc>
              <a:buClr>
                <a:srgbClr val="3a3a3a"/>
              </a:buClr>
              <a:buFont typeface="Arial"/>
              <a:buChar char="●"/>
              <a:tabLst>
                <a:tab algn="l" pos="0"/>
              </a:tabLst>
            </a:pPr>
            <a:r>
              <a:rPr b="0" lang="en" sz="1500" spc="-1" strike="noStrike">
                <a:solidFill>
                  <a:srgbClr val="3a3a3a"/>
                </a:solidFill>
                <a:latin typeface="Arial"/>
                <a:ea typeface="Arial"/>
              </a:rPr>
              <a:t>CTFs can also be done online remotely at any time, or in person.</a:t>
            </a:r>
            <a:endParaRPr b="0" lang="en-US" sz="1500" spc="-1" strike="noStrike">
              <a:latin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822240" y="2937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Past Competitions the Club Has Done </a:t>
            </a:r>
            <a:endParaRPr b="0" lang="en-US" sz="2800" spc="-1" strike="noStrike">
              <a:solidFill>
                <a:srgbClr val="000000"/>
              </a:solidFill>
              <a:latin typeface="Arial"/>
            </a:endParaRPr>
          </a:p>
        </p:txBody>
      </p:sp>
      <p:sp>
        <p:nvSpPr>
          <p:cNvPr id="176" name="Google Shape;98;p19"/>
          <p:cNvSpPr/>
          <p:nvPr/>
        </p:nvSpPr>
        <p:spPr>
          <a:xfrm>
            <a:off x="2724120" y="1343880"/>
            <a:ext cx="63360" cy="399960"/>
          </a:xfrm>
          <a:prstGeom prst="rect">
            <a:avLst/>
          </a:prstGeom>
          <a:noFill/>
          <a:ln w="0">
            <a:noFill/>
          </a:ln>
        </p:spPr>
        <p:style>
          <a:lnRef idx="0"/>
          <a:fillRef idx="0"/>
          <a:effectRef idx="0"/>
          <a:fontRef idx="minor"/>
        </p:style>
      </p:sp>
      <p:sp>
        <p:nvSpPr>
          <p:cNvPr id="177" name="Google Shape;99;p19"/>
          <p:cNvSpPr/>
          <p:nvPr/>
        </p:nvSpPr>
        <p:spPr>
          <a:xfrm>
            <a:off x="3335400" y="1641960"/>
            <a:ext cx="4546080" cy="415080"/>
          </a:xfrm>
          <a:prstGeom prst="rect">
            <a:avLst/>
          </a:prstGeom>
          <a:noFill/>
          <a:ln w="0">
            <a:noFill/>
          </a:ln>
        </p:spPr>
        <p:style>
          <a:lnRef idx="0"/>
          <a:fillRef idx="0"/>
          <a:effectRef idx="0"/>
          <a:fontRef idx="minor"/>
        </p:style>
      </p:sp>
      <p:pic>
        <p:nvPicPr>
          <p:cNvPr id="178" name="Google Shape;100;p19" descr=""/>
          <p:cNvPicPr/>
          <p:nvPr/>
        </p:nvPicPr>
        <p:blipFill>
          <a:blip r:embed="rId1"/>
          <a:stretch/>
        </p:blipFill>
        <p:spPr>
          <a:xfrm>
            <a:off x="874440" y="828000"/>
            <a:ext cx="1887480" cy="1887480"/>
          </a:xfrm>
          <a:prstGeom prst="rect">
            <a:avLst/>
          </a:prstGeom>
          <a:ln w="0">
            <a:noFill/>
          </a:ln>
        </p:spPr>
      </p:pic>
      <p:pic>
        <p:nvPicPr>
          <p:cNvPr id="179" name="Google Shape;101;p19" descr=""/>
          <p:cNvPicPr/>
          <p:nvPr/>
        </p:nvPicPr>
        <p:blipFill>
          <a:blip r:embed="rId2"/>
          <a:stretch/>
        </p:blipFill>
        <p:spPr>
          <a:xfrm>
            <a:off x="5497200" y="1790640"/>
            <a:ext cx="3075840" cy="988560"/>
          </a:xfrm>
          <a:prstGeom prst="rect">
            <a:avLst/>
          </a:prstGeom>
          <a:ln w="0">
            <a:noFill/>
          </a:ln>
        </p:spPr>
      </p:pic>
      <p:pic>
        <p:nvPicPr>
          <p:cNvPr id="180" name="Google Shape;102;p19" descr=""/>
          <p:cNvPicPr/>
          <p:nvPr/>
        </p:nvPicPr>
        <p:blipFill>
          <a:blip r:embed="rId3"/>
          <a:stretch/>
        </p:blipFill>
        <p:spPr>
          <a:xfrm>
            <a:off x="1415880" y="3177720"/>
            <a:ext cx="2466720" cy="1479960"/>
          </a:xfrm>
          <a:prstGeom prst="rect">
            <a:avLst/>
          </a:prstGeom>
          <a:ln w="0">
            <a:noFill/>
          </a:ln>
        </p:spPr>
      </p:pic>
      <p:pic>
        <p:nvPicPr>
          <p:cNvPr id="181" name="Google Shape;103;p19" descr=""/>
          <p:cNvPicPr/>
          <p:nvPr/>
        </p:nvPicPr>
        <p:blipFill>
          <a:blip r:embed="rId4"/>
          <a:stretch/>
        </p:blipFill>
        <p:spPr>
          <a:xfrm>
            <a:off x="4033080" y="2833200"/>
            <a:ext cx="3924360" cy="1746000"/>
          </a:xfrm>
          <a:prstGeom prst="rect">
            <a:avLst/>
          </a:prstGeom>
          <a:ln w="0">
            <a:noFill/>
          </a:ln>
        </p:spPr>
      </p:pic>
      <p:pic>
        <p:nvPicPr>
          <p:cNvPr id="182" name="Google Shape;104;p19" descr=""/>
          <p:cNvPicPr/>
          <p:nvPr/>
        </p:nvPicPr>
        <p:blipFill>
          <a:blip r:embed="rId5"/>
          <a:srcRect l="28113" t="0" r="29995" b="0"/>
          <a:stretch/>
        </p:blipFill>
        <p:spPr>
          <a:xfrm>
            <a:off x="2896200" y="1396080"/>
            <a:ext cx="2466720" cy="751680"/>
          </a:xfrm>
          <a:prstGeom prst="rect">
            <a:avLst/>
          </a:prstGeom>
          <a:ln w="0">
            <a:noFill/>
          </a:ln>
        </p:spPr>
      </p:pic>
      <p:pic>
        <p:nvPicPr>
          <p:cNvPr id="183" name="Google Shape;105;p19" descr=""/>
          <p:cNvPicPr/>
          <p:nvPr/>
        </p:nvPicPr>
        <p:blipFill>
          <a:blip r:embed="rId6"/>
          <a:stretch/>
        </p:blipFill>
        <p:spPr>
          <a:xfrm>
            <a:off x="5898600" y="702360"/>
            <a:ext cx="2476440" cy="884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11760" y="444960"/>
            <a:ext cx="852012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Types of CTFs</a:t>
            </a:r>
            <a:endParaRPr b="0" lang="en-US" sz="2800" spc="-1" strike="noStrike">
              <a:solidFill>
                <a:srgbClr val="000000"/>
              </a:solidFill>
              <a:latin typeface="Arial"/>
            </a:endParaRPr>
          </a:p>
        </p:txBody>
      </p:sp>
      <p:sp>
        <p:nvSpPr>
          <p:cNvPr id="185" name="Google Shape;111;p20"/>
          <p:cNvSpPr/>
          <p:nvPr/>
        </p:nvSpPr>
        <p:spPr>
          <a:xfrm>
            <a:off x="3211920" y="1017720"/>
            <a:ext cx="2903400" cy="321300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 sz="1500" spc="-1" strike="noStrike">
                <a:solidFill>
                  <a:srgbClr val="3a3a3a"/>
                </a:solidFill>
                <a:latin typeface="Arial"/>
                <a:ea typeface="Arial"/>
              </a:rPr>
              <a:t>Jeopardy-Style </a:t>
            </a:r>
            <a:endParaRPr b="0" lang="en-US" sz="1500" spc="-1" strike="noStrike">
              <a:latin typeface="DejaVu Sans"/>
            </a:endParaRPr>
          </a:p>
          <a:p>
            <a:pPr algn="ctr">
              <a:lnSpc>
                <a:spcPct val="100000"/>
              </a:lnSpc>
              <a:tabLst>
                <a:tab algn="l" pos="0"/>
              </a:tabLst>
            </a:pPr>
            <a:endParaRPr b="0" lang="en-US" sz="1500" spc="-1" strike="noStrike">
              <a:latin typeface="DejaVu Sans"/>
            </a:endParaRPr>
          </a:p>
          <a:p>
            <a:pPr marL="457200" indent="-311040">
              <a:lnSpc>
                <a:spcPct val="100000"/>
              </a:lnSpc>
              <a:buClr>
                <a:srgbClr val="3a3a3a"/>
              </a:buClr>
              <a:buFont typeface="Arial"/>
              <a:buChar char="●"/>
              <a:tabLst>
                <a:tab algn="l" pos="0"/>
              </a:tabLst>
            </a:pPr>
            <a:r>
              <a:rPr b="0" lang="en" sz="1300" spc="-1" strike="noStrike">
                <a:solidFill>
                  <a:srgbClr val="3a3a3a"/>
                </a:solidFill>
                <a:latin typeface="Arial"/>
                <a:ea typeface="Arial"/>
              </a:rPr>
              <a:t>Most Common type of CTF</a:t>
            </a:r>
            <a:endParaRPr b="0" lang="en-US" sz="1300" spc="-1" strike="noStrike">
              <a:latin typeface="DejaVu Sans"/>
            </a:endParaRPr>
          </a:p>
          <a:p>
            <a:pPr marL="457200" indent="-311040">
              <a:lnSpc>
                <a:spcPct val="100000"/>
              </a:lnSpc>
              <a:buClr>
                <a:srgbClr val="3a3a3a"/>
              </a:buClr>
              <a:buFont typeface="Arial"/>
              <a:buChar char="●"/>
              <a:tabLst>
                <a:tab algn="l" pos="0"/>
              </a:tabLst>
            </a:pPr>
            <a:r>
              <a:rPr b="0" lang="en" sz="1300" spc="-1" strike="noStrike">
                <a:solidFill>
                  <a:srgbClr val="3a3a3a"/>
                </a:solidFill>
                <a:latin typeface="Arial"/>
                <a:ea typeface="Arial"/>
              </a:rPr>
              <a:t>Best for beginners!</a:t>
            </a:r>
            <a:endParaRPr b="0" lang="en-US" sz="1300" spc="-1" strike="noStrike">
              <a:latin typeface="DejaVu Sans"/>
            </a:endParaRPr>
          </a:p>
          <a:p>
            <a:pPr marL="457200" indent="-311040">
              <a:lnSpc>
                <a:spcPct val="100000"/>
              </a:lnSpc>
              <a:buClr>
                <a:srgbClr val="3a3a3a"/>
              </a:buClr>
              <a:buFont typeface="Arial"/>
              <a:buChar char="●"/>
              <a:tabLst>
                <a:tab algn="l" pos="0"/>
              </a:tabLst>
            </a:pPr>
            <a:r>
              <a:rPr b="0" lang="en" sz="1300" spc="-1" strike="noStrike">
                <a:solidFill>
                  <a:srgbClr val="3a3a3a"/>
                </a:solidFill>
                <a:latin typeface="Arial"/>
                <a:ea typeface="Arial"/>
              </a:rPr>
              <a:t>Jeopardy style is where you have a list of challenges you can do from a variety of categories, and by doing them you can obtain the flag.</a:t>
            </a:r>
            <a:endParaRPr b="0" lang="en-US" sz="1300" spc="-1" strike="noStrike">
              <a:latin typeface="DejaVu Sans"/>
            </a:endParaRPr>
          </a:p>
          <a:p>
            <a:pPr marL="457200" indent="-311040">
              <a:lnSpc>
                <a:spcPct val="100000"/>
              </a:lnSpc>
              <a:buClr>
                <a:srgbClr val="3a3a3a"/>
              </a:buClr>
              <a:buFont typeface="Arial"/>
              <a:buChar char="●"/>
              <a:tabLst>
                <a:tab algn="l" pos="0"/>
              </a:tabLst>
            </a:pPr>
            <a:r>
              <a:rPr b="0" lang="en" sz="1300" spc="-1" strike="noStrike">
                <a:solidFill>
                  <a:srgbClr val="3a3a3a"/>
                </a:solidFill>
                <a:latin typeface="Arial"/>
                <a:ea typeface="Arial"/>
              </a:rPr>
              <a:t>The team/individual with most flags, wins!</a:t>
            </a:r>
            <a:endParaRPr b="0" lang="en-US" sz="1300" spc="-1" strike="noStrike">
              <a:latin typeface="DejaVu Sans"/>
            </a:endParaRPr>
          </a:p>
          <a:p>
            <a:pPr marL="457200" indent="-311040">
              <a:lnSpc>
                <a:spcPct val="100000"/>
              </a:lnSpc>
              <a:buClr>
                <a:srgbClr val="3a3a3a"/>
              </a:buClr>
              <a:buFont typeface="Arial"/>
              <a:buChar char="●"/>
              <a:tabLst>
                <a:tab algn="l" pos="0"/>
              </a:tabLst>
            </a:pPr>
            <a:r>
              <a:rPr b="0" lang="en" sz="1300" spc="-1" strike="noStrike">
                <a:solidFill>
                  <a:srgbClr val="3a3a3a"/>
                </a:solidFill>
                <a:latin typeface="Arial"/>
                <a:ea typeface="Arial"/>
              </a:rPr>
              <a:t>This is what we will be focusing on for the slides.</a:t>
            </a:r>
            <a:endParaRPr b="0" lang="en-US" sz="1300" spc="-1" strike="noStrike">
              <a:latin typeface="DejaVu Sans"/>
            </a:endParaRPr>
          </a:p>
          <a:p>
            <a:pPr marL="457200" indent="-311040">
              <a:lnSpc>
                <a:spcPct val="100000"/>
              </a:lnSpc>
              <a:buClr>
                <a:srgbClr val="3a3a3a"/>
              </a:buClr>
              <a:buFont typeface="Arial"/>
              <a:buChar char="●"/>
              <a:tabLst>
                <a:tab algn="l" pos="0"/>
              </a:tabLst>
            </a:pPr>
            <a:r>
              <a:rPr b="0" lang="en" sz="1300" spc="-1" strike="noStrike">
                <a:solidFill>
                  <a:srgbClr val="3a3a3a"/>
                </a:solidFill>
                <a:latin typeface="Arial"/>
                <a:ea typeface="Arial"/>
              </a:rPr>
              <a:t>Examples: Picoctf, NCL, OverTheWire</a:t>
            </a:r>
            <a:endParaRPr b="0" lang="en-US" sz="1300" spc="-1" strike="noStrike">
              <a:latin typeface="DejaVu Sans"/>
            </a:endParaRPr>
          </a:p>
        </p:txBody>
      </p:sp>
      <p:sp>
        <p:nvSpPr>
          <p:cNvPr id="186" name="Google Shape;112;p20"/>
          <p:cNvSpPr/>
          <p:nvPr/>
        </p:nvSpPr>
        <p:spPr>
          <a:xfrm>
            <a:off x="217080" y="937440"/>
            <a:ext cx="3260160" cy="355932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en" sz="1500" spc="-1" strike="noStrike">
                <a:solidFill>
                  <a:srgbClr val="3a3a3a"/>
                </a:solidFill>
                <a:latin typeface="Arial"/>
                <a:ea typeface="Arial"/>
              </a:rPr>
              <a:t> </a:t>
            </a:r>
            <a:r>
              <a:rPr b="1" lang="en" sz="1500" spc="-1" strike="noStrike">
                <a:solidFill>
                  <a:srgbClr val="3a3a3a"/>
                </a:solidFill>
                <a:latin typeface="Arial"/>
                <a:ea typeface="Arial"/>
              </a:rPr>
              <a:t>Attack/Defense (Both or one)</a:t>
            </a:r>
            <a:endParaRPr b="0" lang="en-US" sz="1500" spc="-1" strike="noStrike">
              <a:latin typeface="DejaVu Sans"/>
            </a:endParaRPr>
          </a:p>
          <a:p>
            <a:pPr algn="ctr">
              <a:lnSpc>
                <a:spcPct val="100000"/>
              </a:lnSpc>
              <a:tabLst>
                <a:tab algn="l" pos="0"/>
              </a:tabLst>
            </a:pPr>
            <a:endParaRPr b="0" lang="en-US" sz="1500" spc="-1" strike="noStrike">
              <a:latin typeface="DejaVu Sans"/>
            </a:endParaRPr>
          </a:p>
          <a:p>
            <a:pPr marL="457200" indent="-304920">
              <a:lnSpc>
                <a:spcPct val="100000"/>
              </a:lnSpc>
              <a:buClr>
                <a:srgbClr val="3a3a3a"/>
              </a:buClr>
              <a:buFont typeface="Arial"/>
              <a:buChar char="●"/>
              <a:tabLst>
                <a:tab algn="l" pos="0"/>
              </a:tabLst>
            </a:pPr>
            <a:r>
              <a:rPr b="0" lang="en" sz="1200" spc="-1" strike="noStrike">
                <a:solidFill>
                  <a:srgbClr val="3a3a3a"/>
                </a:solidFill>
                <a:latin typeface="Arial"/>
                <a:ea typeface="Arial"/>
              </a:rPr>
              <a:t>This type of ctf involves either attacking and/or defending servers in order to gain/steal points/flags.</a:t>
            </a:r>
            <a:endParaRPr b="0" lang="en-US" sz="1200" spc="-1" strike="noStrike">
              <a:latin typeface="DejaVu Sans"/>
            </a:endParaRPr>
          </a:p>
          <a:p>
            <a:pPr marL="457200" indent="-304920">
              <a:lnSpc>
                <a:spcPct val="100000"/>
              </a:lnSpc>
              <a:buClr>
                <a:srgbClr val="3a3a3a"/>
              </a:buClr>
              <a:buFont typeface="Arial"/>
              <a:buChar char="●"/>
              <a:tabLst>
                <a:tab algn="l" pos="0"/>
              </a:tabLst>
            </a:pPr>
            <a:r>
              <a:rPr b="0" lang="en" sz="1200" spc="-1" strike="noStrike">
                <a:solidFill>
                  <a:srgbClr val="3a3a3a"/>
                </a:solidFill>
                <a:latin typeface="Arial"/>
                <a:ea typeface="Arial"/>
              </a:rPr>
              <a:t>This competition is not recommended for beginners usually but competitions like NCAE make it accessible</a:t>
            </a:r>
            <a:endParaRPr b="0" lang="en-US" sz="1200" spc="-1" strike="noStrike">
              <a:latin typeface="DejaVu Sans"/>
            </a:endParaRPr>
          </a:p>
          <a:p>
            <a:pPr marL="457200" indent="-304920">
              <a:lnSpc>
                <a:spcPct val="100000"/>
              </a:lnSpc>
              <a:buClr>
                <a:srgbClr val="3a3a3a"/>
              </a:buClr>
              <a:buFont typeface="Arial"/>
              <a:buChar char="●"/>
              <a:tabLst>
                <a:tab algn="l" pos="0"/>
              </a:tabLst>
            </a:pPr>
            <a:r>
              <a:rPr b="0" lang="en" sz="1200" spc="-1" strike="noStrike">
                <a:solidFill>
                  <a:srgbClr val="3a3a3a"/>
                </a:solidFill>
                <a:latin typeface="Arial"/>
                <a:ea typeface="Arial"/>
              </a:rPr>
              <a:t>Usually everyone gets the same machines so you have to make decisions if you want to exploit a found vulnerability to steal flags or patch it on your system.</a:t>
            </a:r>
            <a:endParaRPr b="0" lang="en-US" sz="1200" spc="-1" strike="noStrike">
              <a:latin typeface="DejaVu Sans"/>
            </a:endParaRPr>
          </a:p>
          <a:p>
            <a:pPr marL="457200" indent="-304920">
              <a:lnSpc>
                <a:spcPct val="100000"/>
              </a:lnSpc>
              <a:buClr>
                <a:srgbClr val="3a3a3a"/>
              </a:buClr>
              <a:buFont typeface="Arial"/>
              <a:buChar char="●"/>
              <a:tabLst>
                <a:tab algn="l" pos="0"/>
              </a:tabLst>
            </a:pPr>
            <a:r>
              <a:rPr b="0" lang="en" sz="1200" spc="-1" strike="noStrike">
                <a:solidFill>
                  <a:srgbClr val="3a3a3a"/>
                </a:solidFill>
                <a:latin typeface="Arial"/>
                <a:ea typeface="Arial"/>
              </a:rPr>
              <a:t>Usually involves trying to keep services (like a website) online and functional for points.</a:t>
            </a:r>
            <a:endParaRPr b="0" lang="en-US" sz="1200" spc="-1" strike="noStrike">
              <a:latin typeface="DejaVu Sans"/>
            </a:endParaRPr>
          </a:p>
          <a:p>
            <a:pPr marL="457200" indent="-304920">
              <a:lnSpc>
                <a:spcPct val="100000"/>
              </a:lnSpc>
              <a:buClr>
                <a:srgbClr val="3a3a3a"/>
              </a:buClr>
              <a:buFont typeface="Arial"/>
              <a:buChar char="●"/>
              <a:tabLst>
                <a:tab algn="l" pos="0"/>
              </a:tabLst>
            </a:pPr>
            <a:r>
              <a:rPr b="0" lang="en" sz="1200" spc="-1" strike="noStrike">
                <a:solidFill>
                  <a:srgbClr val="3a3a3a"/>
                </a:solidFill>
                <a:latin typeface="Arial"/>
                <a:ea typeface="Arial"/>
              </a:rPr>
              <a:t>Examples: NCAE, CCDC, HackTheBox</a:t>
            </a:r>
            <a:endParaRPr b="0" lang="en-US" sz="1200" spc="-1" strike="noStrike">
              <a:latin typeface="DejaVu Sans"/>
            </a:endParaRPr>
          </a:p>
        </p:txBody>
      </p:sp>
      <p:sp>
        <p:nvSpPr>
          <p:cNvPr id="187" name="Google Shape;113;p20"/>
          <p:cNvSpPr/>
          <p:nvPr/>
        </p:nvSpPr>
        <p:spPr>
          <a:xfrm>
            <a:off x="5865840" y="1047960"/>
            <a:ext cx="3193200" cy="3376800"/>
          </a:xfrm>
          <a:prstGeom prst="rect">
            <a:avLst/>
          </a:prstGeom>
          <a:noFill/>
          <a:ln w="0">
            <a:noFill/>
          </a:ln>
        </p:spPr>
        <p:style>
          <a:lnRef idx="0"/>
          <a:fillRef idx="0"/>
          <a:effectRef idx="0"/>
          <a:fontRef idx="minor"/>
        </p:style>
        <p:txBody>
          <a:bodyPr tIns="91440" bIns="91440" anchor="t">
            <a:spAutoFit/>
          </a:bodyPr>
          <a:p>
            <a:pPr marL="457200">
              <a:lnSpc>
                <a:spcPct val="100000"/>
              </a:lnSpc>
              <a:tabLst>
                <a:tab algn="l" pos="0"/>
              </a:tabLst>
            </a:pPr>
            <a:r>
              <a:rPr b="0" lang="en" sz="1500" spc="-1" strike="noStrike">
                <a:solidFill>
                  <a:srgbClr val="3a3a3a"/>
                </a:solidFill>
                <a:latin typeface="Arial"/>
                <a:ea typeface="Arial"/>
              </a:rPr>
              <a:t>  </a:t>
            </a:r>
            <a:r>
              <a:rPr b="1" lang="en" sz="1500" spc="-1" strike="noStrike">
                <a:solidFill>
                  <a:srgbClr val="3a3a3a"/>
                </a:solidFill>
                <a:latin typeface="Arial"/>
                <a:ea typeface="Arial"/>
              </a:rPr>
              <a:t> </a:t>
            </a:r>
            <a:r>
              <a:rPr b="1" lang="en" sz="1500" spc="-1" strike="noStrike">
                <a:solidFill>
                  <a:srgbClr val="3a3a3a"/>
                </a:solidFill>
                <a:latin typeface="Arial"/>
                <a:ea typeface="Arial"/>
              </a:rPr>
              <a:t>King of The Hill</a:t>
            </a:r>
            <a:endParaRPr b="0" lang="en-US" sz="1500" spc="-1" strike="noStrike">
              <a:latin typeface="DejaVu Sans"/>
            </a:endParaRPr>
          </a:p>
          <a:p>
            <a:pPr marL="457200" indent="-304920">
              <a:lnSpc>
                <a:spcPct val="100000"/>
              </a:lnSpc>
              <a:buClr>
                <a:srgbClr val="3a3a3a"/>
              </a:buClr>
              <a:buFont typeface="Arial"/>
              <a:buChar char="●"/>
              <a:tabLst>
                <a:tab algn="l" pos="0"/>
              </a:tabLst>
            </a:pPr>
            <a:r>
              <a:rPr b="0" lang="en" sz="1200" spc="-1" strike="noStrike">
                <a:solidFill>
                  <a:srgbClr val="3a3a3a"/>
                </a:solidFill>
                <a:latin typeface="Arial"/>
                <a:ea typeface="Arial"/>
              </a:rPr>
              <a:t>This type of competition is where multiple people try to hack into the same server and stay as the “root” or admin user for as long as possible.</a:t>
            </a:r>
            <a:endParaRPr b="0" lang="en-US" sz="1200" spc="-1" strike="noStrike">
              <a:latin typeface="DejaVu Sans"/>
            </a:endParaRPr>
          </a:p>
          <a:p>
            <a:pPr marL="457200" indent="-304920">
              <a:lnSpc>
                <a:spcPct val="100000"/>
              </a:lnSpc>
              <a:buClr>
                <a:srgbClr val="3a3a3a"/>
              </a:buClr>
              <a:buFont typeface="Arial"/>
              <a:buChar char="●"/>
              <a:tabLst>
                <a:tab algn="l" pos="0"/>
              </a:tabLst>
            </a:pPr>
            <a:r>
              <a:rPr b="0" lang="en" sz="1200" spc="-1" strike="noStrike">
                <a:solidFill>
                  <a:srgbClr val="3a3a3a"/>
                </a:solidFill>
                <a:latin typeface="Arial"/>
                <a:ea typeface="Arial"/>
              </a:rPr>
              <a:t>Also not recommended for beginners, but there are some beginner machines out there.</a:t>
            </a:r>
            <a:endParaRPr b="0" lang="en-US" sz="1200" spc="-1" strike="noStrike">
              <a:latin typeface="DejaVu Sans"/>
            </a:endParaRPr>
          </a:p>
          <a:p>
            <a:pPr marL="457200" indent="-304920">
              <a:lnSpc>
                <a:spcPct val="100000"/>
              </a:lnSpc>
              <a:buClr>
                <a:srgbClr val="3a3a3a"/>
              </a:buClr>
              <a:buFont typeface="Arial"/>
              <a:buChar char="●"/>
              <a:tabLst>
                <a:tab algn="l" pos="0"/>
              </a:tabLst>
            </a:pPr>
            <a:r>
              <a:rPr b="0" lang="en" sz="1200" spc="-1" strike="noStrike">
                <a:solidFill>
                  <a:srgbClr val="3a3a3a"/>
                </a:solidFill>
                <a:latin typeface="Arial"/>
                <a:ea typeface="Arial"/>
              </a:rPr>
              <a:t>It starts as an attack, but quickly become a defense when you are king.</a:t>
            </a:r>
            <a:endParaRPr b="0" lang="en-US" sz="1200" spc="-1" strike="noStrike">
              <a:latin typeface="DejaVu Sans"/>
            </a:endParaRPr>
          </a:p>
          <a:p>
            <a:pPr marL="457200" indent="-304920">
              <a:lnSpc>
                <a:spcPct val="100000"/>
              </a:lnSpc>
              <a:buClr>
                <a:srgbClr val="3a3a3a"/>
              </a:buClr>
              <a:buFont typeface="Arial"/>
              <a:buChar char="●"/>
              <a:tabLst>
                <a:tab algn="l" pos="0"/>
              </a:tabLst>
            </a:pPr>
            <a:r>
              <a:rPr b="0" lang="en" sz="1200" spc="-1" strike="noStrike">
                <a:solidFill>
                  <a:srgbClr val="3a3a3a"/>
                </a:solidFill>
                <a:latin typeface="Arial"/>
                <a:ea typeface="Arial"/>
              </a:rPr>
              <a:t>Points are given based on how long you are the root user, though some also give points if you are a regular user.</a:t>
            </a:r>
            <a:endParaRPr b="0" lang="en-US" sz="1200" spc="-1" strike="noStrike">
              <a:latin typeface="DejaVu Sans"/>
            </a:endParaRPr>
          </a:p>
          <a:p>
            <a:pPr marL="457200" indent="-304920">
              <a:lnSpc>
                <a:spcPct val="100000"/>
              </a:lnSpc>
              <a:buClr>
                <a:srgbClr val="3a3a3a"/>
              </a:buClr>
              <a:buFont typeface="Arial"/>
              <a:buChar char="●"/>
              <a:tabLst>
                <a:tab algn="l" pos="0"/>
              </a:tabLst>
            </a:pPr>
            <a:r>
              <a:rPr b="0" lang="en" sz="1200" spc="-1" strike="noStrike">
                <a:solidFill>
                  <a:srgbClr val="3a3a3a"/>
                </a:solidFill>
                <a:latin typeface="Arial"/>
                <a:ea typeface="Arial"/>
              </a:rPr>
              <a:t>Examples: TryHackMe, HackTheBox</a:t>
            </a:r>
            <a:endParaRPr b="0" lang="en-US" sz="1200" spc="-1" strike="noStrike">
              <a:latin typeface="DejaVu Sans"/>
            </a:endParaRPr>
          </a:p>
          <a:p>
            <a:pPr marL="457200">
              <a:lnSpc>
                <a:spcPct val="100000"/>
              </a:lnSpc>
              <a:tabLst>
                <a:tab algn="l" pos="0"/>
              </a:tabLst>
            </a:pPr>
            <a:endParaRPr b="0" lang="en-US" sz="1500" spc="-1" strike="noStrike">
              <a:latin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CTF  Benefits</a:t>
            </a:r>
            <a:endParaRPr b="0" lang="en-US" sz="2800" spc="-1" strike="noStrike">
              <a:solidFill>
                <a:srgbClr val="000000"/>
              </a:solidFill>
              <a:latin typeface="Arial"/>
            </a:endParaRPr>
          </a:p>
        </p:txBody>
      </p:sp>
      <p:sp>
        <p:nvSpPr>
          <p:cNvPr id="189" name="Google Shape;119;p21"/>
          <p:cNvSpPr/>
          <p:nvPr/>
        </p:nvSpPr>
        <p:spPr>
          <a:xfrm>
            <a:off x="2279520" y="1349280"/>
            <a:ext cx="4825080" cy="3149280"/>
          </a:xfrm>
          <a:prstGeom prst="rect">
            <a:avLst/>
          </a:prstGeom>
          <a:noFill/>
          <a:ln w="0">
            <a:noFill/>
          </a:ln>
        </p:spPr>
        <p:style>
          <a:lnRef idx="0"/>
          <a:fillRef idx="0"/>
          <a:effectRef idx="0"/>
          <a:fontRef idx="minor"/>
        </p:style>
        <p:txBody>
          <a:bodyPr tIns="91440" bIns="91440" anchor="ctr">
            <a:spAutoFit/>
          </a:bodyPr>
          <a:p>
            <a:pPr marL="457200" indent="-324000">
              <a:lnSpc>
                <a:spcPct val="100000"/>
              </a:lnSpc>
              <a:buClr>
                <a:srgbClr val="3a3a3a"/>
              </a:buClr>
              <a:buFont typeface="Arial"/>
              <a:buChar char="●"/>
            </a:pPr>
            <a:r>
              <a:rPr b="0" lang="en" sz="1500" spc="-1" strike="noStrike">
                <a:solidFill>
                  <a:srgbClr val="3a3a3a"/>
                </a:solidFill>
                <a:latin typeface="Arial"/>
                <a:ea typeface="Arial"/>
              </a:rPr>
              <a:t>Ctfs are a great way to get started on your journey into cybersecurity, it is where I have done the majority of my learning!</a:t>
            </a:r>
            <a:endParaRPr b="0" lang="en-US" sz="1500" spc="-1" strike="noStrike">
              <a:latin typeface="DejaVu Sans"/>
            </a:endParaRPr>
          </a:p>
          <a:p>
            <a:pPr marL="457200">
              <a:lnSpc>
                <a:spcPct val="100000"/>
              </a:lnSpc>
              <a:tabLst>
                <a:tab algn="l" pos="0"/>
              </a:tabLst>
            </a:pPr>
            <a:endParaRPr b="0" lang="en-US" sz="1500" spc="-1" strike="noStrike">
              <a:latin typeface="DejaVu Sans"/>
            </a:endParaRPr>
          </a:p>
          <a:p>
            <a:pPr marL="457200" indent="-324000">
              <a:lnSpc>
                <a:spcPct val="100000"/>
              </a:lnSpc>
              <a:buClr>
                <a:srgbClr val="3a3a3a"/>
              </a:buClr>
              <a:buFont typeface="Arial"/>
              <a:buChar char="●"/>
              <a:tabLst>
                <a:tab algn="l" pos="0"/>
              </a:tabLst>
            </a:pPr>
            <a:r>
              <a:rPr b="0" lang="en" sz="1500" spc="-1" strike="noStrike">
                <a:solidFill>
                  <a:srgbClr val="3a3a3a"/>
                </a:solidFill>
                <a:latin typeface="Arial"/>
                <a:ea typeface="Arial"/>
              </a:rPr>
              <a:t>Many employers of cybersecurity look for those who participate in CTFs.</a:t>
            </a:r>
            <a:endParaRPr b="0" lang="en-US" sz="1500" spc="-1" strike="noStrike">
              <a:latin typeface="DejaVu Sans"/>
            </a:endParaRPr>
          </a:p>
          <a:p>
            <a:pPr marL="457200">
              <a:lnSpc>
                <a:spcPct val="100000"/>
              </a:lnSpc>
              <a:tabLst>
                <a:tab algn="l" pos="0"/>
              </a:tabLst>
            </a:pPr>
            <a:endParaRPr b="0" lang="en-US" sz="1500" spc="-1" strike="noStrike">
              <a:latin typeface="DejaVu Sans"/>
            </a:endParaRPr>
          </a:p>
          <a:p>
            <a:pPr marL="457200" indent="-324000">
              <a:lnSpc>
                <a:spcPct val="100000"/>
              </a:lnSpc>
              <a:buClr>
                <a:srgbClr val="3a3a3a"/>
              </a:buClr>
              <a:buFont typeface="Arial"/>
              <a:buChar char="●"/>
              <a:tabLst>
                <a:tab algn="l" pos="0"/>
              </a:tabLst>
            </a:pPr>
            <a:r>
              <a:rPr b="0" lang="en" sz="1500" spc="-1" strike="noStrike">
                <a:solidFill>
                  <a:srgbClr val="3a3a3a"/>
                </a:solidFill>
                <a:latin typeface="Arial"/>
                <a:ea typeface="Arial"/>
              </a:rPr>
              <a:t>Some competitions have prize money.</a:t>
            </a:r>
            <a:endParaRPr b="0" lang="en-US" sz="1500" spc="-1" strike="noStrike">
              <a:latin typeface="DejaVu Sans"/>
            </a:endParaRPr>
          </a:p>
          <a:p>
            <a:pPr marL="457200">
              <a:lnSpc>
                <a:spcPct val="100000"/>
              </a:lnSpc>
              <a:tabLst>
                <a:tab algn="l" pos="0"/>
              </a:tabLst>
            </a:pPr>
            <a:endParaRPr b="0" lang="en-US" sz="1500" spc="-1" strike="noStrike">
              <a:latin typeface="DejaVu Sans"/>
            </a:endParaRPr>
          </a:p>
          <a:p>
            <a:pPr marL="457200" indent="-324000">
              <a:lnSpc>
                <a:spcPct val="100000"/>
              </a:lnSpc>
              <a:buClr>
                <a:srgbClr val="3a3a3a"/>
              </a:buClr>
              <a:buFont typeface="Arial"/>
              <a:buChar char="●"/>
              <a:tabLst>
                <a:tab algn="l" pos="0"/>
              </a:tabLst>
            </a:pPr>
            <a:r>
              <a:rPr b="0" lang="en" sz="1500" spc="-1" strike="noStrike">
                <a:solidFill>
                  <a:srgbClr val="3a3a3a"/>
                </a:solidFill>
                <a:latin typeface="Arial"/>
                <a:ea typeface="Arial"/>
              </a:rPr>
              <a:t>They are also a safe and </a:t>
            </a:r>
            <a:r>
              <a:rPr b="0" lang="en" sz="1500" spc="-1" strike="noStrike" u="sng">
                <a:solidFill>
                  <a:srgbClr val="3a3a3a"/>
                </a:solidFill>
                <a:uFillTx/>
                <a:latin typeface="Arial"/>
                <a:ea typeface="Arial"/>
              </a:rPr>
              <a:t>legal</a:t>
            </a:r>
            <a:r>
              <a:rPr b="0" lang="en" sz="1500" spc="-1" strike="noStrike">
                <a:solidFill>
                  <a:srgbClr val="3a3a3a"/>
                </a:solidFill>
                <a:latin typeface="Arial"/>
                <a:ea typeface="Arial"/>
              </a:rPr>
              <a:t> way to practice your cyber and hacking knowledge! </a:t>
            </a:r>
            <a:r>
              <a:rPr b="1" i="1" lang="en" sz="1500" spc="-1" strike="noStrike" u="sng">
                <a:solidFill>
                  <a:srgbClr val="3a3a3a"/>
                </a:solidFill>
                <a:uFillTx/>
                <a:latin typeface="Arial"/>
                <a:ea typeface="Arial"/>
              </a:rPr>
              <a:t>Again do not hack what you do not have consent to hack.</a:t>
            </a:r>
            <a:endParaRPr b="0" lang="en-US" sz="1500" spc="-1" strike="noStrike">
              <a:latin typeface="DejaVu Sans"/>
            </a:endParaRPr>
          </a:p>
        </p:txBody>
      </p:sp>
      <p:sp>
        <p:nvSpPr>
          <p:cNvPr id="190" name="Google Shape;120;p21"/>
          <p:cNvSpPr/>
          <p:nvPr/>
        </p:nvSpPr>
        <p:spPr>
          <a:xfrm>
            <a:off x="285840" y="1900440"/>
            <a:ext cx="1919520" cy="1887480"/>
          </a:xfrm>
          <a:prstGeom prst="rect">
            <a:avLst/>
          </a:prstGeom>
          <a:solidFill>
            <a:srgbClr val="b7b7b7"/>
          </a:solidFill>
          <a:ln w="19050">
            <a:solidFill>
              <a:srgbClr val="002362"/>
            </a:solidFill>
            <a:round/>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2362"/>
                </a:solidFill>
                <a:latin typeface="Arial"/>
                <a:ea typeface="Arial"/>
              </a:rPr>
              <a:t>CTF Sign ups for NCL and any team based ones will be out soon. Things like PicoCTF you don’t need to sign up with us for and can do now!</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311760" y="2151000"/>
            <a:ext cx="8520120" cy="841320"/>
          </a:xfrm>
          <a:prstGeom prst="rect">
            <a:avLst/>
          </a:prstGeom>
          <a:noFill/>
          <a:ln w="0">
            <a:noFill/>
          </a:ln>
        </p:spPr>
        <p:txBody>
          <a:bodyPr tIns="91440" bIns="91440" anchor="ctr">
            <a:noAutofit/>
          </a:bodyPr>
          <a:p>
            <a:pPr indent="0" algn="ctr">
              <a:lnSpc>
                <a:spcPct val="100000"/>
              </a:lnSpc>
              <a:buNone/>
              <a:tabLst>
                <a:tab algn="l" pos="0"/>
              </a:tabLst>
            </a:pPr>
            <a:r>
              <a:rPr b="1" lang="en" sz="3600" spc="-1" strike="noStrike">
                <a:solidFill>
                  <a:srgbClr val="002362"/>
                </a:solidFill>
                <a:latin typeface="Lato"/>
                <a:ea typeface="Lato"/>
              </a:rPr>
              <a:t>Common CTF Categories</a:t>
            </a:r>
            <a:endParaRPr b="0" lang="en-US" sz="3600" spc="-1" strike="noStrike">
              <a:solidFill>
                <a:srgbClr val="000000"/>
              </a:solidFill>
              <a:latin typeface="Arial"/>
            </a:endParaRPr>
          </a:p>
          <a:p>
            <a:pPr indent="0" algn="ctr">
              <a:lnSpc>
                <a:spcPct val="100000"/>
              </a:lnSpc>
              <a:buNone/>
              <a:tabLst>
                <a:tab algn="l" pos="0"/>
              </a:tabLst>
            </a:pPr>
            <a:r>
              <a:rPr b="1" lang="en" sz="1600" spc="-1" strike="noStrike">
                <a:solidFill>
                  <a:srgbClr val="002362"/>
                </a:solidFill>
                <a:latin typeface="Lato"/>
                <a:ea typeface="Lato"/>
              </a:rPr>
              <a:t>(We will have workshops on all of these!)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Cryptography</a:t>
            </a:r>
            <a:endParaRPr b="0" lang="en-US" sz="2800" spc="-1" strike="noStrike">
              <a:solidFill>
                <a:srgbClr val="000000"/>
              </a:solidFill>
              <a:latin typeface="Arial"/>
            </a:endParaRPr>
          </a:p>
        </p:txBody>
      </p:sp>
      <p:sp>
        <p:nvSpPr>
          <p:cNvPr id="193" name="Google Shape;131;p23"/>
          <p:cNvSpPr/>
          <p:nvPr/>
        </p:nvSpPr>
        <p:spPr>
          <a:xfrm>
            <a:off x="984600" y="1160640"/>
            <a:ext cx="7042320" cy="316620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400" spc="-1" strike="noStrike">
                <a:solidFill>
                  <a:srgbClr val="000000"/>
                </a:solidFill>
                <a:latin typeface="Arial"/>
                <a:ea typeface="Arial"/>
              </a:rPr>
              <a:t>Cryptography Categories involve trying to find what the original message from an encrypted format of some sort. Usually this involves ciphers like Caesar, Vigenere, substitution, etc, or encoding types like base64 and binary, but can include other ways to hide data like this flag cipher.</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c2VuZF9tZV90aGVfcGFzc3dvcmRz</a:t>
            </a: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 . -. -.. .. -. --.</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 .... . --</a:t>
            </a:r>
            <a:endParaRPr b="0" lang="en-US" sz="1400" spc="-1" strike="noStrike">
              <a:latin typeface="DejaVu Sans"/>
            </a:endParaRPr>
          </a:p>
          <a:p>
            <a:pPr>
              <a:lnSpc>
                <a:spcPct val="100000"/>
              </a:lnSpc>
              <a:tabLst>
                <a:tab algn="l" pos="0"/>
              </a:tabLst>
            </a:pPr>
            <a:r>
              <a:rPr b="0" lang="en" sz="1400" spc="-1" strike="noStrike">
                <a:solidFill>
                  <a:srgbClr val="000000"/>
                </a:solidFill>
                <a:latin typeface="Arial"/>
                <a:ea typeface="Arial"/>
              </a:rPr>
              <a:t>-. --- .--</a:t>
            </a:r>
            <a:endParaRPr b="0" lang="en-US" sz="1400" spc="-1" strike="noStrike">
              <a:latin typeface="DejaVu Sans"/>
            </a:endParaRPr>
          </a:p>
        </p:txBody>
      </p:sp>
      <p:pic>
        <p:nvPicPr>
          <p:cNvPr id="194" name="Google Shape;132;p23" descr=""/>
          <p:cNvPicPr/>
          <p:nvPr/>
        </p:nvPicPr>
        <p:blipFill>
          <a:blip r:embed="rId1"/>
          <a:stretch/>
        </p:blipFill>
        <p:spPr>
          <a:xfrm>
            <a:off x="5313960" y="2294640"/>
            <a:ext cx="2832840" cy="2238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LibreOffice/7.4.0.3$Linux_X86_64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2022-10-02T21:57:41Z</dcterms:modified>
  <cp:revision>1</cp:revision>
  <dc:subject/>
  <dc:title/>
</cp:coreProperties>
</file>