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La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61320ce92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1320ce92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for </a:t>
            </a:r>
            <a:r>
              <a:rPr lang="en"/>
              <a:t>coming</a:t>
            </a:r>
            <a:r>
              <a:rPr lang="en"/>
              <a:t>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55f27a127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55f27a127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55f27a127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55f27a127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55f27a127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55f27a127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55f27a127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55f27a127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55f27a127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55f27a127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55f27a127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55f27a127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55f27a127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55f27a127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55f27a127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55f27a127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55f27a127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55f27a127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528cd0ce7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528cd0ce7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b456e0eb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b456e0eb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55f27a12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55f27a12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55f27a127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55f27a127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55f27a127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55f27a127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55f27a127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55f27a127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55f27a127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55f27a127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55f27a127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55f27a127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p:nvPr/>
        </p:nvSpPr>
        <p:spPr>
          <a:xfrm>
            <a:off x="4334075" y="1658400"/>
            <a:ext cx="4779600" cy="3485100"/>
          </a:xfrm>
          <a:prstGeom prst="ellipse">
            <a:avLst/>
          </a:prstGeom>
          <a:gradFill>
            <a:gsLst>
              <a:gs pos="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0" y="1658400"/>
            <a:ext cx="4779600" cy="3485100"/>
          </a:xfrm>
          <a:prstGeom prst="ellipse">
            <a:avLst/>
          </a:prstGeom>
          <a:gradFill>
            <a:gsLst>
              <a:gs pos="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364400" y="0"/>
            <a:ext cx="4779600" cy="3485100"/>
          </a:xfrm>
          <a:prstGeom prst="ellipse">
            <a:avLst/>
          </a:prstGeom>
          <a:gradFill>
            <a:gsLst>
              <a:gs pos="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0" y="0"/>
            <a:ext cx="4779600" cy="3485100"/>
          </a:xfrm>
          <a:prstGeom prst="ellipse">
            <a:avLst/>
          </a:prstGeom>
          <a:gradFill>
            <a:gsLst>
              <a:gs pos="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txBox="1"/>
          <p:nvPr>
            <p:ph type="ctrTitle"/>
          </p:nvPr>
        </p:nvSpPr>
        <p:spPr>
          <a:xfrm>
            <a:off x="611850" y="3127775"/>
            <a:ext cx="7920300" cy="17268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002362"/>
              </a:buClr>
              <a:buSzPts val="4800"/>
              <a:buFont typeface="Lato"/>
              <a:buNone/>
              <a:defRPr sz="4800">
                <a:solidFill>
                  <a:srgbClr val="002362"/>
                </a:solidFill>
                <a:latin typeface="Lato"/>
                <a:ea typeface="Lato"/>
                <a:cs typeface="Lato"/>
                <a:sym typeface="Lato"/>
              </a:defRPr>
            </a:lvl1pPr>
            <a:lvl2pPr lvl="1" algn="ctr">
              <a:spcBef>
                <a:spcPts val="0"/>
              </a:spcBef>
              <a:spcAft>
                <a:spcPts val="0"/>
              </a:spcAft>
              <a:buSzPts val="5200"/>
              <a:buFont typeface="Lato"/>
              <a:buNone/>
              <a:defRPr sz="5200">
                <a:latin typeface="Lato"/>
                <a:ea typeface="Lato"/>
                <a:cs typeface="Lato"/>
                <a:sym typeface="Lato"/>
              </a:defRPr>
            </a:lvl2pPr>
            <a:lvl3pPr lvl="2" algn="ctr">
              <a:spcBef>
                <a:spcPts val="0"/>
              </a:spcBef>
              <a:spcAft>
                <a:spcPts val="0"/>
              </a:spcAft>
              <a:buSzPts val="5200"/>
              <a:buFont typeface="Lato"/>
              <a:buNone/>
              <a:defRPr sz="5200">
                <a:latin typeface="Lato"/>
                <a:ea typeface="Lato"/>
                <a:cs typeface="Lato"/>
                <a:sym typeface="Lato"/>
              </a:defRPr>
            </a:lvl3pPr>
            <a:lvl4pPr lvl="3" algn="ctr">
              <a:spcBef>
                <a:spcPts val="0"/>
              </a:spcBef>
              <a:spcAft>
                <a:spcPts val="0"/>
              </a:spcAft>
              <a:buSzPts val="5200"/>
              <a:buFont typeface="Lato"/>
              <a:buNone/>
              <a:defRPr sz="5200">
                <a:latin typeface="Lato"/>
                <a:ea typeface="Lato"/>
                <a:cs typeface="Lato"/>
                <a:sym typeface="Lato"/>
              </a:defRPr>
            </a:lvl4pPr>
            <a:lvl5pPr lvl="4" algn="ctr">
              <a:spcBef>
                <a:spcPts val="0"/>
              </a:spcBef>
              <a:spcAft>
                <a:spcPts val="0"/>
              </a:spcAft>
              <a:buSzPts val="5200"/>
              <a:buFont typeface="Lato"/>
              <a:buNone/>
              <a:defRPr sz="5200">
                <a:latin typeface="Lato"/>
                <a:ea typeface="Lato"/>
                <a:cs typeface="Lato"/>
                <a:sym typeface="Lato"/>
              </a:defRPr>
            </a:lvl5pPr>
            <a:lvl6pPr lvl="5" algn="ctr">
              <a:spcBef>
                <a:spcPts val="0"/>
              </a:spcBef>
              <a:spcAft>
                <a:spcPts val="0"/>
              </a:spcAft>
              <a:buSzPts val="5200"/>
              <a:buFont typeface="Lato"/>
              <a:buNone/>
              <a:defRPr sz="5200">
                <a:latin typeface="Lato"/>
                <a:ea typeface="Lato"/>
                <a:cs typeface="Lato"/>
                <a:sym typeface="Lato"/>
              </a:defRPr>
            </a:lvl6pPr>
            <a:lvl7pPr lvl="6" algn="ctr">
              <a:spcBef>
                <a:spcPts val="0"/>
              </a:spcBef>
              <a:spcAft>
                <a:spcPts val="0"/>
              </a:spcAft>
              <a:buSzPts val="5200"/>
              <a:buFont typeface="Lato"/>
              <a:buNone/>
              <a:defRPr sz="5200">
                <a:latin typeface="Lato"/>
                <a:ea typeface="Lato"/>
                <a:cs typeface="Lato"/>
                <a:sym typeface="Lato"/>
              </a:defRPr>
            </a:lvl7pPr>
            <a:lvl8pPr lvl="7" algn="ctr">
              <a:spcBef>
                <a:spcPts val="0"/>
              </a:spcBef>
              <a:spcAft>
                <a:spcPts val="0"/>
              </a:spcAft>
              <a:buSzPts val="5200"/>
              <a:buFont typeface="Lato"/>
              <a:buNone/>
              <a:defRPr sz="5200">
                <a:latin typeface="Lato"/>
                <a:ea typeface="Lato"/>
                <a:cs typeface="Lato"/>
                <a:sym typeface="Lato"/>
              </a:defRPr>
            </a:lvl8pPr>
            <a:lvl9pPr lvl="8" algn="ctr">
              <a:spcBef>
                <a:spcPts val="0"/>
              </a:spcBef>
              <a:spcAft>
                <a:spcPts val="0"/>
              </a:spcAft>
              <a:buSzPts val="5200"/>
              <a:buFont typeface="Lato"/>
              <a:buNone/>
              <a:defRPr sz="5200">
                <a:latin typeface="Lato"/>
                <a:ea typeface="Lato"/>
                <a:cs typeface="Lato"/>
                <a:sym typeface="Lato"/>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6" name="Google Shape;16;p2"/>
          <p:cNvPicPr preferRelativeResize="0"/>
          <p:nvPr/>
        </p:nvPicPr>
        <p:blipFill>
          <a:blip r:embed="rId3">
            <a:alphaModFix/>
          </a:blip>
          <a:stretch>
            <a:fillRect/>
          </a:stretch>
        </p:blipFill>
        <p:spPr>
          <a:xfrm>
            <a:off x="3291951" y="539725"/>
            <a:ext cx="2560100" cy="25601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p11"/>
          <p:cNvSpPr txBox="1"/>
          <p:nvPr>
            <p:ph idx="1" type="body"/>
          </p:nvPr>
        </p:nvSpPr>
        <p:spPr>
          <a:xfrm>
            <a:off x="908825" y="4230575"/>
            <a:ext cx="5401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0" name="Google Shape;6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61" name="Google Shape;61;p11"/>
          <p:cNvPicPr preferRelativeResize="0"/>
          <p:nvPr/>
        </p:nvPicPr>
        <p:blipFill>
          <a:blip r:embed="rId2">
            <a:alphaModFix/>
          </a:blip>
          <a:stretch>
            <a:fillRect/>
          </a:stretch>
        </p:blipFill>
        <p:spPr>
          <a:xfrm>
            <a:off x="4351331" y="4640088"/>
            <a:ext cx="441335" cy="439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2" name="Shape 62"/>
        <p:cNvGrpSpPr/>
        <p:nvPr/>
      </p:nvGrpSpPr>
      <p:grpSpPr>
        <a:xfrm>
          <a:off x="0" y="0"/>
          <a:ext cx="0" cy="0"/>
          <a:chOff x="0" y="0"/>
          <a:chExt cx="0" cy="0"/>
        </a:xfrm>
      </p:grpSpPr>
      <p:sp>
        <p:nvSpPr>
          <p:cNvPr id="63" name="Google Shape;63;p1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4" name="Google Shape;64;p12"/>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66" name="Google Shape;66;p12"/>
          <p:cNvPicPr preferRelativeResize="0"/>
          <p:nvPr/>
        </p:nvPicPr>
        <p:blipFill>
          <a:blip r:embed="rId2">
            <a:alphaModFix/>
          </a:blip>
          <a:stretch>
            <a:fillRect/>
          </a:stretch>
        </p:blipFill>
        <p:spPr>
          <a:xfrm>
            <a:off x="3829838" y="4640087"/>
            <a:ext cx="1484318" cy="4398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69" name="Google Shape;69;p13"/>
          <p:cNvPicPr preferRelativeResize="0"/>
          <p:nvPr/>
        </p:nvPicPr>
        <p:blipFill>
          <a:blip r:embed="rId2">
            <a:alphaModFix/>
          </a:blip>
          <a:stretch>
            <a:fillRect/>
          </a:stretch>
        </p:blipFill>
        <p:spPr>
          <a:xfrm>
            <a:off x="3829838" y="4640087"/>
            <a:ext cx="1484318" cy="4398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no logo)">
  <p:cSld name="BLANK_1">
    <p:spTree>
      <p:nvGrpSpPr>
        <p:cNvPr id="70" name="Shape 70"/>
        <p:cNvGrpSpPr/>
        <p:nvPr/>
      </p:nvGrpSpPr>
      <p:grpSpPr>
        <a:xfrm>
          <a:off x="0" y="0"/>
          <a:ext cx="0" cy="0"/>
          <a:chOff x="0" y="0"/>
          <a:chExt cx="0" cy="0"/>
        </a:xfrm>
      </p:grpSpPr>
      <p:sp>
        <p:nvSpPr>
          <p:cNvPr id="71" name="Google Shape;71;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ogo only)">
  <p:cSld name="TITLE_1">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3"/>
          <p:cNvSpPr/>
          <p:nvPr/>
        </p:nvSpPr>
        <p:spPr>
          <a:xfrm>
            <a:off x="4334075" y="1658400"/>
            <a:ext cx="4779600" cy="3485100"/>
          </a:xfrm>
          <a:prstGeom prst="ellipse">
            <a:avLst/>
          </a:prstGeom>
          <a:gradFill>
            <a:gsLst>
              <a:gs pos="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0" y="1658400"/>
            <a:ext cx="4779600" cy="3485100"/>
          </a:xfrm>
          <a:prstGeom prst="ellipse">
            <a:avLst/>
          </a:prstGeom>
          <a:gradFill>
            <a:gsLst>
              <a:gs pos="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4364400" y="0"/>
            <a:ext cx="4779600" cy="3485100"/>
          </a:xfrm>
          <a:prstGeom prst="ellipse">
            <a:avLst/>
          </a:prstGeom>
          <a:gradFill>
            <a:gsLst>
              <a:gs pos="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0" y="0"/>
            <a:ext cx="4779600" cy="3485100"/>
          </a:xfrm>
          <a:prstGeom prst="ellipse">
            <a:avLst/>
          </a:prstGeom>
          <a:gradFill>
            <a:gsLst>
              <a:gs pos="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23" name="Google Shape;23;p3"/>
          <p:cNvPicPr preferRelativeResize="0"/>
          <p:nvPr/>
        </p:nvPicPr>
        <p:blipFill>
          <a:blip r:embed="rId3">
            <a:alphaModFix/>
          </a:blip>
          <a:stretch>
            <a:fillRect/>
          </a:stretch>
        </p:blipFill>
        <p:spPr>
          <a:xfrm>
            <a:off x="2862337" y="862088"/>
            <a:ext cx="3419324" cy="34193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7" name="Google Shape;27;p4"/>
          <p:cNvPicPr preferRelativeResize="0"/>
          <p:nvPr/>
        </p:nvPicPr>
        <p:blipFill>
          <a:blip r:embed="rId2">
            <a:alphaModFix/>
          </a:blip>
          <a:stretch>
            <a:fillRect/>
          </a:stretch>
        </p:blipFill>
        <p:spPr>
          <a:xfrm>
            <a:off x="3829838" y="4640087"/>
            <a:ext cx="1484318" cy="439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28" name="Shape 28"/>
        <p:cNvGrpSpPr/>
        <p:nvPr/>
      </p:nvGrpSpPr>
      <p:grpSpPr>
        <a:xfrm>
          <a:off x="0" y="0"/>
          <a:ext cx="0" cy="0"/>
          <a:chOff x="0" y="0"/>
          <a:chExt cx="0" cy="0"/>
        </a:xfrm>
      </p:grpSpPr>
      <p:sp>
        <p:nvSpPr>
          <p:cNvPr id="29" name="Google Shape;29;p5"/>
          <p:cNvSpPr txBox="1"/>
          <p:nvPr>
            <p:ph type="title"/>
          </p:nvPr>
        </p:nvSpPr>
        <p:spPr>
          <a:xfrm>
            <a:off x="822300" y="445025"/>
            <a:ext cx="74994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002362"/>
              </a:buClr>
              <a:buSzPts val="2800"/>
              <a:buFont typeface="Lato"/>
              <a:buNone/>
              <a:defRPr b="1">
                <a:solidFill>
                  <a:srgbClr val="002362"/>
                </a:solidFill>
                <a:latin typeface="Lato"/>
                <a:ea typeface="Lato"/>
                <a:cs typeface="Lato"/>
                <a:sym typeface="Lato"/>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31" name="Google Shape;31;p5"/>
          <p:cNvPicPr preferRelativeResize="0"/>
          <p:nvPr/>
        </p:nvPicPr>
        <p:blipFill>
          <a:blip r:embed="rId2">
            <a:alphaModFix/>
          </a:blip>
          <a:stretch>
            <a:fillRect/>
          </a:stretch>
        </p:blipFill>
        <p:spPr>
          <a:xfrm>
            <a:off x="3829838" y="4640087"/>
            <a:ext cx="1484318" cy="439875"/>
          </a:xfrm>
          <a:prstGeom prst="rect">
            <a:avLst/>
          </a:prstGeom>
          <a:noFill/>
          <a:ln>
            <a:noFill/>
          </a:ln>
        </p:spPr>
      </p:pic>
      <p:sp>
        <p:nvSpPr>
          <p:cNvPr id="32" name="Google Shape;32;p5"/>
          <p:cNvSpPr txBox="1"/>
          <p:nvPr>
            <p:ph idx="1" type="body"/>
          </p:nvPr>
        </p:nvSpPr>
        <p:spPr>
          <a:xfrm>
            <a:off x="530400" y="1168425"/>
            <a:ext cx="8083200" cy="3416400"/>
          </a:xfrm>
          <a:prstGeom prst="rect">
            <a:avLst/>
          </a:prstGeom>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6"/>
          <p:cNvSpPr txBox="1"/>
          <p:nvPr>
            <p:ph type="title"/>
          </p:nvPr>
        </p:nvSpPr>
        <p:spPr>
          <a:xfrm>
            <a:off x="822300" y="445025"/>
            <a:ext cx="74994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Google Shape;35;p6"/>
          <p:cNvSpPr txBox="1"/>
          <p:nvPr>
            <p:ph idx="1" type="body"/>
          </p:nvPr>
        </p:nvSpPr>
        <p:spPr>
          <a:xfrm>
            <a:off x="530425" y="1152475"/>
            <a:ext cx="37812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6"/>
          <p:cNvSpPr txBox="1"/>
          <p:nvPr>
            <p:ph idx="2" type="body"/>
          </p:nvPr>
        </p:nvSpPr>
        <p:spPr>
          <a:xfrm>
            <a:off x="4832400" y="1152475"/>
            <a:ext cx="37812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38" name="Google Shape;38;p6"/>
          <p:cNvPicPr preferRelativeResize="0"/>
          <p:nvPr/>
        </p:nvPicPr>
        <p:blipFill>
          <a:blip r:embed="rId2">
            <a:alphaModFix/>
          </a:blip>
          <a:stretch>
            <a:fillRect/>
          </a:stretch>
        </p:blipFill>
        <p:spPr>
          <a:xfrm>
            <a:off x="3829838" y="4640087"/>
            <a:ext cx="1484318" cy="4398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7"/>
          <p:cNvSpPr txBox="1"/>
          <p:nvPr>
            <p:ph type="title"/>
          </p:nvPr>
        </p:nvSpPr>
        <p:spPr>
          <a:xfrm>
            <a:off x="822300" y="445025"/>
            <a:ext cx="74994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2" name="Google Shape;42;p7"/>
          <p:cNvPicPr preferRelativeResize="0"/>
          <p:nvPr/>
        </p:nvPicPr>
        <p:blipFill>
          <a:blip r:embed="rId2">
            <a:alphaModFix/>
          </a:blip>
          <a:stretch>
            <a:fillRect/>
          </a:stretch>
        </p:blipFill>
        <p:spPr>
          <a:xfrm>
            <a:off x="3829838" y="4640087"/>
            <a:ext cx="1484318" cy="4398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3" name="Shape 43"/>
        <p:cNvGrpSpPr/>
        <p:nvPr/>
      </p:nvGrpSpPr>
      <p:grpSpPr>
        <a:xfrm>
          <a:off x="0" y="0"/>
          <a:ext cx="0" cy="0"/>
          <a:chOff x="0" y="0"/>
          <a:chExt cx="0" cy="0"/>
        </a:xfrm>
      </p:grpSpPr>
      <p:sp>
        <p:nvSpPr>
          <p:cNvPr id="44" name="Google Shape;44;p8"/>
          <p:cNvSpPr txBox="1"/>
          <p:nvPr>
            <p:ph type="title"/>
          </p:nvPr>
        </p:nvSpPr>
        <p:spPr>
          <a:xfrm>
            <a:off x="629175" y="555600"/>
            <a:ext cx="24906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5" name="Google Shape;45;p8"/>
          <p:cNvSpPr txBox="1"/>
          <p:nvPr>
            <p:ph idx="1" type="body"/>
          </p:nvPr>
        </p:nvSpPr>
        <p:spPr>
          <a:xfrm>
            <a:off x="402675" y="1389600"/>
            <a:ext cx="27171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6" name="Google Shape;46;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7" name="Google Shape;47;p8"/>
          <p:cNvPicPr preferRelativeResize="0"/>
          <p:nvPr/>
        </p:nvPicPr>
        <p:blipFill>
          <a:blip r:embed="rId2">
            <a:alphaModFix/>
          </a:blip>
          <a:stretch>
            <a:fillRect/>
          </a:stretch>
        </p:blipFill>
        <p:spPr>
          <a:xfrm>
            <a:off x="3829838" y="4640087"/>
            <a:ext cx="1484318" cy="43987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0" name="Google Shape;5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1" name="Shape 51"/>
        <p:cNvGrpSpPr/>
        <p:nvPr/>
      </p:nvGrpSpPr>
      <p:grpSpPr>
        <a:xfrm>
          <a:off x="0" y="0"/>
          <a:ext cx="0" cy="0"/>
          <a:chOff x="0" y="0"/>
          <a:chExt cx="0" cy="0"/>
        </a:xfrm>
      </p:grpSpPr>
      <p:sp>
        <p:nvSpPr>
          <p:cNvPr id="52" name="Google Shape;52;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0"/>
          <p:cNvSpPr txBox="1"/>
          <p:nvPr>
            <p:ph type="title"/>
          </p:nvPr>
        </p:nvSpPr>
        <p:spPr>
          <a:xfrm>
            <a:off x="419450" y="1233175"/>
            <a:ext cx="38913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4" name="Google Shape;54;p10"/>
          <p:cNvSpPr txBox="1"/>
          <p:nvPr>
            <p:ph idx="1" type="subTitle"/>
          </p:nvPr>
        </p:nvSpPr>
        <p:spPr>
          <a:xfrm>
            <a:off x="419400" y="2803075"/>
            <a:ext cx="38913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5" name="Google Shape;55;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6" name="Google Shape;5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57" name="Google Shape;57;p10"/>
          <p:cNvPicPr preferRelativeResize="0"/>
          <p:nvPr/>
        </p:nvPicPr>
        <p:blipFill>
          <a:blip r:embed="rId2">
            <a:alphaModFix/>
          </a:blip>
          <a:stretch>
            <a:fillRect/>
          </a:stretch>
        </p:blipFill>
        <p:spPr>
          <a:xfrm>
            <a:off x="1622888" y="4640099"/>
            <a:ext cx="1484318" cy="4398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22300" y="445025"/>
            <a:ext cx="74994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rgbClr val="002362"/>
              </a:buClr>
              <a:buSzPts val="2800"/>
              <a:buFont typeface="Lato"/>
              <a:buNone/>
              <a:defRPr b="1" sz="2800">
                <a:solidFill>
                  <a:srgbClr val="002362"/>
                </a:solidFill>
                <a:latin typeface="Lato"/>
                <a:ea typeface="Lato"/>
                <a:cs typeface="Lato"/>
                <a:sym typeface="Lato"/>
              </a:defRPr>
            </a:lvl1pPr>
            <a:lvl2pPr lvl="1">
              <a:spcBef>
                <a:spcPts val="0"/>
              </a:spcBef>
              <a:spcAft>
                <a:spcPts val="0"/>
              </a:spcAft>
              <a:buClr>
                <a:srgbClr val="002362"/>
              </a:buClr>
              <a:buSzPts val="2800"/>
              <a:buFont typeface="Lato"/>
              <a:buNone/>
              <a:defRPr b="1" sz="2800">
                <a:solidFill>
                  <a:srgbClr val="002362"/>
                </a:solidFill>
                <a:latin typeface="Lato"/>
                <a:ea typeface="Lato"/>
                <a:cs typeface="Lato"/>
                <a:sym typeface="Lato"/>
              </a:defRPr>
            </a:lvl2pPr>
            <a:lvl3pPr lvl="2">
              <a:spcBef>
                <a:spcPts val="0"/>
              </a:spcBef>
              <a:spcAft>
                <a:spcPts val="0"/>
              </a:spcAft>
              <a:buClr>
                <a:srgbClr val="002362"/>
              </a:buClr>
              <a:buSzPts val="2800"/>
              <a:buFont typeface="Lato"/>
              <a:buNone/>
              <a:defRPr b="1" sz="2800">
                <a:solidFill>
                  <a:srgbClr val="002362"/>
                </a:solidFill>
                <a:latin typeface="Lato"/>
                <a:ea typeface="Lato"/>
                <a:cs typeface="Lato"/>
                <a:sym typeface="Lato"/>
              </a:defRPr>
            </a:lvl3pPr>
            <a:lvl4pPr lvl="3">
              <a:spcBef>
                <a:spcPts val="0"/>
              </a:spcBef>
              <a:spcAft>
                <a:spcPts val="0"/>
              </a:spcAft>
              <a:buClr>
                <a:srgbClr val="002362"/>
              </a:buClr>
              <a:buSzPts val="2800"/>
              <a:buFont typeface="Lato"/>
              <a:buNone/>
              <a:defRPr b="1" sz="2800">
                <a:solidFill>
                  <a:srgbClr val="002362"/>
                </a:solidFill>
                <a:latin typeface="Lato"/>
                <a:ea typeface="Lato"/>
                <a:cs typeface="Lato"/>
                <a:sym typeface="Lato"/>
              </a:defRPr>
            </a:lvl4pPr>
            <a:lvl5pPr lvl="4">
              <a:spcBef>
                <a:spcPts val="0"/>
              </a:spcBef>
              <a:spcAft>
                <a:spcPts val="0"/>
              </a:spcAft>
              <a:buClr>
                <a:srgbClr val="002362"/>
              </a:buClr>
              <a:buSzPts val="2800"/>
              <a:buFont typeface="Lato"/>
              <a:buNone/>
              <a:defRPr b="1" sz="2800">
                <a:solidFill>
                  <a:srgbClr val="002362"/>
                </a:solidFill>
                <a:latin typeface="Lato"/>
                <a:ea typeface="Lato"/>
                <a:cs typeface="Lato"/>
                <a:sym typeface="Lato"/>
              </a:defRPr>
            </a:lvl5pPr>
            <a:lvl6pPr lvl="5">
              <a:spcBef>
                <a:spcPts val="0"/>
              </a:spcBef>
              <a:spcAft>
                <a:spcPts val="0"/>
              </a:spcAft>
              <a:buClr>
                <a:srgbClr val="002362"/>
              </a:buClr>
              <a:buSzPts val="2800"/>
              <a:buFont typeface="Lato"/>
              <a:buNone/>
              <a:defRPr b="1" sz="2800">
                <a:solidFill>
                  <a:srgbClr val="002362"/>
                </a:solidFill>
                <a:latin typeface="Lato"/>
                <a:ea typeface="Lato"/>
                <a:cs typeface="Lato"/>
                <a:sym typeface="Lato"/>
              </a:defRPr>
            </a:lvl6pPr>
            <a:lvl7pPr lvl="6">
              <a:spcBef>
                <a:spcPts val="0"/>
              </a:spcBef>
              <a:spcAft>
                <a:spcPts val="0"/>
              </a:spcAft>
              <a:buClr>
                <a:srgbClr val="002362"/>
              </a:buClr>
              <a:buSzPts val="2800"/>
              <a:buFont typeface="Lato"/>
              <a:buNone/>
              <a:defRPr b="1" sz="2800">
                <a:solidFill>
                  <a:srgbClr val="002362"/>
                </a:solidFill>
                <a:latin typeface="Lato"/>
                <a:ea typeface="Lato"/>
                <a:cs typeface="Lato"/>
                <a:sym typeface="Lato"/>
              </a:defRPr>
            </a:lvl7pPr>
            <a:lvl8pPr lvl="7">
              <a:spcBef>
                <a:spcPts val="0"/>
              </a:spcBef>
              <a:spcAft>
                <a:spcPts val="0"/>
              </a:spcAft>
              <a:buClr>
                <a:srgbClr val="002362"/>
              </a:buClr>
              <a:buSzPts val="2800"/>
              <a:buFont typeface="Lato"/>
              <a:buNone/>
              <a:defRPr b="1" sz="2800">
                <a:solidFill>
                  <a:srgbClr val="002362"/>
                </a:solidFill>
                <a:latin typeface="Lato"/>
                <a:ea typeface="Lato"/>
                <a:cs typeface="Lato"/>
                <a:sym typeface="Lato"/>
              </a:defRPr>
            </a:lvl8pPr>
            <a:lvl9pPr lvl="8">
              <a:spcBef>
                <a:spcPts val="0"/>
              </a:spcBef>
              <a:spcAft>
                <a:spcPts val="0"/>
              </a:spcAft>
              <a:buClr>
                <a:srgbClr val="002362"/>
              </a:buClr>
              <a:buSzPts val="2800"/>
              <a:buFont typeface="Lato"/>
              <a:buNone/>
              <a:defRPr b="1" sz="2800">
                <a:solidFill>
                  <a:srgbClr val="002362"/>
                </a:solidFill>
                <a:latin typeface="Lato"/>
                <a:ea typeface="Lato"/>
                <a:cs typeface="Lato"/>
                <a:sym typeface="Lato"/>
              </a:defRPr>
            </a:lvl9pPr>
          </a:lstStyle>
          <a:p/>
        </p:txBody>
      </p:sp>
      <p:sp>
        <p:nvSpPr>
          <p:cNvPr id="7" name="Google Shape;7;p1"/>
          <p:cNvSpPr txBox="1"/>
          <p:nvPr>
            <p:ph idx="1" type="body"/>
          </p:nvPr>
        </p:nvSpPr>
        <p:spPr>
          <a:xfrm>
            <a:off x="530400" y="1168425"/>
            <a:ext cx="80832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hyperlink" Target="https://github.com/NevadaCyberClub/knowledge-bas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s://github.com/jivoi/awesome-osin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822300" y="445025"/>
            <a:ext cx="749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My Personal Favorite </a:t>
            </a:r>
            <a:r>
              <a:rPr lang="en"/>
              <a:t>OSINT Tools</a:t>
            </a:r>
            <a:endParaRPr/>
          </a:p>
        </p:txBody>
      </p:sp>
      <p:sp>
        <p:nvSpPr>
          <p:cNvPr id="129" name="Google Shape;129;p24"/>
          <p:cNvSpPr txBox="1"/>
          <p:nvPr/>
        </p:nvSpPr>
        <p:spPr>
          <a:xfrm>
            <a:off x="1149900" y="1745700"/>
            <a:ext cx="6844200" cy="2031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2000"/>
              <a:t>The next few slides I will show some of my favorite OSINT tools that I use whenever I do things such as CTFs. At the end of the day, if your CTF gives you something like “Here is a barcode”, your osint tool would probably have to be something that gets information on a barcode.</a:t>
            </a:r>
            <a:endParaRPr sz="2000">
              <a:solidFill>
                <a:srgbClr val="3A3A3A"/>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822300" y="445025"/>
            <a:ext cx="749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Wappalyzer</a:t>
            </a:r>
            <a:endParaRPr/>
          </a:p>
        </p:txBody>
      </p:sp>
      <p:sp>
        <p:nvSpPr>
          <p:cNvPr id="135" name="Google Shape;135;p25"/>
          <p:cNvSpPr txBox="1"/>
          <p:nvPr/>
        </p:nvSpPr>
        <p:spPr>
          <a:xfrm>
            <a:off x="1149900" y="970100"/>
            <a:ext cx="6844200" cy="1046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a:t>Wappalyzer (portmanteau of “Website Application Analyzer”) is a google chrome and firefox add on that can give you information on any website you visit. This is good for Website Exploitation as it can tell you if the Site is running any vulnerable software.</a:t>
            </a:r>
            <a:endParaRPr>
              <a:solidFill>
                <a:srgbClr val="3A3A3A"/>
              </a:solidFill>
            </a:endParaRPr>
          </a:p>
        </p:txBody>
      </p:sp>
      <p:pic>
        <p:nvPicPr>
          <p:cNvPr id="136" name="Google Shape;136;p25"/>
          <p:cNvPicPr preferRelativeResize="0"/>
          <p:nvPr/>
        </p:nvPicPr>
        <p:blipFill>
          <a:blip r:embed="rId3">
            <a:alphaModFix/>
          </a:blip>
          <a:stretch>
            <a:fillRect/>
          </a:stretch>
        </p:blipFill>
        <p:spPr>
          <a:xfrm>
            <a:off x="1985538" y="2016800"/>
            <a:ext cx="5172925" cy="2618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822300" y="445025"/>
            <a:ext cx="749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Wayback Machine</a:t>
            </a:r>
            <a:endParaRPr/>
          </a:p>
        </p:txBody>
      </p:sp>
      <p:sp>
        <p:nvSpPr>
          <p:cNvPr id="142" name="Google Shape;142;p26"/>
          <p:cNvSpPr txBox="1"/>
          <p:nvPr/>
        </p:nvSpPr>
        <p:spPr>
          <a:xfrm>
            <a:off x="1149900" y="970100"/>
            <a:ext cx="6844200" cy="1046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a:t>Wayback machine is a website that has “snapshots” on many different website. What this means is it will have an older version of a webpage even if the website was deleted or heavily changed! This can show early stages of a website in development and show sensitive information.</a:t>
            </a:r>
            <a:endParaRPr>
              <a:solidFill>
                <a:srgbClr val="3A3A3A"/>
              </a:solidFill>
            </a:endParaRPr>
          </a:p>
        </p:txBody>
      </p:sp>
      <p:pic>
        <p:nvPicPr>
          <p:cNvPr id="143" name="Google Shape;143;p26"/>
          <p:cNvPicPr preferRelativeResize="0"/>
          <p:nvPr/>
        </p:nvPicPr>
        <p:blipFill>
          <a:blip r:embed="rId3">
            <a:alphaModFix/>
          </a:blip>
          <a:stretch>
            <a:fillRect/>
          </a:stretch>
        </p:blipFill>
        <p:spPr>
          <a:xfrm>
            <a:off x="2070638" y="2016800"/>
            <a:ext cx="5002730" cy="3126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822300" y="445025"/>
            <a:ext cx="749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FotoForensics</a:t>
            </a:r>
            <a:endParaRPr/>
          </a:p>
        </p:txBody>
      </p:sp>
      <p:sp>
        <p:nvSpPr>
          <p:cNvPr id="149" name="Google Shape;149;p27"/>
          <p:cNvSpPr txBox="1"/>
          <p:nvPr/>
        </p:nvSpPr>
        <p:spPr>
          <a:xfrm>
            <a:off x="1149900" y="970100"/>
            <a:ext cx="5143500" cy="2447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2100">
                <a:solidFill>
                  <a:srgbClr val="3A3A3A"/>
                </a:solidFill>
              </a:rPr>
              <a:t>FotoForensics is a website that allows you to look at metadata on photos! Some people don’t realize that photos they take with their phone can store the </a:t>
            </a:r>
            <a:r>
              <a:rPr lang="en" sz="2100" u="sng">
                <a:solidFill>
                  <a:srgbClr val="3A3A3A"/>
                </a:solidFill>
              </a:rPr>
              <a:t>exact</a:t>
            </a:r>
            <a:r>
              <a:rPr lang="en" sz="2100">
                <a:solidFill>
                  <a:srgbClr val="3A3A3A"/>
                </a:solidFill>
              </a:rPr>
              <a:t> gps location! Most social medias will remove this automatically, but personal websites may not.</a:t>
            </a:r>
            <a:endParaRPr sz="2100">
              <a:solidFill>
                <a:srgbClr val="3A3A3A"/>
              </a:solidFill>
            </a:endParaRPr>
          </a:p>
        </p:txBody>
      </p:sp>
      <p:pic>
        <p:nvPicPr>
          <p:cNvPr id="150" name="Google Shape;150;p27"/>
          <p:cNvPicPr preferRelativeResize="0"/>
          <p:nvPr/>
        </p:nvPicPr>
        <p:blipFill>
          <a:blip r:embed="rId3">
            <a:alphaModFix/>
          </a:blip>
          <a:stretch>
            <a:fillRect/>
          </a:stretch>
        </p:blipFill>
        <p:spPr>
          <a:xfrm>
            <a:off x="6327045" y="0"/>
            <a:ext cx="2816957" cy="5143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822300" y="166075"/>
            <a:ext cx="749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Shodan.io</a:t>
            </a:r>
            <a:endParaRPr/>
          </a:p>
        </p:txBody>
      </p:sp>
      <p:sp>
        <p:nvSpPr>
          <p:cNvPr id="156" name="Google Shape;156;p28"/>
          <p:cNvSpPr txBox="1"/>
          <p:nvPr/>
        </p:nvSpPr>
        <p:spPr>
          <a:xfrm>
            <a:off x="1939025" y="738775"/>
            <a:ext cx="5619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Shodan is a tool that scans the </a:t>
            </a:r>
            <a:r>
              <a:rPr lang="en" u="sng"/>
              <a:t>Entire</a:t>
            </a:r>
            <a:r>
              <a:rPr lang="en"/>
              <a:t> internet once a week and keeps what it finds on their website. You can use it for all sorts of searches, such as for specific organizations and their computers, or for other things. Below is a search I did for things in Reno that had some footage but wasn’t a computer.</a:t>
            </a:r>
            <a:endParaRPr/>
          </a:p>
        </p:txBody>
      </p:sp>
      <p:pic>
        <p:nvPicPr>
          <p:cNvPr id="157" name="Google Shape;157;p28"/>
          <p:cNvPicPr preferRelativeResize="0"/>
          <p:nvPr/>
        </p:nvPicPr>
        <p:blipFill>
          <a:blip r:embed="rId3">
            <a:alphaModFix/>
          </a:blip>
          <a:stretch>
            <a:fillRect/>
          </a:stretch>
        </p:blipFill>
        <p:spPr>
          <a:xfrm>
            <a:off x="1352950" y="1956850"/>
            <a:ext cx="6792057" cy="31866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822300" y="445025"/>
            <a:ext cx="749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Reverse Image Search</a:t>
            </a:r>
            <a:endParaRPr/>
          </a:p>
        </p:txBody>
      </p:sp>
      <p:sp>
        <p:nvSpPr>
          <p:cNvPr id="163" name="Google Shape;163;p29"/>
          <p:cNvSpPr txBox="1"/>
          <p:nvPr/>
        </p:nvSpPr>
        <p:spPr>
          <a:xfrm>
            <a:off x="1387950" y="1143000"/>
            <a:ext cx="63681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Something some people may not realize, but you can actually search by images on google and other platforms! I do have to stress this is NOT a great way to see if a photo is unique, BUT is a great way to see if a photo ISN’T unique. (That may seem confusing but basically, if you </a:t>
            </a:r>
            <a:r>
              <a:rPr lang="en"/>
              <a:t>don't</a:t>
            </a:r>
            <a:r>
              <a:rPr lang="en"/>
              <a:t> see results that </a:t>
            </a:r>
            <a:r>
              <a:rPr lang="en"/>
              <a:t>doesn't</a:t>
            </a:r>
            <a:r>
              <a:rPr lang="en"/>
              <a:t> mean a photo is unique, it could be on a website that has google crawling blocked like twitter).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a great way to also see if any photo has been fabricated. For example: In a crypto ctf challenge, there was a photo with no metadata or hidden file in it, so we reverse image searched it and saw that the exact photo was online, but it didn’t have some flags. Knowing the crypto had to do with the flags, we searched for flag ciphers and found how to decrypt the message!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822300" y="445025"/>
            <a:ext cx="749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Google</a:t>
            </a:r>
            <a:endParaRPr/>
          </a:p>
        </p:txBody>
      </p:sp>
      <p:sp>
        <p:nvSpPr>
          <p:cNvPr id="169" name="Google Shape;169;p30"/>
          <p:cNvSpPr txBox="1"/>
          <p:nvPr/>
        </p:nvSpPr>
        <p:spPr>
          <a:xfrm>
            <a:off x="1850550" y="1306275"/>
            <a:ext cx="5442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Already talked about this, but I seriously mean this google is your best friend. Well not really, don’t use google for your regular day to day life, but for OSINT google is an amazing resource!.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774675" y="2285400"/>
            <a:ext cx="749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QnA and Example NCL Problems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822300" y="445025"/>
            <a:ext cx="749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Practice!</a:t>
            </a:r>
            <a:endParaRPr/>
          </a:p>
        </p:txBody>
      </p:sp>
      <p:sp>
        <p:nvSpPr>
          <p:cNvPr id="180" name="Google Shape;180;p32"/>
          <p:cNvSpPr txBox="1"/>
          <p:nvPr/>
        </p:nvSpPr>
        <p:spPr>
          <a:xfrm>
            <a:off x="1850550" y="1306275"/>
            <a:ext cx="54429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hlink"/>
                </a:solidFill>
                <a:hlinkClick r:id="rId3"/>
              </a:rPr>
              <a:t>https://github.com/NevadaCyberClub/knowledge-base</a:t>
            </a:r>
            <a:r>
              <a:rPr lang="en"/>
              <a:t> under Club_Made_Ctf/Challenges/OSINT is where you can find some practice challenges I made. The solutions may or </a:t>
            </a:r>
            <a:r>
              <a:rPr lang="en"/>
              <a:t>may not be up yet, so feel free to dm me more help if needed.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OSINT Basics And Tools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822300" y="445025"/>
            <a:ext cx="749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Ethics</a:t>
            </a:r>
            <a:endParaRPr/>
          </a:p>
        </p:txBody>
      </p:sp>
      <p:sp>
        <p:nvSpPr>
          <p:cNvPr id="86" name="Google Shape;86;p17"/>
          <p:cNvSpPr txBox="1"/>
          <p:nvPr/>
        </p:nvSpPr>
        <p:spPr>
          <a:xfrm>
            <a:off x="1601550" y="2125350"/>
            <a:ext cx="5940900" cy="1431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2400">
                <a:solidFill>
                  <a:srgbClr val="3A3A3A"/>
                </a:solidFill>
              </a:rPr>
              <a:t>Don’t hack without permission</a:t>
            </a:r>
            <a:endParaRPr sz="2400">
              <a:solidFill>
                <a:srgbClr val="3A3A3A"/>
              </a:solidFill>
            </a:endParaRPr>
          </a:p>
          <a:p>
            <a:pPr indent="0" lvl="0" marL="0" marR="0" rtl="0" algn="ctr">
              <a:lnSpc>
                <a:spcPct val="100000"/>
              </a:lnSpc>
              <a:spcBef>
                <a:spcPts val="0"/>
              </a:spcBef>
              <a:spcAft>
                <a:spcPts val="0"/>
              </a:spcAft>
              <a:buNone/>
            </a:pPr>
            <a:r>
              <a:rPr lang="en" sz="1900">
                <a:solidFill>
                  <a:srgbClr val="3A3A3A"/>
                </a:solidFill>
              </a:rPr>
              <a:t>Active members sign an ethics code every semester! The presence of a vulnerability in a system is NOT an invitation. Thank you.</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822300" y="445025"/>
            <a:ext cx="749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OSINT?</a:t>
            </a:r>
            <a:endParaRPr/>
          </a:p>
        </p:txBody>
      </p:sp>
      <p:sp>
        <p:nvSpPr>
          <p:cNvPr id="92" name="Google Shape;92;p18"/>
          <p:cNvSpPr txBox="1"/>
          <p:nvPr/>
        </p:nvSpPr>
        <p:spPr>
          <a:xfrm>
            <a:off x="1149900" y="1017725"/>
            <a:ext cx="6844200" cy="2955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2000">
                <a:solidFill>
                  <a:srgbClr val="3A3A3A"/>
                </a:solidFill>
              </a:rPr>
              <a:t>According to the US DOD:</a:t>
            </a:r>
            <a:endParaRPr sz="2000">
              <a:solidFill>
                <a:srgbClr val="3A3A3A"/>
              </a:solidFill>
            </a:endParaRPr>
          </a:p>
          <a:p>
            <a:pPr indent="0" lvl="0" marL="0" marR="0" rtl="0" algn="ctr">
              <a:lnSpc>
                <a:spcPct val="100000"/>
              </a:lnSpc>
              <a:spcBef>
                <a:spcPts val="0"/>
              </a:spcBef>
              <a:spcAft>
                <a:spcPts val="0"/>
              </a:spcAft>
              <a:buNone/>
            </a:pPr>
            <a:r>
              <a:rPr lang="en" sz="2000">
                <a:solidFill>
                  <a:srgbClr val="3A3A3A"/>
                </a:solidFill>
              </a:rPr>
              <a:t>“Open-source intelligence (OSINT) is intelligence that is produced from publicly available information and is collected, exploited, and disseminated in a timely manner to an appropriate audience for the purpose of addressing a specific intelligence requirement.”</a:t>
            </a:r>
            <a:endParaRPr sz="2000">
              <a:solidFill>
                <a:srgbClr val="3A3A3A"/>
              </a:solidFill>
            </a:endParaRPr>
          </a:p>
          <a:p>
            <a:pPr indent="0" lvl="0" marL="0" marR="0" rtl="0" algn="ctr">
              <a:lnSpc>
                <a:spcPct val="100000"/>
              </a:lnSpc>
              <a:spcBef>
                <a:spcPts val="0"/>
              </a:spcBef>
              <a:spcAft>
                <a:spcPts val="0"/>
              </a:spcAft>
              <a:buNone/>
            </a:pPr>
            <a:r>
              <a:t/>
            </a:r>
            <a:endParaRPr sz="2000">
              <a:solidFill>
                <a:srgbClr val="3A3A3A"/>
              </a:solidFill>
            </a:endParaRPr>
          </a:p>
          <a:p>
            <a:pPr indent="0" lvl="0" marL="0" marR="0" rtl="0" algn="ctr">
              <a:lnSpc>
                <a:spcPct val="100000"/>
              </a:lnSpc>
              <a:spcBef>
                <a:spcPts val="0"/>
              </a:spcBef>
              <a:spcAft>
                <a:spcPts val="0"/>
              </a:spcAft>
              <a:buNone/>
            </a:pPr>
            <a:r>
              <a:rPr lang="en" sz="2000">
                <a:solidFill>
                  <a:srgbClr val="3A3A3A"/>
                </a:solidFill>
              </a:rPr>
              <a:t>Basically using public information to get what you want. What you want depends</a:t>
            </a:r>
            <a:endParaRPr sz="2000">
              <a:solidFill>
                <a:srgbClr val="3A3A3A"/>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822300" y="140800"/>
            <a:ext cx="749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Examples of OSINT.</a:t>
            </a:r>
            <a:endParaRPr/>
          </a:p>
        </p:txBody>
      </p:sp>
      <p:sp>
        <p:nvSpPr>
          <p:cNvPr id="98" name="Google Shape;98;p19"/>
          <p:cNvSpPr txBox="1"/>
          <p:nvPr/>
        </p:nvSpPr>
        <p:spPr>
          <a:xfrm>
            <a:off x="1019925" y="713500"/>
            <a:ext cx="7171800" cy="3879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2000">
                <a:solidFill>
                  <a:srgbClr val="3A3A3A"/>
                </a:solidFill>
              </a:rPr>
              <a:t>A lot of people mistake OSINT as “just googling things”, although that can be one aspect of it! Osint can include googling in a specific way to find certain information/vulnerabilities (google hacking/dorking) but can also be:</a:t>
            </a:r>
            <a:endParaRPr sz="2000">
              <a:solidFill>
                <a:srgbClr val="3A3A3A"/>
              </a:solidFill>
            </a:endParaRPr>
          </a:p>
          <a:p>
            <a:pPr indent="-355600" lvl="0" marL="457200" marR="0" rtl="0" algn="l">
              <a:lnSpc>
                <a:spcPct val="100000"/>
              </a:lnSpc>
              <a:spcBef>
                <a:spcPts val="0"/>
              </a:spcBef>
              <a:spcAft>
                <a:spcPts val="0"/>
              </a:spcAft>
              <a:buClr>
                <a:srgbClr val="3A3A3A"/>
              </a:buClr>
              <a:buSzPts val="2000"/>
              <a:buChar char="●"/>
            </a:pPr>
            <a:r>
              <a:rPr lang="en" sz="2000">
                <a:solidFill>
                  <a:srgbClr val="3A3A3A"/>
                </a:solidFill>
              </a:rPr>
              <a:t>Using information from an NMAP scan to exploit a vulnerability in a software.</a:t>
            </a:r>
            <a:endParaRPr sz="2000">
              <a:solidFill>
                <a:srgbClr val="3A3A3A"/>
              </a:solidFill>
            </a:endParaRPr>
          </a:p>
          <a:p>
            <a:pPr indent="-355600" lvl="0" marL="457200" marR="0" rtl="0" algn="l">
              <a:lnSpc>
                <a:spcPct val="100000"/>
              </a:lnSpc>
              <a:spcBef>
                <a:spcPts val="0"/>
              </a:spcBef>
              <a:spcAft>
                <a:spcPts val="0"/>
              </a:spcAft>
              <a:buClr>
                <a:srgbClr val="3A3A3A"/>
              </a:buClr>
              <a:buSzPts val="2000"/>
              <a:buChar char="●"/>
            </a:pPr>
            <a:r>
              <a:rPr lang="en" sz="2000">
                <a:solidFill>
                  <a:srgbClr val="3A3A3A"/>
                </a:solidFill>
              </a:rPr>
              <a:t>Finding relatively/exactly where a picture was taken.</a:t>
            </a:r>
            <a:endParaRPr sz="2000">
              <a:solidFill>
                <a:srgbClr val="3A3A3A"/>
              </a:solidFill>
            </a:endParaRPr>
          </a:p>
          <a:p>
            <a:pPr indent="-355600" lvl="0" marL="457200" marR="0" rtl="0" algn="l">
              <a:lnSpc>
                <a:spcPct val="100000"/>
              </a:lnSpc>
              <a:spcBef>
                <a:spcPts val="0"/>
              </a:spcBef>
              <a:spcAft>
                <a:spcPts val="0"/>
              </a:spcAft>
              <a:buClr>
                <a:srgbClr val="3A3A3A"/>
              </a:buClr>
              <a:buSzPts val="2000"/>
              <a:buChar char="●"/>
            </a:pPr>
            <a:r>
              <a:rPr lang="en" sz="2000">
                <a:solidFill>
                  <a:srgbClr val="3A3A3A"/>
                </a:solidFill>
              </a:rPr>
              <a:t>Looking through social media posts for answers to security questions.</a:t>
            </a:r>
            <a:endParaRPr sz="2000">
              <a:solidFill>
                <a:srgbClr val="3A3A3A"/>
              </a:solidFill>
            </a:endParaRPr>
          </a:p>
          <a:p>
            <a:pPr indent="-355600" lvl="0" marL="457200" marR="0" rtl="0" algn="l">
              <a:lnSpc>
                <a:spcPct val="100000"/>
              </a:lnSpc>
              <a:spcBef>
                <a:spcPts val="0"/>
              </a:spcBef>
              <a:spcAft>
                <a:spcPts val="0"/>
              </a:spcAft>
              <a:buClr>
                <a:srgbClr val="3A3A3A"/>
              </a:buClr>
              <a:buSzPts val="2000"/>
              <a:buChar char="●"/>
            </a:pPr>
            <a:r>
              <a:rPr lang="en" sz="2000">
                <a:solidFill>
                  <a:srgbClr val="3A3A3A"/>
                </a:solidFill>
              </a:rPr>
              <a:t>Finding Missing People (Trace Labs CTF)</a:t>
            </a:r>
            <a:endParaRPr sz="2000">
              <a:solidFill>
                <a:srgbClr val="3A3A3A"/>
              </a:solidFill>
            </a:endParaRPr>
          </a:p>
          <a:p>
            <a:pPr indent="-355600" lvl="0" marL="457200" marR="0" rtl="0" algn="l">
              <a:lnSpc>
                <a:spcPct val="100000"/>
              </a:lnSpc>
              <a:spcBef>
                <a:spcPts val="0"/>
              </a:spcBef>
              <a:spcAft>
                <a:spcPts val="0"/>
              </a:spcAft>
              <a:buClr>
                <a:srgbClr val="3A3A3A"/>
              </a:buClr>
              <a:buSzPts val="2000"/>
              <a:buChar char="●"/>
            </a:pPr>
            <a:r>
              <a:rPr lang="en" sz="2000">
                <a:solidFill>
                  <a:srgbClr val="3A3A3A"/>
                </a:solidFill>
              </a:rPr>
              <a:t>Finding devices that are vulnerable to some CVE.</a:t>
            </a:r>
            <a:endParaRPr sz="2000">
              <a:solidFill>
                <a:srgbClr val="3A3A3A"/>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822300" y="302150"/>
            <a:ext cx="749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Google Dorking</a:t>
            </a:r>
            <a:endParaRPr/>
          </a:p>
        </p:txBody>
      </p:sp>
      <p:sp>
        <p:nvSpPr>
          <p:cNvPr id="104" name="Google Shape;104;p20"/>
          <p:cNvSpPr txBox="1"/>
          <p:nvPr/>
        </p:nvSpPr>
        <p:spPr>
          <a:xfrm>
            <a:off x="1109075" y="874850"/>
            <a:ext cx="6844200" cy="3879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2000">
                <a:solidFill>
                  <a:srgbClr val="3A3A3A"/>
                </a:solidFill>
              </a:rPr>
              <a:t>A lot of people may think they know how to google things but do you “really” know how to? Google has a lot of “commands” such as “filetype”, “site” and “intitle” that you can leverage to find things you wouldn’t be able to. This is possible because companies and people don’t realize what google actually has.</a:t>
            </a:r>
            <a:endParaRPr sz="2000">
              <a:solidFill>
                <a:srgbClr val="3A3A3A"/>
              </a:solidFill>
            </a:endParaRPr>
          </a:p>
          <a:p>
            <a:pPr indent="0" lvl="0" marL="0" marR="0" rtl="0" algn="ctr">
              <a:lnSpc>
                <a:spcPct val="100000"/>
              </a:lnSpc>
              <a:spcBef>
                <a:spcPts val="0"/>
              </a:spcBef>
              <a:spcAft>
                <a:spcPts val="0"/>
              </a:spcAft>
              <a:buNone/>
            </a:pPr>
            <a:r>
              <a:rPr lang="en" sz="2000">
                <a:solidFill>
                  <a:srgbClr val="3A3A3A"/>
                </a:solidFill>
              </a:rPr>
              <a:t>Examples:</a:t>
            </a:r>
            <a:endParaRPr sz="2000">
              <a:solidFill>
                <a:srgbClr val="3A3A3A"/>
              </a:solidFill>
            </a:endParaRPr>
          </a:p>
          <a:p>
            <a:pPr indent="0" lvl="0" marL="0" marR="0" rtl="0" algn="ctr">
              <a:lnSpc>
                <a:spcPct val="100000"/>
              </a:lnSpc>
              <a:spcBef>
                <a:spcPts val="0"/>
              </a:spcBef>
              <a:spcAft>
                <a:spcPts val="0"/>
              </a:spcAft>
              <a:buNone/>
            </a:pPr>
            <a:r>
              <a:rPr lang="en" sz="2000">
                <a:solidFill>
                  <a:srgbClr val="3A3A3A"/>
                </a:solidFill>
              </a:rPr>
              <a:t>intitle:”LiveView / – AXIS” | inurl:view/view.shtml</a:t>
            </a:r>
            <a:endParaRPr sz="2000">
              <a:solidFill>
                <a:srgbClr val="3A3A3A"/>
              </a:solidFill>
            </a:endParaRPr>
          </a:p>
          <a:p>
            <a:pPr indent="0" lvl="0" marL="0" marR="0" rtl="0" algn="ctr">
              <a:lnSpc>
                <a:spcPct val="100000"/>
              </a:lnSpc>
              <a:spcBef>
                <a:spcPts val="0"/>
              </a:spcBef>
              <a:spcAft>
                <a:spcPts val="0"/>
              </a:spcAft>
              <a:buNone/>
            </a:pPr>
            <a:r>
              <a:rPr lang="en" sz="2000">
                <a:solidFill>
                  <a:srgbClr val="3A3A3A"/>
                </a:solidFill>
              </a:rPr>
              <a:t>intext:username:root AND intext:password filetype:txt</a:t>
            </a:r>
            <a:endParaRPr sz="2000">
              <a:solidFill>
                <a:srgbClr val="3A3A3A"/>
              </a:solidFill>
            </a:endParaRPr>
          </a:p>
          <a:p>
            <a:pPr indent="0" lvl="0" marL="0" marR="0" rtl="0" algn="ctr">
              <a:lnSpc>
                <a:spcPct val="100000"/>
              </a:lnSpc>
              <a:spcBef>
                <a:spcPts val="0"/>
              </a:spcBef>
              <a:spcAft>
                <a:spcPts val="0"/>
              </a:spcAft>
              <a:buNone/>
            </a:pPr>
            <a:r>
              <a:rPr lang="en" sz="2000">
                <a:solidFill>
                  <a:srgbClr val="3A3A3A"/>
                </a:solidFill>
              </a:rPr>
              <a:t>(for the examples if you use things like robots.txt properly, this would not be public!)</a:t>
            </a:r>
            <a:endParaRPr sz="2000">
              <a:solidFill>
                <a:srgbClr val="3A3A3A"/>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822300" y="36800"/>
            <a:ext cx="749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Google Dork </a:t>
            </a:r>
            <a:r>
              <a:rPr lang="en"/>
              <a:t>examples cont:</a:t>
            </a:r>
            <a:endParaRPr/>
          </a:p>
        </p:txBody>
      </p:sp>
      <p:pic>
        <p:nvPicPr>
          <p:cNvPr id="110" name="Google Shape;110;p21"/>
          <p:cNvPicPr preferRelativeResize="0"/>
          <p:nvPr/>
        </p:nvPicPr>
        <p:blipFill rotWithShape="1">
          <a:blip r:embed="rId3">
            <a:alphaModFix/>
          </a:blip>
          <a:srcRect b="0" l="0" r="596" t="0"/>
          <a:stretch/>
        </p:blipFill>
        <p:spPr>
          <a:xfrm>
            <a:off x="158525" y="609500"/>
            <a:ext cx="4830000" cy="4050949"/>
          </a:xfrm>
          <a:prstGeom prst="rect">
            <a:avLst/>
          </a:prstGeom>
          <a:noFill/>
          <a:ln>
            <a:noFill/>
          </a:ln>
        </p:spPr>
      </p:pic>
      <p:pic>
        <p:nvPicPr>
          <p:cNvPr id="111" name="Google Shape;111;p21"/>
          <p:cNvPicPr preferRelativeResize="0"/>
          <p:nvPr/>
        </p:nvPicPr>
        <p:blipFill>
          <a:blip r:embed="rId4">
            <a:alphaModFix/>
          </a:blip>
          <a:stretch>
            <a:fillRect/>
          </a:stretch>
        </p:blipFill>
        <p:spPr>
          <a:xfrm>
            <a:off x="4988525" y="1088250"/>
            <a:ext cx="4125524" cy="302538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822300" y="445025"/>
            <a:ext cx="749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OSINT Tools</a:t>
            </a:r>
            <a:endParaRPr/>
          </a:p>
        </p:txBody>
      </p:sp>
      <p:sp>
        <p:nvSpPr>
          <p:cNvPr id="117" name="Google Shape;117;p22"/>
          <p:cNvSpPr txBox="1"/>
          <p:nvPr/>
        </p:nvSpPr>
        <p:spPr>
          <a:xfrm>
            <a:off x="1149900" y="1017725"/>
            <a:ext cx="6844200" cy="3570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2000"/>
              <a:t>Unfortunately there are too many osint tools to go over as there are many niche tools (for example: one that scans google docs for owner information, one that will show deleted Reddit posts, etc.) But fortunately, there are a TON listed here (and I mean a ton! Protip for any cyber stuff: add “awesome” in front of it to get a lot of information crammed into a tiny github):</a:t>
            </a:r>
            <a:endParaRPr sz="2000"/>
          </a:p>
          <a:p>
            <a:pPr indent="0" lvl="0" marL="0" marR="0" rtl="0" algn="ctr">
              <a:lnSpc>
                <a:spcPct val="100000"/>
              </a:lnSpc>
              <a:spcBef>
                <a:spcPts val="0"/>
              </a:spcBef>
              <a:spcAft>
                <a:spcPts val="0"/>
              </a:spcAft>
              <a:buNone/>
            </a:pPr>
            <a:r>
              <a:rPr lang="en" sz="2000" u="sng">
                <a:solidFill>
                  <a:schemeClr val="hlink"/>
                </a:solidFill>
                <a:hlinkClick r:id="rId3"/>
              </a:rPr>
              <a:t>https://github.com/jivoi/awesome-osint</a:t>
            </a:r>
            <a:endParaRPr sz="2000">
              <a:solidFill>
                <a:srgbClr val="3A3A3A"/>
              </a:solidFill>
            </a:endParaRPr>
          </a:p>
          <a:p>
            <a:pPr indent="0" lvl="0" marL="0" marR="0" rtl="0" algn="ctr">
              <a:lnSpc>
                <a:spcPct val="100000"/>
              </a:lnSpc>
              <a:spcBef>
                <a:spcPts val="0"/>
              </a:spcBef>
              <a:spcAft>
                <a:spcPts val="0"/>
              </a:spcAft>
              <a:buNone/>
            </a:pPr>
            <a:r>
              <a:t/>
            </a:r>
            <a:endParaRPr sz="2000">
              <a:solidFill>
                <a:srgbClr val="3A3A3A"/>
              </a:solidFill>
            </a:endParaRPr>
          </a:p>
          <a:p>
            <a:pPr indent="0" lvl="0" marL="0" marR="0" rtl="0" algn="ctr">
              <a:lnSpc>
                <a:spcPct val="100000"/>
              </a:lnSpc>
              <a:spcBef>
                <a:spcPts val="0"/>
              </a:spcBef>
              <a:spcAft>
                <a:spcPts val="0"/>
              </a:spcAft>
              <a:buNone/>
            </a:pPr>
            <a:r>
              <a:rPr lang="en" sz="2000">
                <a:solidFill>
                  <a:srgbClr val="3A3A3A"/>
                </a:solidFill>
              </a:rPr>
              <a:t>I’ll go over some of my favorite tools, but often you will need specific tool for specific thing.</a:t>
            </a:r>
            <a:endParaRPr sz="2000">
              <a:solidFill>
                <a:srgbClr val="3A3A3A"/>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822300" y="445025"/>
            <a:ext cx="749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Usefulness</a:t>
            </a:r>
            <a:r>
              <a:rPr lang="en"/>
              <a:t> of OSINT</a:t>
            </a:r>
            <a:endParaRPr/>
          </a:p>
        </p:txBody>
      </p:sp>
      <p:sp>
        <p:nvSpPr>
          <p:cNvPr id="123" name="Google Shape;123;p23"/>
          <p:cNvSpPr txBox="1"/>
          <p:nvPr/>
        </p:nvSpPr>
        <p:spPr>
          <a:xfrm>
            <a:off x="1489950" y="1054575"/>
            <a:ext cx="6164100" cy="3140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OSINT Is very useful as it is a way to get information for free, and information that </a:t>
            </a:r>
            <a:r>
              <a:rPr lang="en" sz="1600" u="sng"/>
              <a:t>Everyone</a:t>
            </a:r>
            <a:r>
              <a:rPr lang="en" sz="1600"/>
              <a:t> has access to. It is also important to know as if you are doing a security audit of a company, you may want to try to see if they or their employees are actually putting the company at risk by what they post online! OSINT can also be as simple as googling “how to make a cake”, so it is a very broad category. </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rPr lang="en" sz="1600"/>
              <a:t>A lot of people also don’t realize what is online about them! A way to practice OSINT can be seeing </a:t>
            </a:r>
            <a:r>
              <a:rPr lang="en" sz="1600"/>
              <a:t>what is available on YOU online. (I.E. using just your name, what could a person leverage?)</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Cyber Club">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