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8.png" ContentType="image/png"/>
  <Override PartName="/ppt/media/image9.png" ContentType="image/pn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FE52D164-1DAD-4198-AFDB-2FA09F4CB902}"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341297B4-FBE4-4F87-8226-7B3FA1D2C997}"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 name="PlaceHolder 6"/>
          <p:cNvSpPr>
            <a:spLocks noGrp="1"/>
          </p:cNvSpPr>
          <p:nvPr>
            <p:ph type="sldNum" idx="1"/>
          </p:nvPr>
        </p:nvSpPr>
        <p:spPr/>
        <p:txBody>
          <a:bodyPr/>
          <a:p>
            <a:fld id="{92FB37D7-E817-4839-9E85-38835088EFAF}"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8"/>
          <p:cNvSpPr>
            <a:spLocks noGrp="1"/>
          </p:cNvSpPr>
          <p:nvPr>
            <p:ph type="sldNum" idx="1"/>
          </p:nvPr>
        </p:nvSpPr>
        <p:spPr/>
        <p:txBody>
          <a:bodyPr/>
          <a:p>
            <a:fld id="{9A56C33E-F73F-418B-8ABB-8B3E8C876F04}"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113AAB9D-A796-4181-B72A-CD3309528710}"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4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latin typeface="DejaVu Sans"/>
            </a:endParaRPr>
          </a:p>
        </p:txBody>
      </p:sp>
      <p:sp>
        <p:nvSpPr>
          <p:cNvPr id="4" name="PlaceHolder 3"/>
          <p:cNvSpPr>
            <a:spLocks noGrp="1"/>
          </p:cNvSpPr>
          <p:nvPr>
            <p:ph type="sldNum" idx="2"/>
          </p:nvPr>
        </p:nvSpPr>
        <p:spPr/>
        <p:txBody>
          <a:bodyPr/>
          <a:p>
            <a:fld id="{53F2AEAD-1B89-4476-8BB6-3E9C149D5900}"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2"/>
          </p:nvPr>
        </p:nvSpPr>
        <p:spPr/>
        <p:txBody>
          <a:bodyPr/>
          <a:p>
            <a:fld id="{A8CA499D-295D-4954-B511-DCDAFD8CB428}"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2"/>
          </p:nvPr>
        </p:nvSpPr>
        <p:spPr/>
        <p:txBody>
          <a:bodyPr/>
          <a:p>
            <a:fld id="{EB84EB34-6D1D-452A-89C0-B8F4DA9B360A}"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2"/>
          </p:nvPr>
        </p:nvSpPr>
        <p:spPr/>
        <p:txBody>
          <a:bodyPr/>
          <a:p>
            <a:fld id="{23386DB3-8DFB-413D-9A66-5721FC25E3AF}"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822240" y="444960"/>
            <a:ext cx="7499160" cy="2654640"/>
          </a:xfrm>
          <a:prstGeom prst="rect">
            <a:avLst/>
          </a:prstGeom>
          <a:noFill/>
          <a:ln w="0">
            <a:noFill/>
          </a:ln>
        </p:spPr>
        <p:txBody>
          <a:bodyPr lIns="0" rIns="0" tIns="0" bIns="0" anchor="ctr">
            <a:noAutofit/>
          </a:bodyPr>
          <a:p>
            <a:pPr algn="ctr"/>
            <a:endParaRPr b="0" lang="en-US" sz="3200" spc="-1" strike="noStrike">
              <a:latin typeface="DejaVu Sans"/>
            </a:endParaRPr>
          </a:p>
        </p:txBody>
      </p:sp>
      <p:sp>
        <p:nvSpPr>
          <p:cNvPr id="3" name="PlaceHolder 2"/>
          <p:cNvSpPr>
            <a:spLocks noGrp="1"/>
          </p:cNvSpPr>
          <p:nvPr>
            <p:ph type="sldNum" idx="2"/>
          </p:nvPr>
        </p:nvSpPr>
        <p:spPr/>
        <p:txBody>
          <a:bodyPr/>
          <a:p>
            <a:fld id="{977BBE6D-385F-404D-AF59-FC880958F7F4}"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354B53A3-089A-4C8A-B5D5-D48E8FBC3DE0}"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latin typeface="DejaVu Sans"/>
            </a:endParaRPr>
          </a:p>
        </p:txBody>
      </p:sp>
      <p:sp>
        <p:nvSpPr>
          <p:cNvPr id="4" name="PlaceHolder 3"/>
          <p:cNvSpPr>
            <a:spLocks noGrp="1"/>
          </p:cNvSpPr>
          <p:nvPr>
            <p:ph type="sldNum" idx="1"/>
          </p:nvPr>
        </p:nvSpPr>
        <p:spPr/>
        <p:txBody>
          <a:bodyPr/>
          <a:p>
            <a:fld id="{0581E63C-F46C-481C-ACDB-F8AB7FEBE63B}"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216DBC49-1D9D-4A84-82FB-8040AC4E3D82}"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0FE2CD17-29DE-460D-842A-88C0104C3F1B}"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7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2"/>
          </p:nvPr>
        </p:nvSpPr>
        <p:spPr/>
        <p:txBody>
          <a:bodyPr/>
          <a:p>
            <a:fld id="{4017956B-C7C6-4926-945E-623DD927843F}"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7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 name="PlaceHolder 6"/>
          <p:cNvSpPr>
            <a:spLocks noGrp="1"/>
          </p:cNvSpPr>
          <p:nvPr>
            <p:ph type="sldNum" idx="2"/>
          </p:nvPr>
        </p:nvSpPr>
        <p:spPr/>
        <p:txBody>
          <a:bodyPr/>
          <a:p>
            <a:fld id="{FEA3BA6B-D23A-499F-ADCC-75536F948DBD}"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7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8"/>
          <p:cNvSpPr>
            <a:spLocks noGrp="1"/>
          </p:cNvSpPr>
          <p:nvPr>
            <p:ph type="sldNum" idx="2"/>
          </p:nvPr>
        </p:nvSpPr>
        <p:spPr/>
        <p:txBody>
          <a:bodyPr/>
          <a:p>
            <a:fld id="{9460C0E2-90CD-4D6D-9F11-EF0CACDF6D0C}"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7096CC0E-0319-4C5A-9A2A-FE63680C06F8}"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8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latin typeface="DejaVu Sans"/>
            </a:endParaRPr>
          </a:p>
        </p:txBody>
      </p:sp>
      <p:sp>
        <p:nvSpPr>
          <p:cNvPr id="4" name="PlaceHolder 3"/>
          <p:cNvSpPr>
            <a:spLocks noGrp="1"/>
          </p:cNvSpPr>
          <p:nvPr>
            <p:ph type="sldNum" idx="3"/>
          </p:nvPr>
        </p:nvSpPr>
        <p:spPr/>
        <p:txBody>
          <a:bodyPr/>
          <a:p>
            <a:fld id="{2B19692F-2FCE-4C8F-9595-74E413194356}"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9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3"/>
          </p:nvPr>
        </p:nvSpPr>
        <p:spPr/>
        <p:txBody>
          <a:bodyPr/>
          <a:p>
            <a:fld id="{16EEBAB1-C053-4CA7-8ED0-2177EA2DA919}"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9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3"/>
          </p:nvPr>
        </p:nvSpPr>
        <p:spPr/>
        <p:txBody>
          <a:bodyPr/>
          <a:p>
            <a:fld id="{069723AC-FACA-40EE-A56E-454103EFB538}"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3"/>
          </p:nvPr>
        </p:nvSpPr>
        <p:spPr/>
        <p:txBody>
          <a:bodyPr/>
          <a:p>
            <a:fld id="{F09340E5-1329-4F92-8257-3AECEAA1038F}"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1"/>
          </p:nvPr>
        </p:nvSpPr>
        <p:spPr/>
        <p:txBody>
          <a:bodyPr/>
          <a:p>
            <a:fld id="{CEA2A2D6-BF8B-4839-B9E7-6E89AF9E00C7}"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822240" y="444960"/>
            <a:ext cx="7499160" cy="2654640"/>
          </a:xfrm>
          <a:prstGeom prst="rect">
            <a:avLst/>
          </a:prstGeom>
          <a:noFill/>
          <a:ln w="0">
            <a:noFill/>
          </a:ln>
        </p:spPr>
        <p:txBody>
          <a:bodyPr lIns="0" rIns="0" tIns="0" bIns="0" anchor="ctr">
            <a:noAutofit/>
          </a:bodyPr>
          <a:p>
            <a:pPr algn="ctr"/>
            <a:endParaRPr b="0" lang="en-US" sz="3200" spc="-1" strike="noStrike">
              <a:latin typeface="DejaVu Sans"/>
            </a:endParaRPr>
          </a:p>
        </p:txBody>
      </p:sp>
      <p:sp>
        <p:nvSpPr>
          <p:cNvPr id="3" name="PlaceHolder 2"/>
          <p:cNvSpPr>
            <a:spLocks noGrp="1"/>
          </p:cNvSpPr>
          <p:nvPr>
            <p:ph type="sldNum" idx="3"/>
          </p:nvPr>
        </p:nvSpPr>
        <p:spPr/>
        <p:txBody>
          <a:bodyPr/>
          <a:p>
            <a:fld id="{D330C7B2-0ED5-4B34-9F90-0737EE3A8971}"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9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0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3"/>
          </p:nvPr>
        </p:nvSpPr>
        <p:spPr/>
        <p:txBody>
          <a:bodyPr/>
          <a:p>
            <a:fld id="{03F0D82D-5BC7-4554-868B-0A9F042F131B}"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0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0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0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3"/>
          </p:nvPr>
        </p:nvSpPr>
        <p:spPr/>
        <p:txBody>
          <a:bodyPr/>
          <a:p>
            <a:fld id="{9C859C29-3A68-4965-A221-97B620465552}"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0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0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0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3"/>
          </p:nvPr>
        </p:nvSpPr>
        <p:spPr/>
        <p:txBody>
          <a:bodyPr/>
          <a:p>
            <a:fld id="{F669EFDE-6316-418A-B943-FF27CB58451F}"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1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3"/>
          </p:nvPr>
        </p:nvSpPr>
        <p:spPr/>
        <p:txBody>
          <a:bodyPr/>
          <a:p>
            <a:fld id="{B88C4A7F-6972-4EA8-8BD9-C34AE7604334}"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1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 name="PlaceHolder 6"/>
          <p:cNvSpPr>
            <a:spLocks noGrp="1"/>
          </p:cNvSpPr>
          <p:nvPr>
            <p:ph type="sldNum" idx="3"/>
          </p:nvPr>
        </p:nvSpPr>
        <p:spPr/>
        <p:txBody>
          <a:bodyPr/>
          <a:p>
            <a:fld id="{955BF1B3-1682-40B0-BEB5-20C0EAA9A9A2}"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1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2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2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2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2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8"/>
          <p:cNvSpPr>
            <a:spLocks noGrp="1"/>
          </p:cNvSpPr>
          <p:nvPr>
            <p:ph type="sldNum" idx="3"/>
          </p:nvPr>
        </p:nvSpPr>
        <p:spPr/>
        <p:txBody>
          <a:bodyPr/>
          <a:p>
            <a:fld id="{2446E814-E603-4CC9-8DBA-6D6747806A69}" type="slidenum">
              <a:t>&lt;#&gt;</a:t>
            </a:fld>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67C7BCFE-839F-469C-B11D-7878389CD1C6}" type="slidenum">
              <a:t>&lt;#&gt;</a:t>
            </a:fld>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7"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28"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latin typeface="DejaVu Sans"/>
            </a:endParaRPr>
          </a:p>
        </p:txBody>
      </p:sp>
      <p:sp>
        <p:nvSpPr>
          <p:cNvPr id="4" name="PlaceHolder 3"/>
          <p:cNvSpPr>
            <a:spLocks noGrp="1"/>
          </p:cNvSpPr>
          <p:nvPr>
            <p:ph type="sldNum" idx="4"/>
          </p:nvPr>
        </p:nvSpPr>
        <p:spPr/>
        <p:txBody>
          <a:bodyPr/>
          <a:p>
            <a:fld id="{3D8C307E-B1D8-4D03-957F-8E08E8D549BA}" type="slidenum">
              <a:t>&lt;#&gt;</a:t>
            </a:fld>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30"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4"/>
          </p:nvPr>
        </p:nvSpPr>
        <p:spPr/>
        <p:txBody>
          <a:bodyPr/>
          <a:p>
            <a:fld id="{6F1ED4EC-B0B7-498B-874D-96FD305F77E4}"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1AABF3C5-E930-4420-A9C0-7C85E5FAB77B}" type="slidenum">
              <a:t>&lt;#&gt;</a:t>
            </a:fld>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3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3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4"/>
          </p:nvPr>
        </p:nvSpPr>
        <p:spPr/>
        <p:txBody>
          <a:bodyPr/>
          <a:p>
            <a:fld id="{9C51E27B-36DA-4432-B5E5-6815629477F7}" type="slidenum">
              <a:t>&lt;#&gt;</a:t>
            </a:fld>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4"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4"/>
          </p:nvPr>
        </p:nvSpPr>
        <p:spPr/>
        <p:txBody>
          <a:bodyPr/>
          <a:p>
            <a:fld id="{2D0FDB0C-354E-4C4E-9C2A-FF4407ABD59B}" type="slidenum">
              <a:t>&lt;#&gt;</a:t>
            </a:fld>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5" name="PlaceHolder 1"/>
          <p:cNvSpPr>
            <a:spLocks noGrp="1"/>
          </p:cNvSpPr>
          <p:nvPr>
            <p:ph type="subTitle"/>
          </p:nvPr>
        </p:nvSpPr>
        <p:spPr>
          <a:xfrm>
            <a:off x="822240" y="444960"/>
            <a:ext cx="7499160" cy="2654640"/>
          </a:xfrm>
          <a:prstGeom prst="rect">
            <a:avLst/>
          </a:prstGeom>
          <a:noFill/>
          <a:ln w="0">
            <a:noFill/>
          </a:ln>
        </p:spPr>
        <p:txBody>
          <a:bodyPr lIns="0" rIns="0" tIns="0" bIns="0" anchor="ctr">
            <a:noAutofit/>
          </a:bodyPr>
          <a:p>
            <a:pPr algn="ctr"/>
            <a:endParaRPr b="0" lang="en-US" sz="3200" spc="-1" strike="noStrike">
              <a:latin typeface="DejaVu Sans"/>
            </a:endParaRPr>
          </a:p>
        </p:txBody>
      </p:sp>
      <p:sp>
        <p:nvSpPr>
          <p:cNvPr id="3" name="PlaceHolder 2"/>
          <p:cNvSpPr>
            <a:spLocks noGrp="1"/>
          </p:cNvSpPr>
          <p:nvPr>
            <p:ph type="sldNum" idx="4"/>
          </p:nvPr>
        </p:nvSpPr>
        <p:spPr/>
        <p:txBody>
          <a:bodyPr/>
          <a:p>
            <a:fld id="{F310A2C8-0197-45E5-B5D9-0687FBB99545}" type="slidenum">
              <a:t>&lt;#&gt;</a:t>
            </a:fld>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3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3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3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4"/>
          </p:nvPr>
        </p:nvSpPr>
        <p:spPr/>
        <p:txBody>
          <a:bodyPr/>
          <a:p>
            <a:fld id="{D3B44690-58DC-4C42-A219-4C4B57EFF6D6}" type="slidenum">
              <a:t>&lt;#&gt;</a:t>
            </a:fld>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4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4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43"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4"/>
          </p:nvPr>
        </p:nvSpPr>
        <p:spPr/>
        <p:txBody>
          <a:bodyPr/>
          <a:p>
            <a:fld id="{6B7D179A-F930-4066-A0FA-F557E1A95447}" type="slidenum">
              <a:t>&lt;#&gt;</a:t>
            </a:fld>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4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4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47"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4"/>
          </p:nvPr>
        </p:nvSpPr>
        <p:spPr/>
        <p:txBody>
          <a:bodyPr/>
          <a:p>
            <a:fld id="{1A0FF0CF-415B-4AC8-B700-A1A1BFEFB634}" type="slidenum">
              <a:t>&lt;#&gt;</a:t>
            </a:fld>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49"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50"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4"/>
          </p:nvPr>
        </p:nvSpPr>
        <p:spPr/>
        <p:txBody>
          <a:bodyPr/>
          <a:p>
            <a:fld id="{5A4D1A9A-BF8F-44A6-B133-E435A1BA4A14}" type="slidenum">
              <a:t>&lt;#&gt;</a:t>
            </a:fld>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5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5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5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55"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 name="PlaceHolder 6"/>
          <p:cNvSpPr>
            <a:spLocks noGrp="1"/>
          </p:cNvSpPr>
          <p:nvPr>
            <p:ph type="sldNum" idx="4"/>
          </p:nvPr>
        </p:nvSpPr>
        <p:spPr/>
        <p:txBody>
          <a:bodyPr/>
          <a:p>
            <a:fld id="{7C614775-A8F9-48F7-AEB9-B8D73BB6B01F}" type="slidenum">
              <a:t>&lt;#&gt;</a:t>
            </a:fld>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57"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58"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59"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60"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61"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62"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8"/>
          <p:cNvSpPr>
            <a:spLocks noGrp="1"/>
          </p:cNvSpPr>
          <p:nvPr>
            <p:ph type="sldNum" idx="4"/>
          </p:nvPr>
        </p:nvSpPr>
        <p:spPr/>
        <p:txBody>
          <a:bodyPr/>
          <a:p>
            <a:fld id="{18B1BDF7-9C80-4724-B690-E703A891A84F}"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1"/>
          </p:nvPr>
        </p:nvSpPr>
        <p:spPr/>
        <p:txBody>
          <a:bodyPr/>
          <a:p>
            <a:fld id="{FC16FB4C-058B-4ABA-8003-C28233962245}"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822240" y="444960"/>
            <a:ext cx="7499160" cy="2654640"/>
          </a:xfrm>
          <a:prstGeom prst="rect">
            <a:avLst/>
          </a:prstGeom>
          <a:noFill/>
          <a:ln w="0">
            <a:noFill/>
          </a:ln>
        </p:spPr>
        <p:txBody>
          <a:bodyPr lIns="0" rIns="0" tIns="0" bIns="0" anchor="ctr">
            <a:noAutofit/>
          </a:bodyPr>
          <a:p>
            <a:pPr algn="ctr"/>
            <a:endParaRPr b="0" lang="en-US" sz="3200" spc="-1" strike="noStrike">
              <a:latin typeface="DejaVu Sans"/>
            </a:endParaRPr>
          </a:p>
        </p:txBody>
      </p:sp>
      <p:sp>
        <p:nvSpPr>
          <p:cNvPr id="3" name="PlaceHolder 2"/>
          <p:cNvSpPr>
            <a:spLocks noGrp="1"/>
          </p:cNvSpPr>
          <p:nvPr>
            <p:ph type="sldNum" idx="1"/>
          </p:nvPr>
        </p:nvSpPr>
        <p:spPr/>
        <p:txBody>
          <a:bodyPr/>
          <a:p>
            <a:fld id="{D448210B-1530-4C35-802D-0AC7949A26D3}"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69E06ABB-8AE5-498C-8DDC-2444F89D16A9}"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18E1EE57-3565-4775-AFD1-D9F79AB13D46}"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26D57CAF-2045-4C9F-B0E9-C9BB93BADAC8}"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Google Shape;10;p17"/>
          <p:cNvSpPr/>
          <p:nvPr/>
        </p:nvSpPr>
        <p:spPr>
          <a:xfrm>
            <a:off x="4334040" y="1658520"/>
            <a:ext cx="4779360" cy="3484800"/>
          </a:xfrm>
          <a:prstGeom prst="ellipse">
            <a:avLst/>
          </a:prstGeom>
          <a:gradFill rotWithShape="0">
            <a:gsLst>
              <a:gs pos="0">
                <a:srgbClr val="ffffff"/>
              </a:gs>
              <a:gs pos="100000">
                <a:srgbClr val="ffffff">
                  <a:alpha val="0"/>
                </a:srgbClr>
              </a:gs>
            </a:gsLst>
            <a:path path="circle">
              <a:fillToRect l="50000" t="50000" r="50000" b="50000"/>
            </a:path>
          </a:gradFill>
          <a:ln w="0">
            <a:noFill/>
          </a:ln>
        </p:spPr>
        <p:style>
          <a:lnRef idx="0"/>
          <a:fillRef idx="0"/>
          <a:effectRef idx="0"/>
          <a:fontRef idx="minor"/>
        </p:style>
      </p:sp>
      <p:sp>
        <p:nvSpPr>
          <p:cNvPr id="1" name="Google Shape;11;p17"/>
          <p:cNvSpPr/>
          <p:nvPr/>
        </p:nvSpPr>
        <p:spPr>
          <a:xfrm>
            <a:off x="0" y="1658520"/>
            <a:ext cx="4779360" cy="3484800"/>
          </a:xfrm>
          <a:prstGeom prst="ellipse">
            <a:avLst/>
          </a:prstGeom>
          <a:gradFill rotWithShape="0">
            <a:gsLst>
              <a:gs pos="0">
                <a:srgbClr val="ffffff"/>
              </a:gs>
              <a:gs pos="100000">
                <a:srgbClr val="ffffff">
                  <a:alpha val="0"/>
                </a:srgbClr>
              </a:gs>
            </a:gsLst>
            <a:path path="circle">
              <a:fillToRect l="50000" t="50000" r="50000" b="50000"/>
            </a:path>
          </a:gradFill>
          <a:ln w="0">
            <a:noFill/>
          </a:ln>
        </p:spPr>
        <p:style>
          <a:lnRef idx="0"/>
          <a:fillRef idx="0"/>
          <a:effectRef idx="0"/>
          <a:fontRef idx="minor"/>
        </p:style>
      </p:sp>
      <p:sp>
        <p:nvSpPr>
          <p:cNvPr id="2" name="Google Shape;12;p17"/>
          <p:cNvSpPr/>
          <p:nvPr/>
        </p:nvSpPr>
        <p:spPr>
          <a:xfrm>
            <a:off x="4364280" y="0"/>
            <a:ext cx="4779360" cy="3484800"/>
          </a:xfrm>
          <a:prstGeom prst="ellipse">
            <a:avLst/>
          </a:prstGeom>
          <a:gradFill rotWithShape="0">
            <a:gsLst>
              <a:gs pos="0">
                <a:srgbClr val="ffffff"/>
              </a:gs>
              <a:gs pos="100000">
                <a:srgbClr val="ffffff">
                  <a:alpha val="0"/>
                </a:srgbClr>
              </a:gs>
            </a:gsLst>
            <a:path path="circle">
              <a:fillToRect l="50000" t="50000" r="50000" b="50000"/>
            </a:path>
          </a:gradFill>
          <a:ln w="0">
            <a:noFill/>
          </a:ln>
        </p:spPr>
        <p:style>
          <a:lnRef idx="0"/>
          <a:fillRef idx="0"/>
          <a:effectRef idx="0"/>
          <a:fontRef idx="minor"/>
        </p:style>
      </p:sp>
      <p:sp>
        <p:nvSpPr>
          <p:cNvPr id="3" name="Google Shape;13;p17"/>
          <p:cNvSpPr/>
          <p:nvPr/>
        </p:nvSpPr>
        <p:spPr>
          <a:xfrm>
            <a:off x="0" y="0"/>
            <a:ext cx="4779360" cy="3484800"/>
          </a:xfrm>
          <a:prstGeom prst="ellipse">
            <a:avLst/>
          </a:prstGeom>
          <a:gradFill rotWithShape="0">
            <a:gsLst>
              <a:gs pos="0">
                <a:srgbClr val="ffffff"/>
              </a:gs>
              <a:gs pos="100000">
                <a:srgbClr val="ffffff">
                  <a:alpha val="0"/>
                </a:srgbClr>
              </a:gs>
            </a:gsLst>
            <a:path path="circle">
              <a:fillToRect l="50000" t="50000" r="50000" b="50000"/>
            </a:path>
          </a:gradFill>
          <a:ln w="0">
            <a:noFill/>
          </a:ln>
        </p:spPr>
        <p:style>
          <a:lnRef idx="0"/>
          <a:fillRef idx="0"/>
          <a:effectRef idx="0"/>
          <a:fontRef idx="minor"/>
        </p:style>
      </p:sp>
      <p:sp>
        <p:nvSpPr>
          <p:cNvPr id="4" name="PlaceHolder 1"/>
          <p:cNvSpPr>
            <a:spLocks noGrp="1"/>
          </p:cNvSpPr>
          <p:nvPr>
            <p:ph type="sldNum" idx="1"/>
          </p:nvPr>
        </p:nvSpPr>
        <p:spPr>
          <a:xfrm>
            <a:off x="8472600" y="4663080"/>
            <a:ext cx="548280" cy="393120"/>
          </a:xfrm>
          <a:prstGeom prst="rect">
            <a:avLst/>
          </a:prstGeom>
          <a:noFill/>
          <a:ln w="0">
            <a:noFill/>
          </a:ln>
        </p:spPr>
        <p:txBody>
          <a:bodyPr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BB1773EC-2364-49F5-B793-13A6255EBB2C}" type="slidenum">
              <a:rPr b="0" lang="en" sz="1000" spc="-1" strike="noStrike">
                <a:solidFill>
                  <a:schemeClr val="dk2"/>
                </a:solidFill>
                <a:latin typeface="Arial"/>
                <a:ea typeface="Arial"/>
              </a:rPr>
              <a:t>&lt;number&gt;</a:t>
            </a:fld>
            <a:endParaRPr b="0" lang="en-US" sz="1000" spc="-1" strike="noStrike">
              <a:latin typeface="DejaVu Serif"/>
            </a:endParaRPr>
          </a:p>
        </p:txBody>
      </p:sp>
      <p:pic>
        <p:nvPicPr>
          <p:cNvPr id="5" name="Google Shape;15;p17" descr=""/>
          <p:cNvPicPr/>
          <p:nvPr/>
        </p:nvPicPr>
        <p:blipFill>
          <a:blip r:embed="rId3"/>
          <a:stretch/>
        </p:blipFill>
        <p:spPr>
          <a:xfrm>
            <a:off x="2862360" y="862200"/>
            <a:ext cx="3418920" cy="3418920"/>
          </a:xfrm>
          <a:prstGeom prst="rect">
            <a:avLst/>
          </a:prstGeom>
          <a:ln w="0">
            <a:noFill/>
          </a:ln>
        </p:spPr>
      </p:pic>
      <p:sp>
        <p:nvSpPr>
          <p:cNvPr id="6"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7"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2151000"/>
            <a:ext cx="8520120" cy="841320"/>
          </a:xfrm>
          <a:prstGeom prst="rect">
            <a:avLst/>
          </a:prstGeom>
          <a:noFill/>
          <a:ln w="0">
            <a:noFill/>
          </a:ln>
        </p:spPr>
        <p:txBody>
          <a:bodyPr tIns="91440" bIns="91440" anchor="ctr">
            <a:noAutofit/>
          </a:bodyPr>
          <a:p>
            <a:pPr indent="0">
              <a:buNone/>
            </a:pPr>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45" name="PlaceHolder 2"/>
          <p:cNvSpPr>
            <a:spLocks noGrp="1"/>
          </p:cNvSpPr>
          <p:nvPr>
            <p:ph type="sldNum" idx="2"/>
          </p:nvPr>
        </p:nvSpPr>
        <p:spPr>
          <a:xfrm>
            <a:off x="8472600" y="4663080"/>
            <a:ext cx="548280" cy="393120"/>
          </a:xfrm>
          <a:prstGeom prst="rect">
            <a:avLst/>
          </a:prstGeom>
          <a:noFill/>
          <a:ln w="0">
            <a:noFill/>
          </a:ln>
        </p:spPr>
        <p:txBody>
          <a:bodyPr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58D7EB9B-39B2-463D-A9F0-B17BA51EB06B}" type="slidenum">
              <a:rPr b="0" lang="en" sz="1000" spc="-1" strike="noStrike">
                <a:solidFill>
                  <a:schemeClr val="dk2"/>
                </a:solidFill>
                <a:latin typeface="Arial"/>
                <a:ea typeface="Arial"/>
              </a:rPr>
              <a:t>&lt;number&gt;</a:t>
            </a:fld>
            <a:endParaRPr b="0" lang="en-US" sz="1000" spc="-1" strike="noStrike">
              <a:latin typeface="DejaVu Serif"/>
            </a:endParaRPr>
          </a:p>
        </p:txBody>
      </p:sp>
      <p:pic>
        <p:nvPicPr>
          <p:cNvPr id="46" name="Google Shape;31;p20" descr=""/>
          <p:cNvPicPr/>
          <p:nvPr/>
        </p:nvPicPr>
        <p:blipFill>
          <a:blip r:embed="rId3"/>
          <a:stretch/>
        </p:blipFill>
        <p:spPr>
          <a:xfrm>
            <a:off x="3829680" y="4640040"/>
            <a:ext cx="1483920" cy="439560"/>
          </a:xfrm>
          <a:prstGeom prst="rect">
            <a:avLst/>
          </a:prstGeom>
          <a:ln w="0">
            <a:noFill/>
          </a:ln>
        </p:spPr>
      </p:pic>
      <p:sp>
        <p:nvSpPr>
          <p:cNvPr id="47"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84" name="PlaceHolder 1"/>
          <p:cNvSpPr>
            <a:spLocks noGrp="1"/>
          </p:cNvSpPr>
          <p:nvPr>
            <p:ph type="title"/>
          </p:nvPr>
        </p:nvSpPr>
        <p:spPr>
          <a:xfrm>
            <a:off x="822240" y="444960"/>
            <a:ext cx="7499160" cy="572400"/>
          </a:xfrm>
          <a:prstGeom prst="rect">
            <a:avLst/>
          </a:prstGeom>
          <a:noFill/>
          <a:ln w="0">
            <a:noFill/>
          </a:ln>
        </p:spPr>
        <p:txBody>
          <a:bodyPr tIns="91440" bIns="91440" anchor="t">
            <a:noAutofit/>
          </a:bodyPr>
          <a:p>
            <a:pPr indent="0">
              <a:buNone/>
            </a:pPr>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85" name="PlaceHolder 2"/>
          <p:cNvSpPr>
            <a:spLocks noGrp="1"/>
          </p:cNvSpPr>
          <p:nvPr>
            <p:ph type="sldNum" idx="3"/>
          </p:nvPr>
        </p:nvSpPr>
        <p:spPr>
          <a:xfrm>
            <a:off x="8472600" y="4663080"/>
            <a:ext cx="548280" cy="393120"/>
          </a:xfrm>
          <a:prstGeom prst="rect">
            <a:avLst/>
          </a:prstGeom>
          <a:noFill/>
          <a:ln w="0">
            <a:noFill/>
          </a:ln>
        </p:spPr>
        <p:txBody>
          <a:bodyPr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2824B915-ED48-4954-A6BF-418E2DFC49A9}" type="slidenum">
              <a:rPr b="0" lang="en" sz="1000" spc="-1" strike="noStrike">
                <a:solidFill>
                  <a:schemeClr val="dk2"/>
                </a:solidFill>
                <a:latin typeface="Arial"/>
                <a:ea typeface="Arial"/>
              </a:rPr>
              <a:t>&lt;number&gt;</a:t>
            </a:fld>
            <a:endParaRPr b="0" lang="en-US" sz="1000" spc="-1" strike="noStrike">
              <a:latin typeface="DejaVu Serif"/>
            </a:endParaRPr>
          </a:p>
        </p:txBody>
      </p:sp>
      <p:pic>
        <p:nvPicPr>
          <p:cNvPr id="86" name="Google Shape;19;p18" descr=""/>
          <p:cNvPicPr/>
          <p:nvPr/>
        </p:nvPicPr>
        <p:blipFill>
          <a:blip r:embed="rId3"/>
          <a:stretch/>
        </p:blipFill>
        <p:spPr>
          <a:xfrm>
            <a:off x="3829680" y="4640040"/>
            <a:ext cx="1483920" cy="439560"/>
          </a:xfrm>
          <a:prstGeom prst="rect">
            <a:avLst/>
          </a:prstGeom>
          <a:ln w="0">
            <a:noFill/>
          </a:ln>
        </p:spPr>
      </p:pic>
      <p:sp>
        <p:nvSpPr>
          <p:cNvPr id="87"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24" name="PlaceHolder 1"/>
          <p:cNvSpPr>
            <a:spLocks noGrp="1"/>
          </p:cNvSpPr>
          <p:nvPr>
            <p:ph type="title"/>
          </p:nvPr>
        </p:nvSpPr>
        <p:spPr>
          <a:xfrm>
            <a:off x="822240" y="444960"/>
            <a:ext cx="7499160" cy="572400"/>
          </a:xfrm>
          <a:prstGeom prst="rect">
            <a:avLst/>
          </a:prstGeom>
          <a:noFill/>
          <a:ln w="0">
            <a:noFill/>
          </a:ln>
        </p:spPr>
        <p:txBody>
          <a:bodyPr tIns="91440" bIns="91440" anchor="t">
            <a:noAutofit/>
          </a:bodyPr>
          <a:p>
            <a:pPr indent="0">
              <a:buNone/>
            </a:pPr>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125" name="PlaceHolder 2"/>
          <p:cNvSpPr>
            <a:spLocks noGrp="1"/>
          </p:cNvSpPr>
          <p:nvPr>
            <p:ph type="sldNum" idx="4"/>
          </p:nvPr>
        </p:nvSpPr>
        <p:spPr>
          <a:xfrm>
            <a:off x="8472600" y="4663080"/>
            <a:ext cx="548280" cy="393120"/>
          </a:xfrm>
          <a:prstGeom prst="rect">
            <a:avLst/>
          </a:prstGeom>
          <a:noFill/>
          <a:ln w="0">
            <a:noFill/>
          </a:ln>
        </p:spPr>
        <p:txBody>
          <a:bodyPr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A022FF6D-780D-47EE-BE0C-1044D6D221BE}" type="slidenum">
              <a:rPr b="0" lang="en" sz="1000" spc="-1" strike="noStrike">
                <a:solidFill>
                  <a:schemeClr val="dk2"/>
                </a:solidFill>
                <a:latin typeface="Arial"/>
                <a:ea typeface="Arial"/>
              </a:rPr>
              <a:t>&lt;number&gt;</a:t>
            </a:fld>
            <a:endParaRPr b="0" lang="en-US" sz="1000" spc="-1" strike="noStrike">
              <a:latin typeface="DejaVu Serif"/>
            </a:endParaRPr>
          </a:p>
        </p:txBody>
      </p:sp>
      <p:pic>
        <p:nvPicPr>
          <p:cNvPr id="126" name="Google Shape;109;g15abef188eb_1_194" descr=""/>
          <p:cNvPicPr/>
          <p:nvPr/>
        </p:nvPicPr>
        <p:blipFill>
          <a:blip r:embed="rId3"/>
          <a:stretch/>
        </p:blipFill>
        <p:spPr>
          <a:xfrm>
            <a:off x="3829680" y="4640040"/>
            <a:ext cx="1483920" cy="43956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9.xml"/>
</Relationships>
</file>

<file path=ppt/slides/_rels/slide1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9.xml"/>
</Relationships>
</file>

<file path=ppt/slides/_rels/slide16.xml.rels><?xml version="1.0" encoding="UTF-8"?>
<Relationships xmlns="http://schemas.openxmlformats.org/package/2006/relationships"><Relationship Id="rId1" Type="http://schemas.openxmlformats.org/officeDocument/2006/relationships/hyperlink" Target="https://github.com/NevadaCyberClub/knowledge-base/" TargetMode="External"/><Relationship Id="rId2"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9.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Hashing is the Last Resort</a:t>
            </a:r>
            <a:endParaRPr b="0" lang="en-US" sz="2800" spc="-1" strike="noStrike">
              <a:solidFill>
                <a:srgbClr val="000000"/>
              </a:solidFill>
              <a:latin typeface="Arial"/>
            </a:endParaRPr>
          </a:p>
        </p:txBody>
      </p:sp>
      <p:sp>
        <p:nvSpPr>
          <p:cNvPr id="182" name="Google Shape;211;p10"/>
          <p:cNvSpPr/>
          <p:nvPr/>
        </p:nvSpPr>
        <p:spPr>
          <a:xfrm>
            <a:off x="4056480" y="1017720"/>
            <a:ext cx="3794040" cy="359244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 sz="1400" spc="-1" strike="noStrike">
                <a:solidFill>
                  <a:srgbClr val="000000"/>
                </a:solidFill>
                <a:latin typeface="Arial"/>
                <a:ea typeface="Arial"/>
              </a:rPr>
              <a:t>In order to combat a possible data breach, developers started to store passwords as </a:t>
            </a:r>
            <a:r>
              <a:rPr b="0" lang="en" sz="1400" spc="-1" strike="noStrike" u="sng">
                <a:solidFill>
                  <a:srgbClr val="000000"/>
                </a:solidFill>
                <a:uFillTx/>
                <a:latin typeface="Arial"/>
                <a:ea typeface="Arial"/>
              </a:rPr>
              <a:t>hashes</a:t>
            </a:r>
            <a:r>
              <a:rPr b="0" lang="en" sz="1400" spc="-1" strike="noStrike">
                <a:solidFill>
                  <a:srgbClr val="000000"/>
                </a:solidFill>
                <a:latin typeface="Arial"/>
                <a:ea typeface="Arial"/>
              </a:rPr>
              <a:t> instead. This way it would theoretically be impossible to reverse engineer what the password was. </a:t>
            </a:r>
            <a:endParaRPr b="0" lang="en-US" sz="1400" spc="-1" strike="noStrike">
              <a:latin typeface="DejaVu Sans"/>
            </a:endParaRPr>
          </a:p>
          <a:p>
            <a:pPr>
              <a:lnSpc>
                <a:spcPct val="100000"/>
              </a:lnSpc>
              <a:tabLst>
                <a:tab algn="l" pos="0"/>
              </a:tabLst>
            </a:pPr>
            <a:endParaRPr b="0" lang="en-US" sz="1400" spc="-1" strike="noStrike">
              <a:latin typeface="DejaVu Sans"/>
            </a:endParaRPr>
          </a:p>
          <a:p>
            <a:pPr>
              <a:lnSpc>
                <a:spcPct val="100000"/>
              </a:lnSpc>
              <a:tabLst>
                <a:tab algn="l" pos="0"/>
              </a:tabLst>
            </a:pPr>
            <a:r>
              <a:rPr b="0" lang="en" sz="1400" spc="-1" strike="noStrike">
                <a:solidFill>
                  <a:srgbClr val="000000"/>
                </a:solidFill>
                <a:latin typeface="Arial"/>
                <a:ea typeface="Arial"/>
              </a:rPr>
              <a:t>How it worked: Whenever the user would supply their password, instead of comparing the password, it would hash it and then compare the hash. This also means that if a hash collision was found, you could use the different password that produces the same hash to log in.</a:t>
            </a:r>
            <a:endParaRPr b="0" lang="en-US" sz="1400" spc="-1" strike="noStrike">
              <a:latin typeface="DejaVu Sans"/>
            </a:endParaRPr>
          </a:p>
          <a:p>
            <a:pPr>
              <a:lnSpc>
                <a:spcPct val="100000"/>
              </a:lnSpc>
              <a:tabLst>
                <a:tab algn="l" pos="0"/>
              </a:tabLst>
            </a:pPr>
            <a:endParaRPr b="0" lang="en-US" sz="1400" spc="-1" strike="noStrike">
              <a:latin typeface="DejaVu Sans"/>
            </a:endParaRPr>
          </a:p>
          <a:p>
            <a:pPr>
              <a:lnSpc>
                <a:spcPct val="100000"/>
              </a:lnSpc>
              <a:tabLst>
                <a:tab algn="l" pos="0"/>
              </a:tabLst>
            </a:pPr>
            <a:r>
              <a:rPr b="0" lang="en" sz="1400" spc="-1" strike="noStrike">
                <a:solidFill>
                  <a:srgbClr val="000000"/>
                </a:solidFill>
                <a:latin typeface="Arial"/>
                <a:ea typeface="Arial"/>
              </a:rPr>
              <a:t>This doesn’t mean it’s impossible to get the passwords back…</a:t>
            </a:r>
            <a:endParaRPr b="0" lang="en-US" sz="1400" spc="-1" strike="noStrike">
              <a:latin typeface="DejaVu Sans"/>
            </a:endParaRPr>
          </a:p>
        </p:txBody>
      </p:sp>
      <p:pic>
        <p:nvPicPr>
          <p:cNvPr id="183" name="Google Shape;212;p10" descr=""/>
          <p:cNvPicPr/>
          <p:nvPr/>
        </p:nvPicPr>
        <p:blipFill>
          <a:blip r:embed="rId1"/>
          <a:stretch/>
        </p:blipFill>
        <p:spPr>
          <a:xfrm>
            <a:off x="849600" y="1017720"/>
            <a:ext cx="3206880" cy="27900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Meet: Password Cracking</a:t>
            </a:r>
            <a:endParaRPr b="0" lang="en-US" sz="2800" spc="-1" strike="noStrike">
              <a:solidFill>
                <a:srgbClr val="000000"/>
              </a:solidFill>
              <a:latin typeface="Arial"/>
            </a:endParaRPr>
          </a:p>
        </p:txBody>
      </p:sp>
      <p:sp>
        <p:nvSpPr>
          <p:cNvPr id="185" name="Google Shape;218;p11"/>
          <p:cNvSpPr/>
          <p:nvPr/>
        </p:nvSpPr>
        <p:spPr>
          <a:xfrm>
            <a:off x="1552680" y="1247400"/>
            <a:ext cx="6038280" cy="124812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 sz="1400" spc="-1" strike="noStrike">
                <a:solidFill>
                  <a:srgbClr val="000000"/>
                </a:solidFill>
                <a:latin typeface="Arial"/>
                <a:ea typeface="Arial"/>
              </a:rPr>
              <a:t>You guessed it! We can use a variety of techniques to figure out what the original password is. This is made possible since the algorithms are made usable by anyone! That way we can put what we think the password is through the algorithm and keep doing it until we get a match! Doing this by hand would be rough…</a:t>
            </a:r>
            <a:endParaRPr b="0" lang="en-US" sz="1400" spc="-1" strike="noStrike">
              <a:latin typeface="DejaVu Sans"/>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Programs</a:t>
            </a:r>
            <a:endParaRPr b="0" lang="en-US" sz="2800" spc="-1" strike="noStrike">
              <a:solidFill>
                <a:srgbClr val="000000"/>
              </a:solidFill>
              <a:latin typeface="Arial"/>
            </a:endParaRPr>
          </a:p>
        </p:txBody>
      </p:sp>
      <p:sp>
        <p:nvSpPr>
          <p:cNvPr id="187" name="Google Shape;224;p12"/>
          <p:cNvSpPr/>
          <p:nvPr/>
        </p:nvSpPr>
        <p:spPr>
          <a:xfrm>
            <a:off x="1552680" y="1247400"/>
            <a:ext cx="6038280" cy="252684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 sz="1400" spc="-1" strike="noStrike">
                <a:solidFill>
                  <a:srgbClr val="000000"/>
                </a:solidFill>
                <a:latin typeface="Arial"/>
                <a:ea typeface="Arial"/>
              </a:rPr>
              <a:t>Programs can help us automate this process, trying passwords thousands of times faster than we could ever do by hand, some password cracking softwares are:</a:t>
            </a:r>
            <a:endParaRPr b="0" lang="en-US" sz="1400" spc="-1" strike="noStrike">
              <a:latin typeface="DejaVu Sans"/>
            </a:endParaRPr>
          </a:p>
          <a:p>
            <a:pPr>
              <a:lnSpc>
                <a:spcPct val="100000"/>
              </a:lnSpc>
              <a:tabLst>
                <a:tab algn="l" pos="0"/>
              </a:tabLst>
            </a:pPr>
            <a:endParaRPr b="0" lang="en-US" sz="1400" spc="-1" strike="noStrike">
              <a:latin typeface="DejaVu Sans"/>
            </a:endParaRPr>
          </a:p>
          <a:p>
            <a:pPr marL="457200" indent="-317520">
              <a:lnSpc>
                <a:spcPct val="100000"/>
              </a:lnSpc>
              <a:buClr>
                <a:srgbClr val="000000"/>
              </a:buClr>
              <a:buFont typeface="Arial"/>
              <a:buChar char="●"/>
              <a:tabLst>
                <a:tab algn="l" pos="0"/>
              </a:tabLst>
            </a:pPr>
            <a:r>
              <a:rPr b="0" lang="en" sz="1400" spc="-1" strike="noStrike">
                <a:solidFill>
                  <a:srgbClr val="000000"/>
                </a:solidFill>
                <a:latin typeface="Arial"/>
                <a:ea typeface="Arial"/>
              </a:rPr>
              <a:t>Hashcat:</a:t>
            </a:r>
            <a:endParaRPr b="0" lang="en-US" sz="1400" spc="-1" strike="noStrike">
              <a:latin typeface="DejaVu Sans"/>
            </a:endParaRPr>
          </a:p>
          <a:p>
            <a:pPr>
              <a:lnSpc>
                <a:spcPct val="100000"/>
              </a:lnSpc>
              <a:tabLst>
                <a:tab algn="l" pos="0"/>
              </a:tabLst>
            </a:pPr>
            <a:r>
              <a:rPr b="0" lang="en" sz="1400" spc="-1" strike="noStrike">
                <a:solidFill>
                  <a:srgbClr val="000000"/>
                </a:solidFill>
                <a:latin typeface="Arial"/>
                <a:ea typeface="Arial"/>
              </a:rPr>
              <a:t>This is the fastest password cracking software and the gold standard. It supports many different different hashes, as well as having different rules.</a:t>
            </a:r>
            <a:endParaRPr b="0" lang="en-US" sz="1400" spc="-1" strike="noStrike">
              <a:latin typeface="DejaVu Sans"/>
            </a:endParaRPr>
          </a:p>
          <a:p>
            <a:pPr>
              <a:lnSpc>
                <a:spcPct val="100000"/>
              </a:lnSpc>
              <a:tabLst>
                <a:tab algn="l" pos="0"/>
              </a:tabLst>
            </a:pPr>
            <a:endParaRPr b="0" lang="en-US" sz="1400" spc="-1" strike="noStrike">
              <a:latin typeface="DejaVu Sans"/>
            </a:endParaRPr>
          </a:p>
          <a:p>
            <a:pPr>
              <a:lnSpc>
                <a:spcPct val="100000"/>
              </a:lnSpc>
              <a:tabLst>
                <a:tab algn="l" pos="0"/>
              </a:tabLst>
            </a:pPr>
            <a:endParaRPr b="0" lang="en-US" sz="1400" spc="-1" strike="noStrike">
              <a:latin typeface="DejaVu Sans"/>
            </a:endParaRPr>
          </a:p>
          <a:p>
            <a:pPr marL="457200" indent="-317520">
              <a:lnSpc>
                <a:spcPct val="100000"/>
              </a:lnSpc>
              <a:buClr>
                <a:srgbClr val="000000"/>
              </a:buClr>
              <a:buFont typeface="Arial"/>
              <a:buChar char="●"/>
              <a:tabLst>
                <a:tab algn="l" pos="0"/>
              </a:tabLst>
            </a:pPr>
            <a:r>
              <a:rPr b="0" lang="en" sz="1400" spc="-1" strike="noStrike">
                <a:solidFill>
                  <a:srgbClr val="000000"/>
                </a:solidFill>
                <a:latin typeface="Arial"/>
                <a:ea typeface="Arial"/>
              </a:rPr>
              <a:t>John the Ripper:</a:t>
            </a:r>
            <a:endParaRPr b="0" lang="en-US" sz="1400" spc="-1" strike="noStrike">
              <a:latin typeface="DejaVu Sans"/>
            </a:endParaRPr>
          </a:p>
          <a:p>
            <a:pPr>
              <a:lnSpc>
                <a:spcPct val="100000"/>
              </a:lnSpc>
              <a:tabLst>
                <a:tab algn="l" pos="0"/>
              </a:tabLst>
            </a:pPr>
            <a:r>
              <a:rPr b="0" lang="en" sz="1400" spc="-1" strike="noStrike">
                <a:solidFill>
                  <a:srgbClr val="000000"/>
                </a:solidFill>
                <a:latin typeface="Arial"/>
                <a:ea typeface="Arial"/>
              </a:rPr>
              <a:t>If Hashcat is not usable (e.g. zip files), then John the Ripper is used.</a:t>
            </a:r>
            <a:endParaRPr b="0" lang="en-US" sz="1400" spc="-1" strike="noStrike">
              <a:latin typeface="DejaVu Sans"/>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Techniques</a:t>
            </a:r>
            <a:endParaRPr b="0" lang="en-US" sz="2800" spc="-1" strike="noStrike">
              <a:solidFill>
                <a:srgbClr val="000000"/>
              </a:solidFill>
              <a:latin typeface="Arial"/>
            </a:endParaRPr>
          </a:p>
        </p:txBody>
      </p:sp>
      <p:sp>
        <p:nvSpPr>
          <p:cNvPr id="189" name="Google Shape;230;p13"/>
          <p:cNvSpPr/>
          <p:nvPr/>
        </p:nvSpPr>
        <p:spPr>
          <a:xfrm>
            <a:off x="1552680" y="1017720"/>
            <a:ext cx="6038280" cy="3592440"/>
          </a:xfrm>
          <a:prstGeom prst="rect">
            <a:avLst/>
          </a:prstGeom>
          <a:noFill/>
          <a:ln w="0">
            <a:noFill/>
          </a:ln>
        </p:spPr>
        <p:style>
          <a:lnRef idx="0"/>
          <a:fillRef idx="0"/>
          <a:effectRef idx="0"/>
          <a:fontRef idx="minor"/>
        </p:style>
        <p:txBody>
          <a:bodyPr tIns="91440" bIns="91440" anchor="t">
            <a:spAutoFit/>
          </a:bodyPr>
          <a:p>
            <a:pPr marL="457200" indent="-317520">
              <a:lnSpc>
                <a:spcPct val="100000"/>
              </a:lnSpc>
              <a:buClr>
                <a:srgbClr val="000000"/>
              </a:buClr>
              <a:buFont typeface="Arial"/>
              <a:buChar char="●"/>
            </a:pPr>
            <a:r>
              <a:rPr b="0" lang="en" sz="1400" spc="-1" strike="noStrike">
                <a:solidFill>
                  <a:srgbClr val="000000"/>
                </a:solidFill>
                <a:latin typeface="Arial"/>
                <a:ea typeface="Arial"/>
              </a:rPr>
              <a:t>Bruteforce:</a:t>
            </a:r>
            <a:endParaRPr b="0" lang="en-US" sz="1400" spc="-1" strike="noStrike">
              <a:latin typeface="DejaVu Sans"/>
            </a:endParaRPr>
          </a:p>
          <a:p>
            <a:pPr marL="457200">
              <a:lnSpc>
                <a:spcPct val="100000"/>
              </a:lnSpc>
              <a:tabLst>
                <a:tab algn="l" pos="0"/>
              </a:tabLst>
            </a:pPr>
            <a:r>
              <a:rPr b="0" lang="en" sz="1400" spc="-1" strike="noStrike">
                <a:solidFill>
                  <a:srgbClr val="000000"/>
                </a:solidFill>
                <a:latin typeface="Arial"/>
                <a:ea typeface="Arial"/>
              </a:rPr>
              <a:t>The slowest one; goes through every single physically possible password. Not recommended unless you have no idea.</a:t>
            </a:r>
            <a:endParaRPr b="0" lang="en-US" sz="1400" spc="-1" strike="noStrike">
              <a:latin typeface="DejaVu Sans"/>
            </a:endParaRPr>
          </a:p>
          <a:p>
            <a:pPr marL="457200">
              <a:lnSpc>
                <a:spcPct val="100000"/>
              </a:lnSpc>
              <a:tabLst>
                <a:tab algn="l" pos="0"/>
              </a:tabLst>
            </a:pPr>
            <a:endParaRPr b="0" lang="en-US" sz="1400" spc="-1" strike="noStrike">
              <a:latin typeface="DejaVu Sans"/>
            </a:endParaRPr>
          </a:p>
          <a:p>
            <a:pPr marL="457200" indent="-317520">
              <a:lnSpc>
                <a:spcPct val="100000"/>
              </a:lnSpc>
              <a:buClr>
                <a:srgbClr val="000000"/>
              </a:buClr>
              <a:buFont typeface="Arial"/>
              <a:buChar char="●"/>
              <a:tabLst>
                <a:tab algn="l" pos="0"/>
              </a:tabLst>
            </a:pPr>
            <a:r>
              <a:rPr b="0" lang="en" sz="1400" spc="-1" strike="noStrike">
                <a:solidFill>
                  <a:srgbClr val="000000"/>
                </a:solidFill>
                <a:latin typeface="Arial"/>
                <a:ea typeface="Arial"/>
              </a:rPr>
              <a:t>Masking:</a:t>
            </a:r>
            <a:endParaRPr b="0" lang="en-US" sz="1400" spc="-1" strike="noStrike">
              <a:latin typeface="DejaVu Sans"/>
            </a:endParaRPr>
          </a:p>
          <a:p>
            <a:pPr marL="457200">
              <a:lnSpc>
                <a:spcPct val="100000"/>
              </a:lnSpc>
              <a:tabLst>
                <a:tab algn="l" pos="0"/>
              </a:tabLst>
            </a:pPr>
            <a:r>
              <a:rPr b="0" lang="en" sz="1400" spc="-1" strike="noStrike">
                <a:solidFill>
                  <a:srgbClr val="000000"/>
                </a:solidFill>
                <a:latin typeface="Arial"/>
                <a:ea typeface="Arial"/>
              </a:rPr>
              <a:t>If you have a password idea, but unsure of some characters, you can give a base password and add some “free” characters. (e.g. you know that the password is “ABC” and is followed by 3 unknown numbers, you can run something like ABC?d?d?d)</a:t>
            </a:r>
            <a:endParaRPr b="0" lang="en-US" sz="1400" spc="-1" strike="noStrike">
              <a:latin typeface="DejaVu Sans"/>
            </a:endParaRPr>
          </a:p>
          <a:p>
            <a:pPr marL="457200">
              <a:lnSpc>
                <a:spcPct val="100000"/>
              </a:lnSpc>
              <a:tabLst>
                <a:tab algn="l" pos="0"/>
              </a:tabLst>
            </a:pPr>
            <a:endParaRPr b="0" lang="en-US" sz="1400" spc="-1" strike="noStrike">
              <a:latin typeface="DejaVu Sans"/>
            </a:endParaRPr>
          </a:p>
          <a:p>
            <a:pPr marL="457200" indent="-317520">
              <a:lnSpc>
                <a:spcPct val="100000"/>
              </a:lnSpc>
              <a:buClr>
                <a:srgbClr val="000000"/>
              </a:buClr>
              <a:buFont typeface="Arial"/>
              <a:buChar char="●"/>
              <a:tabLst>
                <a:tab algn="l" pos="0"/>
              </a:tabLst>
            </a:pPr>
            <a:r>
              <a:rPr b="0" lang="en" sz="1400" spc="-1" strike="noStrike">
                <a:solidFill>
                  <a:srgbClr val="000000"/>
                </a:solidFill>
                <a:latin typeface="Arial"/>
                <a:ea typeface="Arial"/>
              </a:rPr>
              <a:t>Wordlist:</a:t>
            </a:r>
            <a:endParaRPr b="0" lang="en-US" sz="1400" spc="-1" strike="noStrike">
              <a:latin typeface="DejaVu Sans"/>
            </a:endParaRPr>
          </a:p>
          <a:p>
            <a:pPr marL="457200">
              <a:lnSpc>
                <a:spcPct val="100000"/>
              </a:lnSpc>
              <a:tabLst>
                <a:tab algn="l" pos="0"/>
              </a:tabLst>
            </a:pPr>
            <a:r>
              <a:rPr b="0" lang="en" sz="1400" spc="-1" strike="noStrike">
                <a:solidFill>
                  <a:srgbClr val="000000"/>
                </a:solidFill>
                <a:latin typeface="Arial"/>
                <a:ea typeface="Arial"/>
              </a:rPr>
              <a:t>If you have a ton of possible passwords (such as commonly used passwords, or the RockYou leak), you can try every one</a:t>
            </a:r>
            <a:endParaRPr b="0" lang="en-US" sz="1400" spc="-1" strike="noStrike">
              <a:latin typeface="DejaVu Sans"/>
            </a:endParaRPr>
          </a:p>
          <a:p>
            <a:pPr marL="457200">
              <a:lnSpc>
                <a:spcPct val="100000"/>
              </a:lnSpc>
              <a:tabLst>
                <a:tab algn="l" pos="0"/>
              </a:tabLst>
            </a:pPr>
            <a:endParaRPr b="0" lang="en-US" sz="1400" spc="-1" strike="noStrike">
              <a:latin typeface="DejaVu Sans"/>
            </a:endParaRPr>
          </a:p>
          <a:p>
            <a:pPr marL="457200" indent="-317520">
              <a:lnSpc>
                <a:spcPct val="100000"/>
              </a:lnSpc>
              <a:buClr>
                <a:srgbClr val="000000"/>
              </a:buClr>
              <a:buFont typeface="Arial"/>
              <a:buChar char="●"/>
              <a:tabLst>
                <a:tab algn="l" pos="0"/>
              </a:tabLst>
            </a:pPr>
            <a:r>
              <a:rPr b="0" lang="en" sz="1400" spc="-1" strike="noStrike">
                <a:solidFill>
                  <a:srgbClr val="000000"/>
                </a:solidFill>
                <a:latin typeface="Arial"/>
                <a:ea typeface="Arial"/>
              </a:rPr>
              <a:t>Hybrid:</a:t>
            </a:r>
            <a:endParaRPr b="0" lang="en-US" sz="1400" spc="-1" strike="noStrike">
              <a:latin typeface="DejaVu Sans"/>
            </a:endParaRPr>
          </a:p>
          <a:p>
            <a:pPr marL="457200">
              <a:lnSpc>
                <a:spcPct val="100000"/>
              </a:lnSpc>
              <a:tabLst>
                <a:tab algn="l" pos="0"/>
              </a:tabLst>
            </a:pPr>
            <a:r>
              <a:rPr b="0" lang="en" sz="1400" spc="-1" strike="noStrike">
                <a:solidFill>
                  <a:srgbClr val="000000"/>
                </a:solidFill>
                <a:latin typeface="Arial"/>
                <a:ea typeface="Arial"/>
              </a:rPr>
              <a:t>Combination of wordlist and masking.</a:t>
            </a:r>
            <a:endParaRPr b="0" lang="en-US" sz="1400" spc="-1" strike="noStrike">
              <a:latin typeface="DejaVu Sans"/>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Hashcat</a:t>
            </a:r>
            <a:endParaRPr b="0" lang="en-US" sz="2800" spc="-1" strike="noStrike">
              <a:solidFill>
                <a:srgbClr val="000000"/>
              </a:solidFill>
              <a:latin typeface="Arial"/>
            </a:endParaRPr>
          </a:p>
        </p:txBody>
      </p:sp>
      <p:sp>
        <p:nvSpPr>
          <p:cNvPr id="191" name="Google Shape;236;p14"/>
          <p:cNvSpPr/>
          <p:nvPr/>
        </p:nvSpPr>
        <p:spPr>
          <a:xfrm>
            <a:off x="1552680" y="1017720"/>
            <a:ext cx="6038280" cy="608760"/>
          </a:xfrm>
          <a:prstGeom prst="rect">
            <a:avLst/>
          </a:prstGeom>
          <a:noFill/>
          <a:ln w="0">
            <a:noFill/>
          </a:ln>
        </p:spPr>
        <p:style>
          <a:lnRef idx="0"/>
          <a:fillRef idx="0"/>
          <a:effectRef idx="0"/>
          <a:fontRef idx="minor"/>
        </p:style>
        <p:txBody>
          <a:bodyPr tIns="91440" bIns="91440" anchor="t">
            <a:spAutoFit/>
          </a:bodyPr>
          <a:p>
            <a:pPr marL="457200">
              <a:lnSpc>
                <a:spcPct val="100000"/>
              </a:lnSpc>
              <a:tabLst>
                <a:tab algn="l" pos="0"/>
              </a:tabLst>
            </a:pPr>
            <a:r>
              <a:rPr b="0" lang="en" sz="1400" spc="-1" strike="noStrike">
                <a:solidFill>
                  <a:srgbClr val="000000"/>
                </a:solidFill>
                <a:latin typeface="Arial"/>
                <a:ea typeface="Arial"/>
              </a:rPr>
              <a:t>Here are some examples of how to use Hashcat, viewable anytime with the “--help” flag.</a:t>
            </a:r>
            <a:endParaRPr b="0" lang="en-US" sz="1400" spc="-1" strike="noStrike">
              <a:latin typeface="DejaVu Sans"/>
            </a:endParaRPr>
          </a:p>
        </p:txBody>
      </p:sp>
      <p:pic>
        <p:nvPicPr>
          <p:cNvPr id="192" name="Google Shape;237;p14" descr=""/>
          <p:cNvPicPr/>
          <p:nvPr/>
        </p:nvPicPr>
        <p:blipFill>
          <a:blip r:embed="rId1"/>
          <a:stretch/>
        </p:blipFill>
        <p:spPr>
          <a:xfrm>
            <a:off x="475200" y="1703520"/>
            <a:ext cx="8028360" cy="1735920"/>
          </a:xfrm>
          <a:prstGeom prst="rect">
            <a:avLst/>
          </a:prstGeom>
          <a:ln w="0">
            <a:noFill/>
          </a:ln>
        </p:spPr>
      </p:pic>
      <p:sp>
        <p:nvSpPr>
          <p:cNvPr id="193" name="Google Shape;238;p14"/>
          <p:cNvSpPr/>
          <p:nvPr/>
        </p:nvSpPr>
        <p:spPr>
          <a:xfrm>
            <a:off x="1604160" y="3439800"/>
            <a:ext cx="2651400" cy="39996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1400" spc="-1" strike="noStrike">
                <a:solidFill>
                  <a:srgbClr val="000000"/>
                </a:solidFill>
                <a:latin typeface="Arial"/>
                <a:ea typeface="Arial"/>
              </a:rPr>
              <a:t>Flag meanings:</a:t>
            </a:r>
            <a:endParaRPr b="0" lang="en-US" sz="1400" spc="-1" strike="noStrike">
              <a:latin typeface="DejaVu Sans"/>
            </a:endParaRPr>
          </a:p>
          <a:p>
            <a:pPr>
              <a:lnSpc>
                <a:spcPct val="100000"/>
              </a:lnSpc>
              <a:tabLst>
                <a:tab algn="l" pos="0"/>
              </a:tabLst>
            </a:pPr>
            <a:r>
              <a:rPr b="0" lang="en" sz="1400" spc="-1" strike="noStrike">
                <a:solidFill>
                  <a:srgbClr val="000000"/>
                </a:solidFill>
                <a:latin typeface="Arial"/>
                <a:ea typeface="Arial"/>
              </a:rPr>
              <a:t>-a : Attack mode</a:t>
            </a:r>
            <a:endParaRPr b="0" lang="en-US" sz="1400" spc="-1" strike="noStrike">
              <a:latin typeface="DejaVu Sans"/>
            </a:endParaRPr>
          </a:p>
          <a:p>
            <a:pPr>
              <a:lnSpc>
                <a:spcPct val="100000"/>
              </a:lnSpc>
              <a:tabLst>
                <a:tab algn="l" pos="0"/>
              </a:tabLst>
            </a:pPr>
            <a:r>
              <a:rPr b="0" lang="en" sz="1400" spc="-1" strike="noStrike">
                <a:solidFill>
                  <a:srgbClr val="000000"/>
                </a:solidFill>
                <a:latin typeface="Arial"/>
                <a:ea typeface="Arial"/>
              </a:rPr>
              <a:t>-m : Hash type</a:t>
            </a:r>
            <a:endParaRPr b="0" lang="en-US" sz="1400" spc="-1" strike="noStrike">
              <a:latin typeface="DejaVu Sans"/>
            </a:endParaRPr>
          </a:p>
          <a:p>
            <a:pPr>
              <a:lnSpc>
                <a:spcPct val="100000"/>
              </a:lnSpc>
              <a:tabLst>
                <a:tab algn="l" pos="0"/>
              </a:tabLst>
            </a:pPr>
            <a:r>
              <a:rPr b="0" lang="en" sz="1400" spc="-1" strike="noStrike">
                <a:solidFill>
                  <a:srgbClr val="000000"/>
                </a:solidFill>
                <a:latin typeface="Arial"/>
                <a:ea typeface="Arial"/>
              </a:rPr>
              <a:t>-r : Directory to the rule</a:t>
            </a:r>
            <a:endParaRPr b="0" lang="en-US" sz="1400" spc="-1" strike="noStrike">
              <a:latin typeface="DejaVu Sans"/>
            </a:endParaRPr>
          </a:p>
          <a:p>
            <a:pPr>
              <a:lnSpc>
                <a:spcPct val="100000"/>
              </a:lnSpc>
              <a:tabLst>
                <a:tab algn="l" pos="0"/>
              </a:tabLst>
            </a:pPr>
            <a:endParaRPr b="0" lang="en-US" sz="1400" spc="-1" strike="noStrike">
              <a:latin typeface="DejaVu Sans"/>
            </a:endParaRPr>
          </a:p>
        </p:txBody>
      </p:sp>
      <p:sp>
        <p:nvSpPr>
          <p:cNvPr id="194" name="Google Shape;239;p14"/>
          <p:cNvSpPr/>
          <p:nvPr/>
        </p:nvSpPr>
        <p:spPr>
          <a:xfrm>
            <a:off x="5092200" y="3439800"/>
            <a:ext cx="2729160" cy="103500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 sz="1400" spc="-1" strike="noStrike">
                <a:solidFill>
                  <a:schemeClr val="dk1"/>
                </a:solidFill>
                <a:latin typeface="Arial"/>
                <a:ea typeface="Arial"/>
              </a:rPr>
              <a:t>Files:</a:t>
            </a:r>
            <a:endParaRPr b="0" lang="en-US" sz="1400" spc="-1" strike="noStrike">
              <a:latin typeface="DejaVu Sans"/>
            </a:endParaRPr>
          </a:p>
          <a:p>
            <a:pPr>
              <a:lnSpc>
                <a:spcPct val="100000"/>
              </a:lnSpc>
              <a:tabLst>
                <a:tab algn="l" pos="0"/>
              </a:tabLst>
            </a:pPr>
            <a:r>
              <a:rPr b="0" lang="en" sz="1400" spc="-1" strike="noStrike">
                <a:solidFill>
                  <a:schemeClr val="dk1"/>
                </a:solidFill>
                <a:latin typeface="Arial"/>
                <a:ea typeface="Arial"/>
              </a:rPr>
              <a:t>*.hash: Hashed Passwords</a:t>
            </a:r>
            <a:endParaRPr b="0" lang="en-US" sz="1400" spc="-1" strike="noStrike">
              <a:latin typeface="DejaVu Sans"/>
            </a:endParaRPr>
          </a:p>
          <a:p>
            <a:pPr>
              <a:lnSpc>
                <a:spcPct val="100000"/>
              </a:lnSpc>
              <a:tabLst>
                <a:tab algn="l" pos="0"/>
              </a:tabLst>
            </a:pPr>
            <a:r>
              <a:rPr b="0" lang="en" sz="1400" spc="-1" strike="noStrike">
                <a:solidFill>
                  <a:schemeClr val="dk1"/>
                </a:solidFill>
                <a:latin typeface="Arial"/>
                <a:ea typeface="Arial"/>
              </a:rPr>
              <a:t>*.dict: Wordlist</a:t>
            </a:r>
            <a:endParaRPr b="0" lang="en-US" sz="1400" spc="-1" strike="noStrike">
              <a:latin typeface="DejaVu Sans"/>
            </a:endParaRPr>
          </a:p>
          <a:p>
            <a:pPr>
              <a:lnSpc>
                <a:spcPct val="100000"/>
              </a:lnSpc>
              <a:tabLst>
                <a:tab algn="l" pos="0"/>
              </a:tabLst>
            </a:pPr>
            <a:r>
              <a:rPr b="0" lang="en" sz="1400" spc="-1" strike="noStrike">
                <a:solidFill>
                  <a:schemeClr val="dk1"/>
                </a:solidFill>
                <a:latin typeface="Arial"/>
                <a:ea typeface="Arial"/>
              </a:rPr>
              <a:t>*.rule: Rule to use</a:t>
            </a:r>
            <a:endParaRPr b="0" lang="en-US" sz="1400" spc="-1" strike="noStrike">
              <a:latin typeface="DejaVu Sans"/>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title"/>
          </p:nvPr>
        </p:nvSpPr>
        <p:spPr>
          <a:xfrm>
            <a:off x="311760" y="335520"/>
            <a:ext cx="852012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JohnTheRipper</a:t>
            </a:r>
            <a:endParaRPr b="0" lang="en-US" sz="2800" spc="-1" strike="noStrike">
              <a:solidFill>
                <a:srgbClr val="000000"/>
              </a:solidFill>
              <a:latin typeface="Arial"/>
            </a:endParaRPr>
          </a:p>
        </p:txBody>
      </p:sp>
      <p:sp>
        <p:nvSpPr>
          <p:cNvPr id="196" name="Google Shape;245;g155b359718d_0_1"/>
          <p:cNvSpPr/>
          <p:nvPr/>
        </p:nvSpPr>
        <p:spPr>
          <a:xfrm>
            <a:off x="1145880" y="798840"/>
            <a:ext cx="6851880" cy="1248120"/>
          </a:xfrm>
          <a:prstGeom prst="rect">
            <a:avLst/>
          </a:prstGeom>
          <a:noFill/>
          <a:ln w="0">
            <a:noFill/>
          </a:ln>
        </p:spPr>
        <p:style>
          <a:lnRef idx="0"/>
          <a:fillRef idx="0"/>
          <a:effectRef idx="0"/>
          <a:fontRef idx="minor"/>
        </p:style>
        <p:txBody>
          <a:bodyPr tIns="91440" bIns="91440" anchor="t">
            <a:spAutoFit/>
          </a:bodyPr>
          <a:p>
            <a:pPr marL="457200">
              <a:lnSpc>
                <a:spcPct val="100000"/>
              </a:lnSpc>
              <a:tabLst>
                <a:tab algn="l" pos="0"/>
              </a:tabLst>
            </a:pPr>
            <a:r>
              <a:rPr b="0" lang="en" sz="1400" spc="-1" strike="noStrike">
                <a:solidFill>
                  <a:srgbClr val="000000"/>
                </a:solidFill>
                <a:latin typeface="Arial"/>
                <a:ea typeface="Arial"/>
              </a:rPr>
              <a:t>Although Hashcat is faster than JohnTheRipper, Hashcat does not support some hashes, such as ZIP/PDF files, or some obscure ones like Telegram hashes... but John the Ripper does! Here is a huge list of some of the hashes john supports (it is alot). John can also automatically figure out the hash type, and do a lot of work for you.</a:t>
            </a:r>
            <a:endParaRPr b="0" lang="en-US" sz="1400" spc="-1" strike="noStrike">
              <a:latin typeface="DejaVu Sans"/>
            </a:endParaRPr>
          </a:p>
        </p:txBody>
      </p:sp>
      <p:sp>
        <p:nvSpPr>
          <p:cNvPr id="197" name="Google Shape;246;g155b359718d_0_1"/>
          <p:cNvSpPr/>
          <p:nvPr/>
        </p:nvSpPr>
        <p:spPr>
          <a:xfrm>
            <a:off x="2029680" y="4036680"/>
            <a:ext cx="2651400" cy="39996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1400" spc="-1" strike="noStrike">
                <a:solidFill>
                  <a:srgbClr val="000000"/>
                </a:solidFill>
                <a:latin typeface="Arial"/>
                <a:ea typeface="Arial"/>
              </a:rPr>
              <a:t>Flag meanings:</a:t>
            </a:r>
            <a:endParaRPr b="0" lang="en-US" sz="1400" spc="-1" strike="noStrike">
              <a:latin typeface="DejaVu Sans"/>
            </a:endParaRPr>
          </a:p>
          <a:p>
            <a:pPr>
              <a:lnSpc>
                <a:spcPct val="100000"/>
              </a:lnSpc>
              <a:tabLst>
                <a:tab algn="l" pos="0"/>
              </a:tabLst>
            </a:pPr>
            <a:r>
              <a:rPr b="0" lang="en" sz="1400" spc="-1" strike="noStrike">
                <a:solidFill>
                  <a:srgbClr val="000000"/>
                </a:solidFill>
                <a:latin typeface="Arial"/>
                <a:ea typeface="Arial"/>
              </a:rPr>
              <a:t>-w : wordlist</a:t>
            </a:r>
            <a:endParaRPr b="0" lang="en-US" sz="1400" spc="-1" strike="noStrike">
              <a:latin typeface="DejaVu Sans"/>
            </a:endParaRPr>
          </a:p>
          <a:p>
            <a:pPr>
              <a:lnSpc>
                <a:spcPct val="100000"/>
              </a:lnSpc>
              <a:tabLst>
                <a:tab algn="l" pos="0"/>
              </a:tabLst>
            </a:pPr>
            <a:r>
              <a:rPr b="0" lang="en" sz="1400" spc="-1" strike="noStrike">
                <a:solidFill>
                  <a:srgbClr val="000000"/>
                </a:solidFill>
                <a:latin typeface="Arial"/>
                <a:ea typeface="Arial"/>
              </a:rPr>
              <a:t>--mask : mask</a:t>
            </a:r>
            <a:endParaRPr b="0" lang="en-US" sz="1400" spc="-1" strike="noStrike">
              <a:latin typeface="DejaVu Sans"/>
            </a:endParaRPr>
          </a:p>
          <a:p>
            <a:pPr>
              <a:lnSpc>
                <a:spcPct val="100000"/>
              </a:lnSpc>
              <a:tabLst>
                <a:tab algn="l" pos="0"/>
              </a:tabLst>
            </a:pPr>
            <a:endParaRPr b="0" lang="en-US" sz="1400" spc="-1" strike="noStrike">
              <a:latin typeface="DejaVu Sans"/>
            </a:endParaRPr>
          </a:p>
          <a:p>
            <a:pPr>
              <a:lnSpc>
                <a:spcPct val="100000"/>
              </a:lnSpc>
              <a:tabLst>
                <a:tab algn="l" pos="0"/>
              </a:tabLst>
            </a:pPr>
            <a:endParaRPr b="0" lang="en-US" sz="1400" spc="-1" strike="noStrike">
              <a:latin typeface="DejaVu Sans"/>
            </a:endParaRPr>
          </a:p>
        </p:txBody>
      </p:sp>
      <p:sp>
        <p:nvSpPr>
          <p:cNvPr id="198" name="Google Shape;247;g155b359718d_0_1"/>
          <p:cNvSpPr/>
          <p:nvPr/>
        </p:nvSpPr>
        <p:spPr>
          <a:xfrm>
            <a:off x="5268600" y="4036680"/>
            <a:ext cx="2729160" cy="103500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 sz="1400" spc="-1" strike="noStrike">
                <a:solidFill>
                  <a:schemeClr val="dk1"/>
                </a:solidFill>
                <a:latin typeface="Arial"/>
                <a:ea typeface="Arial"/>
              </a:rPr>
              <a:t>Files:</a:t>
            </a:r>
            <a:endParaRPr b="0" lang="en-US" sz="1400" spc="-1" strike="noStrike">
              <a:latin typeface="DejaVu Sans"/>
            </a:endParaRPr>
          </a:p>
          <a:p>
            <a:pPr>
              <a:lnSpc>
                <a:spcPct val="100000"/>
              </a:lnSpc>
              <a:tabLst>
                <a:tab algn="l" pos="0"/>
              </a:tabLst>
            </a:pPr>
            <a:r>
              <a:rPr b="0" lang="en" sz="1400" spc="-1" strike="noStrike">
                <a:solidFill>
                  <a:schemeClr val="dk1"/>
                </a:solidFill>
                <a:latin typeface="Arial"/>
                <a:ea typeface="Arial"/>
              </a:rPr>
              <a:t>*.hash: Hashed Passwords</a:t>
            </a:r>
            <a:endParaRPr b="0" lang="en-US" sz="1400" spc="-1" strike="noStrike">
              <a:latin typeface="DejaVu Sans"/>
            </a:endParaRPr>
          </a:p>
          <a:p>
            <a:pPr>
              <a:lnSpc>
                <a:spcPct val="100000"/>
              </a:lnSpc>
              <a:tabLst>
                <a:tab algn="l" pos="0"/>
              </a:tabLst>
            </a:pPr>
            <a:r>
              <a:rPr b="0" lang="en" sz="1400" spc="-1" strike="noStrike">
                <a:solidFill>
                  <a:schemeClr val="dk1"/>
                </a:solidFill>
                <a:latin typeface="Arial"/>
                <a:ea typeface="Arial"/>
              </a:rPr>
              <a:t>*.dict: Wordlist</a:t>
            </a:r>
            <a:endParaRPr b="0" lang="en-US" sz="1400" spc="-1" strike="noStrike">
              <a:latin typeface="DejaVu Sans"/>
            </a:endParaRPr>
          </a:p>
          <a:p>
            <a:pPr>
              <a:lnSpc>
                <a:spcPct val="100000"/>
              </a:lnSpc>
              <a:tabLst>
                <a:tab algn="l" pos="0"/>
              </a:tabLst>
            </a:pPr>
            <a:r>
              <a:rPr b="0" lang="en" sz="1400" spc="-1" strike="noStrike">
                <a:solidFill>
                  <a:schemeClr val="dk1"/>
                </a:solidFill>
                <a:latin typeface="Arial"/>
                <a:ea typeface="Arial"/>
              </a:rPr>
              <a:t>*.rule: Rule to use</a:t>
            </a:r>
            <a:endParaRPr b="0" lang="en-US" sz="1400" spc="-1" strike="noStrike">
              <a:latin typeface="DejaVu Sans"/>
            </a:endParaRPr>
          </a:p>
        </p:txBody>
      </p:sp>
      <p:pic>
        <p:nvPicPr>
          <p:cNvPr id="199" name="Google Shape;248;g155b359718d_0_1" descr=""/>
          <p:cNvPicPr/>
          <p:nvPr/>
        </p:nvPicPr>
        <p:blipFill>
          <a:blip r:embed="rId1"/>
          <a:stretch/>
        </p:blipFill>
        <p:spPr>
          <a:xfrm>
            <a:off x="1344960" y="2060640"/>
            <a:ext cx="6454080" cy="198648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Let’s get cracking!</a:t>
            </a:r>
            <a:endParaRPr b="0" lang="en-US" sz="2800" spc="-1" strike="noStrike">
              <a:solidFill>
                <a:srgbClr val="000000"/>
              </a:solidFill>
              <a:latin typeface="Arial"/>
            </a:endParaRPr>
          </a:p>
        </p:txBody>
      </p:sp>
      <p:sp>
        <p:nvSpPr>
          <p:cNvPr id="201" name="Google Shape;254;p15"/>
          <p:cNvSpPr/>
          <p:nvPr/>
        </p:nvSpPr>
        <p:spPr>
          <a:xfrm>
            <a:off x="1552680" y="1247400"/>
            <a:ext cx="6038280" cy="821880"/>
          </a:xfrm>
          <a:prstGeom prst="rect">
            <a:avLst/>
          </a:prstGeom>
          <a:noFill/>
          <a:ln w="0">
            <a:noFill/>
          </a:ln>
        </p:spPr>
        <p:style>
          <a:lnRef idx="0"/>
          <a:fillRef idx="0"/>
          <a:effectRef idx="0"/>
          <a:fontRef idx="minor"/>
        </p:style>
        <p:txBody>
          <a:bodyPr tIns="91440" bIns="91440" anchor="t">
            <a:spAutoFit/>
          </a:bodyPr>
          <a:p>
            <a:pPr algn="ctr">
              <a:lnSpc>
                <a:spcPct val="100000"/>
              </a:lnSpc>
              <a:tabLst>
                <a:tab algn="l" pos="0"/>
              </a:tabLst>
            </a:pPr>
            <a:r>
              <a:rPr b="0" lang="en" sz="1400" spc="-1" strike="noStrike" u="sng">
                <a:solidFill>
                  <a:schemeClr val="hlink"/>
                </a:solidFill>
                <a:uFillTx/>
                <a:latin typeface="Arial"/>
                <a:ea typeface="Arial"/>
                <a:hlinkClick r:id="rId1"/>
              </a:rPr>
              <a:t>https://github.com/NevadaCyberClub/knowledge-base/</a:t>
            </a:r>
            <a:endParaRPr b="0" lang="en-US" sz="1400" spc="-1" strike="noStrike">
              <a:latin typeface="DejaVu Sans"/>
            </a:endParaRPr>
          </a:p>
          <a:p>
            <a:pPr algn="ctr">
              <a:lnSpc>
                <a:spcPct val="100000"/>
              </a:lnSpc>
              <a:tabLst>
                <a:tab algn="l" pos="0"/>
              </a:tabLst>
            </a:pPr>
            <a:endParaRPr b="0" lang="en-US" sz="1400" spc="-1" strike="noStrike">
              <a:latin typeface="DejaVu Sans"/>
            </a:endParaRPr>
          </a:p>
          <a:p>
            <a:pPr algn="ctr">
              <a:lnSpc>
                <a:spcPct val="100000"/>
              </a:lnSpc>
              <a:tabLst>
                <a:tab algn="l" pos="0"/>
              </a:tabLst>
            </a:pPr>
            <a:r>
              <a:rPr b="0" lang="en" sz="1400" spc="-1" strike="noStrike">
                <a:solidFill>
                  <a:srgbClr val="000000"/>
                </a:solidFill>
                <a:latin typeface="Arial"/>
                <a:ea typeface="Arial"/>
              </a:rPr>
              <a:t>Go to Club_Made_Ctf/Challenges/Password_Cracking to get started.</a:t>
            </a:r>
            <a:endParaRPr b="0" lang="en-US" sz="1400" spc="-1" strike="noStrike">
              <a:latin typeface="DejaVu San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Password Cracking</a:t>
            </a:r>
            <a:endParaRPr b="0" lang="en-US" sz="2800" spc="-1" strike="noStrike">
              <a:solidFill>
                <a:srgbClr val="000000"/>
              </a:solidFill>
              <a:latin typeface="Arial"/>
            </a:endParaRPr>
          </a:p>
        </p:txBody>
      </p:sp>
      <p:pic>
        <p:nvPicPr>
          <p:cNvPr id="164" name="Google Shape;161;p2" descr=""/>
          <p:cNvPicPr/>
          <p:nvPr/>
        </p:nvPicPr>
        <p:blipFill>
          <a:blip r:embed="rId1"/>
          <a:stretch/>
        </p:blipFill>
        <p:spPr>
          <a:xfrm>
            <a:off x="1610640" y="1017720"/>
            <a:ext cx="5922000" cy="350892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What is Password Cracking?</a:t>
            </a:r>
            <a:endParaRPr b="0" lang="en-US" sz="2800" spc="-1" strike="noStrike">
              <a:solidFill>
                <a:srgbClr val="000000"/>
              </a:solidFill>
              <a:latin typeface="Arial"/>
            </a:endParaRPr>
          </a:p>
        </p:txBody>
      </p:sp>
      <p:sp>
        <p:nvSpPr>
          <p:cNvPr id="166" name="Google Shape;167;p3"/>
          <p:cNvSpPr/>
          <p:nvPr/>
        </p:nvSpPr>
        <p:spPr>
          <a:xfrm>
            <a:off x="1552680" y="1247400"/>
            <a:ext cx="6038280" cy="146124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 sz="1400" spc="-1" strike="noStrike">
                <a:solidFill>
                  <a:srgbClr val="000000"/>
                </a:solidFill>
                <a:latin typeface="Arial"/>
                <a:ea typeface="Arial"/>
              </a:rPr>
              <a:t>Password Cracking is the process of recovering passwords from a computer or from data that a computer can transmit.</a:t>
            </a:r>
            <a:endParaRPr b="0" lang="en-US" sz="1400" spc="-1" strike="noStrike">
              <a:latin typeface="DejaVu Sans"/>
            </a:endParaRPr>
          </a:p>
          <a:p>
            <a:pPr>
              <a:lnSpc>
                <a:spcPct val="100000"/>
              </a:lnSpc>
              <a:tabLst>
                <a:tab algn="l" pos="0"/>
              </a:tabLst>
            </a:pPr>
            <a:endParaRPr b="0" lang="en-US" sz="1400" spc="-1" strike="noStrike">
              <a:latin typeface="DejaVu Sans"/>
            </a:endParaRPr>
          </a:p>
          <a:p>
            <a:pPr>
              <a:lnSpc>
                <a:spcPct val="100000"/>
              </a:lnSpc>
              <a:tabLst>
                <a:tab algn="l" pos="0"/>
              </a:tabLst>
            </a:pPr>
            <a:r>
              <a:rPr b="0" lang="en" sz="1400" spc="-1" strike="noStrike">
                <a:solidFill>
                  <a:srgbClr val="000000"/>
                </a:solidFill>
                <a:latin typeface="Arial"/>
                <a:ea typeface="Arial"/>
              </a:rPr>
              <a:t>Usually this takes the form of getting a password hash, and applying various methods to find the original password, but can also be applied to encrypted files such as ZIPs.</a:t>
            </a:r>
            <a:endParaRPr b="0" lang="en-US" sz="1400" spc="-1" strike="noStrike">
              <a:latin typeface="DejaVu Sans"/>
            </a:endParaRPr>
          </a:p>
        </p:txBody>
      </p:sp>
      <p:pic>
        <p:nvPicPr>
          <p:cNvPr id="167" name="Google Shape;168;p3" descr=""/>
          <p:cNvPicPr/>
          <p:nvPr/>
        </p:nvPicPr>
        <p:blipFill>
          <a:blip r:embed="rId1"/>
          <a:stretch/>
        </p:blipFill>
        <p:spPr>
          <a:xfrm>
            <a:off x="2252520" y="2724840"/>
            <a:ext cx="4638600" cy="189432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Encrypted vs. Hashed</a:t>
            </a:r>
            <a:endParaRPr b="0" lang="en-US" sz="2800" spc="-1" strike="noStrike">
              <a:solidFill>
                <a:srgbClr val="000000"/>
              </a:solidFill>
              <a:latin typeface="Arial"/>
            </a:endParaRPr>
          </a:p>
        </p:txBody>
      </p:sp>
      <p:sp>
        <p:nvSpPr>
          <p:cNvPr id="169" name="Google Shape;174;p4"/>
          <p:cNvSpPr/>
          <p:nvPr/>
        </p:nvSpPr>
        <p:spPr>
          <a:xfrm>
            <a:off x="1239480" y="1294200"/>
            <a:ext cx="6547320" cy="295308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 sz="1400" spc="-1" strike="noStrike">
                <a:solidFill>
                  <a:srgbClr val="000000"/>
                </a:solidFill>
                <a:latin typeface="Arial"/>
                <a:ea typeface="Arial"/>
              </a:rPr>
              <a:t>Encrypted: Data that was transformed by some algorithm in order to hide the original data, </a:t>
            </a:r>
            <a:r>
              <a:rPr b="1" lang="en" sz="1400" spc="-1" strike="noStrike" u="sng">
                <a:solidFill>
                  <a:srgbClr val="000000"/>
                </a:solidFill>
                <a:uFillTx/>
                <a:latin typeface="Arial"/>
                <a:ea typeface="Arial"/>
              </a:rPr>
              <a:t>can</a:t>
            </a:r>
            <a:r>
              <a:rPr b="0" lang="en" sz="1400" spc="-1" strike="noStrike" u="sng">
                <a:solidFill>
                  <a:srgbClr val="000000"/>
                </a:solidFill>
                <a:uFillTx/>
                <a:latin typeface="Arial"/>
                <a:ea typeface="Arial"/>
              </a:rPr>
              <a:t> be undone</a:t>
            </a:r>
            <a:r>
              <a:rPr b="0" lang="en" sz="1400" spc="-1" strike="noStrike">
                <a:solidFill>
                  <a:srgbClr val="000000"/>
                </a:solidFill>
                <a:latin typeface="Arial"/>
                <a:ea typeface="Arial"/>
              </a:rPr>
              <a:t>.</a:t>
            </a:r>
            <a:endParaRPr b="0" lang="en-US" sz="1400" spc="-1" strike="noStrike">
              <a:latin typeface="DejaVu Sans"/>
            </a:endParaRPr>
          </a:p>
          <a:p>
            <a:pPr>
              <a:lnSpc>
                <a:spcPct val="100000"/>
              </a:lnSpc>
              <a:tabLst>
                <a:tab algn="l" pos="0"/>
              </a:tabLst>
            </a:pPr>
            <a:endParaRPr b="0" lang="en-US" sz="1400" spc="-1" strike="noStrike">
              <a:latin typeface="DejaVu Sans"/>
            </a:endParaRPr>
          </a:p>
          <a:p>
            <a:pPr marL="457200" indent="-317520">
              <a:lnSpc>
                <a:spcPct val="100000"/>
              </a:lnSpc>
              <a:buClr>
                <a:srgbClr val="000000"/>
              </a:buClr>
              <a:buFont typeface="Arial"/>
              <a:buChar char="●"/>
              <a:tabLst>
                <a:tab algn="l" pos="0"/>
              </a:tabLst>
            </a:pPr>
            <a:r>
              <a:rPr b="0" lang="en" sz="1400" spc="-1" strike="noStrike">
                <a:solidFill>
                  <a:srgbClr val="000000"/>
                </a:solidFill>
                <a:latin typeface="Arial"/>
                <a:ea typeface="Arial"/>
              </a:rPr>
              <a:t>Example: NevadaCyberClub → ArinqnPlorePyho, with ROT13</a:t>
            </a:r>
            <a:endParaRPr b="0" lang="en-US" sz="1400" spc="-1" strike="noStrike">
              <a:latin typeface="DejaVu Sans"/>
            </a:endParaRPr>
          </a:p>
          <a:p>
            <a:pPr marL="457200" indent="-317520">
              <a:lnSpc>
                <a:spcPct val="100000"/>
              </a:lnSpc>
              <a:buClr>
                <a:srgbClr val="000000"/>
              </a:buClr>
              <a:buFont typeface="Arial"/>
              <a:buChar char="●"/>
              <a:tabLst>
                <a:tab algn="l" pos="0"/>
              </a:tabLst>
            </a:pPr>
            <a:r>
              <a:rPr b="0" lang="en" sz="1400" spc="-1" strike="noStrike">
                <a:solidFill>
                  <a:srgbClr val="000000"/>
                </a:solidFill>
                <a:latin typeface="Arial"/>
                <a:ea typeface="Arial"/>
              </a:rPr>
              <a:t>This can be reversed by reapplying the algorithm.</a:t>
            </a:r>
            <a:endParaRPr b="0" lang="en-US" sz="1400" spc="-1" strike="noStrike">
              <a:latin typeface="DejaVu Sans"/>
            </a:endParaRPr>
          </a:p>
          <a:p>
            <a:pPr>
              <a:lnSpc>
                <a:spcPct val="100000"/>
              </a:lnSpc>
              <a:tabLst>
                <a:tab algn="l" pos="0"/>
              </a:tabLst>
            </a:pPr>
            <a:endParaRPr b="0" lang="en-US" sz="1400" spc="-1" strike="noStrike">
              <a:latin typeface="DejaVu Sans"/>
            </a:endParaRPr>
          </a:p>
          <a:p>
            <a:pPr>
              <a:lnSpc>
                <a:spcPct val="100000"/>
              </a:lnSpc>
              <a:tabLst>
                <a:tab algn="l" pos="0"/>
              </a:tabLst>
            </a:pPr>
            <a:endParaRPr b="0" lang="en-US" sz="1400" spc="-1" strike="noStrike">
              <a:latin typeface="DejaVu Sans"/>
            </a:endParaRPr>
          </a:p>
          <a:p>
            <a:pPr>
              <a:lnSpc>
                <a:spcPct val="100000"/>
              </a:lnSpc>
              <a:tabLst>
                <a:tab algn="l" pos="0"/>
              </a:tabLst>
            </a:pPr>
            <a:endParaRPr b="0" lang="en-US" sz="1400" spc="-1" strike="noStrike">
              <a:latin typeface="DejaVu Sans"/>
            </a:endParaRPr>
          </a:p>
          <a:p>
            <a:pPr>
              <a:lnSpc>
                <a:spcPct val="100000"/>
              </a:lnSpc>
              <a:tabLst>
                <a:tab algn="l" pos="0"/>
              </a:tabLst>
            </a:pPr>
            <a:r>
              <a:rPr b="0" lang="en" sz="1400" spc="-1" strike="noStrike">
                <a:solidFill>
                  <a:srgbClr val="000000"/>
                </a:solidFill>
                <a:latin typeface="Arial"/>
                <a:ea typeface="Arial"/>
              </a:rPr>
              <a:t>Hashed: </a:t>
            </a:r>
            <a:r>
              <a:rPr b="0" lang="en" sz="1400" spc="-1" strike="noStrike">
                <a:solidFill>
                  <a:schemeClr val="dk1"/>
                </a:solidFill>
                <a:latin typeface="Arial"/>
                <a:ea typeface="Arial"/>
              </a:rPr>
              <a:t>Data that was transformed by some algorithm in order to hide the original data, </a:t>
            </a:r>
            <a:r>
              <a:rPr b="1" lang="en" sz="1400" spc="-1" strike="noStrike" u="sng">
                <a:solidFill>
                  <a:schemeClr val="dk1"/>
                </a:solidFill>
                <a:uFillTx/>
                <a:latin typeface="Arial"/>
                <a:ea typeface="Arial"/>
              </a:rPr>
              <a:t>can’t</a:t>
            </a:r>
            <a:r>
              <a:rPr b="0" lang="en" sz="1400" spc="-1" strike="noStrike" u="sng">
                <a:solidFill>
                  <a:schemeClr val="dk1"/>
                </a:solidFill>
                <a:uFillTx/>
                <a:latin typeface="Arial"/>
                <a:ea typeface="Arial"/>
              </a:rPr>
              <a:t> be undone</a:t>
            </a:r>
            <a:r>
              <a:rPr b="0" lang="en" sz="1400" spc="-1" strike="noStrike">
                <a:solidFill>
                  <a:schemeClr val="dk1"/>
                </a:solidFill>
                <a:latin typeface="Arial"/>
                <a:ea typeface="Arial"/>
              </a:rPr>
              <a:t>.</a:t>
            </a:r>
            <a:endParaRPr b="0" lang="en-US" sz="1400" spc="-1" strike="noStrike">
              <a:latin typeface="DejaVu Sans"/>
            </a:endParaRPr>
          </a:p>
          <a:p>
            <a:pPr>
              <a:lnSpc>
                <a:spcPct val="100000"/>
              </a:lnSpc>
              <a:tabLst>
                <a:tab algn="l" pos="0"/>
              </a:tabLst>
            </a:pPr>
            <a:endParaRPr b="0" lang="en-US" sz="1400" spc="-1" strike="noStrike">
              <a:latin typeface="DejaVu Sans"/>
            </a:endParaRPr>
          </a:p>
          <a:p>
            <a:pPr marL="457200" indent="-317520">
              <a:lnSpc>
                <a:spcPct val="100000"/>
              </a:lnSpc>
              <a:buClr>
                <a:srgbClr val="000000"/>
              </a:buClr>
              <a:buFont typeface="Arial"/>
              <a:buChar char="●"/>
              <a:tabLst>
                <a:tab algn="l" pos="0"/>
              </a:tabLst>
            </a:pPr>
            <a:r>
              <a:rPr b="0" lang="en" sz="1400" spc="-1" strike="noStrike">
                <a:solidFill>
                  <a:schemeClr val="dk1"/>
                </a:solidFill>
                <a:latin typeface="Arial"/>
                <a:ea typeface="Arial"/>
              </a:rPr>
              <a:t>Example: abc123 → e99a18c428cb38d5f260853678922e03, with MD5</a:t>
            </a:r>
            <a:endParaRPr b="0" lang="en-US" sz="1400" spc="-1" strike="noStrike">
              <a:latin typeface="DejaVu Sans"/>
            </a:endParaRPr>
          </a:p>
          <a:p>
            <a:pPr marL="457200" indent="-317520">
              <a:lnSpc>
                <a:spcPct val="100000"/>
              </a:lnSpc>
              <a:buClr>
                <a:srgbClr val="000000"/>
              </a:buClr>
              <a:buFont typeface="Arial"/>
              <a:buChar char="●"/>
              <a:tabLst>
                <a:tab algn="l" pos="0"/>
              </a:tabLst>
            </a:pPr>
            <a:r>
              <a:rPr b="0" lang="en" sz="1400" spc="-1" strike="noStrike">
                <a:solidFill>
                  <a:schemeClr val="dk1"/>
                </a:solidFill>
                <a:latin typeface="Arial"/>
                <a:ea typeface="Arial"/>
              </a:rPr>
              <a:t>It is mathematically impossible to undo this.</a:t>
            </a:r>
            <a:endParaRPr b="0" lang="en-US" sz="1400" spc="-1" strike="noStrike">
              <a:latin typeface="DejaVu Sans"/>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Hash Collisions</a:t>
            </a:r>
            <a:endParaRPr b="0" lang="en-US" sz="2800" spc="-1" strike="noStrike">
              <a:solidFill>
                <a:srgbClr val="000000"/>
              </a:solidFill>
              <a:latin typeface="Arial"/>
            </a:endParaRPr>
          </a:p>
        </p:txBody>
      </p:sp>
      <p:sp>
        <p:nvSpPr>
          <p:cNvPr id="171" name="Google Shape;180;p5"/>
          <p:cNvSpPr/>
          <p:nvPr/>
        </p:nvSpPr>
        <p:spPr>
          <a:xfrm>
            <a:off x="3265200" y="988200"/>
            <a:ext cx="5164920" cy="2313720"/>
          </a:xfrm>
          <a:prstGeom prst="rect">
            <a:avLst/>
          </a:prstGeom>
          <a:noFill/>
          <a:ln w="0">
            <a:noFill/>
          </a:ln>
        </p:spPr>
        <p:style>
          <a:lnRef idx="0"/>
          <a:fillRef idx="0"/>
          <a:effectRef idx="0"/>
          <a:fontRef idx="minor"/>
        </p:style>
        <p:txBody>
          <a:bodyPr tIns="91440" bIns="91440" anchor="t">
            <a:spAutoFit/>
          </a:bodyPr>
          <a:p>
            <a:pPr marL="457200">
              <a:lnSpc>
                <a:spcPct val="100000"/>
              </a:lnSpc>
              <a:tabLst>
                <a:tab algn="l" pos="0"/>
              </a:tabLst>
            </a:pPr>
            <a:r>
              <a:rPr b="0" lang="en" sz="1400" spc="-1" strike="noStrike">
                <a:solidFill>
                  <a:srgbClr val="000000"/>
                </a:solidFill>
                <a:latin typeface="Arial"/>
                <a:ea typeface="Arial"/>
              </a:rPr>
              <a:t>The reason that Hashes are impossible to reverse, is because a single hash can be made from multiple different inputs. </a:t>
            </a:r>
            <a:endParaRPr b="0" lang="en-US" sz="1400" spc="-1" strike="noStrike">
              <a:latin typeface="DejaVu Sans"/>
            </a:endParaRPr>
          </a:p>
          <a:p>
            <a:pPr marL="457200">
              <a:lnSpc>
                <a:spcPct val="100000"/>
              </a:lnSpc>
              <a:tabLst>
                <a:tab algn="l" pos="0"/>
              </a:tabLst>
            </a:pPr>
            <a:endParaRPr b="0" lang="en-US" sz="1400" spc="-1" strike="noStrike">
              <a:latin typeface="DejaVu Sans"/>
            </a:endParaRPr>
          </a:p>
          <a:p>
            <a:pPr marL="457200">
              <a:lnSpc>
                <a:spcPct val="100000"/>
              </a:lnSpc>
              <a:tabLst>
                <a:tab algn="l" pos="0"/>
              </a:tabLst>
            </a:pPr>
            <a:r>
              <a:rPr b="0" lang="en" sz="1400" spc="-1" strike="noStrike">
                <a:solidFill>
                  <a:srgbClr val="000000"/>
                </a:solidFill>
                <a:latin typeface="Arial"/>
                <a:ea typeface="Arial"/>
              </a:rPr>
              <a:t>A simple example: if x % 5 = 2, what is x? It is impossible to know!</a:t>
            </a:r>
            <a:endParaRPr b="0" lang="en-US" sz="1400" spc="-1" strike="noStrike">
              <a:latin typeface="DejaVu Sans"/>
            </a:endParaRPr>
          </a:p>
          <a:p>
            <a:pPr marL="457200">
              <a:lnSpc>
                <a:spcPct val="100000"/>
              </a:lnSpc>
              <a:tabLst>
                <a:tab algn="l" pos="0"/>
              </a:tabLst>
            </a:pPr>
            <a:endParaRPr b="0" lang="en-US" sz="1400" spc="-1" strike="noStrike">
              <a:latin typeface="DejaVu Sans"/>
            </a:endParaRPr>
          </a:p>
          <a:p>
            <a:pPr marL="457200">
              <a:lnSpc>
                <a:spcPct val="100000"/>
              </a:lnSpc>
              <a:tabLst>
                <a:tab algn="l" pos="0"/>
              </a:tabLst>
            </a:pPr>
            <a:r>
              <a:rPr b="0" lang="en" sz="1400" spc="-1" strike="noStrike">
                <a:solidFill>
                  <a:srgbClr val="000000"/>
                </a:solidFill>
                <a:latin typeface="Arial"/>
                <a:ea typeface="Arial"/>
              </a:rPr>
              <a:t>If we were able to find two passwords that gave the same hash, this would be known as a </a:t>
            </a:r>
            <a:r>
              <a:rPr b="0" lang="en" sz="1400" spc="-1" strike="noStrike" u="sng">
                <a:solidFill>
                  <a:srgbClr val="000000"/>
                </a:solidFill>
                <a:uFillTx/>
                <a:latin typeface="Arial"/>
                <a:ea typeface="Arial"/>
              </a:rPr>
              <a:t>Hash collision.</a:t>
            </a:r>
            <a:r>
              <a:rPr b="0" lang="en" sz="1400" spc="-1" strike="noStrike">
                <a:solidFill>
                  <a:srgbClr val="000000"/>
                </a:solidFill>
                <a:latin typeface="Arial"/>
                <a:ea typeface="Arial"/>
              </a:rPr>
              <a:t> Although it is rare, it is important to note this for later.</a:t>
            </a:r>
            <a:endParaRPr b="0" lang="en-US" sz="1400" spc="-1" strike="noStrike">
              <a:latin typeface="DejaVu Sans"/>
            </a:endParaRPr>
          </a:p>
        </p:txBody>
      </p:sp>
      <p:pic>
        <p:nvPicPr>
          <p:cNvPr id="172" name="Google Shape;181;p5" descr=""/>
          <p:cNvPicPr/>
          <p:nvPr/>
        </p:nvPicPr>
        <p:blipFill>
          <a:blip r:embed="rId1"/>
          <a:stretch/>
        </p:blipFill>
        <p:spPr>
          <a:xfrm>
            <a:off x="0" y="988200"/>
            <a:ext cx="3851640" cy="29530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311760" y="2285280"/>
            <a:ext cx="852012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What is the use of Hashes?</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Some Uses for Hashes</a:t>
            </a:r>
            <a:endParaRPr b="0" lang="en-US" sz="2800" spc="-1" strike="noStrike">
              <a:solidFill>
                <a:srgbClr val="000000"/>
              </a:solidFill>
              <a:latin typeface="Arial"/>
            </a:endParaRPr>
          </a:p>
        </p:txBody>
      </p:sp>
      <p:sp>
        <p:nvSpPr>
          <p:cNvPr id="175" name="Google Shape;192;p7"/>
          <p:cNvSpPr/>
          <p:nvPr/>
        </p:nvSpPr>
        <p:spPr>
          <a:xfrm>
            <a:off x="1552680" y="1247400"/>
            <a:ext cx="6038280" cy="124812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 sz="1400" spc="-1" strike="noStrike">
                <a:solidFill>
                  <a:srgbClr val="000000"/>
                </a:solidFill>
                <a:latin typeface="Arial"/>
                <a:ea typeface="Arial"/>
              </a:rPr>
              <a:t>Although not too relevant for what the topic at hand is about, it is useful to know that hashes can be used for verifying the integrity of files. If you make a copy, or download a file, and compare the hash of the new copy to the original, they should match, unless something fishy is happening, or the file is corrupted.</a:t>
            </a:r>
            <a:endParaRPr b="0" lang="en-US" sz="1400" spc="-1" strike="noStrike">
              <a:latin typeface="DejaVu Sans"/>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Hashing Algorithms</a:t>
            </a:r>
            <a:endParaRPr b="0" lang="en-US" sz="2800" spc="-1" strike="noStrike">
              <a:solidFill>
                <a:srgbClr val="000000"/>
              </a:solidFill>
              <a:latin typeface="Arial"/>
            </a:endParaRPr>
          </a:p>
        </p:txBody>
      </p:sp>
      <p:sp>
        <p:nvSpPr>
          <p:cNvPr id="177" name="Google Shape;198;p8"/>
          <p:cNvSpPr/>
          <p:nvPr/>
        </p:nvSpPr>
        <p:spPr>
          <a:xfrm>
            <a:off x="837360" y="731160"/>
            <a:ext cx="7468920" cy="380556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 sz="1400" spc="-1" strike="noStrike">
                <a:solidFill>
                  <a:srgbClr val="000000"/>
                </a:solidFill>
                <a:latin typeface="Arial"/>
                <a:ea typeface="Arial"/>
              </a:rPr>
              <a:t>Outdated/Deprecated:</a:t>
            </a:r>
            <a:endParaRPr b="0" lang="en-US" sz="1400" spc="-1" strike="noStrike">
              <a:latin typeface="DejaVu Sans"/>
            </a:endParaRPr>
          </a:p>
          <a:p>
            <a:pPr marL="457200" indent="-317520">
              <a:lnSpc>
                <a:spcPct val="100000"/>
              </a:lnSpc>
              <a:buClr>
                <a:srgbClr val="000000"/>
              </a:buClr>
              <a:buFont typeface="Arial"/>
              <a:buChar char="●"/>
              <a:tabLst>
                <a:tab algn="l" pos="0"/>
              </a:tabLst>
            </a:pPr>
            <a:r>
              <a:rPr b="0" lang="en" sz="1400" spc="-1" strike="noStrike">
                <a:solidFill>
                  <a:srgbClr val="000000"/>
                </a:solidFill>
                <a:latin typeface="Arial"/>
                <a:ea typeface="Arial"/>
              </a:rPr>
              <a:t>MD5 and SHA-1 (This is due to them being proven to have multiple collisions)</a:t>
            </a:r>
            <a:endParaRPr b="0" lang="en-US" sz="1400" spc="-1" strike="noStrike">
              <a:latin typeface="DejaVu Sans"/>
            </a:endParaRPr>
          </a:p>
          <a:p>
            <a:pPr>
              <a:lnSpc>
                <a:spcPct val="100000"/>
              </a:lnSpc>
              <a:tabLst>
                <a:tab algn="l" pos="0"/>
              </a:tabLst>
            </a:pPr>
            <a:r>
              <a:rPr b="0" lang="en" sz="1400" spc="-1" strike="noStrike">
                <a:solidFill>
                  <a:srgbClr val="000000"/>
                </a:solidFill>
                <a:latin typeface="Arial"/>
                <a:ea typeface="Arial"/>
              </a:rPr>
              <a:t>More Secure:</a:t>
            </a:r>
            <a:endParaRPr b="0" lang="en-US" sz="1400" spc="-1" strike="noStrike">
              <a:latin typeface="DejaVu Sans"/>
            </a:endParaRPr>
          </a:p>
          <a:p>
            <a:pPr marL="457200" indent="-317520">
              <a:lnSpc>
                <a:spcPct val="100000"/>
              </a:lnSpc>
              <a:buClr>
                <a:srgbClr val="000000"/>
              </a:buClr>
              <a:buFont typeface="Arial"/>
              <a:buChar char="●"/>
              <a:tabLst>
                <a:tab algn="l" pos="0"/>
              </a:tabLst>
            </a:pPr>
            <a:r>
              <a:rPr b="0" lang="en" sz="1400" spc="-1" strike="noStrike">
                <a:solidFill>
                  <a:srgbClr val="000000"/>
                </a:solidFill>
                <a:latin typeface="Arial"/>
                <a:ea typeface="Arial"/>
              </a:rPr>
              <a:t>SHA-256 and BCrypt. (these are longer hashes and less likely to have a collision)</a:t>
            </a:r>
            <a:endParaRPr b="0" lang="en-US" sz="1400" spc="-1" strike="noStrike">
              <a:latin typeface="DejaVu Sans"/>
            </a:endParaRPr>
          </a:p>
          <a:p>
            <a:pPr>
              <a:lnSpc>
                <a:spcPct val="100000"/>
              </a:lnSpc>
              <a:tabLst>
                <a:tab algn="l" pos="0"/>
              </a:tabLst>
            </a:pPr>
            <a:endParaRPr b="0" lang="en-US" sz="1400" spc="-1" strike="noStrike">
              <a:latin typeface="DejaVu Sans"/>
            </a:endParaRPr>
          </a:p>
          <a:p>
            <a:pPr>
              <a:lnSpc>
                <a:spcPct val="100000"/>
              </a:lnSpc>
              <a:tabLst>
                <a:tab algn="l" pos="0"/>
              </a:tabLst>
            </a:pPr>
            <a:r>
              <a:rPr b="0" lang="en" sz="1400" spc="-1" strike="noStrike">
                <a:solidFill>
                  <a:srgbClr val="000000"/>
                </a:solidFill>
                <a:latin typeface="Arial"/>
                <a:ea typeface="Arial"/>
              </a:rPr>
              <a:t>A “Salt”, which is just an extra piece of data (like a randomly generated string) that is appended to the data before it is hashed. It is important to not that this does NOT increase the security of the individual hash as the data is known with the password. The purpose of a salt is so if two people have the same password, it will result in different hashes. If the extra piece of data is not known, then it is referred to as a password “Pepper”.</a:t>
            </a:r>
            <a:endParaRPr b="0" lang="en-US" sz="1400" spc="-1" strike="noStrike">
              <a:latin typeface="DejaVu Sans"/>
            </a:endParaRPr>
          </a:p>
          <a:p>
            <a:pPr>
              <a:lnSpc>
                <a:spcPct val="100000"/>
              </a:lnSpc>
              <a:tabLst>
                <a:tab algn="l" pos="0"/>
              </a:tabLst>
            </a:pPr>
            <a:endParaRPr b="0" lang="en-US" sz="1400" spc="-1" strike="noStrike">
              <a:latin typeface="DejaVu Sans"/>
            </a:endParaRPr>
          </a:p>
          <a:p>
            <a:pPr>
              <a:lnSpc>
                <a:spcPct val="100000"/>
              </a:lnSpc>
              <a:tabLst>
                <a:tab algn="l" pos="0"/>
              </a:tabLst>
            </a:pPr>
            <a:r>
              <a:rPr b="0" lang="en" sz="1400" spc="-1" strike="noStrike">
                <a:solidFill>
                  <a:srgbClr val="000000"/>
                </a:solidFill>
                <a:latin typeface="Arial"/>
                <a:ea typeface="Arial"/>
              </a:rPr>
              <a:t>Some example hashes:</a:t>
            </a:r>
            <a:endParaRPr b="0" lang="en-US" sz="1400" spc="-1" strike="noStrike">
              <a:latin typeface="DejaVu Sans"/>
            </a:endParaRPr>
          </a:p>
          <a:p>
            <a:pPr>
              <a:lnSpc>
                <a:spcPct val="100000"/>
              </a:lnSpc>
              <a:tabLst>
                <a:tab algn="l" pos="0"/>
              </a:tabLst>
            </a:pPr>
            <a:r>
              <a:rPr b="0" lang="en" sz="1400" spc="-1" strike="noStrike">
                <a:solidFill>
                  <a:srgbClr val="000000"/>
                </a:solidFill>
                <a:latin typeface="Arial"/>
                <a:ea typeface="Arial"/>
              </a:rPr>
              <a:t>MD5: 92eb5ffee6ae2fec3ad71c777531578f</a:t>
            </a:r>
            <a:endParaRPr b="0" lang="en-US" sz="1400" spc="-1" strike="noStrike">
              <a:latin typeface="DejaVu Sans"/>
            </a:endParaRPr>
          </a:p>
          <a:p>
            <a:pPr>
              <a:lnSpc>
                <a:spcPct val="100000"/>
              </a:lnSpc>
              <a:tabLst>
                <a:tab algn="l" pos="0"/>
              </a:tabLst>
            </a:pPr>
            <a:endParaRPr b="0" lang="en-US" sz="1400" spc="-1" strike="noStrike">
              <a:latin typeface="DejaVu Sans"/>
            </a:endParaRPr>
          </a:p>
          <a:p>
            <a:pPr>
              <a:lnSpc>
                <a:spcPct val="100000"/>
              </a:lnSpc>
              <a:tabLst>
                <a:tab algn="l" pos="0"/>
              </a:tabLst>
            </a:pPr>
            <a:r>
              <a:rPr b="0" lang="en" sz="1400" spc="-1" strike="noStrike">
                <a:solidFill>
                  <a:srgbClr val="000000"/>
                </a:solidFill>
                <a:latin typeface="Arial"/>
                <a:ea typeface="Arial"/>
              </a:rPr>
              <a:t>SHA1: e9d71f5ee7c92d6dc9e92ffdad17b8bd49418f98</a:t>
            </a:r>
            <a:endParaRPr b="0" lang="en-US" sz="1400" spc="-1" strike="noStrike">
              <a:latin typeface="DejaVu Sans"/>
            </a:endParaRPr>
          </a:p>
          <a:p>
            <a:pPr>
              <a:lnSpc>
                <a:spcPct val="100000"/>
              </a:lnSpc>
              <a:tabLst>
                <a:tab algn="l" pos="0"/>
              </a:tabLst>
            </a:pPr>
            <a:endParaRPr b="0" lang="en-US" sz="1400" spc="-1" strike="noStrike">
              <a:latin typeface="DejaVu Sans"/>
            </a:endParaRPr>
          </a:p>
          <a:p>
            <a:pPr>
              <a:lnSpc>
                <a:spcPct val="100000"/>
              </a:lnSpc>
              <a:tabLst>
                <a:tab algn="l" pos="0"/>
              </a:tabLst>
            </a:pPr>
            <a:r>
              <a:rPr b="0" lang="en" sz="1400" spc="-1" strike="noStrike">
                <a:solidFill>
                  <a:srgbClr val="000000"/>
                </a:solidFill>
                <a:latin typeface="Arial"/>
                <a:ea typeface="Arial"/>
              </a:rPr>
              <a:t>BCrypt: $2a$10$q/qpaDHlnXw4ltZY9dRVV.8eVFgMuxQINay26jbgOVGLUF060slP2</a:t>
            </a:r>
            <a:endParaRPr b="0" lang="en-US" sz="1400" spc="-1" strike="noStrike">
              <a:latin typeface="DejaVu Sans"/>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Credential Databases</a:t>
            </a:r>
            <a:endParaRPr b="0" lang="en-US" sz="2800" spc="-1" strike="noStrike">
              <a:solidFill>
                <a:srgbClr val="000000"/>
              </a:solidFill>
              <a:latin typeface="Arial"/>
            </a:endParaRPr>
          </a:p>
        </p:txBody>
      </p:sp>
      <p:pic>
        <p:nvPicPr>
          <p:cNvPr id="179" name="Google Shape;204;p9" descr=""/>
          <p:cNvPicPr/>
          <p:nvPr/>
        </p:nvPicPr>
        <p:blipFill>
          <a:blip r:embed="rId1"/>
          <a:stretch/>
        </p:blipFill>
        <p:spPr>
          <a:xfrm>
            <a:off x="918360" y="1017720"/>
            <a:ext cx="2552400" cy="3381120"/>
          </a:xfrm>
          <a:prstGeom prst="rect">
            <a:avLst/>
          </a:prstGeom>
          <a:ln w="0">
            <a:noFill/>
          </a:ln>
        </p:spPr>
      </p:pic>
      <p:sp>
        <p:nvSpPr>
          <p:cNvPr id="180" name="Google Shape;205;p9"/>
          <p:cNvSpPr/>
          <p:nvPr/>
        </p:nvSpPr>
        <p:spPr>
          <a:xfrm>
            <a:off x="3602520" y="1017720"/>
            <a:ext cx="4313880" cy="316620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 sz="1400" spc="-1" strike="noStrike">
                <a:solidFill>
                  <a:srgbClr val="000000"/>
                </a:solidFill>
                <a:latin typeface="Arial"/>
                <a:ea typeface="Arial"/>
              </a:rPr>
              <a:t>Whenever a site prompts you to sign up for the first time, your information is usually added to the websites database.</a:t>
            </a:r>
            <a:endParaRPr b="0" lang="en-US" sz="1400" spc="-1" strike="noStrike">
              <a:latin typeface="DejaVu Sans"/>
            </a:endParaRPr>
          </a:p>
          <a:p>
            <a:pPr>
              <a:lnSpc>
                <a:spcPct val="100000"/>
              </a:lnSpc>
              <a:tabLst>
                <a:tab algn="l" pos="0"/>
              </a:tabLst>
            </a:pPr>
            <a:endParaRPr b="0" lang="en-US" sz="1400" spc="-1" strike="noStrike">
              <a:latin typeface="DejaVu Sans"/>
            </a:endParaRPr>
          </a:p>
          <a:p>
            <a:pPr>
              <a:lnSpc>
                <a:spcPct val="100000"/>
              </a:lnSpc>
              <a:tabLst>
                <a:tab algn="l" pos="0"/>
              </a:tabLst>
            </a:pPr>
            <a:r>
              <a:rPr b="0" lang="en" sz="1400" spc="-1" strike="noStrike">
                <a:solidFill>
                  <a:srgbClr val="000000"/>
                </a:solidFill>
                <a:latin typeface="Arial"/>
                <a:ea typeface="Arial"/>
              </a:rPr>
              <a:t>Before hashing, passwords were stored (sadly sometimes still are) in plain text like the left.</a:t>
            </a:r>
            <a:endParaRPr b="0" lang="en-US" sz="1400" spc="-1" strike="noStrike">
              <a:latin typeface="DejaVu Sans"/>
            </a:endParaRPr>
          </a:p>
          <a:p>
            <a:pPr>
              <a:lnSpc>
                <a:spcPct val="100000"/>
              </a:lnSpc>
              <a:tabLst>
                <a:tab algn="l" pos="0"/>
              </a:tabLst>
            </a:pPr>
            <a:endParaRPr b="0" lang="en-US" sz="1400" spc="-1" strike="noStrike">
              <a:latin typeface="DejaVu Sans"/>
            </a:endParaRPr>
          </a:p>
          <a:p>
            <a:pPr>
              <a:lnSpc>
                <a:spcPct val="100000"/>
              </a:lnSpc>
              <a:tabLst>
                <a:tab algn="l" pos="0"/>
              </a:tabLst>
            </a:pPr>
            <a:r>
              <a:rPr b="0" lang="en" sz="1400" spc="-1" strike="noStrike">
                <a:solidFill>
                  <a:srgbClr val="000000"/>
                </a:solidFill>
                <a:latin typeface="Arial"/>
                <a:ea typeface="Arial"/>
              </a:rPr>
              <a:t>This means that if a hacker were able to find an exploit to get into the database, they do not have to do anything else and walk away with free passwords!</a:t>
            </a:r>
            <a:endParaRPr b="0" lang="en-US" sz="1400" spc="-1" strike="noStrike">
              <a:latin typeface="DejaVu Sans"/>
            </a:endParaRPr>
          </a:p>
          <a:p>
            <a:pPr>
              <a:lnSpc>
                <a:spcPct val="100000"/>
              </a:lnSpc>
              <a:tabLst>
                <a:tab algn="l" pos="0"/>
              </a:tabLst>
            </a:pPr>
            <a:endParaRPr b="0" lang="en-US" sz="1400" spc="-1" strike="noStrike">
              <a:latin typeface="DejaVu Sans"/>
            </a:endParaRPr>
          </a:p>
          <a:p>
            <a:pPr>
              <a:lnSpc>
                <a:spcPct val="100000"/>
              </a:lnSpc>
              <a:tabLst>
                <a:tab algn="l" pos="0"/>
              </a:tabLst>
            </a:pPr>
            <a:r>
              <a:rPr b="0" lang="en" sz="1400" spc="-1" strike="noStrike">
                <a:solidFill>
                  <a:srgbClr val="000000"/>
                </a:solidFill>
                <a:latin typeface="Arial"/>
                <a:ea typeface="Arial"/>
              </a:rPr>
              <a:t>This is what happened to RockYou in 2009…</a:t>
            </a:r>
            <a:endParaRPr b="0" lang="en-US" sz="1400" spc="-1" strike="noStrike">
              <a:latin typeface="DejaVu Sans"/>
            </a:endParaRPr>
          </a:p>
          <a:p>
            <a:pPr>
              <a:lnSpc>
                <a:spcPct val="100000"/>
              </a:lnSpc>
              <a:tabLst>
                <a:tab algn="l" pos="0"/>
              </a:tabLst>
            </a:pPr>
            <a:endParaRPr b="0" lang="en-US" sz="1400" spc="-1" strike="noStrike">
              <a:latin typeface="DejaVu Sans"/>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Cyber Club">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Cyber Club">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Cyber Club">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Cyber Club">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LibreOffice/7.4.0.3$Linux_X86_64 LibreOffice_project/40$Build-3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2022-10-02T21:55:15Z</dcterms:modified>
  <cp:revision>1</cp:revision>
  <dc:subject/>
  <dc:title/>
</cp:coreProperties>
</file>