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521698-BDAF-4414-9C88-CA12F8C1BA40}">
  <a:tblStyle styleId="{E3521698-BDAF-4414-9C88-CA12F8C1B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aba3b337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aba3b33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ba3b337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aba3b337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ba3b337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ba3b337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ba3b337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ba3b337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ba3b337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aba3b337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ba3b337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ba3b337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ba3b337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aba3b337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ba3b337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ba3b337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ba3b337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ba3b337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ba3b337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ba3b337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ba3b337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ba3b337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ba3b337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ba3b337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ba3b337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ba3b337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ba3b33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ba3b33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ba3b337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ba3b33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a3b33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a3b33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ba3b337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ba3b337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ba3b337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ba3b337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ba3b337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aba3b337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ba3b337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ba3b337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345125" y="1850200"/>
            <a:ext cx="651300" cy="651300"/>
          </a:xfrm>
          <a:prstGeom prst="mathMultiply">
            <a:avLst>
              <a:gd fmla="val 23520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628900" y="1850200"/>
            <a:ext cx="651300" cy="651300"/>
          </a:xfrm>
          <a:prstGeom prst="mathMultiply">
            <a:avLst>
              <a:gd fmla="val 23520" name="adj1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4294967295" type="ctrTitle"/>
          </p:nvPr>
        </p:nvSpPr>
        <p:spPr>
          <a:xfrm>
            <a:off x="671250" y="1818025"/>
            <a:ext cx="7801500" cy="65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　協同過濾　ＡＬＳ</a:t>
            </a:r>
            <a:endParaRPr sz="360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67350" y="308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林彥辰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5500" y="113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資料稀疏－一年資料260萬客戶,五個通路上有990萬個NA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pic>
        <p:nvPicPr>
          <p:cNvPr descr="D:\Users\NT85999\Desktop\789.png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877" y="1999928"/>
            <a:ext cx="3016425" cy="31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67425" y="119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取較少NA的客戶資料進行CF-ALS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再利用變數對剩餘客戶的進行預測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778617" y="2203449"/>
            <a:ext cx="2623092" cy="3066696"/>
            <a:chOff x="6191375" y="760075"/>
            <a:chExt cx="2848400" cy="3918600"/>
          </a:xfrm>
        </p:grpSpPr>
        <p:sp>
          <p:nvSpPr>
            <p:cNvPr id="145" name="Google Shape;145;p23"/>
            <p:cNvSpPr/>
            <p:nvPr/>
          </p:nvSpPr>
          <p:spPr>
            <a:xfrm>
              <a:off x="6191375" y="760075"/>
              <a:ext cx="1542300" cy="391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6464425" y="1011000"/>
              <a:ext cx="10257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Average"/>
                  <a:ea typeface="Average"/>
                  <a:cs typeface="Average"/>
                  <a:sym typeface="Average"/>
                </a:rPr>
                <a:t>20%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47" name="Google Shape;147;p23"/>
            <p:cNvCxnSpPr/>
            <p:nvPr/>
          </p:nvCxnSpPr>
          <p:spPr>
            <a:xfrm>
              <a:off x="6220900" y="1623475"/>
              <a:ext cx="1453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23"/>
            <p:cNvSpPr txBox="1"/>
            <p:nvPr/>
          </p:nvSpPr>
          <p:spPr>
            <a:xfrm>
              <a:off x="7962475" y="1055275"/>
              <a:ext cx="10773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FFFF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CF-ALS</a:t>
              </a:r>
              <a:endParaRPr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6840775" y="1549700"/>
              <a:ext cx="273000" cy="391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6612025" y="2686125"/>
              <a:ext cx="7527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Average"/>
                  <a:ea typeface="Average"/>
                  <a:cs typeface="Average"/>
                  <a:sym typeface="Average"/>
                </a:rPr>
                <a:t>NA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374" y="407500"/>
            <a:ext cx="4308949" cy="42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資料輸入格式非 User X Item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412050" y="2364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809125"/>
                <a:gridCol w="809125"/>
                <a:gridCol w="809125"/>
                <a:gridCol w="809125"/>
                <a:gridCol w="809125"/>
              </a:tblGrid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４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4"/>
          <p:cNvGraphicFramePr/>
          <p:nvPr/>
        </p:nvGraphicFramePr>
        <p:xfrm>
          <a:off x="5028125" y="23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1098800"/>
                <a:gridCol w="1098800"/>
                <a:gridCol w="109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Rank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資料輸入格式非 User X Item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要求格式為數值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412050" y="2364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809125"/>
                <a:gridCol w="809125"/>
                <a:gridCol w="809125"/>
                <a:gridCol w="809125"/>
                <a:gridCol w="809125"/>
              </a:tblGrid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４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5"/>
          <p:cNvGraphicFramePr/>
          <p:nvPr/>
        </p:nvGraphicFramePr>
        <p:xfrm>
          <a:off x="5028125" y="23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1098800"/>
                <a:gridCol w="1098800"/>
                <a:gridCol w="109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Item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Rank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50" y="1393499"/>
            <a:ext cx="8314026" cy="3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5291100" y="2988700"/>
            <a:ext cx="2022000" cy="14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3458425" y="4248000"/>
            <a:ext cx="4695900" cy="14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5" y="1623525"/>
            <a:ext cx="8914425" cy="26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7700" y="1203200"/>
            <a:ext cx="5284525" cy="38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27" y="1115250"/>
            <a:ext cx="8077174" cy="40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363" y="1017723"/>
            <a:ext cx="3456225" cy="40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 X ALS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待處理：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行為偏好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分數與次數意義不同，嘗試使用活耀度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分數比較 - 如何轉換等第、不同通路間等第相比的解釋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資料更新 -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分數與次數紀錄方式不同，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如何更新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檢驗模型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8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協同過濾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Collaborative Filtering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82050" y="1189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透過回應（評分）記錄等資訊達到對用戶篩選相似資訊給予推薦。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Item-Based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User-Based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3372375" y="21078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954200"/>
                <a:gridCol w="954200"/>
                <a:gridCol w="954200"/>
                <a:gridCol w="954200"/>
                <a:gridCol w="954200"/>
              </a:tblGrid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Item a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Item b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Item c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Item d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 A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 B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 C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4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User D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４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/>
          <p:nvPr/>
        </p:nvSpPr>
        <p:spPr>
          <a:xfrm>
            <a:off x="4326575" y="2130225"/>
            <a:ext cx="1908300" cy="229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72250" y="3026025"/>
            <a:ext cx="4770900" cy="9183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245275" y="240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END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54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協同過濾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Collaborative Filtering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1152475"/>
            <a:ext cx="4260300" cy="37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Cons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1．稀疏性 </a:t>
            </a: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Sparsity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2．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冷啟動 </a:t>
            </a: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Cold-start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3．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系統延伸性問題 </a:t>
            </a: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Scalability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4260300" cy="375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Pros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1．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個人化推薦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2．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無須內容分析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3．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自動化程度高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4．可以發現潛在興趣偏好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交替最小平方法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Alternating least squares, ALS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71750"/>
            <a:ext cx="44544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Item-Based 🗙 User-Based</a:t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4986500" y="310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809125"/>
                <a:gridCol w="809125"/>
                <a:gridCol w="809125"/>
                <a:gridCol w="809125"/>
                <a:gridCol w="809125"/>
              </a:tblGrid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５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３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２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４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１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6" name="Google Shape;86;p16"/>
          <p:cNvGraphicFramePr/>
          <p:nvPr/>
        </p:nvGraphicFramePr>
        <p:xfrm>
          <a:off x="2865475" y="310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490600"/>
                <a:gridCol w="490600"/>
                <a:gridCol w="490600"/>
                <a:gridCol w="490600"/>
              </a:tblGrid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Y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Z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5002488" y="132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{E3521698-BDAF-4414-9C88-CA12F8C1BA40}</a:tableStyleId>
              </a:tblPr>
              <a:tblGrid>
                <a:gridCol w="802725"/>
                <a:gridCol w="802725"/>
                <a:gridCol w="802725"/>
                <a:gridCol w="802725"/>
                <a:gridCol w="8027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 a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X'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Y'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Z'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交替最小平方法</a:t>
            </a:r>
            <a:r>
              <a:rPr lang="zh-TW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Alternating least squares, 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78350" y="1436488"/>
            <a:ext cx="33939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1.初始化X,Y</a:t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2.同1式,固定參數Y,更新X</a:t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同2式,</a:t>
            </a: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固定參數X,更新Y</a:t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4.重複23直至RMSE收斂</a:t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4354113" y="1436500"/>
            <a:ext cx="3924313" cy="2730588"/>
            <a:chOff x="4281988" y="1436550"/>
            <a:chExt cx="3924313" cy="2730588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4281988" y="1436550"/>
              <a:ext cx="3924313" cy="2161063"/>
              <a:chOff x="4385588" y="1199725"/>
              <a:chExt cx="3924313" cy="2161063"/>
            </a:xfrm>
          </p:grpSpPr>
          <p:grpSp>
            <p:nvGrpSpPr>
              <p:cNvPr id="96" name="Google Shape;96;p17"/>
              <p:cNvGrpSpPr/>
              <p:nvPr/>
            </p:nvGrpSpPr>
            <p:grpSpPr>
              <a:xfrm>
                <a:off x="4385588" y="1199725"/>
                <a:ext cx="3924313" cy="2161063"/>
                <a:chOff x="1965563" y="1192325"/>
                <a:chExt cx="3924313" cy="2161063"/>
              </a:xfrm>
            </p:grpSpPr>
            <p:pic>
              <p:nvPicPr>
                <p:cNvPr id="97" name="Google Shape;97;p1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965575" y="1192325"/>
                  <a:ext cx="2134425" cy="274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965575" y="1697075"/>
                  <a:ext cx="3924300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965575" y="2272813"/>
                  <a:ext cx="3276600" cy="5238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1965563" y="2839038"/>
                  <a:ext cx="3343275" cy="514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01" name="Google Shape;101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849150" y="2419338"/>
                <a:ext cx="180975" cy="152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849150" y="2943338"/>
                <a:ext cx="209550" cy="152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3" name="Google Shape;103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282000" y="3690888"/>
              <a:ext cx="1409700" cy="476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通路：EDM、SMS、TMO(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TMO、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NBS、PRJ、CPS)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內容：行銷活動與權益活動的訊息通知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目標：藉由過往紀錄呈現客戶對通路的使用(Dashboard)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　　　找尋客戶偏好接收訊息的通路(排序)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pic>
        <p:nvPicPr>
          <p:cNvPr id="110" name="Google Shape;11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69" y="2612325"/>
            <a:ext cx="3771324" cy="23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資料與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回應定義－各通路回應強度不一致、各活動發送數量不一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通路偏好－次數與分數差異、次數呈現右偏、次數差距不大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資料稀疏－一年資料260萬客戶,五個通路上有990萬個NA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回應定義－各通路回應強度不一致、各活動發送數量不一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pic>
        <p:nvPicPr>
          <p:cNvPr descr="D:\Users\NT85999\Desktop\123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956" y="2079814"/>
            <a:ext cx="6199186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821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通路導航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問題：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通路偏好－次數與分數差異、次數呈現右偏、次數差距不大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　　　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25" y="2347323"/>
            <a:ext cx="6927575" cy="23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