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6B633E-A1A6-464D-9429-EBB621BDA61B}">
  <a:tblStyle styleId="{4D6B633E-A1A6-464D-9429-EBB621BDA6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f30cf63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80f30cf63d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f30cf63d_7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0f30cf63d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0f30cf63d_7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80f30cf63d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e052fedc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0e052fe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0e052fedc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70e052fe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e052fed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70e052f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e052fedc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70e052fe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0e052fedc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70e052fe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01e8b6d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8101e8b6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01e8b6d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8101e8b6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101e8b6d4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8101e8b6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f30cf63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0f30cf6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0efb78ae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70efb78a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ec836bc0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7eec836b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eec836bc0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7eec836bc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efb78ae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70efb78a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0f30cf63d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80f30cf63d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f30cf63d_6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0f30cf63d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f30cf63d_6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0f30cf63d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f30cf63d_2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0f30cf63d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f30cf63d_6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80f30cf63d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f30cf63d_7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0f30cf63d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0f30cf63d_7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0f30cf63d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f30cf63d_7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0f30cf63d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572737" y="205757"/>
            <a:ext cx="8134960" cy="4695988"/>
            <a:chOff x="572737" y="274342"/>
            <a:chExt cx="8134960" cy="6261317"/>
          </a:xfrm>
        </p:grpSpPr>
        <p:cxnSp>
          <p:nvCxnSpPr>
            <p:cNvPr id="58" name="Google Shape;58;p14"/>
            <p:cNvCxnSpPr/>
            <p:nvPr/>
          </p:nvCxnSpPr>
          <p:spPr>
            <a:xfrm flipH="1" rot="10800000">
              <a:off x="5328273" y="685903"/>
              <a:ext cx="1609500" cy="10947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5328170" y="1780671"/>
              <a:ext cx="1957800" cy="16950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rot="10800000">
              <a:off x="1092632" y="4432020"/>
              <a:ext cx="0" cy="18228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6047745" y="6036413"/>
              <a:ext cx="2278500" cy="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>
              <a:stCxn id="63" idx="7"/>
              <a:endCxn id="64" idx="8"/>
            </p:cNvCxnSpPr>
            <p:nvPr/>
          </p:nvCxnSpPr>
          <p:spPr>
            <a:xfrm>
              <a:off x="3648556" y="4827690"/>
              <a:ext cx="2490900" cy="12447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 rot="10800000">
              <a:off x="1102658" y="4671149"/>
              <a:ext cx="2592900" cy="13443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>
              <a:stCxn id="64" idx="28"/>
              <a:endCxn id="67" idx="7"/>
            </p:cNvCxnSpPr>
            <p:nvPr/>
          </p:nvCxnSpPr>
          <p:spPr>
            <a:xfrm flipH="1" rot="10800000">
              <a:off x="5997734" y="3712150"/>
              <a:ext cx="1824300" cy="23409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rot="10800000">
              <a:off x="1120173" y="1780603"/>
              <a:ext cx="4208100" cy="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" name="Google Shape;69;p14"/>
            <p:cNvGrpSpPr/>
            <p:nvPr/>
          </p:nvGrpSpPr>
          <p:grpSpPr>
            <a:xfrm>
              <a:off x="2819554" y="4126127"/>
              <a:ext cx="1419355" cy="1419432"/>
              <a:chOff x="4512733" y="3294082"/>
              <a:chExt cx="1933200" cy="1933305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4512733" y="3294082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492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4815117" y="3672907"/>
                <a:ext cx="1328537" cy="1554480"/>
              </a:xfrm>
              <a:custGeom>
                <a:rect b="b" l="l" r="r" t="t"/>
                <a:pathLst>
                  <a:path extrusionOk="0" h="291" w="249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6774497" y="2853409"/>
              <a:ext cx="1933200" cy="1933305"/>
              <a:chOff x="1371600" y="1390274"/>
              <a:chExt cx="1933200" cy="1933305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1371600" y="1390274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778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729930" y="1769099"/>
                <a:ext cx="1216645" cy="1554480"/>
              </a:xfrm>
              <a:custGeom>
                <a:rect b="b" l="l" r="r" t="t"/>
                <a:pathLst>
                  <a:path extrusionOk="0" h="298" w="233">
                    <a:moveTo>
                      <a:pt x="231" y="239"/>
                    </a:moveTo>
                    <a:cubicBezTo>
                      <a:pt x="233" y="220"/>
                      <a:pt x="228" y="197"/>
                      <a:pt x="223" y="179"/>
                    </a:cubicBezTo>
                    <a:cubicBezTo>
                      <a:pt x="219" y="166"/>
                      <a:pt x="207" y="147"/>
                      <a:pt x="196" y="139"/>
                    </a:cubicBezTo>
                    <a:cubicBezTo>
                      <a:pt x="189" y="135"/>
                      <a:pt x="182" y="132"/>
                      <a:pt x="175" y="131"/>
                    </a:cubicBezTo>
                    <a:cubicBezTo>
                      <a:pt x="166" y="128"/>
                      <a:pt x="155" y="131"/>
                      <a:pt x="148" y="124"/>
                    </a:cubicBezTo>
                    <a:cubicBezTo>
                      <a:pt x="140" y="117"/>
                      <a:pt x="148" y="121"/>
                      <a:pt x="148" y="115"/>
                    </a:cubicBezTo>
                    <a:cubicBezTo>
                      <a:pt x="147" y="108"/>
                      <a:pt x="144" y="103"/>
                      <a:pt x="136" y="103"/>
                    </a:cubicBezTo>
                    <a:cubicBezTo>
                      <a:pt x="129" y="103"/>
                      <a:pt x="132" y="97"/>
                      <a:pt x="132" y="92"/>
                    </a:cubicBezTo>
                    <a:cubicBezTo>
                      <a:pt x="132" y="84"/>
                      <a:pt x="137" y="89"/>
                      <a:pt x="142" y="84"/>
                    </a:cubicBezTo>
                    <a:cubicBezTo>
                      <a:pt x="145" y="81"/>
                      <a:pt x="160" y="89"/>
                      <a:pt x="165" y="88"/>
                    </a:cubicBezTo>
                    <a:cubicBezTo>
                      <a:pt x="175" y="87"/>
                      <a:pt x="157" y="72"/>
                      <a:pt x="154" y="69"/>
                    </a:cubicBezTo>
                    <a:cubicBezTo>
                      <a:pt x="153" y="68"/>
                      <a:pt x="145" y="63"/>
                      <a:pt x="146" y="60"/>
                    </a:cubicBezTo>
                    <a:cubicBezTo>
                      <a:pt x="150" y="55"/>
                      <a:pt x="152" y="46"/>
                      <a:pt x="152" y="39"/>
                    </a:cubicBezTo>
                    <a:cubicBezTo>
                      <a:pt x="153" y="33"/>
                      <a:pt x="155" y="24"/>
                      <a:pt x="151" y="19"/>
                    </a:cubicBezTo>
                    <a:cubicBezTo>
                      <a:pt x="147" y="12"/>
                      <a:pt x="137" y="13"/>
                      <a:pt x="131" y="10"/>
                    </a:cubicBezTo>
                    <a:cubicBezTo>
                      <a:pt x="128" y="8"/>
                      <a:pt x="123" y="1"/>
                      <a:pt x="119" y="1"/>
                    </a:cubicBezTo>
                    <a:cubicBezTo>
                      <a:pt x="116" y="1"/>
                      <a:pt x="117" y="3"/>
                      <a:pt x="113" y="1"/>
                    </a:cubicBezTo>
                    <a:cubicBezTo>
                      <a:pt x="109" y="0"/>
                      <a:pt x="106" y="0"/>
                      <a:pt x="103" y="0"/>
                    </a:cubicBezTo>
                    <a:cubicBezTo>
                      <a:pt x="86" y="0"/>
                      <a:pt x="78" y="8"/>
                      <a:pt x="66" y="16"/>
                    </a:cubicBezTo>
                    <a:cubicBezTo>
                      <a:pt x="60" y="20"/>
                      <a:pt x="68" y="34"/>
                      <a:pt x="68" y="41"/>
                    </a:cubicBezTo>
                    <a:cubicBezTo>
                      <a:pt x="67" y="53"/>
                      <a:pt x="63" y="63"/>
                      <a:pt x="67" y="76"/>
                    </a:cubicBezTo>
                    <a:cubicBezTo>
                      <a:pt x="70" y="83"/>
                      <a:pt x="73" y="91"/>
                      <a:pt x="77" y="98"/>
                    </a:cubicBezTo>
                    <a:cubicBezTo>
                      <a:pt x="80" y="106"/>
                      <a:pt x="84" y="108"/>
                      <a:pt x="80" y="116"/>
                    </a:cubicBezTo>
                    <a:cubicBezTo>
                      <a:pt x="76" y="121"/>
                      <a:pt x="74" y="123"/>
                      <a:pt x="77" y="130"/>
                    </a:cubicBezTo>
                    <a:cubicBezTo>
                      <a:pt x="83" y="138"/>
                      <a:pt x="81" y="138"/>
                      <a:pt x="73" y="142"/>
                    </a:cubicBezTo>
                    <a:cubicBezTo>
                      <a:pt x="67" y="145"/>
                      <a:pt x="62" y="152"/>
                      <a:pt x="56" y="153"/>
                    </a:cubicBezTo>
                    <a:cubicBezTo>
                      <a:pt x="49" y="156"/>
                      <a:pt x="41" y="156"/>
                      <a:pt x="35" y="161"/>
                    </a:cubicBezTo>
                    <a:cubicBezTo>
                      <a:pt x="26" y="168"/>
                      <a:pt x="19" y="182"/>
                      <a:pt x="16" y="192"/>
                    </a:cubicBezTo>
                    <a:cubicBezTo>
                      <a:pt x="13" y="206"/>
                      <a:pt x="8" y="219"/>
                      <a:pt x="6" y="232"/>
                    </a:cubicBezTo>
                    <a:cubicBezTo>
                      <a:pt x="5" y="241"/>
                      <a:pt x="2" y="250"/>
                      <a:pt x="0" y="259"/>
                    </a:cubicBezTo>
                    <a:cubicBezTo>
                      <a:pt x="30" y="283"/>
                      <a:pt x="69" y="298"/>
                      <a:pt x="111" y="298"/>
                    </a:cubicBezTo>
                    <a:cubicBezTo>
                      <a:pt x="157" y="298"/>
                      <a:pt x="200" y="280"/>
                      <a:pt x="231" y="250"/>
                    </a:cubicBezTo>
                    <a:cubicBezTo>
                      <a:pt x="231" y="247"/>
                      <a:pt x="231" y="243"/>
                      <a:pt x="231" y="23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572737" y="1097226"/>
              <a:ext cx="1368512" cy="1368587"/>
              <a:chOff x="990600" y="2194627"/>
              <a:chExt cx="1933200" cy="1933305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990600" y="2194627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511079" y="2573452"/>
                <a:ext cx="892347" cy="1554480"/>
              </a:xfrm>
              <a:custGeom>
                <a:rect b="b" l="l" r="r" t="t"/>
                <a:pathLst>
                  <a:path extrusionOk="0" h="300" w="172">
                    <a:moveTo>
                      <a:pt x="155" y="25"/>
                    </a:moveTo>
                    <a:cubicBezTo>
                      <a:pt x="149" y="22"/>
                      <a:pt x="144" y="19"/>
                      <a:pt x="140" y="14"/>
                    </a:cubicBezTo>
                    <a:cubicBezTo>
                      <a:pt x="137" y="10"/>
                      <a:pt x="126" y="2"/>
                      <a:pt x="121" y="3"/>
                    </a:cubicBezTo>
                    <a:cubicBezTo>
                      <a:pt x="118" y="3"/>
                      <a:pt x="115" y="0"/>
                      <a:pt x="110" y="3"/>
                    </a:cubicBezTo>
                    <a:cubicBezTo>
                      <a:pt x="107" y="5"/>
                      <a:pt x="103" y="7"/>
                      <a:pt x="102" y="3"/>
                    </a:cubicBezTo>
                    <a:cubicBezTo>
                      <a:pt x="104" y="9"/>
                      <a:pt x="99" y="7"/>
                      <a:pt x="95" y="6"/>
                    </a:cubicBezTo>
                    <a:cubicBezTo>
                      <a:pt x="97" y="7"/>
                      <a:pt x="91" y="11"/>
                      <a:pt x="91" y="11"/>
                    </a:cubicBezTo>
                    <a:cubicBezTo>
                      <a:pt x="92" y="12"/>
                      <a:pt x="96" y="10"/>
                      <a:pt x="95" y="11"/>
                    </a:cubicBezTo>
                    <a:cubicBezTo>
                      <a:pt x="94" y="21"/>
                      <a:pt x="89" y="29"/>
                      <a:pt x="82" y="35"/>
                    </a:cubicBezTo>
                    <a:cubicBezTo>
                      <a:pt x="72" y="43"/>
                      <a:pt x="64" y="53"/>
                      <a:pt x="60" y="65"/>
                    </a:cubicBezTo>
                    <a:cubicBezTo>
                      <a:pt x="57" y="71"/>
                      <a:pt x="56" y="77"/>
                      <a:pt x="56" y="84"/>
                    </a:cubicBezTo>
                    <a:cubicBezTo>
                      <a:pt x="56" y="88"/>
                      <a:pt x="54" y="96"/>
                      <a:pt x="55" y="99"/>
                    </a:cubicBezTo>
                    <a:cubicBezTo>
                      <a:pt x="58" y="104"/>
                      <a:pt x="66" y="104"/>
                      <a:pt x="66" y="109"/>
                    </a:cubicBezTo>
                    <a:cubicBezTo>
                      <a:pt x="66" y="115"/>
                      <a:pt x="65" y="120"/>
                      <a:pt x="63" y="126"/>
                    </a:cubicBezTo>
                    <a:cubicBezTo>
                      <a:pt x="61" y="132"/>
                      <a:pt x="61" y="146"/>
                      <a:pt x="54" y="148"/>
                    </a:cubicBezTo>
                    <a:cubicBezTo>
                      <a:pt x="52" y="149"/>
                      <a:pt x="47" y="158"/>
                      <a:pt x="45" y="158"/>
                    </a:cubicBezTo>
                    <a:cubicBezTo>
                      <a:pt x="44" y="158"/>
                      <a:pt x="35" y="167"/>
                      <a:pt x="35" y="169"/>
                    </a:cubicBezTo>
                    <a:cubicBezTo>
                      <a:pt x="35" y="168"/>
                      <a:pt x="31" y="173"/>
                      <a:pt x="31" y="173"/>
                    </a:cubicBezTo>
                    <a:cubicBezTo>
                      <a:pt x="30" y="174"/>
                      <a:pt x="29" y="172"/>
                      <a:pt x="28" y="174"/>
                    </a:cubicBezTo>
                    <a:cubicBezTo>
                      <a:pt x="27" y="175"/>
                      <a:pt x="29" y="176"/>
                      <a:pt x="28" y="177"/>
                    </a:cubicBezTo>
                    <a:cubicBezTo>
                      <a:pt x="27" y="178"/>
                      <a:pt x="24" y="175"/>
                      <a:pt x="25" y="179"/>
                    </a:cubicBezTo>
                    <a:cubicBezTo>
                      <a:pt x="25" y="180"/>
                      <a:pt x="25" y="181"/>
                      <a:pt x="24" y="180"/>
                    </a:cubicBezTo>
                    <a:cubicBezTo>
                      <a:pt x="20" y="179"/>
                      <a:pt x="23" y="184"/>
                      <a:pt x="20" y="184"/>
                    </a:cubicBezTo>
                    <a:cubicBezTo>
                      <a:pt x="19" y="184"/>
                      <a:pt x="13" y="194"/>
                      <a:pt x="13" y="195"/>
                    </a:cubicBezTo>
                    <a:cubicBezTo>
                      <a:pt x="13" y="200"/>
                      <a:pt x="7" y="204"/>
                      <a:pt x="7" y="208"/>
                    </a:cubicBezTo>
                    <a:cubicBezTo>
                      <a:pt x="6" y="213"/>
                      <a:pt x="2" y="218"/>
                      <a:pt x="2" y="223"/>
                    </a:cubicBezTo>
                    <a:cubicBezTo>
                      <a:pt x="2" y="232"/>
                      <a:pt x="4" y="237"/>
                      <a:pt x="4" y="243"/>
                    </a:cubicBezTo>
                    <a:cubicBezTo>
                      <a:pt x="3" y="247"/>
                      <a:pt x="4" y="249"/>
                      <a:pt x="3" y="252"/>
                    </a:cubicBezTo>
                    <a:cubicBezTo>
                      <a:pt x="3" y="253"/>
                      <a:pt x="0" y="253"/>
                      <a:pt x="2" y="255"/>
                    </a:cubicBezTo>
                    <a:cubicBezTo>
                      <a:pt x="3" y="256"/>
                      <a:pt x="3" y="256"/>
                      <a:pt x="3" y="257"/>
                    </a:cubicBezTo>
                    <a:cubicBezTo>
                      <a:pt x="3" y="258"/>
                      <a:pt x="0" y="259"/>
                      <a:pt x="2" y="260"/>
                    </a:cubicBezTo>
                    <a:cubicBezTo>
                      <a:pt x="3" y="261"/>
                      <a:pt x="3" y="261"/>
                      <a:pt x="3" y="262"/>
                    </a:cubicBezTo>
                    <a:cubicBezTo>
                      <a:pt x="2" y="268"/>
                      <a:pt x="1" y="273"/>
                      <a:pt x="2" y="279"/>
                    </a:cubicBezTo>
                    <a:cubicBezTo>
                      <a:pt x="2" y="279"/>
                      <a:pt x="2" y="279"/>
                      <a:pt x="3" y="279"/>
                    </a:cubicBezTo>
                    <a:cubicBezTo>
                      <a:pt x="3" y="276"/>
                      <a:pt x="4" y="273"/>
                      <a:pt x="3" y="270"/>
                    </a:cubicBezTo>
                    <a:cubicBezTo>
                      <a:pt x="3" y="270"/>
                      <a:pt x="3" y="269"/>
                      <a:pt x="4" y="269"/>
                    </a:cubicBezTo>
                    <a:cubicBezTo>
                      <a:pt x="4" y="267"/>
                      <a:pt x="3" y="267"/>
                      <a:pt x="3" y="265"/>
                    </a:cubicBezTo>
                    <a:cubicBezTo>
                      <a:pt x="3" y="265"/>
                      <a:pt x="4" y="265"/>
                      <a:pt x="4" y="264"/>
                    </a:cubicBezTo>
                    <a:cubicBezTo>
                      <a:pt x="4" y="265"/>
                      <a:pt x="5" y="266"/>
                      <a:pt x="6" y="267"/>
                    </a:cubicBezTo>
                    <a:cubicBezTo>
                      <a:pt x="5" y="267"/>
                      <a:pt x="4" y="268"/>
                      <a:pt x="4" y="269"/>
                    </a:cubicBezTo>
                    <a:cubicBezTo>
                      <a:pt x="6" y="270"/>
                      <a:pt x="6" y="274"/>
                      <a:pt x="6" y="276"/>
                    </a:cubicBezTo>
                    <a:cubicBezTo>
                      <a:pt x="6" y="277"/>
                      <a:pt x="5" y="279"/>
                      <a:pt x="5" y="280"/>
                    </a:cubicBezTo>
                    <a:cubicBezTo>
                      <a:pt x="6" y="281"/>
                      <a:pt x="7" y="281"/>
                      <a:pt x="8" y="282"/>
                    </a:cubicBezTo>
                    <a:cubicBezTo>
                      <a:pt x="7" y="280"/>
                      <a:pt x="6" y="277"/>
                      <a:pt x="8" y="276"/>
                    </a:cubicBezTo>
                    <a:cubicBezTo>
                      <a:pt x="9" y="275"/>
                      <a:pt x="7" y="268"/>
                      <a:pt x="7" y="267"/>
                    </a:cubicBezTo>
                    <a:cubicBezTo>
                      <a:pt x="7" y="265"/>
                      <a:pt x="6" y="264"/>
                      <a:pt x="6" y="262"/>
                    </a:cubicBezTo>
                    <a:cubicBezTo>
                      <a:pt x="6" y="261"/>
                      <a:pt x="7" y="262"/>
                      <a:pt x="8" y="260"/>
                    </a:cubicBezTo>
                    <a:cubicBezTo>
                      <a:pt x="8" y="259"/>
                      <a:pt x="5" y="258"/>
                      <a:pt x="6" y="257"/>
                    </a:cubicBezTo>
                    <a:cubicBezTo>
                      <a:pt x="6" y="256"/>
                      <a:pt x="8" y="255"/>
                      <a:pt x="8" y="255"/>
                    </a:cubicBezTo>
                    <a:cubicBezTo>
                      <a:pt x="8" y="259"/>
                      <a:pt x="11" y="273"/>
                      <a:pt x="12" y="284"/>
                    </a:cubicBezTo>
                    <a:cubicBezTo>
                      <a:pt x="34" y="294"/>
                      <a:pt x="59" y="300"/>
                      <a:pt x="86" y="300"/>
                    </a:cubicBezTo>
                    <a:cubicBezTo>
                      <a:pt x="102" y="300"/>
                      <a:pt x="118" y="298"/>
                      <a:pt x="133" y="293"/>
                    </a:cubicBezTo>
                    <a:cubicBezTo>
                      <a:pt x="133" y="288"/>
                      <a:pt x="134" y="283"/>
                      <a:pt x="133" y="278"/>
                    </a:cubicBezTo>
                    <a:cubicBezTo>
                      <a:pt x="132" y="269"/>
                      <a:pt x="131" y="261"/>
                      <a:pt x="132" y="252"/>
                    </a:cubicBezTo>
                    <a:cubicBezTo>
                      <a:pt x="134" y="235"/>
                      <a:pt x="138" y="218"/>
                      <a:pt x="135" y="200"/>
                    </a:cubicBezTo>
                    <a:cubicBezTo>
                      <a:pt x="133" y="191"/>
                      <a:pt x="126" y="178"/>
                      <a:pt x="127" y="168"/>
                    </a:cubicBezTo>
                    <a:cubicBezTo>
                      <a:pt x="128" y="158"/>
                      <a:pt x="119" y="152"/>
                      <a:pt x="115" y="145"/>
                    </a:cubicBezTo>
                    <a:cubicBezTo>
                      <a:pt x="114" y="143"/>
                      <a:pt x="111" y="135"/>
                      <a:pt x="113" y="135"/>
                    </a:cubicBezTo>
                    <a:cubicBezTo>
                      <a:pt x="117" y="134"/>
                      <a:pt x="120" y="134"/>
                      <a:pt x="123" y="134"/>
                    </a:cubicBezTo>
                    <a:cubicBezTo>
                      <a:pt x="135" y="134"/>
                      <a:pt x="148" y="131"/>
                      <a:pt x="153" y="119"/>
                    </a:cubicBezTo>
                    <a:cubicBezTo>
                      <a:pt x="154" y="116"/>
                      <a:pt x="157" y="89"/>
                      <a:pt x="158" y="89"/>
                    </a:cubicBezTo>
                    <a:cubicBezTo>
                      <a:pt x="164" y="88"/>
                      <a:pt x="167" y="82"/>
                      <a:pt x="166" y="77"/>
                    </a:cubicBezTo>
                    <a:cubicBezTo>
                      <a:pt x="165" y="74"/>
                      <a:pt x="169" y="70"/>
                      <a:pt x="170" y="68"/>
                    </a:cubicBezTo>
                    <a:cubicBezTo>
                      <a:pt x="171" y="62"/>
                      <a:pt x="172" y="57"/>
                      <a:pt x="170" y="51"/>
                    </a:cubicBezTo>
                    <a:cubicBezTo>
                      <a:pt x="169" y="41"/>
                      <a:pt x="163" y="31"/>
                      <a:pt x="155" y="25"/>
                    </a:cubicBezTo>
                    <a:close/>
                    <a:moveTo>
                      <a:pt x="4" y="256"/>
                    </a:moveTo>
                    <a:cubicBezTo>
                      <a:pt x="5" y="256"/>
                      <a:pt x="6" y="258"/>
                      <a:pt x="5" y="259"/>
                    </a:cubicBezTo>
                    <a:cubicBezTo>
                      <a:pt x="3" y="258"/>
                      <a:pt x="3" y="257"/>
                      <a:pt x="4" y="256"/>
                    </a:cubicBezTo>
                    <a:close/>
                    <a:moveTo>
                      <a:pt x="4" y="260"/>
                    </a:moveTo>
                    <a:cubicBezTo>
                      <a:pt x="8" y="264"/>
                      <a:pt x="3" y="263"/>
                      <a:pt x="4" y="260"/>
                    </a:cubicBezTo>
                    <a:close/>
                    <a:moveTo>
                      <a:pt x="6" y="242"/>
                    </a:moveTo>
                    <a:cubicBezTo>
                      <a:pt x="6" y="242"/>
                      <a:pt x="6" y="242"/>
                      <a:pt x="7" y="242"/>
                    </a:cubicBezTo>
                    <a:cubicBezTo>
                      <a:pt x="7" y="245"/>
                      <a:pt x="7" y="245"/>
                      <a:pt x="7" y="245"/>
                    </a:cubicBezTo>
                    <a:cubicBezTo>
                      <a:pt x="5" y="244"/>
                      <a:pt x="6" y="244"/>
                      <a:pt x="6" y="242"/>
                    </a:cubicBezTo>
                    <a:close/>
                    <a:moveTo>
                      <a:pt x="8" y="254"/>
                    </a:moveTo>
                    <a:cubicBezTo>
                      <a:pt x="7" y="254"/>
                      <a:pt x="6" y="254"/>
                      <a:pt x="6" y="252"/>
                    </a:cubicBezTo>
                    <a:cubicBezTo>
                      <a:pt x="6" y="252"/>
                      <a:pt x="7" y="251"/>
                      <a:pt x="8" y="250"/>
                    </a:cubicBezTo>
                    <a:cubicBezTo>
                      <a:pt x="6" y="249"/>
                      <a:pt x="6" y="248"/>
                      <a:pt x="6" y="247"/>
                    </a:cubicBezTo>
                    <a:cubicBezTo>
                      <a:pt x="8" y="246"/>
                      <a:pt x="8" y="248"/>
                      <a:pt x="8" y="250"/>
                    </a:cubicBezTo>
                    <a:cubicBezTo>
                      <a:pt x="8" y="252"/>
                      <a:pt x="8" y="253"/>
                      <a:pt x="8" y="25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6096017" y="274342"/>
              <a:ext cx="1140781" cy="1140781"/>
              <a:chOff x="1752600" y="2323147"/>
              <a:chExt cx="1933200" cy="1933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1752600" y="2323147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197729" y="2686732"/>
                <a:ext cx="1337951" cy="1554480"/>
              </a:xfrm>
              <a:custGeom>
                <a:rect b="b" l="l" r="r" t="t"/>
                <a:pathLst>
                  <a:path extrusionOk="0" h="322" w="277">
                    <a:moveTo>
                      <a:pt x="181" y="306"/>
                    </a:moveTo>
                    <a:cubicBezTo>
                      <a:pt x="173" y="305"/>
                      <a:pt x="175" y="306"/>
                      <a:pt x="176" y="299"/>
                    </a:cubicBezTo>
                    <a:cubicBezTo>
                      <a:pt x="176" y="294"/>
                      <a:pt x="168" y="294"/>
                      <a:pt x="169" y="287"/>
                    </a:cubicBezTo>
                    <a:cubicBezTo>
                      <a:pt x="170" y="283"/>
                      <a:pt x="169" y="279"/>
                      <a:pt x="172" y="276"/>
                    </a:cubicBezTo>
                    <a:cubicBezTo>
                      <a:pt x="177" y="272"/>
                      <a:pt x="180" y="266"/>
                      <a:pt x="181" y="259"/>
                    </a:cubicBezTo>
                    <a:cubicBezTo>
                      <a:pt x="181" y="256"/>
                      <a:pt x="179" y="254"/>
                      <a:pt x="178" y="251"/>
                    </a:cubicBezTo>
                    <a:cubicBezTo>
                      <a:pt x="177" y="248"/>
                      <a:pt x="180" y="245"/>
                      <a:pt x="180" y="241"/>
                    </a:cubicBezTo>
                    <a:cubicBezTo>
                      <a:pt x="181" y="235"/>
                      <a:pt x="187" y="221"/>
                      <a:pt x="195" y="220"/>
                    </a:cubicBezTo>
                    <a:cubicBezTo>
                      <a:pt x="205" y="219"/>
                      <a:pt x="222" y="232"/>
                      <a:pt x="231" y="236"/>
                    </a:cubicBezTo>
                    <a:cubicBezTo>
                      <a:pt x="239" y="239"/>
                      <a:pt x="244" y="243"/>
                      <a:pt x="251" y="249"/>
                    </a:cubicBezTo>
                    <a:cubicBezTo>
                      <a:pt x="253" y="251"/>
                      <a:pt x="256" y="253"/>
                      <a:pt x="259" y="255"/>
                    </a:cubicBezTo>
                    <a:cubicBezTo>
                      <a:pt x="266" y="246"/>
                      <a:pt x="272" y="237"/>
                      <a:pt x="277" y="228"/>
                    </a:cubicBezTo>
                    <a:cubicBezTo>
                      <a:pt x="252" y="207"/>
                      <a:pt x="227" y="189"/>
                      <a:pt x="202" y="169"/>
                    </a:cubicBezTo>
                    <a:cubicBezTo>
                      <a:pt x="189" y="157"/>
                      <a:pt x="182" y="159"/>
                      <a:pt x="167" y="163"/>
                    </a:cubicBezTo>
                    <a:cubicBezTo>
                      <a:pt x="159" y="166"/>
                      <a:pt x="155" y="161"/>
                      <a:pt x="151" y="154"/>
                    </a:cubicBezTo>
                    <a:cubicBezTo>
                      <a:pt x="149" y="150"/>
                      <a:pt x="142" y="140"/>
                      <a:pt x="145" y="135"/>
                    </a:cubicBezTo>
                    <a:cubicBezTo>
                      <a:pt x="146" y="132"/>
                      <a:pt x="156" y="128"/>
                      <a:pt x="159" y="126"/>
                    </a:cubicBezTo>
                    <a:cubicBezTo>
                      <a:pt x="163" y="124"/>
                      <a:pt x="167" y="121"/>
                      <a:pt x="170" y="117"/>
                    </a:cubicBezTo>
                    <a:cubicBezTo>
                      <a:pt x="180" y="103"/>
                      <a:pt x="173" y="87"/>
                      <a:pt x="169" y="73"/>
                    </a:cubicBezTo>
                    <a:cubicBezTo>
                      <a:pt x="163" y="52"/>
                      <a:pt x="158" y="33"/>
                      <a:pt x="142" y="19"/>
                    </a:cubicBezTo>
                    <a:cubicBezTo>
                      <a:pt x="121" y="0"/>
                      <a:pt x="93" y="26"/>
                      <a:pt x="78" y="41"/>
                    </a:cubicBezTo>
                    <a:cubicBezTo>
                      <a:pt x="62" y="58"/>
                      <a:pt x="50" y="93"/>
                      <a:pt x="64" y="115"/>
                    </a:cubicBezTo>
                    <a:cubicBezTo>
                      <a:pt x="69" y="124"/>
                      <a:pt x="85" y="136"/>
                      <a:pt x="85" y="147"/>
                    </a:cubicBezTo>
                    <a:cubicBezTo>
                      <a:pt x="85" y="157"/>
                      <a:pt x="67" y="172"/>
                      <a:pt x="57" y="172"/>
                    </a:cubicBezTo>
                    <a:cubicBezTo>
                      <a:pt x="57" y="173"/>
                      <a:pt x="49" y="173"/>
                      <a:pt x="48" y="173"/>
                    </a:cubicBezTo>
                    <a:cubicBezTo>
                      <a:pt x="47" y="172"/>
                      <a:pt x="47" y="169"/>
                      <a:pt x="47" y="168"/>
                    </a:cubicBezTo>
                    <a:cubicBezTo>
                      <a:pt x="46" y="163"/>
                      <a:pt x="43" y="152"/>
                      <a:pt x="40" y="149"/>
                    </a:cubicBezTo>
                    <a:cubicBezTo>
                      <a:pt x="36" y="146"/>
                      <a:pt x="35" y="140"/>
                      <a:pt x="29" y="142"/>
                    </a:cubicBezTo>
                    <a:cubicBezTo>
                      <a:pt x="25" y="143"/>
                      <a:pt x="26" y="135"/>
                      <a:pt x="21" y="139"/>
                    </a:cubicBezTo>
                    <a:cubicBezTo>
                      <a:pt x="15" y="144"/>
                      <a:pt x="18" y="130"/>
                      <a:pt x="17" y="126"/>
                    </a:cubicBezTo>
                    <a:cubicBezTo>
                      <a:pt x="17" y="120"/>
                      <a:pt x="17" y="114"/>
                      <a:pt x="17" y="107"/>
                    </a:cubicBezTo>
                    <a:cubicBezTo>
                      <a:pt x="17" y="100"/>
                      <a:pt x="11" y="100"/>
                      <a:pt x="11" y="107"/>
                    </a:cubicBezTo>
                    <a:cubicBezTo>
                      <a:pt x="11" y="114"/>
                      <a:pt x="10" y="122"/>
                      <a:pt x="10" y="129"/>
                    </a:cubicBezTo>
                    <a:cubicBezTo>
                      <a:pt x="11" y="133"/>
                      <a:pt x="12" y="139"/>
                      <a:pt x="11" y="142"/>
                    </a:cubicBezTo>
                    <a:cubicBezTo>
                      <a:pt x="8" y="148"/>
                      <a:pt x="0" y="148"/>
                      <a:pt x="3" y="157"/>
                    </a:cubicBezTo>
                    <a:cubicBezTo>
                      <a:pt x="5" y="162"/>
                      <a:pt x="12" y="170"/>
                      <a:pt x="15" y="173"/>
                    </a:cubicBezTo>
                    <a:cubicBezTo>
                      <a:pt x="22" y="179"/>
                      <a:pt x="19" y="180"/>
                      <a:pt x="18" y="187"/>
                    </a:cubicBezTo>
                    <a:cubicBezTo>
                      <a:pt x="14" y="220"/>
                      <a:pt x="19" y="257"/>
                      <a:pt x="30" y="287"/>
                    </a:cubicBezTo>
                    <a:cubicBezTo>
                      <a:pt x="32" y="292"/>
                      <a:pt x="33" y="296"/>
                      <a:pt x="34" y="299"/>
                    </a:cubicBezTo>
                    <a:cubicBezTo>
                      <a:pt x="60" y="314"/>
                      <a:pt x="89" y="322"/>
                      <a:pt x="121" y="322"/>
                    </a:cubicBezTo>
                    <a:cubicBezTo>
                      <a:pt x="145" y="322"/>
                      <a:pt x="169" y="317"/>
                      <a:pt x="190" y="308"/>
                    </a:cubicBezTo>
                    <a:cubicBezTo>
                      <a:pt x="187" y="307"/>
                      <a:pt x="184" y="307"/>
                      <a:pt x="181" y="30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4"/>
            <p:cNvGrpSpPr/>
            <p:nvPr/>
          </p:nvGrpSpPr>
          <p:grpSpPr>
            <a:xfrm>
              <a:off x="5552401" y="5545227"/>
              <a:ext cx="990378" cy="990432"/>
              <a:chOff x="1767839" y="3302793"/>
              <a:chExt cx="1933200" cy="1933305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1767839" y="3302793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016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2110863" y="3681618"/>
                <a:ext cx="1247256" cy="1554480"/>
              </a:xfrm>
              <a:custGeom>
                <a:rect b="b" l="l" r="r" t="t"/>
                <a:pathLst>
                  <a:path extrusionOk="0" h="287" w="230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14"/>
            <p:cNvGrpSpPr/>
            <p:nvPr/>
          </p:nvGrpSpPr>
          <p:grpSpPr>
            <a:xfrm>
              <a:off x="743921" y="5645029"/>
              <a:ext cx="752595" cy="752629"/>
              <a:chOff x="1524000" y="2819400"/>
              <a:chExt cx="1933200" cy="1933288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1524000" y="2819400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889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" name="Google Shape;83;p14"/>
              <p:cNvGrpSpPr/>
              <p:nvPr/>
            </p:nvGrpSpPr>
            <p:grpSpPr>
              <a:xfrm>
                <a:off x="1988430" y="3198215"/>
                <a:ext cx="1004463" cy="1554474"/>
                <a:chOff x="8239560" y="2206625"/>
                <a:chExt cx="750888" cy="1162050"/>
              </a:xfrm>
            </p:grpSpPr>
            <p:sp>
              <p:nvSpPr>
                <p:cNvPr id="84" name="Google Shape;84;p14"/>
                <p:cNvSpPr/>
                <p:nvPr/>
              </p:nvSpPr>
              <p:spPr>
                <a:xfrm>
                  <a:off x="8877735" y="2674938"/>
                  <a:ext cx="3175" cy="11113"/>
                </a:xfrm>
                <a:custGeom>
                  <a:rect b="b" l="l" r="r" t="t"/>
                  <a:pathLst>
                    <a:path extrusionOk="0" h="3" w="1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8487210" y="2738438"/>
                  <a:ext cx="26988" cy="26988"/>
                </a:xfrm>
                <a:custGeom>
                  <a:rect b="b" l="l" r="r" t="t"/>
                  <a:pathLst>
                    <a:path extrusionOk="0" h="7" w="7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8239560" y="2206625"/>
                  <a:ext cx="750888" cy="1162050"/>
                </a:xfrm>
                <a:custGeom>
                  <a:rect b="b" l="l" r="r" t="t"/>
                  <a:pathLst>
                    <a:path extrusionOk="0" h="310" w="20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7" name="Google Shape;87;p14"/>
            <p:cNvSpPr/>
            <p:nvPr/>
          </p:nvSpPr>
          <p:spPr>
            <a:xfrm>
              <a:off x="8051975" y="5739472"/>
              <a:ext cx="548400" cy="548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b="50%" l="50%" r="50%" t="50%"/>
              </a:path>
              <a:tileRect/>
            </a:gradFill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b="1" i="0" sz="36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23284" y="4238398"/>
              <a:ext cx="548400" cy="548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b="50%" l="50%" r="50%" t="50%"/>
              </a:path>
              <a:tileRect/>
            </a:gradFill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b="1" i="0" sz="36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9" name="Google Shape;89;p14"/>
          <p:cNvSpPr txBox="1"/>
          <p:nvPr>
            <p:ph type="ctrTitle"/>
          </p:nvPr>
        </p:nvSpPr>
        <p:spPr>
          <a:xfrm>
            <a:off x="436848" y="2089548"/>
            <a:ext cx="6243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1"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57200" y="2498677"/>
            <a:ext cx="6400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 flipH="1">
            <a:off x="3444051" y="228611"/>
            <a:ext cx="5414802" cy="1034210"/>
            <a:chOff x="452658" y="106873"/>
            <a:chExt cx="6225342" cy="1585239"/>
          </a:xfrm>
        </p:grpSpPr>
        <p:cxnSp>
          <p:nvCxnSpPr>
            <p:cNvPr id="96" name="Google Shape;96;p15"/>
            <p:cNvCxnSpPr/>
            <p:nvPr/>
          </p:nvCxnSpPr>
          <p:spPr>
            <a:xfrm rot="10800000">
              <a:off x="1129161" y="329721"/>
              <a:ext cx="214800" cy="6240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>
              <a:stCxn id="98" idx="28"/>
            </p:cNvCxnSpPr>
            <p:nvPr/>
          </p:nvCxnSpPr>
          <p:spPr>
            <a:xfrm flipH="1">
              <a:off x="1343976" y="832531"/>
              <a:ext cx="1243500" cy="1215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5"/>
            <p:cNvCxnSpPr>
              <a:stCxn id="100" idx="11"/>
            </p:cNvCxnSpPr>
            <p:nvPr/>
          </p:nvCxnSpPr>
          <p:spPr>
            <a:xfrm flipH="1" rot="10800000">
              <a:off x="4935421" y="330129"/>
              <a:ext cx="1527600" cy="7518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>
              <a:endCxn id="100" idx="27"/>
            </p:cNvCxnSpPr>
            <p:nvPr/>
          </p:nvCxnSpPr>
          <p:spPr>
            <a:xfrm>
              <a:off x="2820219" y="755954"/>
              <a:ext cx="1967400" cy="3435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>
              <a:stCxn id="103" idx="52"/>
            </p:cNvCxnSpPr>
            <p:nvPr/>
          </p:nvCxnSpPr>
          <p:spPr>
            <a:xfrm flipH="1" rot="10800000">
              <a:off x="848557" y="953913"/>
              <a:ext cx="495300" cy="464400"/>
            </a:xfrm>
            <a:prstGeom prst="straightConnector1">
              <a:avLst/>
            </a:prstGeom>
            <a:noFill/>
            <a:ln cap="rnd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" name="Google Shape;104;p15"/>
            <p:cNvGrpSpPr/>
            <p:nvPr/>
          </p:nvGrpSpPr>
          <p:grpSpPr>
            <a:xfrm>
              <a:off x="2100727" y="227657"/>
              <a:ext cx="1111977" cy="1112037"/>
              <a:chOff x="4512733" y="3294082"/>
              <a:chExt cx="1933200" cy="1933305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4512733" y="3294082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143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4815117" y="3672907"/>
                <a:ext cx="1328537" cy="1554480"/>
              </a:xfrm>
              <a:custGeom>
                <a:rect b="b" l="l" r="r" t="t"/>
                <a:pathLst>
                  <a:path extrusionOk="0" h="291" w="249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5"/>
            <p:cNvGrpSpPr/>
            <p:nvPr/>
          </p:nvGrpSpPr>
          <p:grpSpPr>
            <a:xfrm>
              <a:off x="4449507" y="756012"/>
              <a:ext cx="775986" cy="776029"/>
              <a:chOff x="1767839" y="3302793"/>
              <a:chExt cx="1933200" cy="193330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1767839" y="3302793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825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110863" y="3681618"/>
                <a:ext cx="1247256" cy="1554480"/>
              </a:xfrm>
              <a:custGeom>
                <a:rect b="b" l="l" r="r" t="t"/>
                <a:pathLst>
                  <a:path extrusionOk="0" h="287" w="230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5"/>
            <p:cNvGrpSpPr/>
            <p:nvPr/>
          </p:nvGrpSpPr>
          <p:grpSpPr>
            <a:xfrm>
              <a:off x="452658" y="1102459"/>
              <a:ext cx="589626" cy="589653"/>
              <a:chOff x="1524000" y="2819400"/>
              <a:chExt cx="1933200" cy="1933288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1524000" y="2819400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666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" name="Google Shape;110;p15"/>
              <p:cNvGrpSpPr/>
              <p:nvPr/>
            </p:nvGrpSpPr>
            <p:grpSpPr>
              <a:xfrm>
                <a:off x="1988430" y="3198215"/>
                <a:ext cx="1004463" cy="1554474"/>
                <a:chOff x="8239560" y="2206625"/>
                <a:chExt cx="750888" cy="1162050"/>
              </a:xfrm>
            </p:grpSpPr>
            <p:sp>
              <p:nvSpPr>
                <p:cNvPr id="111" name="Google Shape;111;p15"/>
                <p:cNvSpPr/>
                <p:nvPr/>
              </p:nvSpPr>
              <p:spPr>
                <a:xfrm>
                  <a:off x="8877735" y="2674938"/>
                  <a:ext cx="3175" cy="11113"/>
                </a:xfrm>
                <a:custGeom>
                  <a:rect b="b" l="l" r="r" t="t"/>
                  <a:pathLst>
                    <a:path extrusionOk="0" h="3" w="1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487210" y="2738438"/>
                  <a:ext cx="26988" cy="26988"/>
                </a:xfrm>
                <a:custGeom>
                  <a:rect b="b" l="l" r="r" t="t"/>
                  <a:pathLst>
                    <a:path extrusionOk="0" h="7" w="7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8239560" y="2206625"/>
                  <a:ext cx="750888" cy="1162050"/>
                </a:xfrm>
                <a:custGeom>
                  <a:rect b="b" l="l" r="r" t="t"/>
                  <a:pathLst>
                    <a:path extrusionOk="0" h="310" w="20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3" name="Google Shape;113;p15"/>
            <p:cNvSpPr/>
            <p:nvPr/>
          </p:nvSpPr>
          <p:spPr>
            <a:xfrm>
              <a:off x="6248400" y="106873"/>
              <a:ext cx="429600" cy="42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b="50%" l="50%" r="50%" t="50%"/>
              </a:path>
              <a:tileRect/>
            </a:gradFill>
            <a:ln cap="flat" cmpd="sng" w="539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zh-TW" sz="2800" u="none" cap="none" strike="noStrike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b="1" i="0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14400" y="115000"/>
              <a:ext cx="429600" cy="42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b="50%" l="50%" r="50%" t="50%"/>
              </a:path>
              <a:tileRect/>
            </a:gradFill>
            <a:ln cap="flat" cmpd="sng" w="539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zh-TW" sz="2800" u="none" cap="none" strike="noStrike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b="1" i="0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304800" y="566816"/>
            <a:ext cx="4402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1"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04800" y="1371600"/>
            <a:ext cx="8382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>
                <a:solidFill>
                  <a:srgbClr val="595959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>
                <a:solidFill>
                  <a:srgbClr val="595959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704.03165.pdf" TargetMode="External"/><Relationship Id="rId4" Type="http://schemas.openxmlformats.org/officeDocument/2006/relationships/hyperlink" Target="https://zhuanlan.zhihu.com/p/63175042" TargetMode="External"/><Relationship Id="rId10" Type="http://schemas.openxmlformats.org/officeDocument/2006/relationships/hyperlink" Target="http://mirlab.org/jang/books/dcpr/dpDtw.asp?title=8-4%20Dynamic%20Time%20Warping&amp;language=english" TargetMode="External"/><Relationship Id="rId9" Type="http://schemas.openxmlformats.org/officeDocument/2006/relationships/hyperlink" Target="http://mirlab.org/jang/books/dcpr/dpDtw.asp?title=8-4%20Dynamic%20Time%20Warping&amp;language=english" TargetMode="External"/><Relationship Id="rId5" Type="http://schemas.openxmlformats.org/officeDocument/2006/relationships/hyperlink" Target="https://zhuanlan.zhihu.com/p/42559966" TargetMode="External"/><Relationship Id="rId6" Type="http://schemas.openxmlformats.org/officeDocument/2006/relationships/hyperlink" Target="https://www.itread01.com/content/1544498355.html" TargetMode="External"/><Relationship Id="rId7" Type="http://schemas.openxmlformats.org/officeDocument/2006/relationships/hyperlink" Target="https://zhuanlan.zhihu.com/p/56733145" TargetMode="External"/><Relationship Id="rId8" Type="http://schemas.openxmlformats.org/officeDocument/2006/relationships/hyperlink" Target="https://github.com/shenweichen/GraphEmbedd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436848" y="2089548"/>
            <a:ext cx="6243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Graph Embedding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57200" y="2498677"/>
            <a:ext cx="6400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zh-TW"/>
              <a:t>S</a:t>
            </a:r>
            <a:r>
              <a:rPr lang="zh-TW"/>
              <a:t>truc</a:t>
            </a:r>
            <a:r>
              <a:rPr lang="zh-TW"/>
              <a:t>2Vec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4" name="Google Shape;254;p34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26" y="2409562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75" y="2409538"/>
            <a:ext cx="2520000" cy="25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4"/>
          <p:cNvCxnSpPr/>
          <p:nvPr/>
        </p:nvCxnSpPr>
        <p:spPr>
          <a:xfrm rot="10800000">
            <a:off x="4488050" y="2328700"/>
            <a:ext cx="0" cy="2554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p35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79" y="1671746"/>
            <a:ext cx="5582800" cy="3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038" y="2360100"/>
            <a:ext cx="4434275" cy="22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1" name="Google Shape;271;p36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0" y="1604512"/>
            <a:ext cx="42576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975" y="240400"/>
            <a:ext cx="1612146" cy="1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00" y="2620650"/>
            <a:ext cx="1331079" cy="1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8504" y="2620650"/>
            <a:ext cx="1536154" cy="1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solidFill>
                  <a:srgbClr val="1A1A1A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Dynamic Time Warping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5" y="2190913"/>
            <a:ext cx="3755750" cy="14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925" y="1207378"/>
            <a:ext cx="4024333" cy="3775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7"/>
          <p:cNvCxnSpPr/>
          <p:nvPr/>
        </p:nvCxnSpPr>
        <p:spPr>
          <a:xfrm rot="10800000">
            <a:off x="4488050" y="1118525"/>
            <a:ext cx="0" cy="3790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solidFill>
                  <a:srgbClr val="1A1A1A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Dynamic Time Warping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0" y="1392278"/>
            <a:ext cx="3200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solidFill>
                  <a:srgbClr val="1A1A1A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Dynamic Time Warping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0" y="1392278"/>
            <a:ext cx="32004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225" y="1118528"/>
            <a:ext cx="12192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9"/>
          <p:cNvCxnSpPr/>
          <p:nvPr/>
        </p:nvCxnSpPr>
        <p:spPr>
          <a:xfrm rot="10800000">
            <a:off x="4488050" y="1118525"/>
            <a:ext cx="0" cy="3790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8" name="Google Shape;298;p39"/>
          <p:cNvGraphicFramePr/>
          <p:nvPr/>
        </p:nvGraphicFramePr>
        <p:xfrm>
          <a:off x="4730350" y="191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{4D6B633E-A1A6-464D-9429-EBB621BDA61B}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4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3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6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solidFill>
                  <a:srgbClr val="1A1A1A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Dynamic Time Warping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0" y="1392278"/>
            <a:ext cx="32004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225" y="1118528"/>
            <a:ext cx="12192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0"/>
          <p:cNvCxnSpPr/>
          <p:nvPr/>
        </p:nvCxnSpPr>
        <p:spPr>
          <a:xfrm rot="10800000">
            <a:off x="4488050" y="1118525"/>
            <a:ext cx="0" cy="3790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7" name="Google Shape;307;p40"/>
          <p:cNvGraphicFramePr/>
          <p:nvPr/>
        </p:nvGraphicFramePr>
        <p:xfrm>
          <a:off x="4730350" y="191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{4D6B633E-A1A6-464D-9429-EBB621BDA61B}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4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3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0.5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0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5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6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075" y="1856216"/>
            <a:ext cx="2094304" cy="2131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41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0" y="1604512"/>
            <a:ext cx="42576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975" y="240400"/>
            <a:ext cx="1612146" cy="1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50" y="2427375"/>
            <a:ext cx="1331079" cy="1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3529" y="2427375"/>
            <a:ext cx="1536154" cy="1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8558" y="2661750"/>
            <a:ext cx="2524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4423" y="2689588"/>
            <a:ext cx="1612150" cy="107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25" y="2409563"/>
            <a:ext cx="2520001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7" name="Google Shape;327;p42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75" y="2409538"/>
            <a:ext cx="2520000" cy="25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2"/>
          <p:cNvCxnSpPr/>
          <p:nvPr/>
        </p:nvCxnSpPr>
        <p:spPr>
          <a:xfrm rot="10800000">
            <a:off x="4488050" y="2328700"/>
            <a:ext cx="0" cy="2554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301" y="1724800"/>
            <a:ext cx="9810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0" y="1659475"/>
            <a:ext cx="5464951" cy="2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838" y="890013"/>
            <a:ext cx="3019425" cy="35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3"/>
          <p:cNvCxnSpPr/>
          <p:nvPr/>
        </p:nvCxnSpPr>
        <p:spPr>
          <a:xfrm rot="10800000">
            <a:off x="5585950" y="454475"/>
            <a:ext cx="0" cy="4176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3"/>
          <p:cNvSpPr/>
          <p:nvPr/>
        </p:nvSpPr>
        <p:spPr>
          <a:xfrm>
            <a:off x="5773925" y="1731850"/>
            <a:ext cx="1958100" cy="504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5773925" y="3640775"/>
            <a:ext cx="3244200" cy="940200"/>
          </a:xfrm>
          <a:prstGeom prst="rect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978650" y="2358450"/>
            <a:ext cx="263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b="1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348550" y="2358450"/>
            <a:ext cx="1816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b="1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705050" y="2358450"/>
            <a:ext cx="552000" cy="3741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" name="Google Shape;347;p44"/>
          <p:cNvSpPr txBox="1"/>
          <p:nvPr>
            <p:ph type="title"/>
          </p:nvPr>
        </p:nvSpPr>
        <p:spPr>
          <a:xfrm>
            <a:off x="398375" y="7147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0" y="1659475"/>
            <a:ext cx="5464951" cy="257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4"/>
          <p:cNvCxnSpPr/>
          <p:nvPr/>
        </p:nvCxnSpPr>
        <p:spPr>
          <a:xfrm rot="10800000">
            <a:off x="5585950" y="454475"/>
            <a:ext cx="0" cy="4176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950" y="1833850"/>
            <a:ext cx="2741017" cy="6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457200" y="874450"/>
            <a:ext cx="82296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Complexity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O(Structural similarity)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=O(DTW  X  nodes pairs  X  K layers)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   n      X    n(n-1)/2      X       k       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=O(k n</a:t>
            </a:r>
            <a:r>
              <a:rPr baseline="30000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2" name="Google Shape;362;p46"/>
          <p:cNvSpPr txBox="1"/>
          <p:nvPr>
            <p:ph type="title"/>
          </p:nvPr>
        </p:nvSpPr>
        <p:spPr>
          <a:xfrm>
            <a:off x="457200" y="874450"/>
            <a:ext cx="82296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Complexity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O(Structural similarity)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=O(DTW  X  nodes pairs  X  K layers)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   n      X    n(n-1)/2      X       k       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=O(k n</a:t>
            </a:r>
            <a:r>
              <a:rPr baseline="30000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539025" y="2479300"/>
            <a:ext cx="77562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6"/>
          <p:cNvSpPr txBox="1"/>
          <p:nvPr>
            <p:ph type="title"/>
          </p:nvPr>
        </p:nvSpPr>
        <p:spPr>
          <a:xfrm>
            <a:off x="457200" y="2571750"/>
            <a:ext cx="1719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Optimization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507950" y="3000925"/>
            <a:ext cx="23196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1.DTW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compressed ordered degree sequence.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257325" y="3000925"/>
            <a:ext cx="23196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.nodes pairs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compute log(n) th pairs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6006700" y="3000925"/>
            <a:ext cx="23196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.K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decrease.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0" y="4010500"/>
            <a:ext cx="2232791" cy="2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175" y="4039100"/>
            <a:ext cx="16573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825" y="4053388"/>
            <a:ext cx="33051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1100"/>
              <a:buNone/>
            </a:pPr>
            <a:r>
              <a:rPr lang="zh-TW" sz="30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References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6" name="Google Shape;376;p47"/>
          <p:cNvSpPr txBox="1"/>
          <p:nvPr>
            <p:ph type="title"/>
          </p:nvPr>
        </p:nvSpPr>
        <p:spPr>
          <a:xfrm>
            <a:off x="457200" y="1063375"/>
            <a:ext cx="82296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1.struc2vec: Learning Node Representations from Structural Identity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https://arxiv.org/pdf/1704.03165.pdf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2.notes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https://zhuanlan.zhihu.com/p/63175042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https://zhuanlan.zhihu.com/p/42559966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3.introduce graph embedding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https://www.itread01.com/content/1544498355.html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4.struc2vec code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https://zhuanlan.zhihu.com/p/56733145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https://github.com/shenweichen/GraphEmbedding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5.DTW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9"/>
              </a:rPr>
              <a:t>http://mirlab.org/jang/books/dcpr/dpDtw.asp?title=8-4%20Dynamic%20Time%20Warping&amp;language=englis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10"/>
              </a:rPr>
              <a:t>h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/>
        </p:nvSpPr>
        <p:spPr>
          <a:xfrm>
            <a:off x="3014250" y="2122950"/>
            <a:ext cx="31155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zh-TW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57200" y="1029756"/>
            <a:ext cx="263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b="1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375" y="1650200"/>
            <a:ext cx="5143500" cy="1843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7"/>
          <p:cNvGrpSpPr/>
          <p:nvPr/>
        </p:nvGrpSpPr>
        <p:grpSpPr>
          <a:xfrm>
            <a:off x="3494250" y="3775294"/>
            <a:ext cx="1685475" cy="632363"/>
            <a:chOff x="3611925" y="4077844"/>
            <a:chExt cx="1685475" cy="632363"/>
          </a:xfrm>
        </p:grpSpPr>
        <p:sp>
          <p:nvSpPr>
            <p:cNvPr id="199" name="Google Shape;199;p27"/>
            <p:cNvSpPr/>
            <p:nvPr/>
          </p:nvSpPr>
          <p:spPr>
            <a:xfrm>
              <a:off x="3611925" y="4237994"/>
              <a:ext cx="785700" cy="14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611925" y="4566794"/>
              <a:ext cx="785700" cy="14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4572000" y="4077844"/>
              <a:ext cx="7254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BFS</a:t>
              </a:r>
              <a:endParaRPr b="0" i="0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4572000" y="4381406"/>
              <a:ext cx="7254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DFS</a:t>
              </a:r>
              <a:endParaRPr b="0" i="0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57200" y="1029756"/>
            <a:ext cx="263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b="1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2974425" y="1029750"/>
            <a:ext cx="1816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b="1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024850" y="1155738"/>
            <a:ext cx="210000" cy="1746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813" y="1637900"/>
            <a:ext cx="6542375" cy="2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931150" y="2129788"/>
            <a:ext cx="2246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Homophily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(network communities)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991900" y="3786950"/>
            <a:ext cx="2125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equivalence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(structural roles)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525" y="1063372"/>
            <a:ext cx="3643313" cy="372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550" y="1196565"/>
            <a:ext cx="3670121" cy="171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925" y="2912036"/>
            <a:ext cx="4521195" cy="184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398375" y="782175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398375" y="2075850"/>
            <a:ext cx="3033900" cy="99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Struc2Vec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398375" y="815800"/>
            <a:ext cx="8229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1.Structural similarity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2.Construct a weighted multilayer graph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3.Random walk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4.Word2Vec , Skip-Gram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25" y="2409563"/>
            <a:ext cx="252000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63" y="2409525"/>
            <a:ext cx="2520000" cy="25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3"/>
          <p:cNvCxnSpPr/>
          <p:nvPr/>
        </p:nvCxnSpPr>
        <p:spPr>
          <a:xfrm rot="10800000">
            <a:off x="4488050" y="2328700"/>
            <a:ext cx="0" cy="2554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