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</p:sldMasterIdLst>
  <p:notesMasterIdLst>
    <p:notesMasterId r:id="rId24"/>
  </p:notesMasterIdLst>
  <p:sldIdLst>
    <p:sldId id="300" r:id="rId3"/>
    <p:sldId id="261" r:id="rId4"/>
    <p:sldId id="264" r:id="rId5"/>
    <p:sldId id="299" r:id="rId6"/>
    <p:sldId id="310" r:id="rId7"/>
    <p:sldId id="309" r:id="rId8"/>
    <p:sldId id="302" r:id="rId9"/>
    <p:sldId id="301" r:id="rId10"/>
    <p:sldId id="306" r:id="rId11"/>
    <p:sldId id="303" r:id="rId12"/>
    <p:sldId id="304" r:id="rId13"/>
    <p:sldId id="305" r:id="rId14"/>
    <p:sldId id="317" r:id="rId15"/>
    <p:sldId id="307" r:id="rId16"/>
    <p:sldId id="308" r:id="rId17"/>
    <p:sldId id="311" r:id="rId18"/>
    <p:sldId id="313" r:id="rId19"/>
    <p:sldId id="315" r:id="rId20"/>
    <p:sldId id="312" r:id="rId21"/>
    <p:sldId id="314" r:id="rId22"/>
    <p:sldId id="316" r:id="rId2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37" autoAdjust="0"/>
    <p:restoredTop sz="95398" autoAdjust="0"/>
  </p:normalViewPr>
  <p:slideViewPr>
    <p:cSldViewPr>
      <p:cViewPr varScale="1">
        <p:scale>
          <a:sx n="161" d="100"/>
          <a:sy n="161" d="100"/>
        </p:scale>
        <p:origin x="336" y="192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C423B-7544-439B-A7A3-D26A0DC3C9CC}" type="datetimeFigureOut">
              <a:rPr lang="zh-TW" altLang="en-US" smtClean="0"/>
              <a:t>2019/9/24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212DB-0DD7-4CBA-9C35-5D41173B50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4106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212DB-0DD7-4CBA-9C35-5D41173B50C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75399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212DB-0DD7-4CBA-9C35-5D41173B50C4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63067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212DB-0DD7-4CBA-9C35-5D41173B50C4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6800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212DB-0DD7-4CBA-9C35-5D41173B50C4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8710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212DB-0DD7-4CBA-9C35-5D41173B50C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6325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212DB-0DD7-4CBA-9C35-5D41173B50C4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0541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212DB-0DD7-4CBA-9C35-5D41173B50C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975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212DB-0DD7-4CBA-9C35-5D41173B50C4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8035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212DB-0DD7-4CBA-9C35-5D41173B50C4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1866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212DB-0DD7-4CBA-9C35-5D41173B50C4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09271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212DB-0DD7-4CBA-9C35-5D41173B50C4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0408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3.jpe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13318">
            <a:extLst>
              <a:ext uri="{FF2B5EF4-FFF2-40B4-BE49-F238E27FC236}">
                <a16:creationId xmlns="" xmlns:a16="http://schemas.microsoft.com/office/drawing/2014/main" id="{3176A925-9561-4C3F-8238-DB986AC67B50}"/>
              </a:ext>
            </a:extLst>
          </p:cNvPr>
          <p:cNvGrpSpPr/>
          <p:nvPr/>
        </p:nvGrpSpPr>
        <p:grpSpPr>
          <a:xfrm rot="19917947">
            <a:off x="1469388" y="1353546"/>
            <a:ext cx="1665869" cy="3558872"/>
            <a:chOff x="1359132" y="345882"/>
            <a:chExt cx="1966239" cy="4200564"/>
          </a:xfrm>
        </p:grpSpPr>
        <p:grpSp>
          <p:nvGrpSpPr>
            <p:cNvPr id="10" name="Group 23">
              <a:extLst>
                <a:ext uri="{FF2B5EF4-FFF2-40B4-BE49-F238E27FC236}">
                  <a16:creationId xmlns="" xmlns:a16="http://schemas.microsoft.com/office/drawing/2014/main" id="{F1830171-F3BF-4D8C-BBE7-DC399D6D1691}"/>
                </a:ext>
              </a:extLst>
            </p:cNvPr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23" name="Rectangle 8">
                <a:extLst>
                  <a:ext uri="{FF2B5EF4-FFF2-40B4-BE49-F238E27FC236}">
                    <a16:creationId xmlns="" xmlns:a16="http://schemas.microsoft.com/office/drawing/2014/main" id="{EA6408B1-590A-4B35-99D9-FD571251018D}"/>
                  </a:ext>
                </a:extLst>
              </p:cNvPr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Rectangle 8">
                <a:extLst>
                  <a:ext uri="{FF2B5EF4-FFF2-40B4-BE49-F238E27FC236}">
                    <a16:creationId xmlns="" xmlns:a16="http://schemas.microsoft.com/office/drawing/2014/main" id="{9AD44607-A66D-48A0-9FE2-E296E272740A}"/>
                  </a:ext>
                </a:extLst>
              </p:cNvPr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Rectangle 8">
                <a:extLst>
                  <a:ext uri="{FF2B5EF4-FFF2-40B4-BE49-F238E27FC236}">
                    <a16:creationId xmlns="" xmlns:a16="http://schemas.microsoft.com/office/drawing/2014/main" id="{8281CE4E-D56C-4E49-B3E2-5D78C9EA1732}"/>
                  </a:ext>
                </a:extLst>
              </p:cNvPr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Rectangle 2">
                <a:extLst>
                  <a:ext uri="{FF2B5EF4-FFF2-40B4-BE49-F238E27FC236}">
                    <a16:creationId xmlns="" xmlns:a16="http://schemas.microsoft.com/office/drawing/2014/main" id="{3E95295E-B3E7-4F6E-8448-4A4089D20A1A}"/>
                  </a:ext>
                </a:extLst>
              </p:cNvPr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Rectangle 2">
                <a:extLst>
                  <a:ext uri="{FF2B5EF4-FFF2-40B4-BE49-F238E27FC236}">
                    <a16:creationId xmlns="" xmlns:a16="http://schemas.microsoft.com/office/drawing/2014/main" id="{BCDA3D7C-208F-4796-9CD0-D2F312817A95}"/>
                  </a:ext>
                </a:extLst>
              </p:cNvPr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Rectangle 2">
                <a:extLst>
                  <a:ext uri="{FF2B5EF4-FFF2-40B4-BE49-F238E27FC236}">
                    <a16:creationId xmlns="" xmlns:a16="http://schemas.microsoft.com/office/drawing/2014/main" id="{5990E51F-BEB5-4B24-98F7-94F4F212A2D3}"/>
                  </a:ext>
                </a:extLst>
              </p:cNvPr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Isosceles Triangle 4">
                <a:extLst>
                  <a:ext uri="{FF2B5EF4-FFF2-40B4-BE49-F238E27FC236}">
                    <a16:creationId xmlns="" xmlns:a16="http://schemas.microsoft.com/office/drawing/2014/main" id="{0764F1D1-C010-460B-9C7C-2FF50681B51A}"/>
                  </a:ext>
                </a:extLst>
              </p:cNvPr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Group 26">
              <a:extLst>
                <a:ext uri="{FF2B5EF4-FFF2-40B4-BE49-F238E27FC236}">
                  <a16:creationId xmlns="" xmlns:a16="http://schemas.microsoft.com/office/drawing/2014/main" id="{187C0761-B81E-4279-BA43-015F4789B66D}"/>
                </a:ext>
              </a:extLst>
            </p:cNvPr>
            <p:cNvGrpSpPr/>
            <p:nvPr/>
          </p:nvGrpSpPr>
          <p:grpSpPr>
            <a:xfrm>
              <a:off x="1359132" y="345882"/>
              <a:ext cx="1966239" cy="1811155"/>
              <a:chOff x="1888981" y="1110787"/>
              <a:chExt cx="2254374" cy="2076562"/>
            </a:xfrm>
          </p:grpSpPr>
          <p:sp>
            <p:nvSpPr>
              <p:cNvPr id="12" name="Teardrop 30">
                <a:extLst>
                  <a:ext uri="{FF2B5EF4-FFF2-40B4-BE49-F238E27FC236}">
                    <a16:creationId xmlns="" xmlns:a16="http://schemas.microsoft.com/office/drawing/2014/main" id="{64AC187B-0A2A-489A-A907-3D496D0F402B}"/>
                  </a:ext>
                </a:extLst>
              </p:cNvPr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rgbClr val="FFC000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Trapezoid 24">
                <a:extLst>
                  <a:ext uri="{FF2B5EF4-FFF2-40B4-BE49-F238E27FC236}">
                    <a16:creationId xmlns="" xmlns:a16="http://schemas.microsoft.com/office/drawing/2014/main" id="{7651C308-51DD-43ED-AD7A-2E53A4CDDA81}"/>
                  </a:ext>
                </a:extLst>
              </p:cNvPr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Rounded Rectangle 18">
                <a:extLst>
                  <a:ext uri="{FF2B5EF4-FFF2-40B4-BE49-F238E27FC236}">
                    <a16:creationId xmlns="" xmlns:a16="http://schemas.microsoft.com/office/drawing/2014/main" id="{62930416-EBA5-4143-8370-943F45E8700C}"/>
                  </a:ext>
                </a:extLst>
              </p:cNvPr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ounded Rectangle 19">
                <a:extLst>
                  <a:ext uri="{FF2B5EF4-FFF2-40B4-BE49-F238E27FC236}">
                    <a16:creationId xmlns="" xmlns:a16="http://schemas.microsoft.com/office/drawing/2014/main" id="{0353A222-C645-4858-A96B-D4B4B9C69293}"/>
                  </a:ext>
                </a:extLst>
              </p:cNvPr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ounded Rectangle 20">
                <a:extLst>
                  <a:ext uri="{FF2B5EF4-FFF2-40B4-BE49-F238E27FC236}">
                    <a16:creationId xmlns="" xmlns:a16="http://schemas.microsoft.com/office/drawing/2014/main" id="{AE7A8672-48A3-4738-9AFC-10E91DD06D6B}"/>
                  </a:ext>
                </a:extLst>
              </p:cNvPr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ounded Rectangle 21">
                <a:extLst>
                  <a:ext uri="{FF2B5EF4-FFF2-40B4-BE49-F238E27FC236}">
                    <a16:creationId xmlns="" xmlns:a16="http://schemas.microsoft.com/office/drawing/2014/main" id="{971073D8-F5DB-49E0-90B8-CB5EE821BBDF}"/>
                  </a:ext>
                </a:extLst>
              </p:cNvPr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ounded Rectangle 22">
                <a:extLst>
                  <a:ext uri="{FF2B5EF4-FFF2-40B4-BE49-F238E27FC236}">
                    <a16:creationId xmlns="" xmlns:a16="http://schemas.microsoft.com/office/drawing/2014/main" id="{84868AB7-B7FC-41AD-8F70-C0362E013604}"/>
                  </a:ext>
                </a:extLst>
              </p:cNvPr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ounded Rectangle 25">
                <a:extLst>
                  <a:ext uri="{FF2B5EF4-FFF2-40B4-BE49-F238E27FC236}">
                    <a16:creationId xmlns="" xmlns:a16="http://schemas.microsoft.com/office/drawing/2014/main" id="{D3DAEEE6-E3DD-4070-AFC9-DF5EF5A20C44}"/>
                  </a:ext>
                </a:extLst>
              </p:cNvPr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Rounded Rectangle 27">
                <a:extLst>
                  <a:ext uri="{FF2B5EF4-FFF2-40B4-BE49-F238E27FC236}">
                    <a16:creationId xmlns="" xmlns:a16="http://schemas.microsoft.com/office/drawing/2014/main" id="{577B8435-1E8C-4F57-B74D-B56C83326D65}"/>
                  </a:ext>
                </a:extLst>
              </p:cNvPr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8">
                <a:extLst>
                  <a:ext uri="{FF2B5EF4-FFF2-40B4-BE49-F238E27FC236}">
                    <a16:creationId xmlns="" xmlns:a16="http://schemas.microsoft.com/office/drawing/2014/main" id="{B0241759-7E69-42F7-8D33-266DE9417147}"/>
                  </a:ext>
                </a:extLst>
              </p:cNvPr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ounded Rectangle 29">
                <a:extLst>
                  <a:ext uri="{FF2B5EF4-FFF2-40B4-BE49-F238E27FC236}">
                    <a16:creationId xmlns="" xmlns:a16="http://schemas.microsoft.com/office/drawing/2014/main" id="{DD2DBE1F-0326-42C7-B5F3-A1B7E8B47779}"/>
                  </a:ext>
                </a:extLst>
              </p:cNvPr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0" name="Freeform 13312">
            <a:extLst>
              <a:ext uri="{FF2B5EF4-FFF2-40B4-BE49-F238E27FC236}">
                <a16:creationId xmlns="" xmlns:a16="http://schemas.microsoft.com/office/drawing/2014/main" id="{36A901D8-68F0-4EDC-8133-6AF6E902A151}"/>
              </a:ext>
            </a:extLst>
          </p:cNvPr>
          <p:cNvSpPr/>
          <p:nvPr/>
        </p:nvSpPr>
        <p:spPr>
          <a:xfrm>
            <a:off x="-15861" y="2530131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Text Placeholder 2"/>
          <p:cNvSpPr txBox="1">
            <a:spLocks/>
          </p:cNvSpPr>
          <p:nvPr/>
        </p:nvSpPr>
        <p:spPr>
          <a:xfrm>
            <a:off x="3851920" y="1794902"/>
            <a:ext cx="5292080" cy="10801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600" smtClean="0">
                <a:ea typeface="맑은 고딕" pitchFamily="50" charset="-127"/>
              </a:rPr>
              <a:t>商品文案推薦	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188559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059582"/>
            <a:ext cx="7286793" cy="381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80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059582"/>
            <a:ext cx="7428010" cy="372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93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059582"/>
            <a:ext cx="7906379" cy="380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88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843558"/>
            <a:ext cx="8130303" cy="400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99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131590"/>
            <a:ext cx="7605721" cy="368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10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771550"/>
            <a:ext cx="7228663" cy="378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3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16108" y="3075806"/>
            <a:ext cx="4896544" cy="936104"/>
          </a:xfrm>
        </p:spPr>
        <p:txBody>
          <a:bodyPr/>
          <a:lstStyle/>
          <a:p>
            <a:r>
              <a:rPr lang="en-US" altLang="zh-TW" dirty="0"/>
              <a:t>Parallel 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1"/>
          </p:nvPr>
        </p:nvSpPr>
        <p:spPr>
          <a:xfrm>
            <a:off x="2116108" y="3741008"/>
            <a:ext cx="4896544" cy="288032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812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4" y="195486"/>
            <a:ext cx="6111770" cy="233192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779" y="1290365"/>
            <a:ext cx="4854361" cy="36884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31104" y="4865409"/>
            <a:ext cx="78630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err="1"/>
              <a:t>Reference:https</a:t>
            </a:r>
            <a:r>
              <a:rPr lang="en-US" altLang="zh-TW" sz="1400" dirty="0"/>
              <a:t>://github.com/</a:t>
            </a:r>
            <a:r>
              <a:rPr lang="en-US" altLang="zh-TW" sz="1400" dirty="0" err="1"/>
              <a:t>liuscott</a:t>
            </a:r>
            <a:r>
              <a:rPr lang="en-US" altLang="zh-TW" sz="1400" dirty="0"/>
              <a:t>/</a:t>
            </a:r>
            <a:r>
              <a:rPr lang="en-US" altLang="zh-TW" sz="1400" dirty="0" err="1"/>
              <a:t>cathay-dsml</a:t>
            </a:r>
            <a:r>
              <a:rPr lang="en-US" altLang="zh-TW" sz="1400" dirty="0"/>
              <a:t>/blob/master/20190610/parallel_computing.pptx</a:t>
            </a:r>
            <a:endParaRPr lang="zh-TW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6600195" y="123478"/>
            <a:ext cx="23941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P</a:t>
            </a:r>
            <a:r>
              <a:rPr lang="zh-TW" altLang="en-US" sz="2800" dirty="0" smtClean="0"/>
              <a:t>arallel </a:t>
            </a:r>
            <a:r>
              <a:rPr lang="zh-TW" altLang="en-US" sz="2800" dirty="0"/>
              <a:t>jieba</a:t>
            </a:r>
          </a:p>
        </p:txBody>
      </p:sp>
    </p:spTree>
    <p:extLst>
      <p:ext uri="{BB962C8B-B14F-4D97-AF65-F5344CB8AC3E}">
        <p14:creationId xmlns:p14="http://schemas.microsoft.com/office/powerpoint/2010/main" val="319770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3692" y="4876006"/>
            <a:ext cx="36968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err="1"/>
              <a:t>Reference:https</a:t>
            </a:r>
            <a:r>
              <a:rPr lang="en-US" altLang="zh-TW" sz="1400" dirty="0"/>
              <a:t>://github.com/</a:t>
            </a:r>
            <a:r>
              <a:rPr lang="en-US" altLang="zh-TW" sz="1400" dirty="0" err="1"/>
              <a:t>slaypni</a:t>
            </a:r>
            <a:r>
              <a:rPr lang="en-US" altLang="zh-TW" sz="1400" dirty="0"/>
              <a:t>/</a:t>
            </a:r>
            <a:r>
              <a:rPr lang="en-US" altLang="zh-TW" sz="1400" dirty="0" err="1"/>
              <a:t>fastdtw</a:t>
            </a:r>
            <a:endParaRPr lang="zh-TW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6600195" y="123478"/>
            <a:ext cx="23941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P</a:t>
            </a:r>
            <a:r>
              <a:rPr lang="zh-TW" altLang="en-US" sz="2800" dirty="0" smtClean="0"/>
              <a:t>arallel </a:t>
            </a:r>
            <a:r>
              <a:rPr lang="en-US" altLang="zh-TW" sz="2800" dirty="0" smtClean="0"/>
              <a:t>DTW</a:t>
            </a:r>
            <a:endParaRPr lang="zh-TW" altLang="en-US" sz="28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58150"/>
            <a:ext cx="5403834" cy="472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26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16108" y="3075806"/>
            <a:ext cx="4896544" cy="936104"/>
          </a:xfrm>
        </p:spPr>
        <p:txBody>
          <a:bodyPr/>
          <a:lstStyle/>
          <a:p>
            <a:r>
              <a:rPr lang="en-US" altLang="zh-TW" dirty="0"/>
              <a:t>Result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1"/>
          </p:nvPr>
        </p:nvSpPr>
        <p:spPr>
          <a:xfrm>
            <a:off x="2116108" y="3867894"/>
            <a:ext cx="4896544" cy="288032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631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cs typeface="Arial" pitchFamily="34" charset="0"/>
              </a:rPr>
              <a:t>Agenda</a:t>
            </a:r>
            <a:endParaRPr lang="en-US" sz="3600" dirty="0">
              <a:cs typeface="Arial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31840" y="1275606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6085" y="2163705"/>
            <a:ext cx="5256584" cy="72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20330" y="3051804"/>
            <a:ext cx="5256584" cy="720000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114575" y="3939902"/>
            <a:ext cx="5256584" cy="720000"/>
            <a:chOff x="3131840" y="1491630"/>
            <a:chExt cx="5256584" cy="576064"/>
          </a:xfrm>
        </p:grpSpPr>
        <p:sp>
          <p:nvSpPr>
            <p:cNvPr id="24" name="Rectangle 2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Right Triangle 2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31840" y="127560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0330" y="2163705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08820" y="305180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97310" y="3939903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51840" y="1356248"/>
            <a:ext cx="4392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</a:t>
            </a:r>
            <a:r>
              <a:rPr lang="en-US" altLang="zh-TW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oncept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851840" y="2250553"/>
            <a:ext cx="4392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Dynamic Time Warping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51840" y="3144858"/>
            <a:ext cx="4392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Parallel </a:t>
            </a:r>
            <a:r>
              <a:rPr lang="en-US" altLang="ko-KR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jieba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&amp; DTW 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851840" y="4039163"/>
            <a:ext cx="4392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esult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8" y="195486"/>
            <a:ext cx="3525688" cy="468762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35288"/>
            <a:ext cx="3600400" cy="480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93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3478"/>
            <a:ext cx="9022000" cy="238526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4" y="2571750"/>
            <a:ext cx="9022000" cy="244623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956376" y="771550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d</a:t>
            </a:r>
            <a:r>
              <a:rPr lang="en-US" altLang="zh-TW" dirty="0" smtClean="0">
                <a:solidFill>
                  <a:srgbClr val="FF0000"/>
                </a:solidFill>
              </a:rPr>
              <a:t>is =7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39552" y="3939902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d</a:t>
            </a:r>
            <a:r>
              <a:rPr lang="en-US" altLang="zh-TW" dirty="0" smtClean="0">
                <a:solidFill>
                  <a:srgbClr val="FF0000"/>
                </a:solidFill>
              </a:rPr>
              <a:t>is =28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78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Concept</a:t>
            </a:r>
            <a:endParaRPr lang="ko-KR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相關圖片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419622"/>
            <a:ext cx="3768664" cy="310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「宋慧喬 男朋友」的圖片搜尋結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049935"/>
            <a:ext cx="2695043" cy="3848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929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210" y="1203598"/>
            <a:ext cx="3613870" cy="361387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920" y="1851669"/>
            <a:ext cx="2143125" cy="2143125"/>
          </a:xfrm>
          <a:prstGeom prst="rect">
            <a:avLst/>
          </a:prstGeom>
        </p:spPr>
      </p:pic>
      <p:pic>
        <p:nvPicPr>
          <p:cNvPr id="7" name="Picture 2" descr="相關圖片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2" y="1368658"/>
            <a:ext cx="3768664" cy="310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4628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Picture 2" descr="相關圖片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336" y="1275606"/>
            <a:ext cx="3768664" cy="310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「宋仲基 代言」的圖片搜尋結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953284"/>
            <a:ext cx="2873056" cy="3990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4008" y="2283718"/>
            <a:ext cx="2100064" cy="157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292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16108" y="3075806"/>
            <a:ext cx="4896544" cy="936104"/>
          </a:xfrm>
        </p:spPr>
        <p:txBody>
          <a:bodyPr/>
          <a:lstStyle/>
          <a:p>
            <a:r>
              <a:rPr lang="en-US" altLang="zh-TW" dirty="0"/>
              <a:t>Dynamic Time Warping</a:t>
            </a:r>
          </a:p>
          <a:p>
            <a:endParaRPr lang="en-US" altLang="zh-TW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347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235" y="195486"/>
            <a:ext cx="89644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DTW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是一個找尋最短路徑的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演算法，假設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我們有兩個序列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 (query)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 (template)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，我們希望從上圖的左上角當作起點，一步一步的向右下角的終點前進。在這前進的過程中，基本的規則只有一個：只能前進（也就是只能 ↓、→和↘）。為了保證了我們能夠以最短的距離從起點走到終點，我們的路徑必須要滿足每一次前進之前，我們都要處在離原點最近的點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之上。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 descr="https://3.bp.blogspot.com/-q1BP7yXiVrU/WagahkwKuhI/AAAAAAAApjA/pL92o3r_ABA7q3cKRwMiakMZOHGiHXxCwCK4BGAYYCw/s640/58131c98f2a0061e878651599ba3fcfe-76109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9662"/>
            <a:ext cx="4727848" cy="3191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2.bp.blogspot.com/-5-Ct-mfKD60/WagaiDK_HiI/AAAAAAAApjI/rAKmtb1M-Fo84X_Z4Cq2l-sBlP8AAOg1QCK4BGAYYCw/s1600/782eb78340abbf08f1dcea21fb24e3ba-76344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083918"/>
            <a:ext cx="478155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946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275606"/>
            <a:ext cx="7406624" cy="365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16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2863</TotalTime>
  <Words>166</Words>
  <Application>Microsoft Macintosh PowerPoint</Application>
  <PresentationFormat>如螢幕大小 (16:9)</PresentationFormat>
  <Paragraphs>32</Paragraphs>
  <Slides>21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21</vt:i4>
      </vt:variant>
    </vt:vector>
  </HeadingPairs>
  <TitlesOfParts>
    <vt:vector size="29" baseType="lpstr">
      <vt:lpstr>Arial Unicode MS</vt:lpstr>
      <vt:lpstr>Calibri</vt:lpstr>
      <vt:lpstr>微軟正黑體</vt:lpstr>
      <vt:lpstr>新細明體</vt:lpstr>
      <vt:lpstr>맑은 고딕</vt:lpstr>
      <vt:lpstr>Arial</vt:lpstr>
      <vt:lpstr>Contents Slide Master</vt:lpstr>
      <vt:lpstr>Section Break Slide Master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Microsoft Office User</cp:lastModifiedBy>
  <cp:revision>137</cp:revision>
  <dcterms:created xsi:type="dcterms:W3CDTF">2016-12-05T23:26:54Z</dcterms:created>
  <dcterms:modified xsi:type="dcterms:W3CDTF">2019-09-24T14:45:07Z</dcterms:modified>
</cp:coreProperties>
</file>