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7" r:id="rId2"/>
    <p:sldId id="272" r:id="rId3"/>
    <p:sldId id="292" r:id="rId4"/>
    <p:sldId id="295" r:id="rId5"/>
    <p:sldId id="293" r:id="rId6"/>
    <p:sldId id="296" r:id="rId7"/>
    <p:sldId id="266" r:id="rId8"/>
    <p:sldId id="271" r:id="rId9"/>
    <p:sldId id="268" r:id="rId10"/>
    <p:sldId id="257" r:id="rId11"/>
    <p:sldId id="273" r:id="rId12"/>
    <p:sldId id="274" r:id="rId13"/>
    <p:sldId id="275" r:id="rId14"/>
    <p:sldId id="276" r:id="rId15"/>
    <p:sldId id="277" r:id="rId16"/>
    <p:sldId id="270" r:id="rId17"/>
    <p:sldId id="279" r:id="rId18"/>
    <p:sldId id="281" r:id="rId19"/>
    <p:sldId id="280" r:id="rId20"/>
    <p:sldId id="282" r:id="rId21"/>
    <p:sldId id="283" r:id="rId22"/>
    <p:sldId id="290" r:id="rId23"/>
    <p:sldId id="286" r:id="rId24"/>
    <p:sldId id="285" r:id="rId25"/>
    <p:sldId id="284" r:id="rId26"/>
    <p:sldId id="287" r:id="rId27"/>
    <p:sldId id="291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C7399-9B0A-4E2A-AE9F-3D735CBB4DA0}" type="datetimeFigureOut">
              <a:rPr lang="en-US" smtClean="0"/>
              <a:t>2019-11-10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8C72-5EE6-47F9-B0F0-63D368AA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http://colah.github.io/posts/2015-08-Understanding-LSTMs/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8C72-5EE6-47F9-B0F0-63D368AA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8C72-5EE6-47F9-B0F0-63D368AA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7842-EFD0-4170-BD30-4CC7D803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35C8B-6926-4E42-B69F-7A07D512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3999-3654-44D5-A3BA-223443BF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0D90-269E-4581-9A69-26A5FE64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F25-F16C-47F2-920D-819FA17C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92D-0B55-424F-B853-212E1585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7F076-0B4F-4F25-99AB-7317052BC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AF69-3EAC-47DC-9C70-4B2A87C8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3CEF-04E5-4525-96CD-4D7181D0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A17D-5619-48D5-A09F-484493F4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8FC4F-884E-43D4-97FF-797BED55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7291-6871-477F-A84C-28F5C52FE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AAE9-11FE-4AC2-8569-1FA2CF9D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B961-2AB3-4A83-BF4E-B70A0EE4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223F-0960-4AFF-BBF6-59E14588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407A-ADC8-44F2-97C8-19A93471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C63-AF32-446F-9925-A524669F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6E48-2BDE-4B54-8EE4-A7BDD075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C6B2-A6EE-4F37-B74C-068A1F3A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3F6D-5CDE-4F98-B175-A37C1BB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A2C-D002-4564-A31B-BA6DD5CD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C6A1-5D11-4357-8A6D-05A895E6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5DE4-2920-4E56-ACA4-EBAB3FD4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E272-6B02-4811-9F4E-030506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F9AC-ED38-4108-82AD-46F05412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EB05-B0A9-4E83-A256-749DC651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6F47-603B-48EC-92DB-2AFAFCE2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C805-0848-44C8-AB84-989334DCC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7476-8CD0-4940-B997-C9C916E7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ACF84-E90F-4F43-B304-54644A3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FE66-B243-4743-B6C3-835BACB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E64C-5007-46C6-A0C2-AA8EA8D9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E540-E4C3-4DD5-A61D-170F7640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8CA1-7127-44ED-9D77-6B364F80A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C0268-1071-47C7-8C6A-37A2C5F8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1064C-AA75-418D-B223-6D62A673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B1577-8217-4559-ABEF-2DBC613F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EC303-5A98-46E3-B259-020D8D99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9182D-2EA9-4C2B-9787-D5A08760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833B-F305-498A-99E8-E2BCE64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2696-B884-4E38-BF2C-6FDB8F2E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4B734-4D30-4E05-A724-3CC09ABC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AE88B-DF17-4FC5-B5D8-ED670B4C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D49DA-60CD-40B5-B00A-2E36780C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46748-992B-4D4E-8A9A-726469F6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CB3C-55A4-4154-8F61-B302E86B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CD7-3F9F-4D3D-AAB7-B2E5E66E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0A0A-0715-47ED-91B5-307FFFF4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87047-2646-43B4-8A37-3C166C71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C038-1B01-4EA0-BFED-AD415CF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0903D-2DD1-4314-916A-C0F9BDD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8118-6717-4054-9124-95EFDF51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029E-F0E7-4EF1-85A4-AD5D6DF0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8236F-8703-403C-9AE6-CD18B7E54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5468-B73B-420A-8EFA-B97292CD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9F3E9-65BF-4B6D-A281-09B26CCF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ECE0-E638-4A91-8762-A4B1A228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E9DC5-AED5-40BE-82B1-7FAC7010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B9C9E-5667-4753-8669-DFF76ED8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F0E5-8BF4-4D13-8FB9-5F50A6B8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21D5-93BF-4D74-9B3E-CA1B366F6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9B19-70B5-4C32-A635-50F0AFD81DEB}" type="datetimeFigureOut">
              <a:rPr lang="en-US" smtClean="0"/>
              <a:t>2019-11-08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F2A2F-0276-4159-ADCD-46B712B7D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1277-FD0B-411C-873A-4DB45867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3719-CDD7-4CED-AF7E-C2C312B0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1.png"/><Relationship Id="rId18" Type="http://schemas.openxmlformats.org/officeDocument/2006/relationships/image" Target="../media/image37.png"/><Relationship Id="rId3" Type="http://schemas.openxmlformats.org/officeDocument/2006/relationships/image" Target="../media/image25.png"/><Relationship Id="rId21" Type="http://schemas.openxmlformats.org/officeDocument/2006/relationships/image" Target="../media/image4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22.png"/><Relationship Id="rId2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F32385-09E7-4636-A2B1-A8522E4880B9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C5174-A4CF-48FD-B939-FE73658CE4E6}"/>
              </a:ext>
            </a:extLst>
          </p:cNvPr>
          <p:cNvSpPr txBox="1"/>
          <p:nvPr/>
        </p:nvSpPr>
        <p:spPr>
          <a:xfrm>
            <a:off x="2975623" y="2875002"/>
            <a:ext cx="62407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Sales Forecasting</a:t>
            </a:r>
          </a:p>
        </p:txBody>
      </p:sp>
    </p:spTree>
    <p:extLst>
      <p:ext uri="{BB962C8B-B14F-4D97-AF65-F5344CB8AC3E}">
        <p14:creationId xmlns:p14="http://schemas.microsoft.com/office/powerpoint/2010/main" val="328558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Long Short Term Memory (LSTM)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8344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788980-36C8-4554-9BD5-28C5D6A1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6" y="1112564"/>
            <a:ext cx="6400800" cy="23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LSTM neural network.">
            <a:extLst>
              <a:ext uri="{FF2B5EF4-FFF2-40B4-BE49-F238E27FC236}">
                <a16:creationId xmlns:a16="http://schemas.microsoft.com/office/drawing/2014/main" id="{CC0679C0-E4D4-449E-B031-DB9FF4E5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86" y="3738314"/>
            <a:ext cx="6400800" cy="24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63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Long Short Term Memory (LSTM)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83443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A LSTM neural network.">
            <a:extLst>
              <a:ext uri="{FF2B5EF4-FFF2-40B4-BE49-F238E27FC236}">
                <a16:creationId xmlns:a16="http://schemas.microsoft.com/office/drawing/2014/main" id="{CC0679C0-E4D4-449E-B031-DB9FF4E5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3304894"/>
            <a:ext cx="8223172" cy="309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79F753-8581-44CD-B80E-6416B5C05BB4}"/>
              </a:ext>
            </a:extLst>
          </p:cNvPr>
          <p:cNvSpPr txBox="1"/>
          <p:nvPr/>
        </p:nvSpPr>
        <p:spPr>
          <a:xfrm>
            <a:off x="873760" y="1245312"/>
            <a:ext cx="11318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Core Idea of LSTM: the cell state runs straight down the entire chain, with only some minor linear interactions. It’s very easy for information to just flow along it unchanged.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Three Gates: LSTM has gates with sigmoid output to protect and control the cell state.</a:t>
            </a:r>
          </a:p>
        </p:txBody>
      </p:sp>
    </p:spTree>
    <p:extLst>
      <p:ext uri="{BB962C8B-B14F-4D97-AF65-F5344CB8AC3E}">
        <p14:creationId xmlns:p14="http://schemas.microsoft.com/office/powerpoint/2010/main" val="4693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Step-by-Step – Forget Gate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55618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10616F-7BEC-4FA3-8A50-D056E80C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304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LSTM neural network.">
            <a:extLst>
              <a:ext uri="{FF2B5EF4-FFF2-40B4-BE49-F238E27FC236}">
                <a16:creationId xmlns:a16="http://schemas.microsoft.com/office/drawing/2014/main" id="{07D00EBE-2BDE-4120-9AB7-897E449A4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9" r="33312"/>
          <a:stretch/>
        </p:blipFill>
        <p:spPr bwMode="auto">
          <a:xfrm>
            <a:off x="10198962" y="113122"/>
            <a:ext cx="1939620" cy="21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F0360-1E2A-4ABF-A0F5-3E2CBBC7B178}"/>
              </a:ext>
            </a:extLst>
          </p:cNvPr>
          <p:cNvSpPr txBox="1"/>
          <p:nvPr/>
        </p:nvSpPr>
        <p:spPr>
          <a:xfrm>
            <a:off x="939748" y="4863247"/>
            <a:ext cx="858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what </a:t>
            </a:r>
            <a:r>
              <a:rPr lang="en-US" sz="2400" b="1" dirty="0">
                <a:solidFill>
                  <a:srgbClr val="4472C4"/>
                </a:solidFill>
              </a:rPr>
              <a:t>old information to throw away </a:t>
            </a:r>
            <a:r>
              <a:rPr lang="en-US" sz="2400" dirty="0"/>
              <a:t>from the cell state</a:t>
            </a:r>
          </a:p>
        </p:txBody>
      </p:sp>
    </p:spTree>
    <p:extLst>
      <p:ext uri="{BB962C8B-B14F-4D97-AF65-F5344CB8AC3E}">
        <p14:creationId xmlns:p14="http://schemas.microsoft.com/office/powerpoint/2010/main" val="230794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Step-by-Step – Update Gate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55618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269791B-B9BC-4E91-8626-18207518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304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LSTM neural network.">
            <a:extLst>
              <a:ext uri="{FF2B5EF4-FFF2-40B4-BE49-F238E27FC236}">
                <a16:creationId xmlns:a16="http://schemas.microsoft.com/office/drawing/2014/main" id="{52207885-BEC4-466F-9BCA-DDD741087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9" r="33312"/>
          <a:stretch/>
        </p:blipFill>
        <p:spPr bwMode="auto">
          <a:xfrm>
            <a:off x="10198962" y="113122"/>
            <a:ext cx="1939620" cy="21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B3790DE-3EA0-47FD-A7DE-9C41F9BA55D7}"/>
              </a:ext>
            </a:extLst>
          </p:cNvPr>
          <p:cNvGrpSpPr/>
          <p:nvPr/>
        </p:nvGrpSpPr>
        <p:grpSpPr>
          <a:xfrm>
            <a:off x="939748" y="4863247"/>
            <a:ext cx="8581324" cy="854266"/>
            <a:chOff x="939748" y="4863247"/>
            <a:chExt cx="8581324" cy="8542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34C6B-F79F-4D9C-9E61-B64957DD8C01}"/>
                </a:ext>
              </a:extLst>
            </p:cNvPr>
            <p:cNvSpPr txBox="1"/>
            <p:nvPr/>
          </p:nvSpPr>
          <p:spPr>
            <a:xfrm>
              <a:off x="939748" y="4863247"/>
              <a:ext cx="8581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Decide what </a:t>
              </a:r>
              <a:r>
                <a:rPr lang="en-US" sz="2400" b="1" dirty="0">
                  <a:solidFill>
                    <a:srgbClr val="4472C4"/>
                  </a:solidFill>
                </a:rPr>
                <a:t>new information to store </a:t>
              </a:r>
              <a:r>
                <a:rPr lang="en-US" sz="2400" dirty="0"/>
                <a:t>in</a:t>
              </a:r>
              <a:r>
                <a:rPr lang="en-US" sz="2400" b="1" dirty="0">
                  <a:solidFill>
                    <a:srgbClr val="4472C4"/>
                  </a:solidFill>
                </a:rPr>
                <a:t> </a:t>
              </a:r>
              <a:r>
                <a:rPr lang="en-US" sz="2400" dirty="0"/>
                <a:t>the cell state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Create a vector of </a:t>
              </a:r>
              <a:r>
                <a:rPr lang="en-US" sz="2400" b="1" dirty="0">
                  <a:solidFill>
                    <a:srgbClr val="4472C4"/>
                  </a:solidFill>
                </a:rPr>
                <a:t>new cell state candidate </a:t>
              </a: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3975D5A-E019-4E73-9BB0-680F6AEE64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83" t="52480" r="42372" b="28828"/>
            <a:stretch/>
          </p:blipFill>
          <p:spPr bwMode="auto">
            <a:xfrm>
              <a:off x="6740164" y="5168873"/>
              <a:ext cx="460466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21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Step-by-Step – Update Cell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69303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F8E0C8-9A9A-4DDA-953B-450A09B8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304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 LSTM neural network.">
            <a:extLst>
              <a:ext uri="{FF2B5EF4-FFF2-40B4-BE49-F238E27FC236}">
                <a16:creationId xmlns:a16="http://schemas.microsoft.com/office/drawing/2014/main" id="{5A761062-EEE1-4559-A51E-E8520906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9" r="33312"/>
          <a:stretch/>
        </p:blipFill>
        <p:spPr bwMode="auto">
          <a:xfrm>
            <a:off x="10198962" y="113122"/>
            <a:ext cx="1939620" cy="21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A5101C-EAEA-410E-9696-F812E5C9B103}"/>
              </a:ext>
            </a:extLst>
          </p:cNvPr>
          <p:cNvSpPr txBox="1"/>
          <p:nvPr/>
        </p:nvSpPr>
        <p:spPr>
          <a:xfrm>
            <a:off x="939747" y="4863247"/>
            <a:ext cx="97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Just actually update the old cell state with forget and update gates</a:t>
            </a:r>
          </a:p>
        </p:txBody>
      </p:sp>
    </p:spTree>
    <p:extLst>
      <p:ext uri="{BB962C8B-B14F-4D97-AF65-F5344CB8AC3E}">
        <p14:creationId xmlns:p14="http://schemas.microsoft.com/office/powerpoint/2010/main" val="155631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Step-by-Step – Output Gate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55618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2CC9AEA-8982-4610-9C48-2E6C47EB6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3040"/>
            <a:ext cx="91440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LSTM neural network.">
            <a:extLst>
              <a:ext uri="{FF2B5EF4-FFF2-40B4-BE49-F238E27FC236}">
                <a16:creationId xmlns:a16="http://schemas.microsoft.com/office/drawing/2014/main" id="{10376367-A6C3-4937-8ACD-1D3944D40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9" r="33312"/>
          <a:stretch/>
        </p:blipFill>
        <p:spPr bwMode="auto">
          <a:xfrm>
            <a:off x="10198962" y="113122"/>
            <a:ext cx="1939620" cy="21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F2929-BCC1-47FD-8DFA-6AA463AD5463}"/>
              </a:ext>
            </a:extLst>
          </p:cNvPr>
          <p:cNvSpPr txBox="1"/>
          <p:nvPr/>
        </p:nvSpPr>
        <p:spPr>
          <a:xfrm>
            <a:off x="939748" y="4863247"/>
            <a:ext cx="564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what we are going to output</a:t>
            </a:r>
          </a:p>
        </p:txBody>
      </p:sp>
    </p:spTree>
    <p:extLst>
      <p:ext uri="{BB962C8B-B14F-4D97-AF65-F5344CB8AC3E}">
        <p14:creationId xmlns:p14="http://schemas.microsoft.com/office/powerpoint/2010/main" val="9237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Seq2Seq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182880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4AD06-381E-438A-8DF7-7521C5E76C23}"/>
              </a:ext>
            </a:extLst>
          </p:cNvPr>
          <p:cNvSpPr txBox="1"/>
          <p:nvPr/>
        </p:nvSpPr>
        <p:spPr>
          <a:xfrm>
            <a:off x="694650" y="1041782"/>
            <a:ext cx="10824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Seq-to-seq is an </a:t>
            </a:r>
            <a:r>
              <a:rPr lang="en-US" sz="2400" b="1" dirty="0">
                <a:solidFill>
                  <a:srgbClr val="4472C4"/>
                </a:solidFill>
              </a:rPr>
              <a:t>encoder-decoder architecture </a:t>
            </a:r>
            <a:r>
              <a:rPr lang="en-US" sz="2400" dirty="0"/>
              <a:t>that encodes an input sequence to a vector of fixed dimension, and decodes the target sequence from that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LSTM could be used to encode and decode sequences.</a:t>
            </a:r>
          </a:p>
        </p:txBody>
      </p:sp>
      <p:pic>
        <p:nvPicPr>
          <p:cNvPr id="10242" name="Picture 2" descr="Image result for seq2seq">
            <a:extLst>
              <a:ext uri="{FF2B5EF4-FFF2-40B4-BE49-F238E27FC236}">
                <a16:creationId xmlns:a16="http://schemas.microsoft.com/office/drawing/2014/main" id="{DE116ACA-90F7-4D77-B63F-4A1C8775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860" y="2844112"/>
            <a:ext cx="7378046" cy="34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8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Seq2Seq for Time Series Forecasting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74471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F448D-76A8-4B08-A7F4-D092B88F477D}"/>
              </a:ext>
            </a:extLst>
          </p:cNvPr>
          <p:cNvCxnSpPr/>
          <p:nvPr/>
        </p:nvCxnSpPr>
        <p:spPr>
          <a:xfrm>
            <a:off x="2212711" y="3318235"/>
            <a:ext cx="58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B7749-E82D-441E-B493-B6717FA344A0}"/>
              </a:ext>
            </a:extLst>
          </p:cNvPr>
          <p:cNvGrpSpPr/>
          <p:nvPr/>
        </p:nvGrpSpPr>
        <p:grpSpPr>
          <a:xfrm>
            <a:off x="1068318" y="3083441"/>
            <a:ext cx="927076" cy="1713921"/>
            <a:chOff x="1068318" y="2583820"/>
            <a:chExt cx="927076" cy="17139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702D4F-2C2E-432E-B399-67D87FA52AEF}"/>
                </a:ext>
              </a:extLst>
            </p:cNvPr>
            <p:cNvSpPr/>
            <p:nvPr/>
          </p:nvSpPr>
          <p:spPr>
            <a:xfrm>
              <a:off x="1068318" y="2583820"/>
              <a:ext cx="927076" cy="46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D6C4EE-17DD-4A28-9FFF-81F447294A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9625" y="3506770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51670C-BBA8-4BDC-869A-017711F2B183}"/>
                    </a:ext>
                  </a:extLst>
                </p:cNvPr>
                <p:cNvSpPr/>
                <p:nvPr/>
              </p:nvSpPr>
              <p:spPr>
                <a:xfrm>
                  <a:off x="1259254" y="3949828"/>
                  <a:ext cx="545205" cy="34791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F51670C-BBA8-4BDC-869A-017711F2B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254" y="3949828"/>
                  <a:ext cx="545205" cy="3479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7793B9-9366-4F09-AB62-1516DCCFD62B}"/>
              </a:ext>
            </a:extLst>
          </p:cNvPr>
          <p:cNvGrpSpPr/>
          <p:nvPr/>
        </p:nvGrpSpPr>
        <p:grpSpPr>
          <a:xfrm rot="16200000">
            <a:off x="3105615" y="3213691"/>
            <a:ext cx="9144" cy="191394"/>
            <a:chOff x="2028333" y="2960017"/>
            <a:chExt cx="9144" cy="1913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AEF5FE-3461-4887-BBD7-FC656B99C420}"/>
                </a:ext>
              </a:extLst>
            </p:cNvPr>
            <p:cNvSpPr/>
            <p:nvPr/>
          </p:nvSpPr>
          <p:spPr>
            <a:xfrm>
              <a:off x="2028333" y="296001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57C63A-2CA6-4799-8664-F2B1F44B1520}"/>
                </a:ext>
              </a:extLst>
            </p:cNvPr>
            <p:cNvSpPr/>
            <p:nvPr/>
          </p:nvSpPr>
          <p:spPr>
            <a:xfrm>
              <a:off x="2028333" y="3051142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CFA5DC6-C9D6-47D7-AB52-24BA5968CF26}"/>
                </a:ext>
              </a:extLst>
            </p:cNvPr>
            <p:cNvSpPr/>
            <p:nvPr/>
          </p:nvSpPr>
          <p:spPr>
            <a:xfrm>
              <a:off x="2028333" y="314226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DDAE85-871B-41CE-BE6D-EBE9AE0E9FA4}"/>
              </a:ext>
            </a:extLst>
          </p:cNvPr>
          <p:cNvCxnSpPr/>
          <p:nvPr/>
        </p:nvCxnSpPr>
        <p:spPr>
          <a:xfrm>
            <a:off x="3423201" y="3318235"/>
            <a:ext cx="58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FE9717-37A2-47C7-A350-6074281CC18F}"/>
              </a:ext>
            </a:extLst>
          </p:cNvPr>
          <p:cNvGrpSpPr/>
          <p:nvPr/>
        </p:nvGrpSpPr>
        <p:grpSpPr>
          <a:xfrm>
            <a:off x="4224980" y="3083441"/>
            <a:ext cx="927076" cy="1713921"/>
            <a:chOff x="4217262" y="2583820"/>
            <a:chExt cx="927076" cy="171392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A3E81F-5ECA-4B5E-AB50-BEE203456FCB}"/>
                </a:ext>
              </a:extLst>
            </p:cNvPr>
            <p:cNvSpPr/>
            <p:nvPr/>
          </p:nvSpPr>
          <p:spPr>
            <a:xfrm>
              <a:off x="4217262" y="2583820"/>
              <a:ext cx="927076" cy="46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6DEB7D7-EE6E-4F80-933D-19DD602A4A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88569" y="3506770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C9E3ACF-5D64-43EB-84E9-80D841AF0F96}"/>
                    </a:ext>
                  </a:extLst>
                </p:cNvPr>
                <p:cNvSpPr/>
                <p:nvPr/>
              </p:nvSpPr>
              <p:spPr>
                <a:xfrm>
                  <a:off x="4408198" y="3949828"/>
                  <a:ext cx="545205" cy="34791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C9E3ACF-5D64-43EB-84E9-80D841AF0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198" y="3949828"/>
                  <a:ext cx="545205" cy="3479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25BAA3-8D8B-4395-8F44-5E5299634C0B}"/>
              </a:ext>
            </a:extLst>
          </p:cNvPr>
          <p:cNvCxnSpPr/>
          <p:nvPr/>
        </p:nvCxnSpPr>
        <p:spPr>
          <a:xfrm>
            <a:off x="5369373" y="3318235"/>
            <a:ext cx="58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5693B1-370B-4D28-8C89-9840DDF997C3}"/>
              </a:ext>
            </a:extLst>
          </p:cNvPr>
          <p:cNvCxnSpPr/>
          <p:nvPr/>
        </p:nvCxnSpPr>
        <p:spPr>
          <a:xfrm>
            <a:off x="7315545" y="3318235"/>
            <a:ext cx="58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E62C3F-D749-4AFE-B29D-2F1CF64DC205}"/>
              </a:ext>
            </a:extLst>
          </p:cNvPr>
          <p:cNvGrpSpPr/>
          <p:nvPr/>
        </p:nvGrpSpPr>
        <p:grpSpPr>
          <a:xfrm rot="16200000">
            <a:off x="8208449" y="3213691"/>
            <a:ext cx="9144" cy="191394"/>
            <a:chOff x="2028333" y="2960017"/>
            <a:chExt cx="9144" cy="19139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354CF58-502E-4231-B968-ABB0E9A43A43}"/>
                </a:ext>
              </a:extLst>
            </p:cNvPr>
            <p:cNvSpPr/>
            <p:nvPr/>
          </p:nvSpPr>
          <p:spPr>
            <a:xfrm>
              <a:off x="2028333" y="296001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C82FB4A-3F4C-4A4F-90B5-0D6E20F9E026}"/>
                </a:ext>
              </a:extLst>
            </p:cNvPr>
            <p:cNvSpPr/>
            <p:nvPr/>
          </p:nvSpPr>
          <p:spPr>
            <a:xfrm>
              <a:off x="2028333" y="3051142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1878DC0-1960-4322-8A41-52F3DF10EBCF}"/>
                </a:ext>
              </a:extLst>
            </p:cNvPr>
            <p:cNvSpPr/>
            <p:nvPr/>
          </p:nvSpPr>
          <p:spPr>
            <a:xfrm>
              <a:off x="2028333" y="314226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918534-5D56-4AE9-9C56-B96C518B7192}"/>
              </a:ext>
            </a:extLst>
          </p:cNvPr>
          <p:cNvCxnSpPr/>
          <p:nvPr/>
        </p:nvCxnSpPr>
        <p:spPr>
          <a:xfrm>
            <a:off x="8526035" y="3318235"/>
            <a:ext cx="5844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F187E0-E359-44D9-B845-5061ADBA9915}"/>
              </a:ext>
            </a:extLst>
          </p:cNvPr>
          <p:cNvGrpSpPr/>
          <p:nvPr/>
        </p:nvGrpSpPr>
        <p:grpSpPr>
          <a:xfrm>
            <a:off x="9327816" y="1892269"/>
            <a:ext cx="927076" cy="2905093"/>
            <a:chOff x="9327816" y="1392648"/>
            <a:chExt cx="927076" cy="290509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5B94EA8-C256-4FB4-A133-0080300353BB}"/>
                </a:ext>
              </a:extLst>
            </p:cNvPr>
            <p:cNvSpPr/>
            <p:nvPr/>
          </p:nvSpPr>
          <p:spPr>
            <a:xfrm>
              <a:off x="9327816" y="2583820"/>
              <a:ext cx="927076" cy="46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6DE4592-81AB-41D0-9830-5743D30AEF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99123" y="3506770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1A737D1-6FA2-4D9B-B36C-68DBB2C29D52}"/>
                    </a:ext>
                  </a:extLst>
                </p:cNvPr>
                <p:cNvSpPr/>
                <p:nvPr/>
              </p:nvSpPr>
              <p:spPr>
                <a:xfrm>
                  <a:off x="9327817" y="3949828"/>
                  <a:ext cx="927075" cy="34791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1A737D1-6FA2-4D9B-B36C-68DBB2C29D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7817" y="3949828"/>
                  <a:ext cx="927075" cy="3479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C5FB2E9-7035-4C4A-829A-EB02AC61FF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99123" y="2196444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768897A-8E5C-45E8-A967-5862EA31F561}"/>
                    </a:ext>
                  </a:extLst>
                </p:cNvPr>
                <p:cNvSpPr/>
                <p:nvPr/>
              </p:nvSpPr>
              <p:spPr>
                <a:xfrm>
                  <a:off x="9473881" y="1392648"/>
                  <a:ext cx="634947" cy="34791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768897A-8E5C-45E8-A967-5862EA31F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881" y="1392648"/>
                  <a:ext cx="634947" cy="347913"/>
                </a:xfrm>
                <a:prstGeom prst="rect">
                  <a:avLst/>
                </a:prstGeom>
                <a:blipFill>
                  <a:blip r:embed="rId6"/>
                  <a:stretch>
                    <a:fillRect l="-3670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47A5FC7-1F10-4007-AF9C-C0773BA33566}"/>
              </a:ext>
            </a:extLst>
          </p:cNvPr>
          <p:cNvGrpSpPr/>
          <p:nvPr/>
        </p:nvGrpSpPr>
        <p:grpSpPr>
          <a:xfrm>
            <a:off x="6171152" y="1892269"/>
            <a:ext cx="927076" cy="2905093"/>
            <a:chOff x="6102819" y="1392648"/>
            <a:chExt cx="927076" cy="290509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5B49D1-7246-42AE-836E-040DB4104937}"/>
                </a:ext>
              </a:extLst>
            </p:cNvPr>
            <p:cNvSpPr/>
            <p:nvPr/>
          </p:nvSpPr>
          <p:spPr>
            <a:xfrm>
              <a:off x="6102819" y="2583820"/>
              <a:ext cx="927076" cy="461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0050DB-6D0E-4C6D-9C50-EFC4E88324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4126" y="3506770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7756AC4-9A88-46DE-BE55-9A3F2DB379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74126" y="2196444"/>
              <a:ext cx="5844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AAB7545-A9B8-4E81-B105-74A10B09CB19}"/>
                    </a:ext>
                  </a:extLst>
                </p:cNvPr>
                <p:cNvSpPr/>
                <p:nvPr/>
              </p:nvSpPr>
              <p:spPr>
                <a:xfrm>
                  <a:off x="6248884" y="1392648"/>
                  <a:ext cx="634947" cy="34791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AAB7545-A9B8-4E81-B105-74A10B09CB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884" y="1392648"/>
                  <a:ext cx="634947" cy="347913"/>
                </a:xfrm>
                <a:prstGeom prst="rect">
                  <a:avLst/>
                </a:prstGeom>
                <a:blipFill>
                  <a:blip r:embed="rId7"/>
                  <a:stretch>
                    <a:fillRect l="-2752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16E6BEE-2317-430B-8F23-B28162F04CDE}"/>
                    </a:ext>
                  </a:extLst>
                </p:cNvPr>
                <p:cNvSpPr/>
                <p:nvPr/>
              </p:nvSpPr>
              <p:spPr>
                <a:xfrm>
                  <a:off x="6293755" y="3949828"/>
                  <a:ext cx="545205" cy="347913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16E6BEE-2317-430B-8F23-B28162F04C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755" y="3949828"/>
                  <a:ext cx="545205" cy="3479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A4C39E7-4D0A-4EF7-B098-D34E12CB86A6}"/>
              </a:ext>
            </a:extLst>
          </p:cNvPr>
          <p:cNvCxnSpPr>
            <a:cxnSpLocks/>
          </p:cNvCxnSpPr>
          <p:nvPr/>
        </p:nvCxnSpPr>
        <p:spPr>
          <a:xfrm>
            <a:off x="5646654" y="1282042"/>
            <a:ext cx="0" cy="520359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4507E7F-0EC9-40F4-9621-EB689673205B}"/>
              </a:ext>
            </a:extLst>
          </p:cNvPr>
          <p:cNvSpPr txBox="1"/>
          <p:nvPr/>
        </p:nvSpPr>
        <p:spPr>
          <a:xfrm>
            <a:off x="2470062" y="5514366"/>
            <a:ext cx="135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6BD8E0-D36F-41F1-83CD-A6C70EFF5556}"/>
              </a:ext>
            </a:extLst>
          </p:cNvPr>
          <p:cNvSpPr txBox="1"/>
          <p:nvPr/>
        </p:nvSpPr>
        <p:spPr>
          <a:xfrm>
            <a:off x="7472284" y="5514366"/>
            <a:ext cx="135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395A5AC-BA43-476B-BB5E-2903C1E1FD78}"/>
              </a:ext>
            </a:extLst>
          </p:cNvPr>
          <p:cNvGrpSpPr/>
          <p:nvPr/>
        </p:nvGrpSpPr>
        <p:grpSpPr>
          <a:xfrm>
            <a:off x="6096000" y="4364608"/>
            <a:ext cx="4415452" cy="849198"/>
            <a:chOff x="6096000" y="4364608"/>
            <a:chExt cx="4415452" cy="849198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43C956C-E2A0-401D-BD1C-E210D6FB13C5}"/>
                </a:ext>
              </a:extLst>
            </p:cNvPr>
            <p:cNvSpPr/>
            <p:nvPr/>
          </p:nvSpPr>
          <p:spPr>
            <a:xfrm>
              <a:off x="6096000" y="4364608"/>
              <a:ext cx="4415452" cy="8491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80AEDC-F8E3-4C41-A324-4FE8CC6D769D}"/>
                </a:ext>
              </a:extLst>
            </p:cNvPr>
            <p:cNvSpPr txBox="1"/>
            <p:nvPr/>
          </p:nvSpPr>
          <p:spPr>
            <a:xfrm>
              <a:off x="6543460" y="4811606"/>
              <a:ext cx="3937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Teacher forcing only when training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0EC1648-0433-46B4-A66A-FBD6CCFF3580}"/>
              </a:ext>
            </a:extLst>
          </p:cNvPr>
          <p:cNvGrpSpPr/>
          <p:nvPr/>
        </p:nvGrpSpPr>
        <p:grpSpPr>
          <a:xfrm>
            <a:off x="6634690" y="1892269"/>
            <a:ext cx="3134040" cy="1665087"/>
            <a:chOff x="6634690" y="1892269"/>
            <a:chExt cx="3134040" cy="1665087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06CAC8D8-B34C-4740-B775-D7716B1F805E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rot="16200000" flipH="1">
              <a:off x="6548035" y="1978924"/>
              <a:ext cx="1665087" cy="1491777"/>
            </a:xfrm>
            <a:prstGeom prst="curvedConnector5">
              <a:avLst>
                <a:gd name="adj1" fmla="val -24485"/>
                <a:gd name="adj2" fmla="val 55215"/>
                <a:gd name="adj3" fmla="val 132411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D0D06B15-E722-4F79-A38A-DE19727ACA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190298" y="1978924"/>
              <a:ext cx="1665087" cy="1491777"/>
            </a:xfrm>
            <a:prstGeom prst="curvedConnector5">
              <a:avLst>
                <a:gd name="adj1" fmla="val -24485"/>
                <a:gd name="adj2" fmla="val 55215"/>
                <a:gd name="adj3" fmla="val 132411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6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Implement Seq2Seq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6647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AB7A-34D0-48F8-9F88-B38D48391F4A}"/>
              </a:ext>
            </a:extLst>
          </p:cNvPr>
          <p:cNvSpPr txBox="1"/>
          <p:nvPr/>
        </p:nvSpPr>
        <p:spPr>
          <a:xfrm>
            <a:off x="440126" y="1041782"/>
            <a:ext cx="7949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Keras</a:t>
            </a:r>
            <a:r>
              <a:rPr lang="en-US" sz="2400" dirty="0"/>
              <a:t> LSTM layer requires input shape as three dimensions: (sample number, time step number, feature number)</a:t>
            </a:r>
          </a:p>
        </p:txBody>
      </p:sp>
      <p:pic>
        <p:nvPicPr>
          <p:cNvPr id="11266" name="Picture 2" descr="Image result for sentence word2vec">
            <a:extLst>
              <a:ext uri="{FF2B5EF4-FFF2-40B4-BE49-F238E27FC236}">
                <a16:creationId xmlns:a16="http://schemas.microsoft.com/office/drawing/2014/main" id="{77C13AFD-43B7-46AE-B599-440EDFC2F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32126" r="44829" b="13567"/>
          <a:stretch/>
        </p:blipFill>
        <p:spPr bwMode="auto">
          <a:xfrm>
            <a:off x="782424" y="2099682"/>
            <a:ext cx="3233394" cy="24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78A43-5932-4670-8D75-7284CB18F887}"/>
              </a:ext>
            </a:extLst>
          </p:cNvPr>
          <p:cNvSpPr txBox="1"/>
          <p:nvPr/>
        </p:nvSpPr>
        <p:spPr>
          <a:xfrm>
            <a:off x="4041162" y="3107695"/>
            <a:ext cx="5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B4BE8-24B7-49DC-AE82-E1605CC0A0AE}"/>
              </a:ext>
            </a:extLst>
          </p:cNvPr>
          <p:cNvSpPr txBox="1"/>
          <p:nvPr/>
        </p:nvSpPr>
        <p:spPr>
          <a:xfrm>
            <a:off x="4553145" y="3107695"/>
            <a:ext cx="122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(1, 7, 3)</a:t>
            </a:r>
          </a:p>
        </p:txBody>
      </p:sp>
      <p:pic>
        <p:nvPicPr>
          <p:cNvPr id="11268" name="Picture 4" descr="Image result for sales time series">
            <a:extLst>
              <a:ext uri="{FF2B5EF4-FFF2-40B4-BE49-F238E27FC236}">
                <a16:creationId xmlns:a16="http://schemas.microsoft.com/office/drawing/2014/main" id="{34D1CA0A-5C36-45CC-8E24-908CDA79D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14421" r="60923" b="9373"/>
          <a:stretch/>
        </p:blipFill>
        <p:spPr bwMode="auto">
          <a:xfrm>
            <a:off x="6570482" y="2088935"/>
            <a:ext cx="2941163" cy="36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1324E-77F1-4E5A-9601-74A5B33744B6}"/>
              </a:ext>
            </a:extLst>
          </p:cNvPr>
          <p:cNvSpPr txBox="1"/>
          <p:nvPr/>
        </p:nvSpPr>
        <p:spPr>
          <a:xfrm>
            <a:off x="9680073" y="3107695"/>
            <a:ext cx="521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12BAA-146F-41D0-84C1-C78372A4DD8D}"/>
              </a:ext>
            </a:extLst>
          </p:cNvPr>
          <p:cNvSpPr txBox="1"/>
          <p:nvPr/>
        </p:nvSpPr>
        <p:spPr>
          <a:xfrm>
            <a:off x="10192056" y="3107695"/>
            <a:ext cx="132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(1, 12, 1)</a:t>
            </a:r>
          </a:p>
        </p:txBody>
      </p:sp>
    </p:spTree>
    <p:extLst>
      <p:ext uri="{BB962C8B-B14F-4D97-AF65-F5344CB8AC3E}">
        <p14:creationId xmlns:p14="http://schemas.microsoft.com/office/powerpoint/2010/main" val="305916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Implement Seq2Seq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6647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7485E-8260-48E3-B67D-AB56E89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6" y="1680548"/>
            <a:ext cx="7268520" cy="3568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74AB7A-34D0-48F8-9F88-B38D48391F4A}"/>
              </a:ext>
            </a:extLst>
          </p:cNvPr>
          <p:cNvSpPr txBox="1"/>
          <p:nvPr/>
        </p:nvSpPr>
        <p:spPr>
          <a:xfrm>
            <a:off x="440126" y="1041782"/>
            <a:ext cx="261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model</a:t>
            </a:r>
          </a:p>
        </p:txBody>
      </p:sp>
      <p:pic>
        <p:nvPicPr>
          <p:cNvPr id="12" name="Picture 2" descr="Image result for seq2seq">
            <a:extLst>
              <a:ext uri="{FF2B5EF4-FFF2-40B4-BE49-F238E27FC236}">
                <a16:creationId xmlns:a16="http://schemas.microsoft.com/office/drawing/2014/main" id="{1B27E3A2-1524-4D5B-828B-3784693B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r="44217"/>
          <a:stretch/>
        </p:blipFill>
        <p:spPr bwMode="auto">
          <a:xfrm>
            <a:off x="8472218" y="533053"/>
            <a:ext cx="2729304" cy="23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seq2seq">
            <a:extLst>
              <a:ext uri="{FF2B5EF4-FFF2-40B4-BE49-F238E27FC236}">
                <a16:creationId xmlns:a16="http://schemas.microsoft.com/office/drawing/2014/main" id="{AA40F708-2388-486B-9372-BE231D30F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3" t="-1208" b="1208"/>
          <a:stretch/>
        </p:blipFill>
        <p:spPr bwMode="auto">
          <a:xfrm>
            <a:off x="8927183" y="3164635"/>
            <a:ext cx="2274339" cy="23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0EB67-E4F5-4631-8614-6336EE190A12}"/>
              </a:ext>
            </a:extLst>
          </p:cNvPr>
          <p:cNvSpPr txBox="1"/>
          <p:nvPr/>
        </p:nvSpPr>
        <p:spPr>
          <a:xfrm>
            <a:off x="2210374" y="2044465"/>
            <a:ext cx="134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B1F20-F0B8-47CB-AA94-03DA33A05135}"/>
              </a:ext>
            </a:extLst>
          </p:cNvPr>
          <p:cNvSpPr txBox="1"/>
          <p:nvPr/>
        </p:nvSpPr>
        <p:spPr>
          <a:xfrm>
            <a:off x="2210374" y="2606579"/>
            <a:ext cx="2039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Seq2Seq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703B6-4E9A-43A6-A674-9DBD9B49B0F4}"/>
              </a:ext>
            </a:extLst>
          </p:cNvPr>
          <p:cNvSpPr txBox="1"/>
          <p:nvPr/>
        </p:nvSpPr>
        <p:spPr>
          <a:xfrm>
            <a:off x="2210374" y="3158533"/>
            <a:ext cx="919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Keras</a:t>
            </a:r>
            <a:r>
              <a:rPr lang="en-US" sz="4000" dirty="0"/>
              <a:t> Implementation for Sales 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EFC5B-2220-44CD-828E-401447DD4E5F}"/>
              </a:ext>
            </a:extLst>
          </p:cNvPr>
          <p:cNvSpPr txBox="1"/>
          <p:nvPr/>
        </p:nvSpPr>
        <p:spPr>
          <a:xfrm>
            <a:off x="2210374" y="3748636"/>
            <a:ext cx="5572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Difficulties and 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37BA6-8FA6-47E5-ACC5-10577C377883}"/>
              </a:ext>
            </a:extLst>
          </p:cNvPr>
          <p:cNvSpPr txBox="1"/>
          <p:nvPr/>
        </p:nvSpPr>
        <p:spPr>
          <a:xfrm>
            <a:off x="2210374" y="4338739"/>
            <a:ext cx="3316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D5BA9-61CF-4396-B78F-22494FFAC5AF}"/>
              </a:ext>
            </a:extLst>
          </p:cNvPr>
          <p:cNvSpPr txBox="1"/>
          <p:nvPr/>
        </p:nvSpPr>
        <p:spPr>
          <a:xfrm>
            <a:off x="2210374" y="1492511"/>
            <a:ext cx="287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F32385-09E7-4636-A2B1-A8522E4880B9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9C6F7E-8E11-4653-8EF8-2EF966524576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16214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8AD54E-0026-4286-AFB6-E08A8F5CCD97}"/>
              </a:ext>
            </a:extLst>
          </p:cNvPr>
          <p:cNvSpPr txBox="1"/>
          <p:nvPr/>
        </p:nvSpPr>
        <p:spPr>
          <a:xfrm>
            <a:off x="179109" y="179110"/>
            <a:ext cx="1885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9550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Implement Seq2Seq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6647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AB7A-34D0-48F8-9F88-B38D48391F4A}"/>
              </a:ext>
            </a:extLst>
          </p:cNvPr>
          <p:cNvSpPr txBox="1"/>
          <p:nvPr/>
        </p:nvSpPr>
        <p:spPr>
          <a:xfrm>
            <a:off x="440126" y="1041782"/>
            <a:ext cx="300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Inference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89D7C-D01C-4B64-A9E4-168343A5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4" y="1658233"/>
            <a:ext cx="10353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Implement Seq2Seq Using </a:t>
            </a:r>
            <a:r>
              <a:rPr lang="en-US" sz="4000" dirty="0" err="1"/>
              <a:t>Keras</a:t>
            </a:r>
            <a:endParaRPr lang="en-US" sz="4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66647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AB7A-34D0-48F8-9F88-B38D48391F4A}"/>
              </a:ext>
            </a:extLst>
          </p:cNvPr>
          <p:cNvSpPr txBox="1"/>
          <p:nvPr/>
        </p:nvSpPr>
        <p:spPr>
          <a:xfrm>
            <a:off x="440126" y="1041782"/>
            <a:ext cx="300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3FE1B-F782-4DFD-8B44-947258C9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14" y="1518591"/>
            <a:ext cx="5789540" cy="4893040"/>
          </a:xfrm>
          <a:prstGeom prst="rect">
            <a:avLst/>
          </a:prstGeom>
        </p:spPr>
      </p:pic>
      <p:pic>
        <p:nvPicPr>
          <p:cNvPr id="8" name="Picture 2" descr="Image result for seq2seq">
            <a:extLst>
              <a:ext uri="{FF2B5EF4-FFF2-40B4-BE49-F238E27FC236}">
                <a16:creationId xmlns:a16="http://schemas.microsoft.com/office/drawing/2014/main" id="{CE9D1155-ED39-438B-9F79-FF22A83D1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" r="44217"/>
          <a:stretch/>
        </p:blipFill>
        <p:spPr bwMode="auto">
          <a:xfrm>
            <a:off x="8472218" y="533053"/>
            <a:ext cx="2729304" cy="23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eq2seq">
            <a:extLst>
              <a:ext uri="{FF2B5EF4-FFF2-40B4-BE49-F238E27FC236}">
                <a16:creationId xmlns:a16="http://schemas.microsoft.com/office/drawing/2014/main" id="{7F9C44E3-E1C5-4A60-AE0D-4FCDA8447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3" t="-1208" b="1208"/>
          <a:stretch/>
        </p:blipFill>
        <p:spPr bwMode="auto">
          <a:xfrm>
            <a:off x="8927183" y="3164635"/>
            <a:ext cx="2274339" cy="237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7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4687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Difficulties and Tips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408830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" descr="Image result for time series">
            <a:extLst>
              <a:ext uri="{FF2B5EF4-FFF2-40B4-BE49-F238E27FC236}">
                <a16:creationId xmlns:a16="http://schemas.microsoft.com/office/drawing/2014/main" id="{71AC423F-1CF0-43F1-95A5-0783F105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5" y="1986533"/>
            <a:ext cx="5313716" cy="363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53D9AE1D-FD63-456F-AAD6-E5DB0505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95" y="1156920"/>
            <a:ext cx="46672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连接符 10">
            <a:extLst>
              <a:ext uri="{FF2B5EF4-FFF2-40B4-BE49-F238E27FC236}">
                <a16:creationId xmlns:a16="http://schemas.microsoft.com/office/drawing/2014/main" id="{6214D03A-D1F4-43EC-9231-27B8666EEAA9}"/>
              </a:ext>
            </a:extLst>
          </p:cNvPr>
          <p:cNvCxnSpPr>
            <a:cxnSpLocks/>
          </p:cNvCxnSpPr>
          <p:nvPr/>
        </p:nvCxnSpPr>
        <p:spPr>
          <a:xfrm flipH="1" flipV="1">
            <a:off x="6326373" y="999418"/>
            <a:ext cx="1" cy="477934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1200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4687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Difficulties and Tips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408830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3D35DA-CA7E-4B67-8679-B0438EB5AFDC}"/>
              </a:ext>
            </a:extLst>
          </p:cNvPr>
          <p:cNvGrpSpPr/>
          <p:nvPr/>
        </p:nvGrpSpPr>
        <p:grpSpPr>
          <a:xfrm>
            <a:off x="443059" y="1279741"/>
            <a:ext cx="3434390" cy="2426734"/>
            <a:chOff x="548330" y="2215627"/>
            <a:chExt cx="3434390" cy="24267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A8864C-8B16-472B-9D91-E6E6D543A65E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many products to forecast </a:t>
              </a:r>
            </a:p>
            <a:p>
              <a:pPr algn="ctr"/>
              <a:r>
                <a:rPr lang="en-US" dirty="0"/>
                <a:t>( &gt;1000 products for some brands)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88F4C5-71D3-43FE-BC50-1F5355A0FE81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Group similar products before modelling; Use LSTM model to learn from similar products’ 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E2D3-7010-4443-B2DA-AD1D24CD0E45}"/>
              </a:ext>
            </a:extLst>
          </p:cNvPr>
          <p:cNvGrpSpPr/>
          <p:nvPr/>
        </p:nvGrpSpPr>
        <p:grpSpPr>
          <a:xfrm>
            <a:off x="4104485" y="1279741"/>
            <a:ext cx="3434390" cy="2426734"/>
            <a:chOff x="548330" y="2215627"/>
            <a:chExt cx="3434390" cy="242673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E20708-DF75-4DA1-A952-BB175A53AD58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sparse sales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F4B5ED-6A46-4F65-A411-F6EDCB4A66DD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 sales data by month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52551C-B8D3-4669-9BBE-0DA1FA1C666C}"/>
              </a:ext>
            </a:extLst>
          </p:cNvPr>
          <p:cNvGrpSpPr/>
          <p:nvPr/>
        </p:nvGrpSpPr>
        <p:grpSpPr>
          <a:xfrm>
            <a:off x="7765911" y="1279741"/>
            <a:ext cx="3434390" cy="2426734"/>
            <a:chOff x="548330" y="2215627"/>
            <a:chExt cx="3434390" cy="24267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CC8F95-9E56-4D49-AA4E-BFEA7484F7BF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short sales data</a:t>
              </a:r>
            </a:p>
            <a:p>
              <a:pPr algn="ctr"/>
              <a:r>
                <a:rPr lang="en-US" dirty="0"/>
                <a:t>(&lt;9 months for most products)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1CABC6-264B-4961-8518-AA9E2C7FA7D2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 LSTM model to learn from similar products’ data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0F7C1D-E846-4FE8-9D1F-97BDA1AA1F39}"/>
              </a:ext>
            </a:extLst>
          </p:cNvPr>
          <p:cNvGrpSpPr/>
          <p:nvPr/>
        </p:nvGrpSpPr>
        <p:grpSpPr>
          <a:xfrm>
            <a:off x="443059" y="3943965"/>
            <a:ext cx="3434390" cy="2426734"/>
            <a:chOff x="548330" y="2215627"/>
            <a:chExt cx="3434390" cy="24267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8A0DBC-0B03-4DD8-8450-783AFB5F997A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Extreme sales number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645162-0ED8-411E-B477-606123550B13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Smooth extreme sales before modelling; Collect event data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F1E4D2-0F76-44AF-8EE4-78D7E500E1A5}"/>
              </a:ext>
            </a:extLst>
          </p:cNvPr>
          <p:cNvGrpSpPr/>
          <p:nvPr/>
        </p:nvGrpSpPr>
        <p:grpSpPr>
          <a:xfrm>
            <a:off x="4104485" y="3943965"/>
            <a:ext cx="3434390" cy="2426734"/>
            <a:chOff x="548330" y="2215627"/>
            <a:chExt cx="3434390" cy="24267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4F7D88-FF11-49B5-9572-2FE6DCB962C7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number varies a lot between products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A22B0-8AAA-49FF-AF36-97EE2128DB26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Normalize each sliding window before modelling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2B458E-DAA4-41E3-8154-BE247B61D667}"/>
              </a:ext>
            </a:extLst>
          </p:cNvPr>
          <p:cNvGrpSpPr/>
          <p:nvPr/>
        </p:nvGrpSpPr>
        <p:grpSpPr>
          <a:xfrm rot="5400000">
            <a:off x="11759817" y="5061635"/>
            <a:ext cx="9144" cy="191394"/>
            <a:chOff x="2028333" y="2960017"/>
            <a:chExt cx="9144" cy="19139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58CBF75-2285-4778-8801-4968568E6870}"/>
                </a:ext>
              </a:extLst>
            </p:cNvPr>
            <p:cNvSpPr/>
            <p:nvPr/>
          </p:nvSpPr>
          <p:spPr>
            <a:xfrm>
              <a:off x="2028333" y="296001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26CAA91-9B11-458F-8C55-7B4745A63F37}"/>
                </a:ext>
              </a:extLst>
            </p:cNvPr>
            <p:cNvSpPr/>
            <p:nvPr/>
          </p:nvSpPr>
          <p:spPr>
            <a:xfrm>
              <a:off x="2028333" y="3051142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0CF4667-0E20-4B76-8144-26DED77315B9}"/>
                </a:ext>
              </a:extLst>
            </p:cNvPr>
            <p:cNvSpPr/>
            <p:nvPr/>
          </p:nvSpPr>
          <p:spPr>
            <a:xfrm>
              <a:off x="2028333" y="3142267"/>
              <a:ext cx="9144" cy="9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8C7844-6284-440E-8A12-339E271AE997}"/>
              </a:ext>
            </a:extLst>
          </p:cNvPr>
          <p:cNvGrpSpPr/>
          <p:nvPr/>
        </p:nvGrpSpPr>
        <p:grpSpPr>
          <a:xfrm>
            <a:off x="7765911" y="3943965"/>
            <a:ext cx="3434390" cy="2426734"/>
            <a:chOff x="548330" y="2215627"/>
            <a:chExt cx="3434390" cy="242673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EAB4D6-DBE6-4C8C-B93D-7F4DA791D0E3}"/>
                </a:ext>
              </a:extLst>
            </p:cNvPr>
            <p:cNvSpPr/>
            <p:nvPr/>
          </p:nvSpPr>
          <p:spPr>
            <a:xfrm>
              <a:off x="548330" y="2215627"/>
              <a:ext cx="3434390" cy="12133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 from platforms including both online and offline ones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6BFE993-5A61-48E7-BD63-050F1289DC70}"/>
                </a:ext>
              </a:extLst>
            </p:cNvPr>
            <p:cNvSpPr/>
            <p:nvPr/>
          </p:nvSpPr>
          <p:spPr>
            <a:xfrm>
              <a:off x="548330" y="3428994"/>
              <a:ext cx="3434390" cy="121336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773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4F69718-B48B-4D93-81AB-40BD6F79E2E2}"/>
              </a:ext>
            </a:extLst>
          </p:cNvPr>
          <p:cNvSpPr txBox="1"/>
          <p:nvPr/>
        </p:nvSpPr>
        <p:spPr>
          <a:xfrm>
            <a:off x="6633536" y="1371720"/>
            <a:ext cx="507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 extreme forecasting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74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Smooth Extreme Sales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46474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1C55AD-9D6D-44B9-9025-F0DB4BAD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59" y="1263191"/>
            <a:ext cx="4743450" cy="35242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9B69976-A2C1-4BA5-8310-04C968303B9B}"/>
              </a:ext>
            </a:extLst>
          </p:cNvPr>
          <p:cNvGrpSpPr/>
          <p:nvPr/>
        </p:nvGrpSpPr>
        <p:grpSpPr>
          <a:xfrm>
            <a:off x="0" y="955057"/>
            <a:ext cx="12080240" cy="5598594"/>
            <a:chOff x="0" y="955057"/>
            <a:chExt cx="12080240" cy="55985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38287E-87F6-4EDE-BEDB-5D147E9AA4DD}"/>
                </a:ext>
              </a:extLst>
            </p:cNvPr>
            <p:cNvGrpSpPr/>
            <p:nvPr/>
          </p:nvGrpSpPr>
          <p:grpSpPr>
            <a:xfrm>
              <a:off x="0" y="955057"/>
              <a:ext cx="11725275" cy="4442669"/>
              <a:chOff x="0" y="955057"/>
              <a:chExt cx="11725275" cy="4442669"/>
            </a:xfrm>
          </p:grpSpPr>
          <p:pic>
            <p:nvPicPr>
              <p:cNvPr id="17410" name="Picture 2">
                <a:extLst>
                  <a:ext uri="{FF2B5EF4-FFF2-40B4-BE49-F238E27FC236}">
                    <a16:creationId xmlns:a16="http://schemas.microsoft.com/office/drawing/2014/main" id="{12DFF18C-4E93-482A-B496-767F45D81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143"/>
              <a:stretch/>
            </p:blipFill>
            <p:spPr bwMode="auto">
              <a:xfrm>
                <a:off x="0" y="955057"/>
                <a:ext cx="5857875" cy="4442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12" name="Picture 4">
                <a:extLst>
                  <a:ext uri="{FF2B5EF4-FFF2-40B4-BE49-F238E27FC236}">
                    <a16:creationId xmlns:a16="http://schemas.microsoft.com/office/drawing/2014/main" id="{56D2FF58-D461-43D8-86BA-A544E10B6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143"/>
              <a:stretch/>
            </p:blipFill>
            <p:spPr bwMode="auto">
              <a:xfrm>
                <a:off x="5857875" y="955057"/>
                <a:ext cx="5867400" cy="4442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B60367D-A3C1-4BFF-AE25-8B12F667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71580" y="5431943"/>
              <a:ext cx="1308660" cy="1121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78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1022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Build Models by Groups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49113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E7C006A-BC58-4FB3-940F-589A0F2F4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" b="13278"/>
          <a:stretch/>
        </p:blipFill>
        <p:spPr bwMode="auto">
          <a:xfrm>
            <a:off x="0" y="1223127"/>
            <a:ext cx="5857875" cy="44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B7DE49-BD08-4DCB-A260-67DCC0EE433F}"/>
              </a:ext>
            </a:extLst>
          </p:cNvPr>
          <p:cNvGrpSpPr/>
          <p:nvPr/>
        </p:nvGrpSpPr>
        <p:grpSpPr>
          <a:xfrm>
            <a:off x="1378903" y="871539"/>
            <a:ext cx="10579417" cy="5486400"/>
            <a:chOff x="1378903" y="871539"/>
            <a:chExt cx="10579417" cy="5486400"/>
          </a:xfrm>
        </p:grpSpPr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971816B7-8BB7-423D-9805-2960002A9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47"/>
            <a:stretch/>
          </p:blipFill>
          <p:spPr bwMode="auto">
            <a:xfrm>
              <a:off x="1378903" y="3614739"/>
              <a:ext cx="3642395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2" name="Picture 6">
              <a:extLst>
                <a:ext uri="{FF2B5EF4-FFF2-40B4-BE49-F238E27FC236}">
                  <a16:creationId xmlns:a16="http://schemas.microsoft.com/office/drawing/2014/main" id="{E8218C3E-DAB1-48A8-A66A-8C445E5C67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47"/>
            <a:stretch/>
          </p:blipFill>
          <p:spPr bwMode="auto">
            <a:xfrm>
              <a:off x="1378903" y="871539"/>
              <a:ext cx="3642395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524E1-ECC6-47BA-8C85-EE7FD9994CF1}"/>
                </a:ext>
              </a:extLst>
            </p:cNvPr>
            <p:cNvSpPr txBox="1"/>
            <p:nvPr/>
          </p:nvSpPr>
          <p:spPr>
            <a:xfrm>
              <a:off x="6284326" y="1260149"/>
              <a:ext cx="56739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Improve model performance by grouping similar products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Tune for optimal historical sales length and hyper-parameters for each group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CD6424D-4930-4392-96B1-11619580B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118" y="5236231"/>
            <a:ext cx="1308660" cy="11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517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Works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273702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A852F-0009-4EF8-8F31-0629621F9509}"/>
              </a:ext>
            </a:extLst>
          </p:cNvPr>
          <p:cNvSpPr txBox="1"/>
          <p:nvPr/>
        </p:nvSpPr>
        <p:spPr>
          <a:xfrm>
            <a:off x="440125" y="1041782"/>
            <a:ext cx="10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Incorporate other relevant features (price, marketing event information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2737-A79A-4BF5-987A-6C34B892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36" y="1815702"/>
            <a:ext cx="9546700" cy="43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5175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Works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273702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A852F-0009-4EF8-8F31-0629621F9509}"/>
              </a:ext>
            </a:extLst>
          </p:cNvPr>
          <p:cNvSpPr txBox="1"/>
          <p:nvPr/>
        </p:nvSpPr>
        <p:spPr>
          <a:xfrm>
            <a:off x="440125" y="1041782"/>
            <a:ext cx="1026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Incorporate other relevant features (price, marketing event information etc.)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9B61A-ED54-4216-A2A2-E2DBC07D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2" y="1766881"/>
            <a:ext cx="5954746" cy="4577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62D515-0E8B-49C7-A58E-3F756AF2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70"/>
          <a:stretch/>
        </p:blipFill>
        <p:spPr>
          <a:xfrm>
            <a:off x="6843860" y="1505760"/>
            <a:ext cx="5099901" cy="48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3940194" y="2875002"/>
            <a:ext cx="4311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3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4892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207389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1053C75-493F-44C2-AE33-43AAEE0DEEC9}"/>
              </a:ext>
            </a:extLst>
          </p:cNvPr>
          <p:cNvGrpSpPr/>
          <p:nvPr/>
        </p:nvGrpSpPr>
        <p:grpSpPr>
          <a:xfrm>
            <a:off x="-22351" y="3321770"/>
            <a:ext cx="6312366" cy="1916436"/>
            <a:chOff x="2968350" y="2887240"/>
            <a:chExt cx="5802270" cy="1761570"/>
          </a:xfrm>
        </p:grpSpPr>
        <p:cxnSp>
          <p:nvCxnSpPr>
            <p:cNvPr id="200" name="直線箭頭接點 4">
              <a:extLst>
                <a:ext uri="{FF2B5EF4-FFF2-40B4-BE49-F238E27FC236}">
                  <a16:creationId xmlns:a16="http://schemas.microsoft.com/office/drawing/2014/main" id="{7C667AC4-226F-4F7E-B6A9-9076A982775C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50" y="4041904"/>
              <a:ext cx="5148376" cy="6677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1" name="文字方塊 8">
              <a:extLst>
                <a:ext uri="{FF2B5EF4-FFF2-40B4-BE49-F238E27FC236}">
                  <a16:creationId xmlns:a16="http://schemas.microsoft.com/office/drawing/2014/main" id="{B347C838-613C-4E1B-B05F-B598180BF32F}"/>
                </a:ext>
              </a:extLst>
            </p:cNvPr>
            <p:cNvSpPr txBox="1"/>
            <p:nvPr/>
          </p:nvSpPr>
          <p:spPr>
            <a:xfrm>
              <a:off x="8138649" y="3923578"/>
              <a:ext cx="631971" cy="2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1400" b="1" kern="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/>
                  <a:cs typeface="Arial"/>
                  <a:sym typeface="Arial"/>
                </a:rPr>
                <a:t>Time</a:t>
              </a:r>
              <a:endParaRPr lang="zh-TW" altLang="en-US" sz="1400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/>
                <a:cs typeface="Arial"/>
                <a:sym typeface="Arial"/>
              </a:endParaRPr>
            </a:p>
          </p:txBody>
        </p:sp>
        <p:sp>
          <p:nvSpPr>
            <p:cNvPr id="202" name="Rectangle 30">
              <a:extLst>
                <a:ext uri="{FF2B5EF4-FFF2-40B4-BE49-F238E27FC236}">
                  <a16:creationId xmlns:a16="http://schemas.microsoft.com/office/drawing/2014/main" id="{9C653CB1-982A-45BE-BF9F-1AC250CC9009}"/>
                </a:ext>
              </a:extLst>
            </p:cNvPr>
            <p:cNvSpPr/>
            <p:nvPr/>
          </p:nvSpPr>
          <p:spPr>
            <a:xfrm>
              <a:off x="3302760" y="3597012"/>
              <a:ext cx="3059565" cy="44061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zh-TW" sz="1400" b="1" kern="0" dirty="0">
                  <a:solidFill>
                    <a:prstClr val="white"/>
                  </a:solidFill>
                  <a:latin typeface="微軟正黑體"/>
                  <a:ea typeface="微軟正黑體"/>
                  <a:cs typeface="Arial"/>
                  <a:sym typeface="Arial"/>
                </a:rPr>
                <a:t>N Month Historical Sales</a:t>
              </a:r>
              <a:endParaRPr lang="en-US" sz="1400" b="1" kern="0" dirty="0">
                <a:solidFill>
                  <a:prstClr val="white"/>
                </a:solidFill>
                <a:latin typeface="微軟正黑體"/>
                <a:ea typeface="微軟正黑體"/>
                <a:cs typeface="Arial"/>
                <a:sym typeface="Arial"/>
              </a:endParaRPr>
            </a:p>
          </p:txBody>
        </p:sp>
        <p:sp>
          <p:nvSpPr>
            <p:cNvPr id="203" name="Rectangle 31">
              <a:extLst>
                <a:ext uri="{FF2B5EF4-FFF2-40B4-BE49-F238E27FC236}">
                  <a16:creationId xmlns:a16="http://schemas.microsoft.com/office/drawing/2014/main" id="{69B488C6-F9E5-4394-9990-BC4E8D964766}"/>
                </a:ext>
              </a:extLst>
            </p:cNvPr>
            <p:cNvSpPr/>
            <p:nvPr/>
          </p:nvSpPr>
          <p:spPr>
            <a:xfrm>
              <a:off x="6362325" y="3597012"/>
              <a:ext cx="1373498" cy="440614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微軟正黑體"/>
                  <a:ea typeface="微軟正黑體"/>
                  <a:cs typeface="Arial"/>
                  <a:sym typeface="Arial"/>
                </a:rPr>
                <a:t>Future 4 Month Sales</a:t>
              </a:r>
            </a:p>
          </p:txBody>
        </p:sp>
        <p:cxnSp>
          <p:nvCxnSpPr>
            <p:cNvPr id="204" name="Straight Connector 60">
              <a:extLst>
                <a:ext uri="{FF2B5EF4-FFF2-40B4-BE49-F238E27FC236}">
                  <a16:creationId xmlns:a16="http://schemas.microsoft.com/office/drawing/2014/main" id="{2050B758-D7FF-4926-A2E1-834CCCB34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7816" y="3392930"/>
              <a:ext cx="0" cy="955807"/>
            </a:xfrm>
            <a:prstGeom prst="line">
              <a:avLst/>
            </a:prstGeom>
            <a:noFill/>
            <a:ln w="76200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" name="TextBox 39">
              <a:extLst>
                <a:ext uri="{FF2B5EF4-FFF2-40B4-BE49-F238E27FC236}">
                  <a16:creationId xmlns:a16="http://schemas.microsoft.com/office/drawing/2014/main" id="{264BD611-EA01-458B-B469-AFC2743B9CED}"/>
                </a:ext>
              </a:extLst>
            </p:cNvPr>
            <p:cNvSpPr txBox="1"/>
            <p:nvPr/>
          </p:nvSpPr>
          <p:spPr>
            <a:xfrm>
              <a:off x="6034026" y="4358951"/>
              <a:ext cx="666418" cy="289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457200" indent="-457200">
                <a:buFont typeface="+mj-lt"/>
                <a:buAutoNum type="arabicPeriod"/>
                <a:defRPr sz="24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914400" lvl="1" indent="-457200">
                <a:buFont typeface="+mj-lt"/>
                <a:buAutoNum type="alphaLcPeriod"/>
                <a:defRPr sz="24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</a:lstStyle>
            <a:p>
              <a:pPr marL="0" indent="0">
                <a:buFont typeface="+mj-lt"/>
                <a:buNone/>
                <a:defRPr/>
              </a:pPr>
              <a:r>
                <a:rPr lang="en-US" altLang="zh-TW" sz="1400" kern="0" dirty="0">
                  <a:solidFill>
                    <a:prstClr val="black"/>
                  </a:solidFill>
                  <a:cs typeface="Arial"/>
                  <a:sym typeface="Arial"/>
                </a:rPr>
                <a:t>Now</a:t>
              </a:r>
              <a:endParaRPr lang="en-US" sz="1400" kern="0" dirty="0">
                <a:solidFill>
                  <a:prstClr val="black"/>
                </a:solidFill>
                <a:cs typeface="Arial"/>
                <a:sym typeface="Arial"/>
              </a:endParaRPr>
            </a:p>
          </p:txBody>
        </p:sp>
        <p:sp>
          <p:nvSpPr>
            <p:cNvPr id="206" name="Arrow: U-Turn 9">
              <a:extLst>
                <a:ext uri="{FF2B5EF4-FFF2-40B4-BE49-F238E27FC236}">
                  <a16:creationId xmlns:a16="http://schemas.microsoft.com/office/drawing/2014/main" id="{20D4923E-ADC9-42B3-8B9C-101D7598BF9A}"/>
                </a:ext>
              </a:extLst>
            </p:cNvPr>
            <p:cNvSpPr/>
            <p:nvPr/>
          </p:nvSpPr>
          <p:spPr>
            <a:xfrm>
              <a:off x="4767411" y="3159491"/>
              <a:ext cx="2507202" cy="440614"/>
            </a:xfrm>
            <a:prstGeom prst="uturnArrow">
              <a:avLst/>
            </a:prstGeom>
            <a:solidFill>
              <a:srgbClr val="70AD4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prstClr val="black"/>
                </a:solidFill>
                <a:ea typeface="微軟正黑體"/>
                <a:cs typeface="Arial"/>
                <a:sym typeface="Arial"/>
              </a:endParaRPr>
            </a:p>
          </p:txBody>
        </p:sp>
        <p:sp>
          <p:nvSpPr>
            <p:cNvPr id="207" name="TextBox 40">
              <a:extLst>
                <a:ext uri="{FF2B5EF4-FFF2-40B4-BE49-F238E27FC236}">
                  <a16:creationId xmlns:a16="http://schemas.microsoft.com/office/drawing/2014/main" id="{DA01CB77-7B14-49C5-A12A-3C344E738309}"/>
                </a:ext>
              </a:extLst>
            </p:cNvPr>
            <p:cNvSpPr txBox="1"/>
            <p:nvPr/>
          </p:nvSpPr>
          <p:spPr>
            <a:xfrm>
              <a:off x="5183297" y="2887240"/>
              <a:ext cx="1873659" cy="282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457200" indent="-457200">
                <a:buFont typeface="+mj-lt"/>
                <a:buAutoNum type="arabicPeriod"/>
                <a:defRPr sz="24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 marL="914400" lvl="1" indent="-457200">
                <a:buFont typeface="+mj-lt"/>
                <a:buAutoNum type="alphaLcPeriod"/>
                <a:defRPr sz="24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2pPr>
            </a:lstStyle>
            <a:p>
              <a:pPr marL="0" indent="0">
                <a:buFont typeface="+mj-lt"/>
                <a:buNone/>
                <a:defRPr/>
              </a:pPr>
              <a:r>
                <a:rPr lang="en-US" altLang="zh-TW" sz="1400" kern="0" dirty="0">
                  <a:solidFill>
                    <a:srgbClr val="70AD47"/>
                  </a:solidFill>
                  <a:cs typeface="Arial"/>
                  <a:sym typeface="Arial"/>
                </a:rPr>
                <a:t>Model Forecasting</a:t>
              </a:r>
              <a:endParaRPr lang="en-US" sz="1400" kern="0" dirty="0">
                <a:solidFill>
                  <a:srgbClr val="70AD47"/>
                </a:solidFill>
                <a:cs typeface="Arial"/>
                <a:sym typeface="Arial"/>
              </a:endParaRPr>
            </a:p>
          </p:txBody>
        </p:sp>
      </p:grpSp>
      <p:graphicFrame>
        <p:nvGraphicFramePr>
          <p:cNvPr id="208" name="Table 41">
            <a:extLst>
              <a:ext uri="{FF2B5EF4-FFF2-40B4-BE49-F238E27FC236}">
                <a16:creationId xmlns:a16="http://schemas.microsoft.com/office/drawing/2014/main" id="{F42C4DDB-4E53-4258-9A85-24128828D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02976"/>
              </p:ext>
            </p:extLst>
          </p:nvPr>
        </p:nvGraphicFramePr>
        <p:xfrm>
          <a:off x="443059" y="1685224"/>
          <a:ext cx="3240424" cy="1392154"/>
        </p:xfrm>
        <a:graphic>
          <a:graphicData uri="http://schemas.openxmlformats.org/drawingml/2006/table">
            <a:tbl>
              <a:tblPr firstRow="1" bandRow="1"/>
              <a:tblGrid>
                <a:gridCol w="2090354">
                  <a:extLst>
                    <a:ext uri="{9D8B030D-6E8A-4147-A177-3AD203B41FA5}">
                      <a16:colId xmlns:a16="http://schemas.microsoft.com/office/drawing/2014/main" val="3388381100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416287553"/>
                    </a:ext>
                  </a:extLst>
                </a:gridCol>
              </a:tblGrid>
              <a:tr h="28683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1700" dirty="0"/>
                        <a:t>Order Data</a:t>
                      </a:r>
                      <a:r>
                        <a:rPr lang="zh-TW" altLang="en-US" sz="1700" dirty="0"/>
                        <a:t> </a:t>
                      </a:r>
                      <a:r>
                        <a:rPr lang="en-US" altLang="zh-TW" sz="1700" dirty="0"/>
                        <a:t>Summary</a:t>
                      </a:r>
                      <a:endParaRPr lang="en-US" sz="1700" dirty="0"/>
                    </a:p>
                  </a:txBody>
                  <a:tcPr marL="109487" marR="109487" marT="54743" marB="54743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19069"/>
                  </a:ext>
                </a:extLst>
              </a:tr>
              <a:tr h="337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Total Record #</a:t>
                      </a:r>
                    </a:p>
                  </a:txBody>
                  <a:tcPr marL="82115" marR="82115" marT="41058" marB="4105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0" dirty="0">
                          <a:solidFill>
                            <a:schemeClr val="tx1"/>
                          </a:solidFill>
                        </a:rPr>
                        <a:t>472,252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2115" marR="82115" marT="41058" marB="4105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42900"/>
                  </a:ext>
                </a:extLst>
              </a:tr>
              <a:tr h="337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Unique Product ID #</a:t>
                      </a:r>
                    </a:p>
                  </a:txBody>
                  <a:tcPr marL="82115" marR="82115" marT="41058" marB="4105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1" algn="r"/>
                      <a:r>
                        <a:rPr lang="en-US" altLang="zh-TW" sz="1700" dirty="0">
                          <a:solidFill>
                            <a:schemeClr val="tx1"/>
                          </a:solidFill>
                        </a:rPr>
                        <a:t>1,494</a:t>
                      </a:r>
                    </a:p>
                  </a:txBody>
                  <a:tcPr marL="82115" marR="82115" marT="41058" marB="4105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085295"/>
                  </a:ext>
                </a:extLst>
              </a:tr>
              <a:tr h="337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1" dirty="0">
                          <a:solidFill>
                            <a:schemeClr val="bg1"/>
                          </a:solidFill>
                        </a:rPr>
                        <a:t>Record # per ID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2115" marR="82115" marT="41058" marB="41058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1" algn="r"/>
                      <a:r>
                        <a:rPr lang="en-US" altLang="zh-TW" sz="17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marL="82115" marR="82115" marT="41058" marB="4105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02966"/>
                  </a:ext>
                </a:extLst>
              </a:tr>
            </a:tbl>
          </a:graphicData>
        </a:graphic>
      </p:graphicFrame>
      <p:pic>
        <p:nvPicPr>
          <p:cNvPr id="260" name="Picture 259">
            <a:extLst>
              <a:ext uri="{FF2B5EF4-FFF2-40B4-BE49-F238E27FC236}">
                <a16:creationId xmlns:a16="http://schemas.microsoft.com/office/drawing/2014/main" id="{56556350-8B0C-401C-A725-B4261796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15" y="1566133"/>
            <a:ext cx="6232764" cy="35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7861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 – Generate Training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723978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82980D-230A-45D1-A61C-B5B5A668E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41403"/>
              </p:ext>
            </p:extLst>
          </p:nvPr>
        </p:nvGraphicFramePr>
        <p:xfrm>
          <a:off x="8865067" y="1448124"/>
          <a:ext cx="2361460" cy="4511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730">
                  <a:extLst>
                    <a:ext uri="{9D8B030D-6E8A-4147-A177-3AD203B41FA5}">
                      <a16:colId xmlns:a16="http://schemas.microsoft.com/office/drawing/2014/main" val="1917764096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81804982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Product: ABC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49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016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201710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835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201711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00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201712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98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201801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6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201802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24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201803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90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201804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528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201805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519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201806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729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201807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411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201808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14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201809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710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201810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56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201811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6571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80E0A7EF-2821-4974-AC4A-0D86DC2404FF}"/>
              </a:ext>
            </a:extLst>
          </p:cNvPr>
          <p:cNvSpPr/>
          <p:nvPr/>
        </p:nvSpPr>
        <p:spPr>
          <a:xfrm>
            <a:off x="8874717" y="2007132"/>
            <a:ext cx="2361460" cy="170389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015034-B85C-4992-BC85-5B3EA5E23E17}"/>
              </a:ext>
            </a:extLst>
          </p:cNvPr>
          <p:cNvSpPr/>
          <p:nvPr/>
        </p:nvSpPr>
        <p:spPr>
          <a:xfrm>
            <a:off x="8865838" y="3711029"/>
            <a:ext cx="2361460" cy="111299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FD03B9-6DF9-493D-AEDD-C487F71AF293}"/>
              </a:ext>
            </a:extLst>
          </p:cNvPr>
          <p:cNvSpPr txBox="1"/>
          <p:nvPr/>
        </p:nvSpPr>
        <p:spPr>
          <a:xfrm>
            <a:off x="443059" y="1317297"/>
            <a:ext cx="713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457200">
              <a:buFont typeface="+mj-lt"/>
              <a:buAutoNum type="alphaLcPeriod"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sliding window to generate training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39673A-D2D8-4C47-97DC-436A91391ED3}"/>
              </a:ext>
            </a:extLst>
          </p:cNvPr>
          <p:cNvSpPr/>
          <p:nvPr/>
        </p:nvSpPr>
        <p:spPr>
          <a:xfrm>
            <a:off x="8874717" y="2302585"/>
            <a:ext cx="2361460" cy="170389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CAD389-2769-4630-A9A6-940D7E4BFF54}"/>
              </a:ext>
            </a:extLst>
          </p:cNvPr>
          <p:cNvSpPr/>
          <p:nvPr/>
        </p:nvSpPr>
        <p:spPr>
          <a:xfrm>
            <a:off x="8865838" y="4006482"/>
            <a:ext cx="2361460" cy="111299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6EEFB4-A037-4A55-8611-828AFE226476}"/>
              </a:ext>
            </a:extLst>
          </p:cNvPr>
          <p:cNvSpPr/>
          <p:nvPr/>
        </p:nvSpPr>
        <p:spPr>
          <a:xfrm>
            <a:off x="8874717" y="2598038"/>
            <a:ext cx="2361460" cy="170389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5DB2C5-4230-497C-AB43-014550AAEDC5}"/>
              </a:ext>
            </a:extLst>
          </p:cNvPr>
          <p:cNvSpPr/>
          <p:nvPr/>
        </p:nvSpPr>
        <p:spPr>
          <a:xfrm>
            <a:off x="8865838" y="4301935"/>
            <a:ext cx="2361460" cy="111299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7B895-63F4-4B78-8038-6E3E0203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8" t="4934" r="1113" b="-172"/>
          <a:stretch/>
        </p:blipFill>
        <p:spPr>
          <a:xfrm>
            <a:off x="829559" y="2459071"/>
            <a:ext cx="7305772" cy="30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7861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 – Train Test Split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547697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DF642-65B5-4FE4-8526-568C0254A580}"/>
              </a:ext>
            </a:extLst>
          </p:cNvPr>
          <p:cNvSpPr/>
          <p:nvPr/>
        </p:nvSpPr>
        <p:spPr>
          <a:xfrm>
            <a:off x="7131375" y="2938510"/>
            <a:ext cx="2927019" cy="6583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409FD-BF74-40B5-94A1-BD27E352AC6E}"/>
              </a:ext>
            </a:extLst>
          </p:cNvPr>
          <p:cNvSpPr/>
          <p:nvPr/>
        </p:nvSpPr>
        <p:spPr>
          <a:xfrm>
            <a:off x="962498" y="2938510"/>
            <a:ext cx="6168878" cy="6583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Training Set</a:t>
            </a:r>
            <a:endParaRPr lang="en-US" b="1" dirty="0"/>
          </a:p>
        </p:txBody>
      </p:sp>
      <p:cxnSp>
        <p:nvCxnSpPr>
          <p:cNvPr id="20" name="直線箭頭接點 4">
            <a:extLst>
              <a:ext uri="{FF2B5EF4-FFF2-40B4-BE49-F238E27FC236}">
                <a16:creationId xmlns:a16="http://schemas.microsoft.com/office/drawing/2014/main" id="{95337928-4102-4A5F-B392-E0CB19839EBD}"/>
              </a:ext>
            </a:extLst>
          </p:cNvPr>
          <p:cNvCxnSpPr/>
          <p:nvPr/>
        </p:nvCxnSpPr>
        <p:spPr>
          <a:xfrm>
            <a:off x="962502" y="4306838"/>
            <a:ext cx="9095898" cy="126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8">
            <a:extLst>
              <a:ext uri="{FF2B5EF4-FFF2-40B4-BE49-F238E27FC236}">
                <a16:creationId xmlns:a16="http://schemas.microsoft.com/office/drawing/2014/main" id="{0A1B13FF-755A-4CF0-B233-B1119AD9216C}"/>
              </a:ext>
            </a:extLst>
          </p:cNvPr>
          <p:cNvSpPr txBox="1"/>
          <p:nvPr/>
        </p:nvSpPr>
        <p:spPr>
          <a:xfrm>
            <a:off x="10177687" y="3990005"/>
            <a:ext cx="92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Time series</a:t>
            </a:r>
            <a:endParaRPr kumimoji="1" lang="zh-TW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CFD2-AD22-48F4-A414-40F346049D31}"/>
              </a:ext>
            </a:extLst>
          </p:cNvPr>
          <p:cNvSpPr txBox="1"/>
          <p:nvPr/>
        </p:nvSpPr>
        <p:spPr>
          <a:xfrm>
            <a:off x="6495141" y="4751205"/>
            <a:ext cx="138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+mj-lt"/>
              <a:buAutoNum type="arabicPeriod"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457200">
              <a:buFont typeface="+mj-lt"/>
              <a:buAutoNum type="alphaLcPeriod"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</a:lstStyle>
          <a:p>
            <a:pPr marL="0" indent="0">
              <a:buNone/>
            </a:pPr>
            <a:r>
              <a:rPr lang="en-US" altLang="zh-TW" sz="2000" dirty="0"/>
              <a:t>Test Time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AE0B0-6A5B-4DDE-9ADA-917CBEA20DC7}"/>
              </a:ext>
            </a:extLst>
          </p:cNvPr>
          <p:cNvSpPr/>
          <p:nvPr/>
        </p:nvSpPr>
        <p:spPr>
          <a:xfrm>
            <a:off x="962498" y="2099386"/>
            <a:ext cx="4257571" cy="65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4CAB8-5086-48EE-832D-362987757924}"/>
              </a:ext>
            </a:extLst>
          </p:cNvPr>
          <p:cNvSpPr/>
          <p:nvPr/>
        </p:nvSpPr>
        <p:spPr>
          <a:xfrm>
            <a:off x="5220070" y="2099386"/>
            <a:ext cx="1911306" cy="658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EB2370-C253-4A22-93D2-C41AD73693FA}"/>
              </a:ext>
            </a:extLst>
          </p:cNvPr>
          <p:cNvSpPr/>
          <p:nvPr/>
        </p:nvSpPr>
        <p:spPr>
          <a:xfrm>
            <a:off x="7118833" y="2099386"/>
            <a:ext cx="1911306" cy="6583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3975C7-B665-4306-9596-06F51825DA99}"/>
              </a:ext>
            </a:extLst>
          </p:cNvPr>
          <p:cNvSpPr/>
          <p:nvPr/>
        </p:nvSpPr>
        <p:spPr>
          <a:xfrm>
            <a:off x="9030138" y="2099386"/>
            <a:ext cx="1028256" cy="658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27" name="Straight Connector 60">
            <a:extLst>
              <a:ext uri="{FF2B5EF4-FFF2-40B4-BE49-F238E27FC236}">
                <a16:creationId xmlns:a16="http://schemas.microsoft.com/office/drawing/2014/main" id="{1C95F8AB-D4CE-4680-BC85-8A26A0C621DB}"/>
              </a:ext>
            </a:extLst>
          </p:cNvPr>
          <p:cNvCxnSpPr>
            <a:cxnSpLocks/>
          </p:cNvCxnSpPr>
          <p:nvPr/>
        </p:nvCxnSpPr>
        <p:spPr bwMode="auto">
          <a:xfrm>
            <a:off x="7131375" y="1597981"/>
            <a:ext cx="0" cy="3142695"/>
          </a:xfrm>
          <a:prstGeom prst="line">
            <a:avLst/>
          </a:prstGeom>
          <a:noFill/>
          <a:ln w="762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179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422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Overview – Results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390542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FFCF9B-E682-41EC-B402-48D7B0168C51}"/>
              </a:ext>
            </a:extLst>
          </p:cNvPr>
          <p:cNvGrpSpPr/>
          <p:nvPr/>
        </p:nvGrpSpPr>
        <p:grpSpPr>
          <a:xfrm>
            <a:off x="-11143" y="1268492"/>
            <a:ext cx="5934424" cy="4516899"/>
            <a:chOff x="263177" y="1268492"/>
            <a:chExt cx="5934424" cy="4516899"/>
          </a:xfrm>
        </p:grpSpPr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0DFF7236-9FD2-456B-835B-BC7B879479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3681"/>
            <a:stretch/>
          </p:blipFill>
          <p:spPr bwMode="auto">
            <a:xfrm>
              <a:off x="263177" y="1268492"/>
              <a:ext cx="5934424" cy="451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32">
              <a:extLst>
                <a:ext uri="{FF2B5EF4-FFF2-40B4-BE49-F238E27FC236}">
                  <a16:creationId xmlns:a16="http://schemas.microsoft.com/office/drawing/2014/main" id="{E12CC04D-D765-4245-9E80-D5FC166BA1D7}"/>
                </a:ext>
              </a:extLst>
            </p:cNvPr>
            <p:cNvGrpSpPr/>
            <p:nvPr/>
          </p:nvGrpSpPr>
          <p:grpSpPr>
            <a:xfrm>
              <a:off x="4446558" y="3739725"/>
              <a:ext cx="1337733" cy="458283"/>
              <a:chOff x="3096505" y="2172547"/>
              <a:chExt cx="2358864" cy="832378"/>
            </a:xfrm>
          </p:grpSpPr>
          <p:sp>
            <p:nvSpPr>
              <p:cNvPr id="30" name="Arrow: Down 33">
                <a:extLst>
                  <a:ext uri="{FF2B5EF4-FFF2-40B4-BE49-F238E27FC236}">
                    <a16:creationId xmlns:a16="http://schemas.microsoft.com/office/drawing/2014/main" id="{B8DCE86D-45A7-449C-A2F6-C706A01D52E7}"/>
                  </a:ext>
                </a:extLst>
              </p:cNvPr>
              <p:cNvSpPr/>
              <p:nvPr/>
            </p:nvSpPr>
            <p:spPr>
              <a:xfrm>
                <a:off x="3096505" y="2172547"/>
                <a:ext cx="417272" cy="832378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31" name="Rectangle 34">
                <a:extLst>
                  <a:ext uri="{FF2B5EF4-FFF2-40B4-BE49-F238E27FC236}">
                    <a16:creationId xmlns:a16="http://schemas.microsoft.com/office/drawing/2014/main" id="{630470B9-A186-4C4A-BCB3-2B8E22F2581B}"/>
                  </a:ext>
                </a:extLst>
              </p:cNvPr>
              <p:cNvSpPr/>
              <p:nvPr/>
            </p:nvSpPr>
            <p:spPr>
              <a:xfrm>
                <a:off x="3596582" y="2263211"/>
                <a:ext cx="1858787" cy="545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Lower20%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  <p:grpSp>
          <p:nvGrpSpPr>
            <p:cNvPr id="32" name="Group 43">
              <a:extLst>
                <a:ext uri="{FF2B5EF4-FFF2-40B4-BE49-F238E27FC236}">
                  <a16:creationId xmlns:a16="http://schemas.microsoft.com/office/drawing/2014/main" id="{5496B00E-1758-4A71-BF28-F5E9E03C4C87}"/>
                </a:ext>
              </a:extLst>
            </p:cNvPr>
            <p:cNvGrpSpPr/>
            <p:nvPr/>
          </p:nvGrpSpPr>
          <p:grpSpPr>
            <a:xfrm>
              <a:off x="4347679" y="2033820"/>
              <a:ext cx="1317451" cy="654972"/>
              <a:chOff x="3132271" y="2263213"/>
              <a:chExt cx="2323101" cy="2309784"/>
            </a:xfrm>
          </p:grpSpPr>
          <p:sp>
            <p:nvSpPr>
              <p:cNvPr id="33" name="Arrow: Down 44">
                <a:extLst>
                  <a:ext uri="{FF2B5EF4-FFF2-40B4-BE49-F238E27FC236}">
                    <a16:creationId xmlns:a16="http://schemas.microsoft.com/office/drawing/2014/main" id="{131A340B-B8E3-4DE8-8A6E-923C8197B6B3}"/>
                  </a:ext>
                </a:extLst>
              </p:cNvPr>
              <p:cNvSpPr/>
              <p:nvPr/>
            </p:nvSpPr>
            <p:spPr>
              <a:xfrm>
                <a:off x="3132271" y="2430286"/>
                <a:ext cx="417272" cy="2142711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srgbClr val="5B9BD5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34" name="Rectangle 45">
                <a:extLst>
                  <a:ext uri="{FF2B5EF4-FFF2-40B4-BE49-F238E27FC236}">
                    <a16:creationId xmlns:a16="http://schemas.microsoft.com/office/drawing/2014/main" id="{32FAB9E4-AA7E-40CC-93B3-E377642F0E26}"/>
                  </a:ext>
                </a:extLst>
              </p:cNvPr>
              <p:cNvSpPr/>
              <p:nvPr/>
            </p:nvSpPr>
            <p:spPr>
              <a:xfrm>
                <a:off x="3596584" y="2263213"/>
                <a:ext cx="1858788" cy="105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Lower20%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  <p:grpSp>
          <p:nvGrpSpPr>
            <p:cNvPr id="35" name="Group 29">
              <a:extLst>
                <a:ext uri="{FF2B5EF4-FFF2-40B4-BE49-F238E27FC236}">
                  <a16:creationId xmlns:a16="http://schemas.microsoft.com/office/drawing/2014/main" id="{3E7F1382-6BBD-43A9-9E91-ECD1C3731623}"/>
                </a:ext>
              </a:extLst>
            </p:cNvPr>
            <p:cNvGrpSpPr/>
            <p:nvPr/>
          </p:nvGrpSpPr>
          <p:grpSpPr>
            <a:xfrm>
              <a:off x="4468701" y="5185749"/>
              <a:ext cx="1267293" cy="300082"/>
              <a:chOff x="2767833" y="-113792"/>
              <a:chExt cx="3945588" cy="1868494"/>
            </a:xfrm>
          </p:grpSpPr>
          <p:sp>
            <p:nvSpPr>
              <p:cNvPr id="36" name="Arrow: Down 30">
                <a:extLst>
                  <a:ext uri="{FF2B5EF4-FFF2-40B4-BE49-F238E27FC236}">
                    <a16:creationId xmlns:a16="http://schemas.microsoft.com/office/drawing/2014/main" id="{53B61AC7-F939-4F40-9380-600EC5D3DD41}"/>
                  </a:ext>
                </a:extLst>
              </p:cNvPr>
              <p:cNvSpPr/>
              <p:nvPr/>
            </p:nvSpPr>
            <p:spPr>
              <a:xfrm>
                <a:off x="2767833" y="331806"/>
                <a:ext cx="590544" cy="1122985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37" name="Rectangle 35">
                <a:extLst>
                  <a:ext uri="{FF2B5EF4-FFF2-40B4-BE49-F238E27FC236}">
                    <a16:creationId xmlns:a16="http://schemas.microsoft.com/office/drawing/2014/main" id="{69F67BD2-A096-436D-972B-FE53A3A771B0}"/>
                  </a:ext>
                </a:extLst>
              </p:cNvPr>
              <p:cNvSpPr/>
              <p:nvPr/>
            </p:nvSpPr>
            <p:spPr>
              <a:xfrm>
                <a:off x="3431479" y="-113792"/>
                <a:ext cx="3281942" cy="1868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Lower17%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4B7C59-B3F1-4004-9CB5-6B2DA9E4CB99}"/>
              </a:ext>
            </a:extLst>
          </p:cNvPr>
          <p:cNvGrpSpPr/>
          <p:nvPr/>
        </p:nvGrpSpPr>
        <p:grpSpPr>
          <a:xfrm>
            <a:off x="6063787" y="1268492"/>
            <a:ext cx="5934456" cy="4530194"/>
            <a:chOff x="6063787" y="1268492"/>
            <a:chExt cx="5934456" cy="4530194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B3EDADEA-6AA2-4DB5-8592-BF4E4CE877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27"/>
            <a:stretch/>
          </p:blipFill>
          <p:spPr bwMode="auto">
            <a:xfrm>
              <a:off x="6063787" y="1268492"/>
              <a:ext cx="5934456" cy="4530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Group 32">
              <a:extLst>
                <a:ext uri="{FF2B5EF4-FFF2-40B4-BE49-F238E27FC236}">
                  <a16:creationId xmlns:a16="http://schemas.microsoft.com/office/drawing/2014/main" id="{D9A9A7D6-71FE-4244-A506-916DEBC92D7A}"/>
                </a:ext>
              </a:extLst>
            </p:cNvPr>
            <p:cNvGrpSpPr/>
            <p:nvPr/>
          </p:nvGrpSpPr>
          <p:grpSpPr>
            <a:xfrm>
              <a:off x="10175965" y="3377375"/>
              <a:ext cx="1337733" cy="458283"/>
              <a:chOff x="3096505" y="2172547"/>
              <a:chExt cx="2358866" cy="832378"/>
            </a:xfrm>
          </p:grpSpPr>
          <p:sp>
            <p:nvSpPr>
              <p:cNvPr id="40" name="Arrow: Down 33">
                <a:extLst>
                  <a:ext uri="{FF2B5EF4-FFF2-40B4-BE49-F238E27FC236}">
                    <a16:creationId xmlns:a16="http://schemas.microsoft.com/office/drawing/2014/main" id="{FCC5096C-5EEE-424B-96C9-108FD215DF09}"/>
                  </a:ext>
                </a:extLst>
              </p:cNvPr>
              <p:cNvSpPr/>
              <p:nvPr/>
            </p:nvSpPr>
            <p:spPr>
              <a:xfrm>
                <a:off x="3096505" y="2172547"/>
                <a:ext cx="417272" cy="832378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41" name="Rectangle 34">
                <a:extLst>
                  <a:ext uri="{FF2B5EF4-FFF2-40B4-BE49-F238E27FC236}">
                    <a16:creationId xmlns:a16="http://schemas.microsoft.com/office/drawing/2014/main" id="{38F645BB-1E6C-4509-9885-32BFECFF9310}"/>
                  </a:ext>
                </a:extLst>
              </p:cNvPr>
              <p:cNvSpPr/>
              <p:nvPr/>
            </p:nvSpPr>
            <p:spPr>
              <a:xfrm>
                <a:off x="3596582" y="2289573"/>
                <a:ext cx="1858789" cy="545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Lower25%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  <p:grpSp>
          <p:nvGrpSpPr>
            <p:cNvPr id="42" name="Group 43">
              <a:extLst>
                <a:ext uri="{FF2B5EF4-FFF2-40B4-BE49-F238E27FC236}">
                  <a16:creationId xmlns:a16="http://schemas.microsoft.com/office/drawing/2014/main" id="{5671A85A-7FE0-43BA-9875-1C0F5B9D7826}"/>
                </a:ext>
              </a:extLst>
            </p:cNvPr>
            <p:cNvGrpSpPr/>
            <p:nvPr/>
          </p:nvGrpSpPr>
          <p:grpSpPr>
            <a:xfrm>
              <a:off x="10175965" y="2081196"/>
              <a:ext cx="1317451" cy="607596"/>
              <a:chOff x="3132271" y="2430286"/>
              <a:chExt cx="2323101" cy="2142711"/>
            </a:xfrm>
          </p:grpSpPr>
          <p:sp>
            <p:nvSpPr>
              <p:cNvPr id="43" name="Arrow: Down 44">
                <a:extLst>
                  <a:ext uri="{FF2B5EF4-FFF2-40B4-BE49-F238E27FC236}">
                    <a16:creationId xmlns:a16="http://schemas.microsoft.com/office/drawing/2014/main" id="{E7F74AD6-B55B-42C5-BEE0-BFDA37F984C7}"/>
                  </a:ext>
                </a:extLst>
              </p:cNvPr>
              <p:cNvSpPr/>
              <p:nvPr/>
            </p:nvSpPr>
            <p:spPr>
              <a:xfrm>
                <a:off x="3132271" y="2430286"/>
                <a:ext cx="417272" cy="2142711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srgbClr val="5B9BD5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44" name="Rectangle 45">
                <a:extLst>
                  <a:ext uri="{FF2B5EF4-FFF2-40B4-BE49-F238E27FC236}">
                    <a16:creationId xmlns:a16="http://schemas.microsoft.com/office/drawing/2014/main" id="{591ECF02-F3B7-4D36-BF89-B28B44908F0B}"/>
                  </a:ext>
                </a:extLst>
              </p:cNvPr>
              <p:cNvSpPr/>
              <p:nvPr/>
            </p:nvSpPr>
            <p:spPr>
              <a:xfrm>
                <a:off x="3596584" y="2800647"/>
                <a:ext cx="1858788" cy="1058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Lower25%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84A69386-E618-4674-BB67-85CDE75954F5}"/>
                </a:ext>
              </a:extLst>
            </p:cNvPr>
            <p:cNvGrpSpPr/>
            <p:nvPr/>
          </p:nvGrpSpPr>
          <p:grpSpPr>
            <a:xfrm>
              <a:off x="10226123" y="4957230"/>
              <a:ext cx="1267293" cy="300082"/>
              <a:chOff x="2767833" y="-113792"/>
              <a:chExt cx="3945588" cy="1868494"/>
            </a:xfrm>
          </p:grpSpPr>
          <p:sp>
            <p:nvSpPr>
              <p:cNvPr id="46" name="Arrow: Down 30">
                <a:extLst>
                  <a:ext uri="{FF2B5EF4-FFF2-40B4-BE49-F238E27FC236}">
                    <a16:creationId xmlns:a16="http://schemas.microsoft.com/office/drawing/2014/main" id="{8E347892-1EF5-4672-B393-6659C93D73A6}"/>
                  </a:ext>
                </a:extLst>
              </p:cNvPr>
              <p:cNvSpPr/>
              <p:nvPr/>
            </p:nvSpPr>
            <p:spPr>
              <a:xfrm>
                <a:off x="2767833" y="331806"/>
                <a:ext cx="590544" cy="1122985"/>
              </a:xfrm>
              <a:prstGeom prst="downArrow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buClrTx/>
                  <a:buFontTx/>
                  <a:buNone/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  <a:ea typeface="微軟正黑體"/>
                </a:endParaRPr>
              </a:p>
            </p:txBody>
          </p:sp>
          <p:sp>
            <p:nvSpPr>
              <p:cNvPr id="47" name="Rectangle 35">
                <a:extLst>
                  <a:ext uri="{FF2B5EF4-FFF2-40B4-BE49-F238E27FC236}">
                    <a16:creationId xmlns:a16="http://schemas.microsoft.com/office/drawing/2014/main" id="{0047502D-4A79-4A50-8FD1-DFA1D7BAF8BD}"/>
                  </a:ext>
                </a:extLst>
              </p:cNvPr>
              <p:cNvSpPr/>
              <p:nvPr/>
            </p:nvSpPr>
            <p:spPr>
              <a:xfrm>
                <a:off x="3431479" y="-113792"/>
                <a:ext cx="3281942" cy="1868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Tx/>
                  <a:buFontTx/>
                  <a:buNone/>
                  <a:defRPr/>
                </a:pPr>
                <a:r>
                  <a:rPr lang="en-US" altLang="zh-TW" sz="1350" b="1" dirty="0">
                    <a:solidFill>
                      <a:srgbClr val="5B9BD5"/>
                    </a:solidFill>
                    <a:latin typeface="微軟正黑體" panose="020B0604030504040204" pitchFamily="34" charset="-120"/>
                    <a:ea typeface="微軟正黑體"/>
                  </a:rPr>
                  <a:t>Lower15%</a:t>
                </a:r>
                <a:endParaRPr lang="en-US" sz="1350" dirty="0">
                  <a:solidFill>
                    <a:srgbClr val="5B9BD5"/>
                  </a:solidFill>
                  <a:latin typeface="Calibri"/>
                  <a:ea typeface="微軟正黑體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B321038-AC35-4981-A0C7-4A8757877143}"/>
              </a:ext>
            </a:extLst>
          </p:cNvPr>
          <p:cNvSpPr txBox="1"/>
          <p:nvPr/>
        </p:nvSpPr>
        <p:spPr>
          <a:xfrm>
            <a:off x="1962553" y="5785391"/>
            <a:ext cx="19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~450</a:t>
            </a:r>
            <a:r>
              <a:rPr lang="zh-TW" altLang="en-US" sz="2400" i="1" dirty="0"/>
              <a:t> </a:t>
            </a:r>
            <a:r>
              <a:rPr lang="en-US" altLang="zh-TW" sz="2400" i="1" dirty="0"/>
              <a:t>products</a:t>
            </a:r>
            <a:endParaRPr lang="en-US" sz="2400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C3ABF7-CBF6-42A3-B944-669FF758F1C7}"/>
              </a:ext>
            </a:extLst>
          </p:cNvPr>
          <p:cNvSpPr txBox="1"/>
          <p:nvPr/>
        </p:nvSpPr>
        <p:spPr>
          <a:xfrm>
            <a:off x="8057819" y="5785391"/>
            <a:ext cx="19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~70</a:t>
            </a:r>
            <a:r>
              <a:rPr lang="zh-TW" altLang="en-US" sz="2400" i="1" dirty="0"/>
              <a:t> </a:t>
            </a:r>
            <a:r>
              <a:rPr lang="en-US" altLang="zh-TW" sz="2400" i="1" dirty="0"/>
              <a:t>products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7405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9" y="179110"/>
            <a:ext cx="324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NN vs RNN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22153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9CE5738-4BDC-4170-8EC5-E2052462CC4C}"/>
              </a:ext>
            </a:extLst>
          </p:cNvPr>
          <p:cNvCxnSpPr>
            <a:cxnSpLocks/>
          </p:cNvCxnSpPr>
          <p:nvPr/>
        </p:nvCxnSpPr>
        <p:spPr>
          <a:xfrm>
            <a:off x="6004874" y="886996"/>
            <a:ext cx="0" cy="5117878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D03050-0029-407C-BA7B-26AA2610A9E4}"/>
              </a:ext>
            </a:extLst>
          </p:cNvPr>
          <p:cNvGrpSpPr/>
          <p:nvPr/>
        </p:nvGrpSpPr>
        <p:grpSpPr>
          <a:xfrm>
            <a:off x="424360" y="1216503"/>
            <a:ext cx="4873653" cy="2780203"/>
            <a:chOff x="612895" y="1216503"/>
            <a:chExt cx="4873653" cy="278020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1A2843A-7842-4A22-B3CC-588D44EA1520}"/>
                </a:ext>
              </a:extLst>
            </p:cNvPr>
            <p:cNvGrpSpPr/>
            <p:nvPr/>
          </p:nvGrpSpPr>
          <p:grpSpPr>
            <a:xfrm>
              <a:off x="612895" y="1885825"/>
              <a:ext cx="4873653" cy="2110881"/>
              <a:chOff x="-9431" y="1459468"/>
              <a:chExt cx="4873653" cy="2110881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432D4B9-84C5-42EA-9416-DE93EDDE1F34}"/>
                  </a:ext>
                </a:extLst>
              </p:cNvPr>
              <p:cNvGrpSpPr/>
              <p:nvPr/>
            </p:nvGrpSpPr>
            <p:grpSpPr>
              <a:xfrm>
                <a:off x="-9431" y="1459468"/>
                <a:ext cx="1112363" cy="2110881"/>
                <a:chOff x="-9431" y="1459468"/>
                <a:chExt cx="1112363" cy="2110881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29BAF96-1D65-43B9-AED6-3E53427E0952}"/>
                    </a:ext>
                  </a:extLst>
                </p:cNvPr>
                <p:cNvSpPr/>
                <p:nvPr/>
              </p:nvSpPr>
              <p:spPr>
                <a:xfrm>
                  <a:off x="735286" y="1461154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E983A99-85B2-49F7-9212-77BABD0D9854}"/>
                    </a:ext>
                  </a:extLst>
                </p:cNvPr>
                <p:cNvSpPr/>
                <p:nvPr/>
              </p:nvSpPr>
              <p:spPr>
                <a:xfrm>
                  <a:off x="735286" y="2098082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65B4D4E-E37D-4D54-9FAF-B90EADCA3746}"/>
                    </a:ext>
                  </a:extLst>
                </p:cNvPr>
                <p:cNvSpPr/>
                <p:nvPr/>
              </p:nvSpPr>
              <p:spPr>
                <a:xfrm>
                  <a:off x="735286" y="3195685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0A7066F-93CE-4E6E-932F-D0F679F983F5}"/>
                    </a:ext>
                  </a:extLst>
                </p:cNvPr>
                <p:cNvGrpSpPr/>
                <p:nvPr/>
              </p:nvGrpSpPr>
              <p:grpSpPr>
                <a:xfrm>
                  <a:off x="914537" y="2735010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B305E1B-41AC-4922-A938-0D3B01B7913D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31865D-5A61-4F40-A917-AFE807052835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E59755B9-B5B0-4204-A38A-39E79A4DFF45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06456B68-7325-44CF-A082-8E3CA8FE4F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9431" y="1459468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06456B68-7325-44CF-A082-8E3CA8FE4F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9431" y="1459468"/>
                      <a:ext cx="565608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1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480B267-49D6-4ED1-9794-07C387C1D8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9431" y="2098082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6480B267-49D6-4ED1-9794-07C387C1D8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9431" y="2098082"/>
                      <a:ext cx="565608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1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56A5FE6-3BE1-41D4-83DF-B2C3CBAE0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9431" y="3201017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56A5FE6-3BE1-41D4-83DF-B2C3CBAE06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9431" y="3201017"/>
                      <a:ext cx="565608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22DE3AE-7D63-4F91-98F0-33F2385CD5F0}"/>
                  </a:ext>
                </a:extLst>
              </p:cNvPr>
              <p:cNvGrpSpPr/>
              <p:nvPr/>
            </p:nvGrpSpPr>
            <p:grpSpPr>
              <a:xfrm>
                <a:off x="3846129" y="1459468"/>
                <a:ext cx="1018093" cy="2110881"/>
                <a:chOff x="4732255" y="1666858"/>
                <a:chExt cx="1018093" cy="2110881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A243899-F452-46FB-9F58-D56C0E769480}"/>
                    </a:ext>
                  </a:extLst>
                </p:cNvPr>
                <p:cNvSpPr/>
                <p:nvPr/>
              </p:nvSpPr>
              <p:spPr>
                <a:xfrm>
                  <a:off x="4732255" y="1668544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744350-507C-4BC6-BED0-B865DFF1DC15}"/>
                    </a:ext>
                  </a:extLst>
                </p:cNvPr>
                <p:cNvSpPr/>
                <p:nvPr/>
              </p:nvSpPr>
              <p:spPr>
                <a:xfrm>
                  <a:off x="4732255" y="2305472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BEDB63B-D045-4CAB-9BA4-3D270B99174D}"/>
                    </a:ext>
                  </a:extLst>
                </p:cNvPr>
                <p:cNvSpPr/>
                <p:nvPr/>
              </p:nvSpPr>
              <p:spPr>
                <a:xfrm>
                  <a:off x="4732255" y="3403075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BDD253A-F358-434D-92FC-96472C643A60}"/>
                    </a:ext>
                  </a:extLst>
                </p:cNvPr>
                <p:cNvGrpSpPr/>
                <p:nvPr/>
              </p:nvGrpSpPr>
              <p:grpSpPr>
                <a:xfrm>
                  <a:off x="4911506" y="2942400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E81F04B-06C0-4E26-A2CA-4D16EA2BF522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7426CB8-B962-4F2B-812F-2E0DCFB8C321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E750843-0085-481B-A78D-BE77BDA83AD9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948D798-47FB-4F2F-BB7E-D4EEE86C68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740" y="1666858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948D798-47FB-4F2F-BB7E-D4EEE86C68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740" y="1666858"/>
                      <a:ext cx="56560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1828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61A28BE-0450-45F6-AAAB-77CF6AD92D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740" y="2305472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61A28BE-0450-45F6-AAAB-77CF6AD92D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740" y="2305472"/>
                      <a:ext cx="56560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1828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9D22999-2997-4D99-947B-269F38B2B8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740" y="3408407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9D22999-2997-4D99-947B-269F38B2B8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740" y="3408407"/>
                      <a:ext cx="56560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860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9C4B50-DECC-40C7-9D15-E82021E30424}"/>
                  </a:ext>
                </a:extLst>
              </p:cNvPr>
              <p:cNvGrpSpPr/>
              <p:nvPr/>
            </p:nvGrpSpPr>
            <p:grpSpPr>
              <a:xfrm>
                <a:off x="1720450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C57CB0C-3AA6-4FE7-9570-4116101016A2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BD2F9C8-BF42-41F5-867C-16E73B4BFCEF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721538-F00A-4C7D-A1CA-566C5664B84B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626EC2B-7927-4020-9890-0CF6B092679C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C2C689A8-A501-44BC-AEF5-2FB3C73E3CDB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114CC44-8FC7-4C36-9046-C046FD1CBF03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E5A3039-84ED-4AEA-93E1-7A49754ED6E2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6845DD3-779F-4FE4-9DD5-31DE81EAF3EE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47EB750-CBE7-4472-A57E-C1AECF40FAA0}"/>
                  </a:ext>
                </a:extLst>
              </p:cNvPr>
              <p:cNvGrpSpPr/>
              <p:nvPr/>
            </p:nvGrpSpPr>
            <p:grpSpPr>
              <a:xfrm>
                <a:off x="2783290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AE8D025-1D6B-447B-A629-72E8637AC728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E1B2046-C244-468F-A6F4-22257C43F3EE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E58A7C9-BE45-4655-AE2B-D80C59461F24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E025E4C-5306-4DC2-9D19-FDB854508D30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A7E01E8-464B-4B60-80EC-C623539FBDAA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B87F423B-EE4F-49E5-9B76-79BA2AF98948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60393253-9D71-4794-BE11-59EBFFC0AF2D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2ACECE3-1390-456B-AC9B-2A1D6B4CF67C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DC88625-D525-411B-9862-0CF7E3E01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7371" y="261560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C2BAEF8-F693-4127-85E2-919F3EA344F5}"/>
                  </a:ext>
                </a:extLst>
              </p:cNvPr>
              <p:cNvGrpSpPr/>
              <p:nvPr/>
            </p:nvGrpSpPr>
            <p:grpSpPr>
              <a:xfrm>
                <a:off x="3400211" y="1665156"/>
                <a:ext cx="274320" cy="1664306"/>
                <a:chOff x="3535425" y="1665156"/>
                <a:chExt cx="274320" cy="1664306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92735366-AA3D-4733-99F5-65DD7E91A5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5425" y="1665156"/>
                  <a:ext cx="274320" cy="2277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FDDB9094-2DBE-43B7-B791-EADBF738E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5425" y="2284879"/>
                  <a:ext cx="274320" cy="1486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2CB560A-2CB2-4BDD-879A-3F21F693F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5425" y="3244789"/>
                  <a:ext cx="274320" cy="8467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F996835-D388-4611-87EB-2CE7EC297DAE}"/>
                  </a:ext>
                </a:extLst>
              </p:cNvPr>
              <p:cNvGrpSpPr/>
              <p:nvPr/>
            </p:nvGrpSpPr>
            <p:grpSpPr>
              <a:xfrm>
                <a:off x="1274531" y="1664712"/>
                <a:ext cx="274320" cy="1713853"/>
                <a:chOff x="1291835" y="1664712"/>
                <a:chExt cx="274320" cy="1713853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886DEA0-6AFA-4F80-96E7-D4D1F62BF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1835" y="1664712"/>
                  <a:ext cx="274320" cy="2286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F212C6F2-BDF3-4F9B-B3D5-557C9DF5D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1835" y="2313479"/>
                  <a:ext cx="274320" cy="9144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8530E11-5762-4603-AAD1-4B0D26F6A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1835" y="3195685"/>
                  <a:ext cx="274320" cy="1828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3936D03-7CD7-4B9D-A007-752A16C28DEC}"/>
                </a:ext>
              </a:extLst>
            </p:cNvPr>
            <p:cNvSpPr txBox="1"/>
            <p:nvPr/>
          </p:nvSpPr>
          <p:spPr>
            <a:xfrm>
              <a:off x="990040" y="1216503"/>
              <a:ext cx="41193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4472C4"/>
                  </a:solidFill>
                </a:rPr>
                <a:t>Standard Neural Network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014333B-7FF6-4EB1-B83B-3524DE993EC5}"/>
              </a:ext>
            </a:extLst>
          </p:cNvPr>
          <p:cNvGrpSpPr/>
          <p:nvPr/>
        </p:nvGrpSpPr>
        <p:grpSpPr>
          <a:xfrm>
            <a:off x="6556550" y="1216503"/>
            <a:ext cx="5257508" cy="4091194"/>
            <a:chOff x="6556550" y="1216503"/>
            <a:chExt cx="5257508" cy="4091194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B6501DA-A67F-4928-A020-76848F4BF1A9}"/>
                </a:ext>
              </a:extLst>
            </p:cNvPr>
            <p:cNvGrpSpPr/>
            <p:nvPr/>
          </p:nvGrpSpPr>
          <p:grpSpPr>
            <a:xfrm>
              <a:off x="6556550" y="1848117"/>
              <a:ext cx="5257508" cy="3459580"/>
              <a:chOff x="5880112" y="859029"/>
              <a:chExt cx="5257508" cy="345958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87C23E0-10ED-47AB-B521-489054225AA9}"/>
                  </a:ext>
                </a:extLst>
              </p:cNvPr>
              <p:cNvGrpSpPr/>
              <p:nvPr/>
            </p:nvGrpSpPr>
            <p:grpSpPr>
              <a:xfrm rot="5400000">
                <a:off x="9396817" y="2493122"/>
                <a:ext cx="9144" cy="191394"/>
                <a:chOff x="2028333" y="2960017"/>
                <a:chExt cx="9144" cy="191394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25369D19-1527-4CF4-9009-AC4F27458429}"/>
                    </a:ext>
                  </a:extLst>
                </p:cNvPr>
                <p:cNvSpPr/>
                <p:nvPr/>
              </p:nvSpPr>
              <p:spPr>
                <a:xfrm>
                  <a:off x="2028333" y="296001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F5C5898-C563-4832-9363-338F86D6F19F}"/>
                    </a:ext>
                  </a:extLst>
                </p:cNvPr>
                <p:cNvSpPr/>
                <p:nvPr/>
              </p:nvSpPr>
              <p:spPr>
                <a:xfrm>
                  <a:off x="2028333" y="30511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940375A-00F7-4449-ABB2-90E5102D447A}"/>
                    </a:ext>
                  </a:extLst>
                </p:cNvPr>
                <p:cNvSpPr/>
                <p:nvPr/>
              </p:nvSpPr>
              <p:spPr>
                <a:xfrm>
                  <a:off x="2028333" y="314226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4CCAF4B-18FA-465D-BF55-97FE0FF69A16}"/>
                  </a:ext>
                </a:extLst>
              </p:cNvPr>
              <p:cNvGrpSpPr/>
              <p:nvPr/>
            </p:nvGrpSpPr>
            <p:grpSpPr>
              <a:xfrm>
                <a:off x="6877688" y="859029"/>
                <a:ext cx="565608" cy="3459580"/>
                <a:chOff x="6877688" y="859029"/>
                <a:chExt cx="565608" cy="3459580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A77125B-D655-4724-8A72-35E4B075C933}"/>
                    </a:ext>
                  </a:extLst>
                </p:cNvPr>
                <p:cNvGrpSpPr/>
                <p:nvPr/>
              </p:nvGrpSpPr>
              <p:grpSpPr>
                <a:xfrm>
                  <a:off x="6937831" y="1733684"/>
                  <a:ext cx="445322" cy="1721753"/>
                  <a:chOff x="2242448" y="1941074"/>
                  <a:chExt cx="445322" cy="1721753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8869477-CD4B-49D8-BEED-593A104CBDD2}"/>
                      </a:ext>
                    </a:extLst>
                  </p:cNvPr>
                  <p:cNvSpPr/>
                  <p:nvPr/>
                </p:nvSpPr>
                <p:spPr>
                  <a:xfrm>
                    <a:off x="2285998" y="1984961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5245176A-2063-4227-BA02-335DB6B9D852}"/>
                      </a:ext>
                    </a:extLst>
                  </p:cNvPr>
                  <p:cNvSpPr/>
                  <p:nvPr/>
                </p:nvSpPr>
                <p:spPr>
                  <a:xfrm>
                    <a:off x="2285998" y="2455348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785688BD-44F5-4290-9005-C706223EFA57}"/>
                      </a:ext>
                    </a:extLst>
                  </p:cNvPr>
                  <p:cNvSpPr/>
                  <p:nvPr/>
                </p:nvSpPr>
                <p:spPr>
                  <a:xfrm>
                    <a:off x="2285998" y="3219871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7529A1F0-28BB-4E66-B655-65F737D85572}"/>
                      </a:ext>
                    </a:extLst>
                  </p:cNvPr>
                  <p:cNvGrpSpPr/>
                  <p:nvPr/>
                </p:nvGrpSpPr>
                <p:grpSpPr>
                  <a:xfrm>
                    <a:off x="2465249" y="2925735"/>
                    <a:ext cx="9144" cy="191394"/>
                    <a:chOff x="2028333" y="2960017"/>
                    <a:chExt cx="9144" cy="191394"/>
                  </a:xfrm>
                </p:grpSpPr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A1E2857A-0D00-43D2-8C7D-3FA62E617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2960017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6653F612-8827-43CD-911C-C8769712F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3051142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006904D6-78FB-4AF6-A163-55F972BBF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3142267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F641795D-7092-49AA-B88C-D15DF06A1EBC}"/>
                      </a:ext>
                    </a:extLst>
                  </p:cNvPr>
                  <p:cNvSpPr/>
                  <p:nvPr/>
                </p:nvSpPr>
                <p:spPr>
                  <a:xfrm>
                    <a:off x="2242448" y="1941074"/>
                    <a:ext cx="445322" cy="172175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8AD46E55-DB36-414F-84BF-42F34ECC1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77688" y="3949277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8AD46E55-DB36-414F-84BF-42F34ECC1E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7688" y="3949277"/>
                      <a:ext cx="56560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07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FBA20C4-4E75-4675-8097-6901A7AD0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23332" y="3710945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16288EF-18D2-4705-B55D-38B99C48BD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77688" y="859029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16288EF-18D2-4705-B55D-38B99C48BD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7688" y="859029"/>
                      <a:ext cx="56560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828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68AF9BEE-472B-48FB-8D8A-E75E64A4B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023332" y="1469105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5B025FE-A65C-468B-8940-EB99B03C662E}"/>
                  </a:ext>
                </a:extLst>
              </p:cNvPr>
              <p:cNvGrpSpPr/>
              <p:nvPr/>
            </p:nvGrpSpPr>
            <p:grpSpPr>
              <a:xfrm>
                <a:off x="8091690" y="859029"/>
                <a:ext cx="565608" cy="3459580"/>
                <a:chOff x="8091690" y="859029"/>
                <a:chExt cx="565608" cy="345958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9F1E0E2-78D3-4683-8E71-5B859697E42C}"/>
                    </a:ext>
                  </a:extLst>
                </p:cNvPr>
                <p:cNvGrpSpPr/>
                <p:nvPr/>
              </p:nvGrpSpPr>
              <p:grpSpPr>
                <a:xfrm>
                  <a:off x="8151833" y="1733684"/>
                  <a:ext cx="445322" cy="1721753"/>
                  <a:chOff x="2242448" y="1941074"/>
                  <a:chExt cx="445322" cy="1721753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2A7ADBDB-9D13-4B62-8B53-D9593CB5301D}"/>
                      </a:ext>
                    </a:extLst>
                  </p:cNvPr>
                  <p:cNvSpPr/>
                  <p:nvPr/>
                </p:nvSpPr>
                <p:spPr>
                  <a:xfrm>
                    <a:off x="2285998" y="1984961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D130DF6D-70A2-4C26-9D20-674C7D893FD8}"/>
                      </a:ext>
                    </a:extLst>
                  </p:cNvPr>
                  <p:cNvSpPr/>
                  <p:nvPr/>
                </p:nvSpPr>
                <p:spPr>
                  <a:xfrm>
                    <a:off x="2285998" y="2455348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194D83AF-BB57-4D18-B06D-D873E99548C9}"/>
                      </a:ext>
                    </a:extLst>
                  </p:cNvPr>
                  <p:cNvSpPr/>
                  <p:nvPr/>
                </p:nvSpPr>
                <p:spPr>
                  <a:xfrm>
                    <a:off x="2285998" y="3219871"/>
                    <a:ext cx="367646" cy="36764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C427D2EF-79AA-4EF3-A56C-62DDBBFE378A}"/>
                      </a:ext>
                    </a:extLst>
                  </p:cNvPr>
                  <p:cNvGrpSpPr/>
                  <p:nvPr/>
                </p:nvGrpSpPr>
                <p:grpSpPr>
                  <a:xfrm>
                    <a:off x="2465249" y="2925735"/>
                    <a:ext cx="9144" cy="191394"/>
                    <a:chOff x="2028333" y="2960017"/>
                    <a:chExt cx="9144" cy="191394"/>
                  </a:xfrm>
                </p:grpSpPr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0F3884D7-0996-4C05-9279-CAFF7C24A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2960017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431AD0B9-6A07-47E0-8BEE-5C273729B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3051142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DF732265-6AA8-45A9-9533-E17316763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8333" y="3142267"/>
                      <a:ext cx="9144" cy="914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DD6EBB74-2B2F-4845-9F31-1165223A80FC}"/>
                      </a:ext>
                    </a:extLst>
                  </p:cNvPr>
                  <p:cNvSpPr/>
                  <p:nvPr/>
                </p:nvSpPr>
                <p:spPr>
                  <a:xfrm>
                    <a:off x="2242448" y="1941074"/>
                    <a:ext cx="445322" cy="1721753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AE9DD64F-DFFD-460B-BCA8-AD40F7AC84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1690" y="3949277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AE9DD64F-DFFD-460B-BCA8-AD40F7AC84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1690" y="3949277"/>
                      <a:ext cx="56560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07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4DA66458-8175-4AC3-9F6B-9C3396D9C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37334" y="3710944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2C6CC1F3-8DA9-4DE8-BE19-7C388D998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91690" y="859029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2C6CC1F3-8DA9-4DE8-BE19-7C388D998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1690" y="859029"/>
                      <a:ext cx="56560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11828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E6B25943-BCBB-49F9-AA89-43A06F49B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37334" y="1469104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670B47B-C773-4687-A85B-A8199CD4CA71}"/>
                  </a:ext>
                </a:extLst>
              </p:cNvPr>
              <p:cNvGrpSpPr/>
              <p:nvPr/>
            </p:nvGrpSpPr>
            <p:grpSpPr>
              <a:xfrm>
                <a:off x="10343446" y="859029"/>
                <a:ext cx="565608" cy="3459580"/>
                <a:chOff x="10145482" y="859029"/>
                <a:chExt cx="565608" cy="3459580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22ED727-4513-4005-8C56-B2A0D7D414AD}"/>
                    </a:ext>
                  </a:extLst>
                </p:cNvPr>
                <p:cNvSpPr/>
                <p:nvPr/>
              </p:nvSpPr>
              <p:spPr>
                <a:xfrm>
                  <a:off x="10244463" y="17775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3260CB1F-B3F7-4B4D-828E-66D308FF63EB}"/>
                    </a:ext>
                  </a:extLst>
                </p:cNvPr>
                <p:cNvSpPr/>
                <p:nvPr/>
              </p:nvSpPr>
              <p:spPr>
                <a:xfrm>
                  <a:off x="10244463" y="224795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E31860DB-53C3-486B-B5E2-798DF3292B49}"/>
                    </a:ext>
                  </a:extLst>
                </p:cNvPr>
                <p:cNvSpPr/>
                <p:nvPr/>
              </p:nvSpPr>
              <p:spPr>
                <a:xfrm>
                  <a:off x="10244463" y="301248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352D7B3B-42CB-42C2-AB52-3EF1EB14829A}"/>
                    </a:ext>
                  </a:extLst>
                </p:cNvPr>
                <p:cNvGrpSpPr/>
                <p:nvPr/>
              </p:nvGrpSpPr>
              <p:grpSpPr>
                <a:xfrm>
                  <a:off x="10423714" y="271834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E3271AB-F546-453C-A27C-AB009535B0A2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AB530A22-88ED-4624-A19B-C3E8BE351908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7A38078-75C8-4019-965C-01F1A0ECCCB2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4F0D006-1CF1-4080-83ED-026F9389482C}"/>
                    </a:ext>
                  </a:extLst>
                </p:cNvPr>
                <p:cNvSpPr/>
                <p:nvPr/>
              </p:nvSpPr>
              <p:spPr>
                <a:xfrm>
                  <a:off x="10205625" y="173368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0451ADB9-2F94-477C-A005-B77B0E443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45482" y="3949277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0451ADB9-2F94-477C-A005-B77B0E4433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45482" y="3949277"/>
                      <a:ext cx="565608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75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FCD71691-3AEC-44B1-85A1-3D5FCD52F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291126" y="3710944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BF552532-30C1-4999-8CCA-2E63E08142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45482" y="859029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BF552532-30C1-4999-8CCA-2E63E08142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45482" y="859029"/>
                      <a:ext cx="565608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860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3717B7B6-1F0F-4BBB-8AD7-4708F157A2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291126" y="1469105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EBB9E25-40B2-43AF-B075-F1F42DDFD458}"/>
                  </a:ext>
                </a:extLst>
              </p:cNvPr>
              <p:cNvGrpSpPr/>
              <p:nvPr/>
            </p:nvGrpSpPr>
            <p:grpSpPr>
              <a:xfrm>
                <a:off x="7480197" y="2149626"/>
                <a:ext cx="565608" cy="439193"/>
                <a:chOff x="7480197" y="2149626"/>
                <a:chExt cx="565608" cy="439193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4BE9D297-839F-4DD3-80D5-880B0CE2A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5841" y="2588819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89496D4-17F0-4042-BCE1-F77458A64F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0197" y="2149626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89496D4-17F0-4042-BCE1-F77458A64F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80197" y="2149626"/>
                      <a:ext cx="565608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107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ABA01DD5-8583-43F3-AF54-2E20DFE0D892}"/>
                  </a:ext>
                </a:extLst>
              </p:cNvPr>
              <p:cNvGrpSpPr/>
              <p:nvPr/>
            </p:nvGrpSpPr>
            <p:grpSpPr>
              <a:xfrm>
                <a:off x="8698691" y="2149626"/>
                <a:ext cx="565608" cy="439193"/>
                <a:chOff x="8698691" y="2149626"/>
                <a:chExt cx="565608" cy="439193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07C6E5B-8D46-4EAA-9817-717517E69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44335" y="2588819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F3EB2DAD-DE6B-4760-9A3B-549DCDE785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8691" y="2149626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F3EB2DAD-DE6B-4760-9A3B-549DCDE785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8691" y="2149626"/>
                      <a:ext cx="565608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107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C33D389-FB21-47E2-A637-AD3367B95ED9}"/>
                  </a:ext>
                </a:extLst>
              </p:cNvPr>
              <p:cNvGrpSpPr/>
              <p:nvPr/>
            </p:nvGrpSpPr>
            <p:grpSpPr>
              <a:xfrm>
                <a:off x="9541348" y="2149626"/>
                <a:ext cx="565608" cy="439193"/>
                <a:chOff x="9541348" y="2149626"/>
                <a:chExt cx="565608" cy="439193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80D091EB-373E-4C0F-9136-F2AD780A8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4123" y="2588819"/>
                  <a:ext cx="2743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7F371DE-0348-40C5-9AD4-165B33CB3F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1348" y="2149626"/>
                      <a:ext cx="5656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7F371DE-0348-40C5-9AD4-165B33CB3F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1348" y="2149626"/>
                      <a:ext cx="565608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451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6D61063E-F39C-4A44-A354-2F5E9A72FA1C}"/>
                      </a:ext>
                    </a:extLst>
                  </p:cNvPr>
                  <p:cNvSpPr txBox="1"/>
                  <p:nvPr/>
                </p:nvSpPr>
                <p:spPr>
                  <a:xfrm>
                    <a:off x="5880112" y="2404153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6D61063E-F39C-4A44-A354-2F5E9A72FA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112" y="2404153"/>
                    <a:ext cx="56560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61A67F4A-56B6-4717-A371-F897E131D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6614" y="2588819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718C5D7-4A44-4707-BA7F-ED4BD60C8113}"/>
                      </a:ext>
                    </a:extLst>
                  </p:cNvPr>
                  <p:cNvSpPr txBox="1"/>
                  <p:nvPr/>
                </p:nvSpPr>
                <p:spPr>
                  <a:xfrm>
                    <a:off x="6360970" y="259026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718C5D7-4A44-4707-BA7F-ED4BD60C8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0970" y="2590265"/>
                    <a:ext cx="5656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D6A46E43-8197-4C32-9516-19EF33ED33F2}"/>
                      </a:ext>
                    </a:extLst>
                  </p:cNvPr>
                  <p:cNvSpPr txBox="1"/>
                  <p:nvPr/>
                </p:nvSpPr>
                <p:spPr>
                  <a:xfrm>
                    <a:off x="7436373" y="259026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D6A46E43-8197-4C32-9516-19EF33ED33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6373" y="2590265"/>
                    <a:ext cx="5656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91204B47-4ABE-4AF4-BDB4-F212D2AF223D}"/>
                      </a:ext>
                    </a:extLst>
                  </p:cNvPr>
                  <p:cNvSpPr txBox="1"/>
                  <p:nvPr/>
                </p:nvSpPr>
                <p:spPr>
                  <a:xfrm>
                    <a:off x="8699761" y="259026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91204B47-4ABE-4AF4-BDB4-F212D2AF22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9761" y="2590265"/>
                    <a:ext cx="5656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BE62CD5-26BB-4E14-8D0D-EEF0B5993B1D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657" y="259026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BE62CD5-26BB-4E14-8D0D-EEF0B5993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0657" y="2590265"/>
                    <a:ext cx="565608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244F904-3FE7-4BDD-B12A-308C22EA6CA0}"/>
                      </a:ext>
                    </a:extLst>
                  </p:cNvPr>
                  <p:cNvSpPr txBox="1"/>
                  <p:nvPr/>
                </p:nvSpPr>
                <p:spPr>
                  <a:xfrm>
                    <a:off x="7126653" y="353472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244F904-3FE7-4BDD-B12A-308C22EA6C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653" y="3534725"/>
                    <a:ext cx="56560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5607F66-6A25-4DAD-98D6-C4688F0C61F9}"/>
                      </a:ext>
                    </a:extLst>
                  </p:cNvPr>
                  <p:cNvSpPr txBox="1"/>
                  <p:nvPr/>
                </p:nvSpPr>
                <p:spPr>
                  <a:xfrm>
                    <a:off x="8323855" y="353472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5607F66-6A25-4DAD-98D6-C4688F0C61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3855" y="3534725"/>
                    <a:ext cx="56560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F1D95A-9463-411A-BF0B-4CD4E56299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72012" y="353472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F1D95A-9463-411A-BF0B-4CD4E5629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2012" y="3534725"/>
                    <a:ext cx="56560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41DECD98-6612-4DA7-8569-B528E5CCE351}"/>
                      </a:ext>
                    </a:extLst>
                  </p:cNvPr>
                  <p:cNvSpPr txBox="1"/>
                  <p:nvPr/>
                </p:nvSpPr>
                <p:spPr>
                  <a:xfrm>
                    <a:off x="7126653" y="1348338"/>
                    <a:ext cx="565608" cy="32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41DECD98-6612-4DA7-8569-B528E5CCE3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6653" y="1348338"/>
                    <a:ext cx="565608" cy="32476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6F2F0093-0C02-4629-8F71-CDAF2806DEA1}"/>
                      </a:ext>
                    </a:extLst>
                  </p:cNvPr>
                  <p:cNvSpPr txBox="1"/>
                  <p:nvPr/>
                </p:nvSpPr>
                <p:spPr>
                  <a:xfrm>
                    <a:off x="8309743" y="1348338"/>
                    <a:ext cx="565608" cy="32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6F2F0093-0C02-4629-8F71-CDAF2806DE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9743" y="1348338"/>
                    <a:ext cx="565608" cy="32476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A4892D30-1019-463C-B4C3-6B9E6DDF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6107" y="1348338"/>
                    <a:ext cx="565608" cy="32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A4892D30-1019-463C-B4C3-6B9E6DDFC3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6107" y="1348338"/>
                    <a:ext cx="565608" cy="32476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46B5044-1F84-4CD4-A910-4005D25825EB}"/>
                </a:ext>
              </a:extLst>
            </p:cNvPr>
            <p:cNvSpPr txBox="1"/>
            <p:nvPr/>
          </p:nvSpPr>
          <p:spPr>
            <a:xfrm>
              <a:off x="7009018" y="1216503"/>
              <a:ext cx="43525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4472C4"/>
                  </a:solidFill>
                </a:rPr>
                <a:t>Recurrent Neural Network</a:t>
              </a: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CC83EE22-E946-4660-9094-D2C220F79E18}"/>
              </a:ext>
            </a:extLst>
          </p:cNvPr>
          <p:cNvSpPr txBox="1"/>
          <p:nvPr/>
        </p:nvSpPr>
        <p:spPr>
          <a:xfrm>
            <a:off x="537882" y="4413048"/>
            <a:ext cx="5241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Inputs and outputs could be different lengths in different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Doesn’t share features learned across different positions.</a:t>
            </a:r>
          </a:p>
        </p:txBody>
      </p:sp>
    </p:spTree>
    <p:extLst>
      <p:ext uri="{BB962C8B-B14F-4D97-AF65-F5344CB8AC3E}">
        <p14:creationId xmlns:p14="http://schemas.microsoft.com/office/powerpoint/2010/main" val="7720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9" y="179110"/>
            <a:ext cx="511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Close Look at RNN Cell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468599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2ED2937-FA1D-4C4B-8A3B-6C0516B9C0CD}"/>
              </a:ext>
            </a:extLst>
          </p:cNvPr>
          <p:cNvGrpSpPr/>
          <p:nvPr/>
        </p:nvGrpSpPr>
        <p:grpSpPr>
          <a:xfrm>
            <a:off x="443059" y="1518591"/>
            <a:ext cx="5257508" cy="3459580"/>
            <a:chOff x="5880112" y="859029"/>
            <a:chExt cx="5257508" cy="345958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C164F8-A2FF-447D-9A44-4BA2E8E0DDAE}"/>
                </a:ext>
              </a:extLst>
            </p:cNvPr>
            <p:cNvGrpSpPr/>
            <p:nvPr/>
          </p:nvGrpSpPr>
          <p:grpSpPr>
            <a:xfrm rot="5400000">
              <a:off x="9396817" y="2493122"/>
              <a:ext cx="9144" cy="191394"/>
              <a:chOff x="2028333" y="2960017"/>
              <a:chExt cx="9144" cy="191394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F157AAF6-E95A-4966-A81D-FF30D7E62689}"/>
                  </a:ext>
                </a:extLst>
              </p:cNvPr>
              <p:cNvSpPr/>
              <p:nvPr/>
            </p:nvSpPr>
            <p:spPr>
              <a:xfrm>
                <a:off x="2028333" y="296001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FE259A1-E385-4E7B-8D89-4F45732A14B1}"/>
                  </a:ext>
                </a:extLst>
              </p:cNvPr>
              <p:cNvSpPr/>
              <p:nvPr/>
            </p:nvSpPr>
            <p:spPr>
              <a:xfrm>
                <a:off x="2028333" y="30511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6425A72-1D46-40E8-8337-C01742317214}"/>
                  </a:ext>
                </a:extLst>
              </p:cNvPr>
              <p:cNvSpPr/>
              <p:nvPr/>
            </p:nvSpPr>
            <p:spPr>
              <a:xfrm>
                <a:off x="2028333" y="314226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9404A225-498C-4ED6-95CF-90C61EB24154}"/>
                </a:ext>
              </a:extLst>
            </p:cNvPr>
            <p:cNvGrpSpPr/>
            <p:nvPr/>
          </p:nvGrpSpPr>
          <p:grpSpPr>
            <a:xfrm>
              <a:off x="6877688" y="859029"/>
              <a:ext cx="565608" cy="3459580"/>
              <a:chOff x="6877688" y="859029"/>
              <a:chExt cx="565608" cy="3459580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6AFDB16-B045-4647-A14D-B5FEBC4B9DDD}"/>
                  </a:ext>
                </a:extLst>
              </p:cNvPr>
              <p:cNvGrpSpPr/>
              <p:nvPr/>
            </p:nvGrpSpPr>
            <p:grpSpPr>
              <a:xfrm>
                <a:off x="6937831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6229916-333B-4BF8-8FE1-03A70906C31A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67EAFAC-A904-4CEC-B92F-A2A9531885A9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44A3A15-D01D-47DD-8BC0-A0EB8ACE4DEF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324001C-EDFE-4AD6-9FED-ADA3FBA2C270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C3C64A03-1761-4DAB-A53F-C36CDB7A60A8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0ED8D1B3-6197-4A18-9959-648F04B653F2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5230A3F8-FA3D-4D08-879B-40101ED0FA57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86221085-A342-4BB9-97DC-02728D5EB368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DABC5263-B4B5-4BD3-B7D1-DDD9D12C2B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77688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DABC5263-B4B5-4BD3-B7D1-DDD9D12C2B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688" y="3949277"/>
                    <a:ext cx="5656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51A02D40-3183-438C-A330-351DBE38C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332" y="3710945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75C97D31-B41E-4ABD-AB1D-366353C9F302}"/>
                      </a:ext>
                    </a:extLst>
                  </p:cNvPr>
                  <p:cNvSpPr txBox="1"/>
                  <p:nvPr/>
                </p:nvSpPr>
                <p:spPr>
                  <a:xfrm>
                    <a:off x="6877688" y="859029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75C97D31-B41E-4ABD-AB1D-366353C9F3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688" y="859029"/>
                    <a:ext cx="56560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828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9C0EEC80-0BF0-4443-AE43-0D979244CBD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332" y="1469105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57708C3-7422-49D2-9DD0-784DAD721759}"/>
                </a:ext>
              </a:extLst>
            </p:cNvPr>
            <p:cNvGrpSpPr/>
            <p:nvPr/>
          </p:nvGrpSpPr>
          <p:grpSpPr>
            <a:xfrm>
              <a:off x="8091690" y="859029"/>
              <a:ext cx="565608" cy="3459580"/>
              <a:chOff x="8091690" y="859029"/>
              <a:chExt cx="565608" cy="34595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2751C1B-E3CD-49D9-BBD0-5D04A4824AD9}"/>
                  </a:ext>
                </a:extLst>
              </p:cNvPr>
              <p:cNvGrpSpPr/>
              <p:nvPr/>
            </p:nvGrpSpPr>
            <p:grpSpPr>
              <a:xfrm>
                <a:off x="8151833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9FA861FB-0F4F-42DA-9D17-40406A9BD9AA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58065DF-7630-422C-A173-25280B60C507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9A0D20D0-BFEC-45E1-8963-8077084E43B8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CEA293D7-7D59-4E53-84A5-E76F13E92872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59E85CF6-C18C-4688-800D-6C9B63176510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5FD1352F-9E18-4CFA-AAB9-3565BEF43E86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9C576A85-2355-47EA-B200-1E790E793B68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B2CBA581-6278-4BF9-8B1F-682E33E37F78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4A4AA402-2405-4718-889C-728F7C04772F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690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4A4AA402-2405-4718-889C-728F7C047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690" y="3949277"/>
                    <a:ext cx="565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2CCCD650-D63A-4AC7-99F0-D33FACBBE6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37334" y="371094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B94DE6D0-45CC-4726-8845-B4AF5BEFA6EF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690" y="859029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B94DE6D0-45CC-4726-8845-B4AF5BEFA6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690" y="859029"/>
                    <a:ext cx="56560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828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4E4F855-2930-442B-B34A-26E1F9751A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37334" y="146910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CD360D-7B3F-4790-8DAE-8048DB01B140}"/>
                </a:ext>
              </a:extLst>
            </p:cNvPr>
            <p:cNvGrpSpPr/>
            <p:nvPr/>
          </p:nvGrpSpPr>
          <p:grpSpPr>
            <a:xfrm>
              <a:off x="10343446" y="859029"/>
              <a:ext cx="565608" cy="3459580"/>
              <a:chOff x="10145482" y="859029"/>
              <a:chExt cx="565608" cy="345958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AC9DF18-CEE1-4AB2-991A-AC058CE94F60}"/>
                  </a:ext>
                </a:extLst>
              </p:cNvPr>
              <p:cNvSpPr/>
              <p:nvPr/>
            </p:nvSpPr>
            <p:spPr>
              <a:xfrm>
                <a:off x="10244463" y="1777571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7AD250-6F5E-4B49-8285-FC27D09C7126}"/>
                  </a:ext>
                </a:extLst>
              </p:cNvPr>
              <p:cNvSpPr/>
              <p:nvPr/>
            </p:nvSpPr>
            <p:spPr>
              <a:xfrm>
                <a:off x="10244463" y="2247958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818A12-3BBE-4064-92B5-9D899F21969A}"/>
                  </a:ext>
                </a:extLst>
              </p:cNvPr>
              <p:cNvSpPr/>
              <p:nvPr/>
            </p:nvSpPr>
            <p:spPr>
              <a:xfrm>
                <a:off x="10244463" y="3012481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B749B5C-B3B1-4E06-A2F4-E5C47DB5AF13}"/>
                  </a:ext>
                </a:extLst>
              </p:cNvPr>
              <p:cNvGrpSpPr/>
              <p:nvPr/>
            </p:nvGrpSpPr>
            <p:grpSpPr>
              <a:xfrm>
                <a:off x="10423714" y="2718345"/>
                <a:ext cx="9144" cy="191394"/>
                <a:chOff x="2028333" y="2960017"/>
                <a:chExt cx="9144" cy="191394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386E0154-BE34-4689-B0A3-CE9C5BF23BFF}"/>
                    </a:ext>
                  </a:extLst>
                </p:cNvPr>
                <p:cNvSpPr/>
                <p:nvPr/>
              </p:nvSpPr>
              <p:spPr>
                <a:xfrm>
                  <a:off x="2028333" y="296001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BE67BE5-9614-4D2A-8BFC-F6C068665DE2}"/>
                    </a:ext>
                  </a:extLst>
                </p:cNvPr>
                <p:cNvSpPr/>
                <p:nvPr/>
              </p:nvSpPr>
              <p:spPr>
                <a:xfrm>
                  <a:off x="2028333" y="30511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F1D3193-F382-4B87-9592-76B5A32C18FF}"/>
                    </a:ext>
                  </a:extLst>
                </p:cNvPr>
                <p:cNvSpPr/>
                <p:nvPr/>
              </p:nvSpPr>
              <p:spPr>
                <a:xfrm>
                  <a:off x="2028333" y="314226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AA79DEC-3AF2-4856-8C0E-FCE89C5D14A4}"/>
                  </a:ext>
                </a:extLst>
              </p:cNvPr>
              <p:cNvSpPr/>
              <p:nvPr/>
            </p:nvSpPr>
            <p:spPr>
              <a:xfrm>
                <a:off x="10205625" y="1733684"/>
                <a:ext cx="445322" cy="17217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BABA57F9-CAE4-4423-A72A-B32C176EDB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5482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BABA57F9-CAE4-4423-A72A-B32C176ED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5482" y="3949277"/>
                    <a:ext cx="56560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108E807-C85C-481E-BE1A-57DAB54AA9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91126" y="371094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A83E1250-14D5-4D4B-ADBA-6C9A09E63B7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5482" y="859029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A83E1250-14D5-4D4B-ADBA-6C9A09E63B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5482" y="859029"/>
                    <a:ext cx="56560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60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96CD5A81-CB31-410D-9D85-13DF948096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91126" y="1469105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7622129-C30F-493E-A3EF-4A2C674F71C1}"/>
                </a:ext>
              </a:extLst>
            </p:cNvPr>
            <p:cNvGrpSpPr/>
            <p:nvPr/>
          </p:nvGrpSpPr>
          <p:grpSpPr>
            <a:xfrm>
              <a:off x="7480197" y="2149626"/>
              <a:ext cx="565608" cy="439193"/>
              <a:chOff x="7480197" y="2149626"/>
              <a:chExt cx="565608" cy="439193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CCB8064-4810-4D0A-BB3C-CFCE6B776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5841" y="2588819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96B52F5-53BC-4C7C-8D5A-2ACD13177AF9}"/>
                      </a:ext>
                    </a:extLst>
                  </p:cNvPr>
                  <p:cNvSpPr txBox="1"/>
                  <p:nvPr/>
                </p:nvSpPr>
                <p:spPr>
                  <a:xfrm>
                    <a:off x="7480197" y="2149626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96B52F5-53BC-4C7C-8D5A-2ACD13177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0197" y="2149626"/>
                    <a:ext cx="56560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F3DC98D-F2AB-475D-9629-E64FF0840B28}"/>
                </a:ext>
              </a:extLst>
            </p:cNvPr>
            <p:cNvGrpSpPr/>
            <p:nvPr/>
          </p:nvGrpSpPr>
          <p:grpSpPr>
            <a:xfrm>
              <a:off x="8698691" y="2149626"/>
              <a:ext cx="565608" cy="439193"/>
              <a:chOff x="8698691" y="2149626"/>
              <a:chExt cx="565608" cy="439193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964D0CE2-5032-4BF6-B182-CAE131B3A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4335" y="2588819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373699A-1E79-4EE2-91BA-A4C5F00AD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698691" y="2149626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8373699A-1E79-4EE2-91BA-A4C5F00AD8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8691" y="2149626"/>
                    <a:ext cx="5656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B94CE41-23DD-4CD0-8E74-C4C58DB6F232}"/>
                </a:ext>
              </a:extLst>
            </p:cNvPr>
            <p:cNvGrpSpPr/>
            <p:nvPr/>
          </p:nvGrpSpPr>
          <p:grpSpPr>
            <a:xfrm>
              <a:off x="9541348" y="2149626"/>
              <a:ext cx="565608" cy="439193"/>
              <a:chOff x="9541348" y="2149626"/>
              <a:chExt cx="565608" cy="439193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09912CEB-AA51-4958-8876-A188550AD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4123" y="2588819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F893452-7DA5-49EE-8325-8B11D0B628D7}"/>
                      </a:ext>
                    </a:extLst>
                  </p:cNvPr>
                  <p:cNvSpPr txBox="1"/>
                  <p:nvPr/>
                </p:nvSpPr>
                <p:spPr>
                  <a:xfrm>
                    <a:off x="9541348" y="2149626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7F893452-7DA5-49EE-8325-8B11D0B628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348" y="2149626"/>
                    <a:ext cx="56560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51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B041FE-3D46-4411-BA10-15ED9F71FBE1}"/>
                    </a:ext>
                  </a:extLst>
                </p:cNvPr>
                <p:cNvSpPr txBox="1"/>
                <p:nvPr/>
              </p:nvSpPr>
              <p:spPr>
                <a:xfrm>
                  <a:off x="5880112" y="2404153"/>
                  <a:ext cx="56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1B041FE-3D46-4411-BA10-15ED9F71F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0112" y="2404153"/>
                  <a:ext cx="56560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1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12FD411-19F9-4594-A8A2-5480CE3946D9}"/>
                </a:ext>
              </a:extLst>
            </p:cNvPr>
            <p:cNvCxnSpPr>
              <a:cxnSpLocks/>
            </p:cNvCxnSpPr>
            <p:nvPr/>
          </p:nvCxnSpPr>
          <p:spPr>
            <a:xfrm>
              <a:off x="6506614" y="2588819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D20AB67-B234-4FA3-8605-1BD58674C98E}"/>
                    </a:ext>
                  </a:extLst>
                </p:cNvPr>
                <p:cNvSpPr txBox="1"/>
                <p:nvPr/>
              </p:nvSpPr>
              <p:spPr>
                <a:xfrm>
                  <a:off x="6360970" y="259026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D20AB67-B234-4FA3-8605-1BD58674C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970" y="2590265"/>
                  <a:ext cx="56560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8E4413-B97E-418C-AD99-87C94DF85DD4}"/>
                    </a:ext>
                  </a:extLst>
                </p:cNvPr>
                <p:cNvSpPr txBox="1"/>
                <p:nvPr/>
              </p:nvSpPr>
              <p:spPr>
                <a:xfrm>
                  <a:off x="7436373" y="259026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98E4413-B97E-418C-AD99-87C94DF8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73" y="2590265"/>
                  <a:ext cx="56560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338F2C8-7E5E-48D8-A7C3-E289B680AFC8}"/>
                    </a:ext>
                  </a:extLst>
                </p:cNvPr>
                <p:cNvSpPr txBox="1"/>
                <p:nvPr/>
              </p:nvSpPr>
              <p:spPr>
                <a:xfrm>
                  <a:off x="8699761" y="259026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E338F2C8-7E5E-48D8-A7C3-E289B680A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9761" y="2590265"/>
                  <a:ext cx="56560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A75C7EC-A5B9-4CD0-A481-714180C2612D}"/>
                    </a:ext>
                  </a:extLst>
                </p:cNvPr>
                <p:cNvSpPr txBox="1"/>
                <p:nvPr/>
              </p:nvSpPr>
              <p:spPr>
                <a:xfrm>
                  <a:off x="9560657" y="259026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9A75C7EC-A5B9-4CD0-A481-714180C26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657" y="2590265"/>
                  <a:ext cx="56560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BB63095-8B90-4FA6-A6D9-1062C3DE5303}"/>
                    </a:ext>
                  </a:extLst>
                </p:cNvPr>
                <p:cNvSpPr txBox="1"/>
                <p:nvPr/>
              </p:nvSpPr>
              <p:spPr>
                <a:xfrm>
                  <a:off x="7126653" y="353472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BB63095-8B90-4FA6-A6D9-1062C3DE5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653" y="3534725"/>
                  <a:ext cx="56560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4E04814-8EB2-4EB9-B54F-9B6EB57F1C80}"/>
                    </a:ext>
                  </a:extLst>
                </p:cNvPr>
                <p:cNvSpPr txBox="1"/>
                <p:nvPr/>
              </p:nvSpPr>
              <p:spPr>
                <a:xfrm>
                  <a:off x="8323855" y="353472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F4E04814-8EB2-4EB9-B54F-9B6EB57F1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55" y="3534725"/>
                  <a:ext cx="56560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03479D0-0075-4620-9687-F6183A84289D}"/>
                    </a:ext>
                  </a:extLst>
                </p:cNvPr>
                <p:cNvSpPr txBox="1"/>
                <p:nvPr/>
              </p:nvSpPr>
              <p:spPr>
                <a:xfrm>
                  <a:off x="10572012" y="3534725"/>
                  <a:ext cx="5656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903479D0-0075-4620-9687-F6183A84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012" y="3534725"/>
                  <a:ext cx="56560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3674011-B460-480B-A4B9-3988E1B3DC67}"/>
                    </a:ext>
                  </a:extLst>
                </p:cNvPr>
                <p:cNvSpPr txBox="1"/>
                <p:nvPr/>
              </p:nvSpPr>
              <p:spPr>
                <a:xfrm>
                  <a:off x="7126653" y="1348338"/>
                  <a:ext cx="565608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3674011-B460-480B-A4B9-3988E1B3D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653" y="1348338"/>
                  <a:ext cx="565608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1732070-4967-4633-8A7D-1C132CF14F8D}"/>
                    </a:ext>
                  </a:extLst>
                </p:cNvPr>
                <p:cNvSpPr txBox="1"/>
                <p:nvPr/>
              </p:nvSpPr>
              <p:spPr>
                <a:xfrm>
                  <a:off x="8309743" y="1348338"/>
                  <a:ext cx="565608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51732070-4967-4633-8A7D-1C132CF14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9743" y="1348338"/>
                  <a:ext cx="565608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9BF3B80-F150-4DED-A5C5-1576DC9AACFD}"/>
                    </a:ext>
                  </a:extLst>
                </p:cNvPr>
                <p:cNvSpPr txBox="1"/>
                <p:nvPr/>
              </p:nvSpPr>
              <p:spPr>
                <a:xfrm>
                  <a:off x="10566107" y="1348338"/>
                  <a:ext cx="565608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9BF3B80-F150-4DED-A5C5-1576DC9AA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6107" y="1348338"/>
                  <a:ext cx="565608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73CBEF53-738C-4A99-A676-A591D4D19B1B}"/>
              </a:ext>
            </a:extLst>
          </p:cNvPr>
          <p:cNvGrpSpPr/>
          <p:nvPr/>
        </p:nvGrpSpPr>
        <p:grpSpPr>
          <a:xfrm>
            <a:off x="6172531" y="214203"/>
            <a:ext cx="5846644" cy="5634379"/>
            <a:chOff x="6172531" y="214203"/>
            <a:chExt cx="5846644" cy="5634379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16E4056A-0151-4DA4-95B4-AC4E5F1E7867}"/>
                </a:ext>
              </a:extLst>
            </p:cNvPr>
            <p:cNvGrpSpPr/>
            <p:nvPr/>
          </p:nvGrpSpPr>
          <p:grpSpPr>
            <a:xfrm>
              <a:off x="6172531" y="214203"/>
              <a:ext cx="5846644" cy="4485410"/>
              <a:chOff x="6172531" y="214203"/>
              <a:chExt cx="5846644" cy="44854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817B976-6A81-4FA2-A72C-5C4494175F72}"/>
                  </a:ext>
                </a:extLst>
              </p:cNvPr>
              <p:cNvSpPr/>
              <p:nvPr/>
            </p:nvSpPr>
            <p:spPr>
              <a:xfrm>
                <a:off x="7362334" y="1480716"/>
                <a:ext cx="3912124" cy="2459688"/>
              </a:xfrm>
              <a:prstGeom prst="rect">
                <a:avLst/>
              </a:prstGeom>
              <a:noFill/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3EC5649-6D6A-4835-B5A4-51860232E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395" y="2347725"/>
                <a:ext cx="640080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B5221B8-A5F8-4CCD-8DD4-037D2CC38271}"/>
                  </a:ext>
                </a:extLst>
              </p:cNvPr>
              <p:cNvSpPr/>
              <p:nvPr/>
            </p:nvSpPr>
            <p:spPr>
              <a:xfrm>
                <a:off x="7711105" y="2210565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5B112C3-E597-4E1E-90F8-6595CE2FA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1414" y="2347725"/>
                <a:ext cx="640080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47C2EFD-B387-4CE9-97BE-16C1D4044A39}"/>
                  </a:ext>
                </a:extLst>
              </p:cNvPr>
              <p:cNvSpPr/>
              <p:nvPr/>
            </p:nvSpPr>
            <p:spPr>
              <a:xfrm>
                <a:off x="8757483" y="2210565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D1361CC-84DD-4C05-A336-D52CAC7C7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216" y="2347725"/>
                <a:ext cx="274320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CC0D99-F757-47F1-949C-DE132BBFA923}"/>
                  </a:ext>
                </a:extLst>
              </p:cNvPr>
              <p:cNvSpPr/>
              <p:nvPr/>
            </p:nvSpPr>
            <p:spPr>
              <a:xfrm>
                <a:off x="9428671" y="2210577"/>
                <a:ext cx="507182" cy="2742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tanh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4E8F1E4-BC40-4488-9B85-4350E4DF1A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574603" y="2875626"/>
                <a:ext cx="640080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E8F57FB-2D60-4B15-9E92-2494BD957E1C}"/>
                  </a:ext>
                </a:extLst>
              </p:cNvPr>
              <p:cNvSpPr/>
              <p:nvPr/>
            </p:nvSpPr>
            <p:spPr>
              <a:xfrm>
                <a:off x="8757483" y="3266367"/>
                <a:ext cx="274320" cy="2743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5A165BE-2624-4104-8F89-E22A63C73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2189" y="2347725"/>
                <a:ext cx="2006986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A1673D6-FBFF-4911-AA48-3992AADA66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0321" y="1253765"/>
                <a:ext cx="0" cy="109396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25E5329-9569-4062-8B8A-9F63783901CB}"/>
                  </a:ext>
                </a:extLst>
              </p:cNvPr>
              <p:cNvSpPr/>
              <p:nvPr/>
            </p:nvSpPr>
            <p:spPr>
              <a:xfrm>
                <a:off x="10290281" y="959235"/>
                <a:ext cx="640080" cy="27429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</a:rPr>
                  <a:t>softmax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EB618C6-75F0-48D9-B2A6-24720C6691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0321" y="575033"/>
                <a:ext cx="0" cy="361092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DE685FE-7614-473A-BC8F-41C3106E2C01}"/>
                      </a:ext>
                    </a:extLst>
                  </p:cNvPr>
                  <p:cNvSpPr txBox="1"/>
                  <p:nvPr/>
                </p:nvSpPr>
                <p:spPr>
                  <a:xfrm>
                    <a:off x="6172531" y="2163059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DE685FE-7614-473A-BC8F-41C3106E2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531" y="2163059"/>
                    <a:ext cx="56560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46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D37C9D51-FA4E-4869-B880-4E6367A211BA}"/>
                      </a:ext>
                    </a:extLst>
                  </p:cNvPr>
                  <p:cNvSpPr txBox="1"/>
                  <p:nvPr/>
                </p:nvSpPr>
                <p:spPr>
                  <a:xfrm>
                    <a:off x="8611839" y="4330281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D37C9D51-FA4E-4869-B880-4E6367A211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1839" y="4330281"/>
                    <a:ext cx="56560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71C1FC4-2330-4E00-BF3E-7D1208A005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574603" y="3940404"/>
                <a:ext cx="640080" cy="0"/>
              </a:xfrm>
              <a:prstGeom prst="straightConnector1">
                <a:avLst/>
              </a:prstGeom>
              <a:ln w="38100">
                <a:solidFill>
                  <a:srgbClr val="4472C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281AC347-49B0-4F11-B9CD-23EC4496E19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517" y="214203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y-GB" i="1">
                                  <a:latin typeface="Cambria Math" panose="02040503050406030204" pitchFamily="18" charset="0"/>
                                </a:rPr>
                                <m:t>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281AC347-49B0-4F11-B9CD-23EC4496E1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517" y="214203"/>
                    <a:ext cx="56560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226" r="-430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3660EBC-24F5-46EE-97E0-CBB9749FF9B6}"/>
                  </a:ext>
                </a:extLst>
              </p:cNvPr>
              <p:cNvSpPr txBox="1"/>
              <p:nvPr/>
            </p:nvSpPr>
            <p:spPr>
              <a:xfrm>
                <a:off x="10524517" y="3624319"/>
                <a:ext cx="811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RNN cell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A92101C-07F5-4DA3-AA25-2815F97EE08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40824" y="1978393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CA92101C-07F5-4DA3-AA25-2815F97EE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40824" y="1978393"/>
                    <a:ext cx="56560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75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3FFB289-DFC3-48C4-9FD7-924E29D9994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9397" y="1626635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3FFB289-DFC3-48C4-9FD7-924E29D99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9397" y="1626635"/>
                    <a:ext cx="56560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D1110D80-131C-4D6D-B9FE-3B3156A4D738}"/>
                      </a:ext>
                    </a:extLst>
                  </p:cNvPr>
                  <p:cNvSpPr txBox="1"/>
                  <p:nvPr/>
                </p:nvSpPr>
                <p:spPr>
                  <a:xfrm>
                    <a:off x="8045636" y="1957848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D1110D80-131C-4D6D-B9FE-3B3156A4D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5636" y="1957848"/>
                    <a:ext cx="56560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7D06E56D-3D75-45E8-A619-AB91DB5C5B17}"/>
                      </a:ext>
                    </a:extLst>
                  </p:cNvPr>
                  <p:cNvSpPr txBox="1"/>
                  <p:nvPr/>
                </p:nvSpPr>
                <p:spPr>
                  <a:xfrm>
                    <a:off x="8863063" y="2700117"/>
                    <a:ext cx="5656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7D06E56D-3D75-45E8-A619-AB91DB5C5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3063" y="2700117"/>
                    <a:ext cx="565608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3768861-5452-425C-8987-615DEA381E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9253" y="1618139"/>
                    <a:ext cx="565608" cy="32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𝑎𝑦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F3768861-5452-425C-8987-615DEA381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9253" y="1618139"/>
                    <a:ext cx="565608" cy="3247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661D4B7F-7F9F-44DD-B54B-9ACA69552034}"/>
                </a:ext>
              </a:extLst>
            </p:cNvPr>
            <p:cNvGrpSpPr/>
            <p:nvPr/>
          </p:nvGrpSpPr>
          <p:grpSpPr>
            <a:xfrm>
              <a:off x="6172531" y="4826421"/>
              <a:ext cx="5658108" cy="1022161"/>
              <a:chOff x="6172531" y="4826421"/>
              <a:chExt cx="5658108" cy="102216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756D7F2D-7A71-4EAD-A55A-FA0BCBD4E993}"/>
                      </a:ext>
                    </a:extLst>
                  </p:cNvPr>
                  <p:cNvSpPr txBox="1"/>
                  <p:nvPr/>
                </p:nvSpPr>
                <p:spPr>
                  <a:xfrm>
                    <a:off x="6172531" y="4826421"/>
                    <a:ext cx="5658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ax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p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en-US" sz="24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aa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−1&gt;</m:t>
                                      </m:r>
                                    </m:sup>
                                  </m:sSup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24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756D7F2D-7A71-4EAD-A55A-FA0BCBD4E9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531" y="4826421"/>
                    <a:ext cx="5658108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F48217F9-D65B-4DCB-8FBA-6591FAF31662}"/>
                      </a:ext>
                    </a:extLst>
                  </p:cNvPr>
                  <p:cNvSpPr/>
                  <p:nvPr/>
                </p:nvSpPr>
                <p:spPr>
                  <a:xfrm>
                    <a:off x="6172531" y="5331325"/>
                    <a:ext cx="4423006" cy="51725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y-GB" sz="2400" i="0">
                                  <a:latin typeface="Cambria Math" panose="02040503050406030204" pitchFamily="18" charset="0"/>
                                </a:rPr>
                                <m:t>ŷ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ay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F48217F9-D65B-4DCB-8FBA-6591FAF316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531" y="5331325"/>
                    <a:ext cx="4423006" cy="51725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430D54-DE8E-4384-BBCD-91EDD9410CDB}"/>
              </a:ext>
            </a:extLst>
          </p:cNvPr>
          <p:cNvSpPr/>
          <p:nvPr/>
        </p:nvSpPr>
        <p:spPr>
          <a:xfrm>
            <a:off x="2120309" y="1233901"/>
            <a:ext cx="3818496" cy="46474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EB749-B37E-4D3E-ACE3-E6071281FDF4}"/>
              </a:ext>
            </a:extLst>
          </p:cNvPr>
          <p:cNvSpPr txBox="1"/>
          <p:nvPr/>
        </p:nvSpPr>
        <p:spPr>
          <a:xfrm>
            <a:off x="179108" y="179110"/>
            <a:ext cx="8983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Problem of Long-Term Dependencies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EA052-165B-436B-83FC-E769A75F059E}"/>
              </a:ext>
            </a:extLst>
          </p:cNvPr>
          <p:cNvCxnSpPr>
            <a:cxnSpLocks/>
          </p:cNvCxnSpPr>
          <p:nvPr/>
        </p:nvCxnSpPr>
        <p:spPr>
          <a:xfrm>
            <a:off x="443059" y="810705"/>
            <a:ext cx="85406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AD3595-C881-4F59-9694-440A830ED9E0}"/>
              </a:ext>
            </a:extLst>
          </p:cNvPr>
          <p:cNvSpPr/>
          <p:nvPr/>
        </p:nvSpPr>
        <p:spPr>
          <a:xfrm>
            <a:off x="0" y="6608190"/>
            <a:ext cx="12192000" cy="249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53D08-C89C-4356-B37F-B7CF2F080967}"/>
              </a:ext>
            </a:extLst>
          </p:cNvPr>
          <p:cNvGrpSpPr/>
          <p:nvPr/>
        </p:nvGrpSpPr>
        <p:grpSpPr>
          <a:xfrm>
            <a:off x="386497" y="1442301"/>
            <a:ext cx="5028942" cy="3459580"/>
            <a:chOff x="598810" y="1442301"/>
            <a:chExt cx="5028942" cy="34595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A27139-1E91-461F-B841-9EBD0A256570}"/>
                </a:ext>
              </a:extLst>
            </p:cNvPr>
            <p:cNvGrpSpPr/>
            <p:nvPr/>
          </p:nvGrpSpPr>
          <p:grpSpPr>
            <a:xfrm rot="5400000">
              <a:off x="4115515" y="3076394"/>
              <a:ext cx="9144" cy="191394"/>
              <a:chOff x="2028333" y="2960017"/>
              <a:chExt cx="9144" cy="191394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59F0771-520E-45AF-B977-0A6C43E1C1E0}"/>
                  </a:ext>
                </a:extLst>
              </p:cNvPr>
              <p:cNvSpPr/>
              <p:nvPr/>
            </p:nvSpPr>
            <p:spPr>
              <a:xfrm>
                <a:off x="2028333" y="296001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27EEC61-4925-40CA-BC14-481C98730913}"/>
                  </a:ext>
                </a:extLst>
              </p:cNvPr>
              <p:cNvSpPr/>
              <p:nvPr/>
            </p:nvSpPr>
            <p:spPr>
              <a:xfrm>
                <a:off x="2028333" y="3051142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861E086-DDFE-4DDD-A949-CB59653CF99D}"/>
                  </a:ext>
                </a:extLst>
              </p:cNvPr>
              <p:cNvSpPr/>
              <p:nvPr/>
            </p:nvSpPr>
            <p:spPr>
              <a:xfrm>
                <a:off x="2028333" y="3142267"/>
                <a:ext cx="9144" cy="9144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B8A39B-AB8E-4A33-A260-D7E4EAA9E9FB}"/>
                </a:ext>
              </a:extLst>
            </p:cNvPr>
            <p:cNvGrpSpPr/>
            <p:nvPr/>
          </p:nvGrpSpPr>
          <p:grpSpPr>
            <a:xfrm>
              <a:off x="1596386" y="2316956"/>
              <a:ext cx="565608" cy="2584925"/>
              <a:chOff x="6877688" y="1733684"/>
              <a:chExt cx="565608" cy="258492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A12011-4CF8-4661-B92F-3B11722E9745}"/>
                  </a:ext>
                </a:extLst>
              </p:cNvPr>
              <p:cNvGrpSpPr/>
              <p:nvPr/>
            </p:nvGrpSpPr>
            <p:grpSpPr>
              <a:xfrm>
                <a:off x="6937831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E631416-8088-4D91-AEBB-D41E8FC0E5F2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C9A4B81-B8E6-4FF7-9DB8-C47B3840B39A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3BF6DAF-18CB-4C78-B979-DDD9D8A4B58B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5BE8092-E1D8-4707-8C41-7974E86BD5DA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3619207-5531-4CE6-9322-DC9459031797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899AF33-3F49-45C7-8485-E73298FA2E2A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62C7D61E-A825-46D0-B296-2C804C307C72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4A2F0E0-A4DC-402B-859F-B572E229A536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36A3B84-D2A0-42CD-8E02-91176BE719D7}"/>
                      </a:ext>
                    </a:extLst>
                  </p:cNvPr>
                  <p:cNvSpPr txBox="1"/>
                  <p:nvPr/>
                </p:nvSpPr>
                <p:spPr>
                  <a:xfrm>
                    <a:off x="6877688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36A3B84-D2A0-42CD-8E02-91176BE71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7688" y="3949277"/>
                    <a:ext cx="5656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62784C7-47B1-4E6B-BE1C-7C16EFBE79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332" y="3710945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3015F2-4BB2-4873-A0AF-CEC6B92DFF33}"/>
                </a:ext>
              </a:extLst>
            </p:cNvPr>
            <p:cNvGrpSpPr/>
            <p:nvPr/>
          </p:nvGrpSpPr>
          <p:grpSpPr>
            <a:xfrm>
              <a:off x="2810388" y="2316956"/>
              <a:ext cx="565608" cy="2584925"/>
              <a:chOff x="8091690" y="1733684"/>
              <a:chExt cx="565608" cy="258492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0D7FDE3-DBB8-40AF-B1C3-D1B7B59AC73E}"/>
                  </a:ext>
                </a:extLst>
              </p:cNvPr>
              <p:cNvGrpSpPr/>
              <p:nvPr/>
            </p:nvGrpSpPr>
            <p:grpSpPr>
              <a:xfrm>
                <a:off x="8151833" y="1733684"/>
                <a:ext cx="445322" cy="1721753"/>
                <a:chOff x="2242448" y="1941074"/>
                <a:chExt cx="445322" cy="1721753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6E3041CF-D052-4BDE-BF6A-EFB2B2C368A0}"/>
                    </a:ext>
                  </a:extLst>
                </p:cNvPr>
                <p:cNvSpPr/>
                <p:nvPr/>
              </p:nvSpPr>
              <p:spPr>
                <a:xfrm>
                  <a:off x="2285998" y="198496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8953929-911F-49D3-A54D-535DE92C2C69}"/>
                    </a:ext>
                  </a:extLst>
                </p:cNvPr>
                <p:cNvSpPr/>
                <p:nvPr/>
              </p:nvSpPr>
              <p:spPr>
                <a:xfrm>
                  <a:off x="2285998" y="2455348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E965061-1DAC-4E30-8FFE-BD6B76F89887}"/>
                    </a:ext>
                  </a:extLst>
                </p:cNvPr>
                <p:cNvSpPr/>
                <p:nvPr/>
              </p:nvSpPr>
              <p:spPr>
                <a:xfrm>
                  <a:off x="2285998" y="3219871"/>
                  <a:ext cx="367646" cy="36764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43DCA5C-4B1A-4BE6-B069-6FB4E4300111}"/>
                    </a:ext>
                  </a:extLst>
                </p:cNvPr>
                <p:cNvGrpSpPr/>
                <p:nvPr/>
              </p:nvGrpSpPr>
              <p:grpSpPr>
                <a:xfrm>
                  <a:off x="2465249" y="2925735"/>
                  <a:ext cx="9144" cy="191394"/>
                  <a:chOff x="2028333" y="2960017"/>
                  <a:chExt cx="9144" cy="191394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2CA58EB5-FC03-4DDE-A91C-4B9DFC1C0737}"/>
                      </a:ext>
                    </a:extLst>
                  </p:cNvPr>
                  <p:cNvSpPr/>
                  <p:nvPr/>
                </p:nvSpPr>
                <p:spPr>
                  <a:xfrm>
                    <a:off x="2028333" y="296001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19A70C0F-B274-4802-AA51-97811140B091}"/>
                      </a:ext>
                    </a:extLst>
                  </p:cNvPr>
                  <p:cNvSpPr/>
                  <p:nvPr/>
                </p:nvSpPr>
                <p:spPr>
                  <a:xfrm>
                    <a:off x="2028333" y="3051142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84912AC-4FD7-43F9-9B6E-EAD31EF664BD}"/>
                      </a:ext>
                    </a:extLst>
                  </p:cNvPr>
                  <p:cNvSpPr/>
                  <p:nvPr/>
                </p:nvSpPr>
                <p:spPr>
                  <a:xfrm>
                    <a:off x="2028333" y="3142267"/>
                    <a:ext cx="9144" cy="9144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7D67CED-BCA2-42B0-8040-67EE25FC3A1D}"/>
                    </a:ext>
                  </a:extLst>
                </p:cNvPr>
                <p:cNvSpPr/>
                <p:nvPr/>
              </p:nvSpPr>
              <p:spPr>
                <a:xfrm>
                  <a:off x="2242448" y="1941074"/>
                  <a:ext cx="445322" cy="172175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FB43085-06B0-440C-B24A-AE08D0D6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690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FB43085-06B0-440C-B24A-AE08D0D61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690" y="3949277"/>
                    <a:ext cx="56560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F02D94-78FA-4DD1-B381-2B761BF1F4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37334" y="371094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0311A0-B862-43E1-B8A3-8E8B7C87BE05}"/>
                </a:ext>
              </a:extLst>
            </p:cNvPr>
            <p:cNvGrpSpPr/>
            <p:nvPr/>
          </p:nvGrpSpPr>
          <p:grpSpPr>
            <a:xfrm>
              <a:off x="5062144" y="1442301"/>
              <a:ext cx="565608" cy="3459580"/>
              <a:chOff x="10145482" y="859029"/>
              <a:chExt cx="565608" cy="345958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7B631D7-76DA-4166-BA8B-FCF9520E6814}"/>
                  </a:ext>
                </a:extLst>
              </p:cNvPr>
              <p:cNvSpPr/>
              <p:nvPr/>
            </p:nvSpPr>
            <p:spPr>
              <a:xfrm>
                <a:off x="10244463" y="1777571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712E9A5-B0A8-4934-B48A-81E44AB411FD}"/>
                  </a:ext>
                </a:extLst>
              </p:cNvPr>
              <p:cNvSpPr/>
              <p:nvPr/>
            </p:nvSpPr>
            <p:spPr>
              <a:xfrm>
                <a:off x="10244463" y="2247958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224073-B8DD-4393-BC59-F3E2AE799769}"/>
                  </a:ext>
                </a:extLst>
              </p:cNvPr>
              <p:cNvSpPr/>
              <p:nvPr/>
            </p:nvSpPr>
            <p:spPr>
              <a:xfrm>
                <a:off x="10244463" y="3012481"/>
                <a:ext cx="367646" cy="3676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52C9E95-C158-4B40-AF2E-9A806B44B02C}"/>
                  </a:ext>
                </a:extLst>
              </p:cNvPr>
              <p:cNvGrpSpPr/>
              <p:nvPr/>
            </p:nvGrpSpPr>
            <p:grpSpPr>
              <a:xfrm>
                <a:off x="10423714" y="2718345"/>
                <a:ext cx="9144" cy="191394"/>
                <a:chOff x="2028333" y="2960017"/>
                <a:chExt cx="9144" cy="191394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CC0F415-3C3F-4C50-8665-75C3444BD868}"/>
                    </a:ext>
                  </a:extLst>
                </p:cNvPr>
                <p:cNvSpPr/>
                <p:nvPr/>
              </p:nvSpPr>
              <p:spPr>
                <a:xfrm>
                  <a:off x="2028333" y="296001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7B31350-8025-4D69-8F19-9286FD22AFD9}"/>
                    </a:ext>
                  </a:extLst>
                </p:cNvPr>
                <p:cNvSpPr/>
                <p:nvPr/>
              </p:nvSpPr>
              <p:spPr>
                <a:xfrm>
                  <a:off x="2028333" y="3051142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246899E-25EF-474E-8A5C-F427CFDF71A0}"/>
                    </a:ext>
                  </a:extLst>
                </p:cNvPr>
                <p:cNvSpPr/>
                <p:nvPr/>
              </p:nvSpPr>
              <p:spPr>
                <a:xfrm>
                  <a:off x="2028333" y="3142267"/>
                  <a:ext cx="9144" cy="9144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F0F5C-1DEA-4B6E-85DC-31CD86602162}"/>
                  </a:ext>
                </a:extLst>
              </p:cNvPr>
              <p:cNvSpPr/>
              <p:nvPr/>
            </p:nvSpPr>
            <p:spPr>
              <a:xfrm>
                <a:off x="10205625" y="1733684"/>
                <a:ext cx="445322" cy="17217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EF4C616-B30D-489C-BDB5-3FACFDF023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5482" y="3949277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EF4C616-B30D-489C-BDB5-3FACFDF02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5482" y="3949277"/>
                    <a:ext cx="5656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6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74AA69-CD50-4463-B4B9-D32D264717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91126" y="3710944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8D9E5CE-D5AC-4E1A-9559-A4C53F8119B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5482" y="859029"/>
                    <a:ext cx="5656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8D9E5CE-D5AC-4E1A-9559-A4C53F811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5482" y="859029"/>
                    <a:ext cx="56560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782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6EDD37E-D040-46BF-93D7-72FBF4939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91126" y="1469105"/>
                <a:ext cx="2743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4ABA15-2382-4126-B18E-547C894D0664}"/>
                </a:ext>
              </a:extLst>
            </p:cNvPr>
            <p:cNvCxnSpPr>
              <a:cxnSpLocks/>
            </p:cNvCxnSpPr>
            <p:nvPr/>
          </p:nvCxnSpPr>
          <p:spPr>
            <a:xfrm>
              <a:off x="2344539" y="317209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0F2AA3-5682-4D28-B9A2-1398645882F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033" y="317209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1FE456-B5F3-4BAD-8167-762746A0A5F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821" y="317209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AAC05-4EC0-4EC7-A495-42DC9CD062AC}"/>
                    </a:ext>
                  </a:extLst>
                </p:cNvPr>
                <p:cNvSpPr txBox="1"/>
                <p:nvPr/>
              </p:nvSpPr>
              <p:spPr>
                <a:xfrm>
                  <a:off x="598810" y="2987425"/>
                  <a:ext cx="565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AAC05-4EC0-4EC7-A495-42DC9CD06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10" y="2987425"/>
                  <a:ext cx="565608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07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EEEF76-09F1-4BDC-872E-062C22D1716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2" y="317209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EC58534-8037-4E9E-87D2-F44DB467D6BA}"/>
              </a:ext>
            </a:extLst>
          </p:cNvPr>
          <p:cNvSpPr/>
          <p:nvPr/>
        </p:nvSpPr>
        <p:spPr>
          <a:xfrm>
            <a:off x="4849831" y="1357460"/>
            <a:ext cx="787391" cy="531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850208-F73A-49C3-8C09-14356BC8CF1F}"/>
              </a:ext>
            </a:extLst>
          </p:cNvPr>
          <p:cNvSpPr/>
          <p:nvPr/>
        </p:nvSpPr>
        <p:spPr>
          <a:xfrm>
            <a:off x="2563330" y="4532549"/>
            <a:ext cx="71719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F2AE00-04F8-4ACE-9661-0DE9CEDFEEEC}"/>
              </a:ext>
            </a:extLst>
          </p:cNvPr>
          <p:cNvSpPr txBox="1"/>
          <p:nvPr/>
        </p:nvSpPr>
        <p:spPr>
          <a:xfrm>
            <a:off x="6233197" y="1873858"/>
            <a:ext cx="5710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Gap between relevant information and point needed could be very large. (vanishing or exploding gradients)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 RNNs become unable to capture relevant information when the gap is too large.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65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701</Words>
  <Application>Microsoft Office PowerPoint</Application>
  <PresentationFormat>Widescreen</PresentationFormat>
  <Paragraphs>231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微軟正黑體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Kuan-Ju Chiu</dc:creator>
  <cp:lastModifiedBy>Kuan-Ju Chiu</cp:lastModifiedBy>
  <cp:revision>76</cp:revision>
  <dcterms:created xsi:type="dcterms:W3CDTF">2019-11-06T08:00:42Z</dcterms:created>
  <dcterms:modified xsi:type="dcterms:W3CDTF">2019-11-11T02:41:20Z</dcterms:modified>
</cp:coreProperties>
</file>