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7" r:id="rId4"/>
    <p:sldId id="259" r:id="rId5"/>
    <p:sldId id="261" r:id="rId6"/>
    <p:sldId id="262" r:id="rId7"/>
    <p:sldId id="263" r:id="rId8"/>
    <p:sldId id="264" r:id="rId9"/>
    <p:sldId id="266" r:id="rId10"/>
    <p:sldId id="268" r:id="rId11"/>
    <p:sldId id="269" r:id="rId12"/>
    <p:sldId id="270" r:id="rId13"/>
    <p:sldId id="271" r:id="rId14"/>
    <p:sldId id="272" r:id="rId15"/>
    <p:sldId id="273" r:id="rId16"/>
    <p:sldId id="274" r:id="rId17"/>
    <p:sldId id="267"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33"/>
    <p:restoredTop sz="86131"/>
  </p:normalViewPr>
  <p:slideViewPr>
    <p:cSldViewPr snapToGrid="0" snapToObjects="1">
      <p:cViewPr varScale="1">
        <p:scale>
          <a:sx n="76" d="100"/>
          <a:sy n="76" d="100"/>
        </p:scale>
        <p:origin x="20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36E05-3DA3-0C41-9D0A-9E617C7A91FA}" type="datetimeFigureOut">
              <a:rPr kumimoji="1" lang="zh-TW" altLang="en-US" smtClean="0"/>
              <a:t>2019/8/15</a:t>
            </a:fld>
            <a:endParaRPr kumimoji="1"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2F518-0CA9-2046-B415-F2B49169BD97}" type="slidenum">
              <a:rPr kumimoji="1" lang="zh-TW" altLang="en-US" smtClean="0"/>
              <a:t>‹#›</a:t>
            </a:fld>
            <a:endParaRPr kumimoji="1" lang="zh-TW" altLang="en-US"/>
          </a:p>
        </p:txBody>
      </p:sp>
    </p:spTree>
    <p:extLst>
      <p:ext uri="{BB962C8B-B14F-4D97-AF65-F5344CB8AC3E}">
        <p14:creationId xmlns:p14="http://schemas.microsoft.com/office/powerpoint/2010/main" val="112048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TW" altLang="en-US" dirty="0"/>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2</a:t>
            </a:fld>
            <a:endParaRPr kumimoji="1" lang="zh-TW" altLang="en-US"/>
          </a:p>
        </p:txBody>
      </p:sp>
    </p:spTree>
    <p:extLst>
      <p:ext uri="{BB962C8B-B14F-4D97-AF65-F5344CB8AC3E}">
        <p14:creationId xmlns:p14="http://schemas.microsoft.com/office/powerpoint/2010/main" val="752140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14</a:t>
            </a:fld>
            <a:endParaRPr kumimoji="1" lang="zh-TW" altLang="en-US"/>
          </a:p>
        </p:txBody>
      </p:sp>
    </p:spTree>
    <p:extLst>
      <p:ext uri="{BB962C8B-B14F-4D97-AF65-F5344CB8AC3E}">
        <p14:creationId xmlns:p14="http://schemas.microsoft.com/office/powerpoint/2010/main" val="1543411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15</a:t>
            </a:fld>
            <a:endParaRPr kumimoji="1" lang="zh-TW" altLang="en-US"/>
          </a:p>
        </p:txBody>
      </p:sp>
    </p:spTree>
    <p:extLst>
      <p:ext uri="{BB962C8B-B14F-4D97-AF65-F5344CB8AC3E}">
        <p14:creationId xmlns:p14="http://schemas.microsoft.com/office/powerpoint/2010/main" val="725417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b="1" i="0" kern="1200" dirty="0" smtClean="0">
                <a:solidFill>
                  <a:schemeClr val="tx1"/>
                </a:solidFill>
                <a:effectLst/>
                <a:latin typeface="+mn-lt"/>
                <a:ea typeface="+mn-ea"/>
                <a:cs typeface="+mn-cs"/>
              </a:rPr>
              <a:t>Collision Handling</a:t>
            </a:r>
            <a:endParaRPr kumimoji="1" lang="zh-TW" altLang="en-US" dirty="0"/>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3</a:t>
            </a:fld>
            <a:endParaRPr kumimoji="1" lang="zh-TW" altLang="en-US"/>
          </a:p>
        </p:txBody>
      </p:sp>
    </p:spTree>
    <p:extLst>
      <p:ext uri="{BB962C8B-B14F-4D97-AF65-F5344CB8AC3E}">
        <p14:creationId xmlns:p14="http://schemas.microsoft.com/office/powerpoint/2010/main" val="71089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b="1" i="0" kern="1200" dirty="0" smtClean="0">
                <a:solidFill>
                  <a:schemeClr val="tx1"/>
                </a:solidFill>
                <a:effectLst/>
                <a:latin typeface="+mn-lt"/>
                <a:ea typeface="+mn-ea"/>
                <a:cs typeface="+mn-cs"/>
              </a:rPr>
              <a:t>Collision Handling</a:t>
            </a:r>
            <a:endParaRPr kumimoji="1" lang="zh-TW" altLang="en-US" dirty="0"/>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4</a:t>
            </a:fld>
            <a:endParaRPr kumimoji="1" lang="zh-TW" altLang="en-US"/>
          </a:p>
        </p:txBody>
      </p:sp>
    </p:spTree>
    <p:extLst>
      <p:ext uri="{BB962C8B-B14F-4D97-AF65-F5344CB8AC3E}">
        <p14:creationId xmlns:p14="http://schemas.microsoft.com/office/powerpoint/2010/main" val="89416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TW" altLang="en-US" dirty="0"/>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6</a:t>
            </a:fld>
            <a:endParaRPr kumimoji="1" lang="zh-TW" altLang="en-US"/>
          </a:p>
        </p:txBody>
      </p:sp>
    </p:spTree>
    <p:extLst>
      <p:ext uri="{BB962C8B-B14F-4D97-AF65-F5344CB8AC3E}">
        <p14:creationId xmlns:p14="http://schemas.microsoft.com/office/powerpoint/2010/main" val="28974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9</a:t>
            </a:fld>
            <a:endParaRPr kumimoji="1" lang="zh-TW" altLang="en-US"/>
          </a:p>
        </p:txBody>
      </p:sp>
    </p:spTree>
    <p:extLst>
      <p:ext uri="{BB962C8B-B14F-4D97-AF65-F5344CB8AC3E}">
        <p14:creationId xmlns:p14="http://schemas.microsoft.com/office/powerpoint/2010/main" val="206587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10</a:t>
            </a:fld>
            <a:endParaRPr kumimoji="1" lang="zh-TW" altLang="en-US"/>
          </a:p>
        </p:txBody>
      </p:sp>
    </p:spTree>
    <p:extLst>
      <p:ext uri="{BB962C8B-B14F-4D97-AF65-F5344CB8AC3E}">
        <p14:creationId xmlns:p14="http://schemas.microsoft.com/office/powerpoint/2010/main" val="15878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11</a:t>
            </a:fld>
            <a:endParaRPr kumimoji="1" lang="zh-TW" altLang="en-US"/>
          </a:p>
        </p:txBody>
      </p:sp>
    </p:spTree>
    <p:extLst>
      <p:ext uri="{BB962C8B-B14F-4D97-AF65-F5344CB8AC3E}">
        <p14:creationId xmlns:p14="http://schemas.microsoft.com/office/powerpoint/2010/main" val="125049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12</a:t>
            </a:fld>
            <a:endParaRPr kumimoji="1" lang="zh-TW" altLang="en-US"/>
          </a:p>
        </p:txBody>
      </p:sp>
    </p:spTree>
    <p:extLst>
      <p:ext uri="{BB962C8B-B14F-4D97-AF65-F5344CB8AC3E}">
        <p14:creationId xmlns:p14="http://schemas.microsoft.com/office/powerpoint/2010/main" val="39193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altLang="zh-TW"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7B2F518-0CA9-2046-B415-F2B49169BD97}" type="slidenum">
              <a:rPr kumimoji="1" lang="zh-TW" altLang="en-US" smtClean="0"/>
              <a:t>13</a:t>
            </a:fld>
            <a:endParaRPr kumimoji="1" lang="zh-TW" altLang="en-US"/>
          </a:p>
        </p:txBody>
      </p:sp>
    </p:spTree>
    <p:extLst>
      <p:ext uri="{BB962C8B-B14F-4D97-AF65-F5344CB8AC3E}">
        <p14:creationId xmlns:p14="http://schemas.microsoft.com/office/powerpoint/2010/main" val="166651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TW" smtClean="0"/>
              <a:t>Click to edit Master subtitle style</a:t>
            </a:r>
            <a:endParaRPr kumimoji="1" lang="zh-TW" altLang="en-US"/>
          </a:p>
        </p:txBody>
      </p:sp>
      <p:sp>
        <p:nvSpPr>
          <p:cNvPr id="4" name="Date Placeholder 3"/>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
        <p:nvSpPr>
          <p:cNvPr id="12" name="Title 11"/>
          <p:cNvSpPr>
            <a:spLocks noGrp="1"/>
          </p:cNvSpPr>
          <p:nvPr>
            <p:ph type="title"/>
          </p:nvPr>
        </p:nvSpPr>
        <p:spPr/>
        <p:txBody>
          <a:bodyPr/>
          <a:lstStyle/>
          <a:p>
            <a:r>
              <a:rPr kumimoji="1" lang="en-US" altLang="zh-TW" smtClean="0"/>
              <a:t>Click to edit Master title style</a:t>
            </a:r>
            <a:endParaRPr kumimoji="1" lang="zh-TW" altLang="en-US"/>
          </a:p>
        </p:txBody>
      </p:sp>
    </p:spTree>
    <p:extLst>
      <p:ext uri="{BB962C8B-B14F-4D97-AF65-F5344CB8AC3E}">
        <p14:creationId xmlns:p14="http://schemas.microsoft.com/office/powerpoint/2010/main" val="173007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TW" smtClean="0"/>
              <a:t>Click to edit Master title style</a:t>
            </a:r>
            <a:endParaRPr kumimoji="1" lang="zh-TW"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TW" smtClean="0"/>
              <a:t>Click to edit Master text styles</a:t>
            </a:r>
          </a:p>
        </p:txBody>
      </p:sp>
      <p:sp>
        <p:nvSpPr>
          <p:cNvPr id="5" name="Date Placeholder 4"/>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131723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TW" smtClean="0"/>
              <a:t>Click to edit Master title style</a:t>
            </a:r>
            <a:endParaRPr kumimoji="1" lang="zh-TW" altLang="en-US"/>
          </a:p>
        </p:txBody>
      </p:sp>
      <p:sp>
        <p:nvSpPr>
          <p:cNvPr id="3" name="Vertical Text Placeholder 2"/>
          <p:cNvSpPr>
            <a:spLocks noGrp="1"/>
          </p:cNvSpPr>
          <p:nvPr>
            <p:ph type="body" orient="vert" idx="1"/>
          </p:nvPr>
        </p:nvSpPr>
        <p:spPr/>
        <p:txBody>
          <a:bodyPr vert="eaVert"/>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4" name="Date Placeholder 3"/>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36964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zh-TW" smtClean="0"/>
              <a:t>Click to edit Master title style</a:t>
            </a:r>
            <a:endParaRPr kumimoji="1" lang="zh-TW"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4" name="Date Placeholder 3"/>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208747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TW" smtClean="0"/>
              <a:t>Click to edit Master title style</a:t>
            </a:r>
            <a:endParaRPr kumimoji="1" lang="zh-TW" altLang="en-US"/>
          </a:p>
        </p:txBody>
      </p:sp>
      <p:sp>
        <p:nvSpPr>
          <p:cNvPr id="3" name="Date Placeholder 2"/>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29610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TW" smtClean="0"/>
              <a:t>Click to edit Master title style</a:t>
            </a:r>
            <a:endParaRPr kumimoji="1" lang="zh-TW" altLang="en-US"/>
          </a:p>
        </p:txBody>
      </p:sp>
      <p:sp>
        <p:nvSpPr>
          <p:cNvPr id="3" name="Content Placeholder 2"/>
          <p:cNvSpPr>
            <a:spLocks noGrp="1"/>
          </p:cNvSpPr>
          <p:nvPr>
            <p:ph idx="1"/>
          </p:nvPr>
        </p:nvSpPr>
        <p:spPr/>
        <p:txBody>
          <a:body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4" name="Date Placeholder 3"/>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44356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zh-TW" smtClean="0"/>
              <a:t>Click to edit Master title style</a:t>
            </a:r>
            <a:endParaRPr kumimoji="1" lang="zh-TW"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TW" smtClean="0"/>
              <a:t>Click to edit Master text styles</a:t>
            </a:r>
          </a:p>
        </p:txBody>
      </p:sp>
      <p:sp>
        <p:nvSpPr>
          <p:cNvPr id="4" name="Date Placeholder 3"/>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106886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TW" smtClean="0"/>
              <a:t>Click to edit Master title style</a:t>
            </a:r>
            <a:endParaRPr kumimoji="1" lang="zh-TW"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5" name="Date Placeholder 4"/>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6817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zh-TW" smtClean="0"/>
              <a:t>Click to edit Master title style</a:t>
            </a:r>
            <a:endParaRPr kumimoji="1" lang="zh-TW"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TW"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TW"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7" name="Date Placeholder 6"/>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79355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TW" smtClean="0"/>
              <a:t>Click to edit Master title style</a:t>
            </a:r>
            <a:endParaRPr kumimoji="1" lang="zh-TW" altLang="en-US"/>
          </a:p>
        </p:txBody>
      </p:sp>
      <p:sp>
        <p:nvSpPr>
          <p:cNvPr id="3" name="Date Placeholder 2"/>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141471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16924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TW" smtClean="0"/>
              <a:t>Click to edit Master title style</a:t>
            </a:r>
            <a:endParaRPr kumimoji="1" lang="zh-TW"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TW" smtClean="0"/>
              <a:t>Click to edit Master text styles</a:t>
            </a:r>
          </a:p>
        </p:txBody>
      </p:sp>
      <p:sp>
        <p:nvSpPr>
          <p:cNvPr id="5" name="Date Placeholder 4"/>
          <p:cNvSpPr>
            <a:spLocks noGrp="1"/>
          </p:cNvSpPr>
          <p:nvPr>
            <p:ph type="dt" sz="half" idx="10"/>
          </p:nvPr>
        </p:nvSpPr>
        <p:spPr/>
        <p:txBody>
          <a:bodyPr/>
          <a:lstStyle/>
          <a:p>
            <a:fld id="{17F278CE-B6A6-2042-9168-A6E2C784E23C}" type="datetimeFigureOut">
              <a:rPr kumimoji="1" lang="zh-TW" altLang="en-US" smtClean="0"/>
              <a:t>2019/8/15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1178146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TW" smtClean="0"/>
              <a:t>Click to edit Master title style</a:t>
            </a:r>
            <a:endParaRPr kumimoji="1" lang="zh-TW"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TW" smtClean="0"/>
              <a:t>Click to edit Master text styles</a:t>
            </a:r>
          </a:p>
          <a:p>
            <a:pPr lvl="1"/>
            <a:r>
              <a:rPr kumimoji="1" lang="en-US" altLang="zh-TW" smtClean="0"/>
              <a:t>Second level</a:t>
            </a:r>
          </a:p>
          <a:p>
            <a:pPr lvl="2"/>
            <a:r>
              <a:rPr kumimoji="1" lang="en-US" altLang="zh-TW" smtClean="0"/>
              <a:t>Third level</a:t>
            </a:r>
          </a:p>
          <a:p>
            <a:pPr lvl="3"/>
            <a:r>
              <a:rPr kumimoji="1" lang="en-US" altLang="zh-TW" smtClean="0"/>
              <a:t>Fourth level</a:t>
            </a:r>
          </a:p>
          <a:p>
            <a:pPr lvl="4"/>
            <a:r>
              <a:rPr kumimoji="1" lang="en-US" altLang="zh-TW" smtClean="0"/>
              <a:t>Fifth level</a:t>
            </a:r>
            <a:endParaRPr kumimoji="1" lang="zh-TW"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278CE-B6A6-2042-9168-A6E2C784E23C}" type="datetimeFigureOut">
              <a:rPr kumimoji="1" lang="zh-TW" altLang="en-US" smtClean="0"/>
              <a:t>2019/8/15</a:t>
            </a:fld>
            <a:endParaRPr kumimoji="1"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3ABD9-ED08-4142-BD80-7090AC8737E9}" type="slidenum">
              <a:rPr kumimoji="1" lang="zh-TW" altLang="en-US" smtClean="0"/>
              <a:t>‹#›</a:t>
            </a:fld>
            <a:endParaRPr kumimoji="1" lang="zh-TW" altLang="en-US"/>
          </a:p>
        </p:txBody>
      </p:sp>
    </p:spTree>
    <p:extLst>
      <p:ext uri="{BB962C8B-B14F-4D97-AF65-F5344CB8AC3E}">
        <p14:creationId xmlns:p14="http://schemas.microsoft.com/office/powerpoint/2010/main" val="20788446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gif"/><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eeksforgeeks.org/rabin-karp-algorithm-for-pattern-search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id="{AE45CAFE-395C-524F-A3BA-DA7F0D1D2191}"/>
              </a:ext>
            </a:extLst>
          </p:cNvPr>
          <p:cNvSpPr>
            <a:spLocks noGrp="1"/>
          </p:cNvSpPr>
          <p:nvPr>
            <p:ph type="subTitle" idx="1"/>
          </p:nvPr>
        </p:nvSpPr>
        <p:spPr>
          <a:xfrm>
            <a:off x="1683279" y="2319866"/>
            <a:ext cx="8676222" cy="2810934"/>
          </a:xfrm>
        </p:spPr>
        <p:txBody>
          <a:bodyPr>
            <a:normAutofit fontScale="92500" lnSpcReduction="10000"/>
          </a:bodyPr>
          <a:lstStyle/>
          <a:p>
            <a:r>
              <a:rPr lang="en-US" altLang="zh-TW" sz="4000" dirty="0" smtClean="0">
                <a:effectLst/>
                <a:latin typeface="Century Gothic" charset="0"/>
                <a:ea typeface="Century Gothic" charset="0"/>
                <a:cs typeface="Century Gothic" charset="0"/>
              </a:rPr>
              <a:t>Hashing</a:t>
            </a:r>
            <a:endParaRPr lang="zh-TW" altLang="en-US" dirty="0" smtClean="0">
              <a:effectLst/>
              <a:latin typeface="Century Gothic" charset="0"/>
              <a:ea typeface="Century Gothic" charset="0"/>
              <a:cs typeface="Century Gothic" charset="0"/>
            </a:endParaRPr>
          </a:p>
          <a:p>
            <a:endParaRPr lang="zh-TW" altLang="en-US" dirty="0" smtClean="0">
              <a:effectLst/>
              <a:latin typeface="Century Gothic" charset="0"/>
              <a:ea typeface="Century Gothic" charset="0"/>
              <a:cs typeface="Century Gothic" charset="0"/>
            </a:endParaRPr>
          </a:p>
          <a:p>
            <a:endParaRPr lang="zh-TW" altLang="en-US" dirty="0">
              <a:latin typeface="Century Gothic" charset="0"/>
              <a:ea typeface="Century Gothic" charset="0"/>
              <a:cs typeface="Century Gothic" charset="0"/>
            </a:endParaRPr>
          </a:p>
          <a:p>
            <a:endParaRPr lang="zh-TW" altLang="en-US" dirty="0" smtClean="0">
              <a:effectLst/>
              <a:latin typeface="Century Gothic" charset="0"/>
              <a:ea typeface="Century Gothic" charset="0"/>
              <a:cs typeface="Century Gothic" charset="0"/>
            </a:endParaRPr>
          </a:p>
          <a:p>
            <a:endParaRPr lang="en-US" dirty="0" smtClean="0">
              <a:effectLst/>
              <a:latin typeface="Century Gothic" charset="0"/>
              <a:ea typeface="Century Gothic" charset="0"/>
              <a:cs typeface="Century Gothic" charset="0"/>
            </a:endParaRPr>
          </a:p>
          <a:p>
            <a:r>
              <a:rPr lang="en-US" altLang="zh-TW" sz="2000" dirty="0" smtClean="0">
                <a:effectLst/>
                <a:latin typeface="Century Gothic" charset="0"/>
                <a:ea typeface="Century Gothic" charset="0"/>
                <a:cs typeface="Century Gothic" charset="0"/>
              </a:rPr>
              <a:t>Oneil</a:t>
            </a:r>
            <a:r>
              <a:rPr lang="zh-TW" altLang="en-US" sz="2000" dirty="0" smtClean="0">
                <a:effectLst/>
                <a:latin typeface="Century Gothic" charset="0"/>
                <a:ea typeface="Century Gothic" charset="0"/>
                <a:cs typeface="Century Gothic" charset="0"/>
              </a:rPr>
              <a:t> </a:t>
            </a:r>
            <a:r>
              <a:rPr lang="en-US" altLang="zh-TW" sz="2000" dirty="0" smtClean="0">
                <a:effectLst/>
                <a:latin typeface="Century Gothic" charset="0"/>
                <a:ea typeface="Century Gothic" charset="0"/>
                <a:cs typeface="Century Gothic" charset="0"/>
              </a:rPr>
              <a:t>Hsiao</a:t>
            </a:r>
            <a:endParaRPr lang="en-US" sz="2000" dirty="0" smtClean="0">
              <a:effectLst/>
              <a:latin typeface="Century Gothic" charset="0"/>
              <a:ea typeface="Century Gothic" charset="0"/>
              <a:cs typeface="Century Gothic" charset="0"/>
            </a:endParaRPr>
          </a:p>
          <a:p>
            <a:r>
              <a:rPr lang="en-US" sz="1600" dirty="0" smtClean="0">
                <a:effectLst/>
                <a:latin typeface="Century Gothic" charset="0"/>
                <a:ea typeface="Century Gothic" charset="0"/>
                <a:cs typeface="Century Gothic" charset="0"/>
              </a:rPr>
              <a:t>2019.08.1</a:t>
            </a:r>
            <a:r>
              <a:rPr lang="en-US" altLang="zh-TW" sz="1600" dirty="0" smtClean="0">
                <a:effectLst/>
                <a:latin typeface="Century Gothic" charset="0"/>
                <a:ea typeface="Century Gothic" charset="0"/>
                <a:cs typeface="Century Gothic" charset="0"/>
              </a:rPr>
              <a:t>9</a:t>
            </a:r>
            <a:endParaRPr lang="en-US" sz="1600" dirty="0">
              <a:latin typeface="Century Gothic" charset="0"/>
              <a:ea typeface="Century Gothic" charset="0"/>
              <a:cs typeface="Century Gothic" charset="0"/>
            </a:endParaRPr>
          </a:p>
        </p:txBody>
      </p:sp>
    </p:spTree>
    <p:extLst>
      <p:ext uri="{BB962C8B-B14F-4D97-AF65-F5344CB8AC3E}">
        <p14:creationId xmlns:p14="http://schemas.microsoft.com/office/powerpoint/2010/main" val="446936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37131" y="145534"/>
            <a:ext cx="2799164"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Applications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of</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2" name="Rectangle 1"/>
          <p:cNvSpPr/>
          <p:nvPr/>
        </p:nvSpPr>
        <p:spPr>
          <a:xfrm>
            <a:off x="9355753" y="514866"/>
            <a:ext cx="2561920" cy="369332"/>
          </a:xfrm>
          <a:prstGeom prst="rect">
            <a:avLst/>
          </a:prstGeom>
        </p:spPr>
        <p:txBody>
          <a:bodyPr wrap="none">
            <a:spAutoFit/>
          </a:bodyPr>
          <a:lstStyle/>
          <a:p>
            <a:r>
              <a:rPr lang="en-US" altLang="zh-TW">
                <a:latin typeface="Century Gothic" charset="0"/>
                <a:ea typeface="Century Gothic" charset="0"/>
                <a:cs typeface="Century Gothic" charset="0"/>
              </a:rPr>
              <a:t>Rabin-Karp Algorithm</a:t>
            </a:r>
            <a:endParaRPr lang="zh-TW" altLang="en-US" dirty="0"/>
          </a:p>
        </p:txBody>
      </p:sp>
      <p:pic>
        <p:nvPicPr>
          <p:cNvPr id="10" name="Picture 9"/>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240470" y="1648139"/>
            <a:ext cx="2819400" cy="469900"/>
          </a:xfrm>
          <a:prstGeom prst="rect">
            <a:avLst/>
          </a:prstGeom>
        </p:spPr>
      </p:pic>
      <p:sp>
        <p:nvSpPr>
          <p:cNvPr id="11" name="Rectangle 10"/>
          <p:cNvSpPr/>
          <p:nvPr/>
        </p:nvSpPr>
        <p:spPr>
          <a:xfrm>
            <a:off x="372534" y="1375258"/>
            <a:ext cx="5774267" cy="1015663"/>
          </a:xfrm>
          <a:prstGeom prst="rect">
            <a:avLst/>
          </a:prstGeom>
        </p:spPr>
        <p:txBody>
          <a:bodyPr wrap="square">
            <a:spAutoFit/>
          </a:bodyPr>
          <a:lstStyle/>
          <a:p>
            <a:r>
              <a:rPr lang="en-US" altLang="zh-TW" sz="2000" dirty="0">
                <a:solidFill>
                  <a:srgbClr val="333333"/>
                </a:solidFill>
                <a:latin typeface="Century Gothic" charset="0"/>
                <a:ea typeface="Century Gothic" charset="0"/>
                <a:cs typeface="Century Gothic" charset="0"/>
              </a:rPr>
              <a:t>Lets say you have a string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ABCDEACDOE</a:t>
            </a:r>
            <a:r>
              <a:rPr lang="en-US" altLang="zh-TW" sz="2000" dirty="0" smtClean="0">
                <a:solidFill>
                  <a:srgbClr val="333333"/>
                </a:solidFill>
                <a:latin typeface="Century Gothic" charset="0"/>
                <a:ea typeface="Century Gothic" charset="0"/>
                <a:cs typeface="Century Gothic" charset="0"/>
              </a:rPr>
              <a:t>” and</a:t>
            </a:r>
            <a:r>
              <a:rPr lang="zh-TW" altLang="en-US" sz="2000" dirty="0" smtClean="0">
                <a:solidFill>
                  <a:srgbClr val="333333"/>
                </a:solidFill>
                <a:latin typeface="Century Gothic" charset="0"/>
                <a:ea typeface="Century Gothic" charset="0"/>
                <a:cs typeface="Century Gothic" charset="0"/>
              </a:rPr>
              <a:t> </a:t>
            </a:r>
            <a:r>
              <a:rPr lang="en-US" altLang="zh-TW" sz="2000" dirty="0" smtClean="0">
                <a:solidFill>
                  <a:srgbClr val="333333"/>
                </a:solidFill>
                <a:latin typeface="Century Gothic" charset="0"/>
                <a:ea typeface="Century Gothic" charset="0"/>
                <a:cs typeface="Century Gothic" charset="0"/>
              </a:rPr>
              <a:t>you </a:t>
            </a:r>
            <a:r>
              <a:rPr lang="en-US" altLang="zh-TW" sz="2000" dirty="0">
                <a:solidFill>
                  <a:srgbClr val="333333"/>
                </a:solidFill>
                <a:latin typeface="Century Gothic" charset="0"/>
                <a:ea typeface="Century Gothic" charset="0"/>
                <a:cs typeface="Century Gothic" charset="0"/>
              </a:rPr>
              <a:t>want to find pattern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BCD</a:t>
            </a:r>
            <a:r>
              <a:rPr lang="en-US" altLang="zh-TW" sz="2000" dirty="0" smtClean="0">
                <a:solidFill>
                  <a:srgbClr val="333333"/>
                </a:solidFill>
                <a:latin typeface="Century Gothic" charset="0"/>
                <a:ea typeface="Century Gothic" charset="0"/>
                <a:cs typeface="Century Gothic" charset="0"/>
              </a:rPr>
              <a:t>" </a:t>
            </a:r>
            <a:r>
              <a:rPr lang="en-US" altLang="zh-TW" sz="2000" dirty="0">
                <a:solidFill>
                  <a:srgbClr val="333333"/>
                </a:solidFill>
                <a:latin typeface="Century Gothic" charset="0"/>
                <a:ea typeface="Century Gothic" charset="0"/>
                <a:cs typeface="Century Gothic" charset="0"/>
              </a:rPr>
              <a:t>in this string</a:t>
            </a:r>
            <a:endParaRPr lang="zh-TW" altLang="en-US" sz="2000" dirty="0">
              <a:latin typeface="Century Gothic" charset="0"/>
              <a:ea typeface="Century Gothic" charset="0"/>
              <a:cs typeface="Century Gothic" charset="0"/>
            </a:endParaRPr>
          </a:p>
        </p:txBody>
      </p:sp>
      <p:sp>
        <p:nvSpPr>
          <p:cNvPr id="12" name="Rectangle 11"/>
          <p:cNvSpPr/>
          <p:nvPr/>
        </p:nvSpPr>
        <p:spPr>
          <a:xfrm>
            <a:off x="3259667" y="4119833"/>
            <a:ext cx="5796780" cy="461665"/>
          </a:xfrm>
          <a:prstGeom prst="rect">
            <a:avLst/>
          </a:prstGeom>
          <a:ln>
            <a:solidFill>
              <a:schemeClr val="tx1">
                <a:lumMod val="85000"/>
                <a:lumOff val="15000"/>
              </a:schemeClr>
            </a:solidFill>
          </a:ln>
        </p:spPr>
        <p:txBody>
          <a:bodyPr wrap="none">
            <a:spAutoFit/>
          </a:bodyPr>
          <a:lstStyle/>
          <a:p>
            <a:r>
              <a:rPr lang="en-US" altLang="zh-TW" sz="2400" dirty="0">
                <a:solidFill>
                  <a:srgbClr val="161616"/>
                </a:solidFill>
                <a:latin typeface="Century Gothic" charset="0"/>
                <a:ea typeface="Century Gothic" charset="0"/>
                <a:cs typeface="Century Gothic" charset="0"/>
              </a:rPr>
              <a:t>brute-force string-searching algorithm</a:t>
            </a:r>
            <a:endParaRPr lang="zh-TW" altLang="en-US" sz="2400" dirty="0">
              <a:latin typeface="Century Gothic" charset="0"/>
              <a:ea typeface="Century Gothic" charset="0"/>
              <a:cs typeface="Century Gothic" charset="0"/>
            </a:endParaRPr>
          </a:p>
        </p:txBody>
      </p:sp>
    </p:spTree>
    <p:extLst>
      <p:ext uri="{BB962C8B-B14F-4D97-AF65-F5344CB8AC3E}">
        <p14:creationId xmlns:p14="http://schemas.microsoft.com/office/powerpoint/2010/main" val="2089484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37131" y="145534"/>
            <a:ext cx="2799164"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Applications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of</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2" name="Rectangle 1"/>
          <p:cNvSpPr/>
          <p:nvPr/>
        </p:nvSpPr>
        <p:spPr>
          <a:xfrm>
            <a:off x="9355753" y="514866"/>
            <a:ext cx="2561920" cy="369332"/>
          </a:xfrm>
          <a:prstGeom prst="rect">
            <a:avLst/>
          </a:prstGeom>
        </p:spPr>
        <p:txBody>
          <a:bodyPr wrap="none">
            <a:spAutoFit/>
          </a:bodyPr>
          <a:lstStyle/>
          <a:p>
            <a:r>
              <a:rPr lang="en-US" altLang="zh-TW">
                <a:latin typeface="Century Gothic" charset="0"/>
                <a:ea typeface="Century Gothic" charset="0"/>
                <a:cs typeface="Century Gothic" charset="0"/>
              </a:rPr>
              <a:t>Rabin-Karp Algorithm</a:t>
            </a:r>
            <a:endParaRPr lang="zh-TW" altLang="en-US" dirty="0"/>
          </a:p>
        </p:txBody>
      </p:sp>
      <p:pic>
        <p:nvPicPr>
          <p:cNvPr id="10" name="Picture 9"/>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240470" y="1648139"/>
            <a:ext cx="2819400" cy="469900"/>
          </a:xfrm>
          <a:prstGeom prst="rect">
            <a:avLst/>
          </a:prstGeom>
        </p:spPr>
      </p:pic>
      <p:sp>
        <p:nvSpPr>
          <p:cNvPr id="11" name="Rectangle 10"/>
          <p:cNvSpPr/>
          <p:nvPr/>
        </p:nvSpPr>
        <p:spPr>
          <a:xfrm>
            <a:off x="372534" y="1375258"/>
            <a:ext cx="5774267" cy="1015663"/>
          </a:xfrm>
          <a:prstGeom prst="rect">
            <a:avLst/>
          </a:prstGeom>
        </p:spPr>
        <p:txBody>
          <a:bodyPr wrap="square">
            <a:spAutoFit/>
          </a:bodyPr>
          <a:lstStyle/>
          <a:p>
            <a:r>
              <a:rPr lang="en-US" altLang="zh-TW" sz="2000" dirty="0">
                <a:solidFill>
                  <a:srgbClr val="333333"/>
                </a:solidFill>
                <a:latin typeface="Century Gothic" charset="0"/>
                <a:ea typeface="Century Gothic" charset="0"/>
                <a:cs typeface="Century Gothic" charset="0"/>
              </a:rPr>
              <a:t>Lets say you have a string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ABCDEACDOE</a:t>
            </a:r>
            <a:r>
              <a:rPr lang="en-US" altLang="zh-TW" sz="2000" dirty="0" smtClean="0">
                <a:solidFill>
                  <a:srgbClr val="333333"/>
                </a:solidFill>
                <a:latin typeface="Century Gothic" charset="0"/>
                <a:ea typeface="Century Gothic" charset="0"/>
                <a:cs typeface="Century Gothic" charset="0"/>
              </a:rPr>
              <a:t>” and</a:t>
            </a:r>
            <a:r>
              <a:rPr lang="zh-TW" altLang="en-US" sz="2000" dirty="0" smtClean="0">
                <a:solidFill>
                  <a:srgbClr val="333333"/>
                </a:solidFill>
                <a:latin typeface="Century Gothic" charset="0"/>
                <a:ea typeface="Century Gothic" charset="0"/>
                <a:cs typeface="Century Gothic" charset="0"/>
              </a:rPr>
              <a:t> </a:t>
            </a:r>
            <a:r>
              <a:rPr lang="en-US" altLang="zh-TW" sz="2000" dirty="0" smtClean="0">
                <a:solidFill>
                  <a:srgbClr val="333333"/>
                </a:solidFill>
                <a:latin typeface="Century Gothic" charset="0"/>
                <a:ea typeface="Century Gothic" charset="0"/>
                <a:cs typeface="Century Gothic" charset="0"/>
              </a:rPr>
              <a:t>you </a:t>
            </a:r>
            <a:r>
              <a:rPr lang="en-US" altLang="zh-TW" sz="2000" dirty="0">
                <a:solidFill>
                  <a:srgbClr val="333333"/>
                </a:solidFill>
                <a:latin typeface="Century Gothic" charset="0"/>
                <a:ea typeface="Century Gothic" charset="0"/>
                <a:cs typeface="Century Gothic" charset="0"/>
              </a:rPr>
              <a:t>want to find pattern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BCD</a:t>
            </a:r>
            <a:r>
              <a:rPr lang="en-US" altLang="zh-TW" sz="2000" dirty="0" smtClean="0">
                <a:solidFill>
                  <a:srgbClr val="333333"/>
                </a:solidFill>
                <a:latin typeface="Century Gothic" charset="0"/>
                <a:ea typeface="Century Gothic" charset="0"/>
                <a:cs typeface="Century Gothic" charset="0"/>
              </a:rPr>
              <a:t>" </a:t>
            </a:r>
            <a:r>
              <a:rPr lang="en-US" altLang="zh-TW" sz="2000" dirty="0">
                <a:solidFill>
                  <a:srgbClr val="333333"/>
                </a:solidFill>
                <a:latin typeface="Century Gothic" charset="0"/>
                <a:ea typeface="Century Gothic" charset="0"/>
                <a:cs typeface="Century Gothic" charset="0"/>
              </a:rPr>
              <a:t>in this string</a:t>
            </a:r>
            <a:endParaRPr lang="zh-TW" altLang="en-US" sz="2000" dirty="0">
              <a:latin typeface="Century Gothic" charset="0"/>
              <a:ea typeface="Century Gothic" charset="0"/>
              <a:cs typeface="Century Gothic"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667" y="2396183"/>
            <a:ext cx="5391439" cy="4233834"/>
          </a:xfrm>
          <a:prstGeom prst="rect">
            <a:avLst/>
          </a:prstGeom>
        </p:spPr>
      </p:pic>
      <p:sp>
        <p:nvSpPr>
          <p:cNvPr id="4" name="Rectangle 3"/>
          <p:cNvSpPr/>
          <p:nvPr/>
        </p:nvSpPr>
        <p:spPr>
          <a:xfrm>
            <a:off x="8278165" y="1035646"/>
            <a:ext cx="319318" cy="369332"/>
          </a:xfrm>
          <a:prstGeom prst="rect">
            <a:avLst/>
          </a:prstGeom>
          <a:ln>
            <a:solidFill>
              <a:schemeClr val="tx1">
                <a:lumMod val="85000"/>
                <a:lumOff val="15000"/>
              </a:schemeClr>
            </a:solidFill>
          </a:ln>
        </p:spPr>
        <p:txBody>
          <a:bodyPr wrap="none">
            <a:spAutoFit/>
          </a:bodyPr>
          <a:lstStyle/>
          <a:p>
            <a:r>
              <a:rPr lang="en-US" altLang="zh-TW" b="1" dirty="0">
                <a:solidFill>
                  <a:srgbClr val="333333"/>
                </a:solidFill>
                <a:latin typeface="Century Gothic" charset="0"/>
                <a:ea typeface="Century Gothic" charset="0"/>
                <a:cs typeface="Century Gothic" charset="0"/>
              </a:rPr>
              <a:t>B</a:t>
            </a:r>
            <a:endParaRPr lang="zh-TW" altLang="en-US" dirty="0"/>
          </a:p>
        </p:txBody>
      </p:sp>
      <p:sp>
        <p:nvSpPr>
          <p:cNvPr id="5" name="Rectangle 4"/>
          <p:cNvSpPr/>
          <p:nvPr/>
        </p:nvSpPr>
        <p:spPr>
          <a:xfrm>
            <a:off x="8605240" y="1035646"/>
            <a:ext cx="364202"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dirty="0" smtClean="0">
                <a:solidFill>
                  <a:srgbClr val="333333"/>
                </a:solidFill>
                <a:latin typeface="Century Gothic" charset="0"/>
                <a:ea typeface="Century Gothic" charset="0"/>
                <a:cs typeface="Century Gothic" charset="0"/>
              </a:rPr>
              <a:t>C</a:t>
            </a:r>
            <a:endParaRPr lang="zh-TW" altLang="en-US" dirty="0"/>
          </a:p>
        </p:txBody>
      </p:sp>
      <p:sp>
        <p:nvSpPr>
          <p:cNvPr id="9" name="Rectangle 8"/>
          <p:cNvSpPr/>
          <p:nvPr/>
        </p:nvSpPr>
        <p:spPr>
          <a:xfrm>
            <a:off x="8945502" y="1036370"/>
            <a:ext cx="346570"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a:solidFill>
                  <a:srgbClr val="333333"/>
                </a:solidFill>
                <a:latin typeface="Century Gothic" charset="0"/>
                <a:ea typeface="Century Gothic" charset="0"/>
                <a:cs typeface="Century Gothic" charset="0"/>
              </a:rPr>
              <a:t>D</a:t>
            </a:r>
            <a:endParaRPr lang="zh-TW" altLang="en-US" dirty="0"/>
          </a:p>
        </p:txBody>
      </p:sp>
      <p:sp>
        <p:nvSpPr>
          <p:cNvPr id="6" name="Rectangle 5"/>
          <p:cNvSpPr/>
          <p:nvPr/>
        </p:nvSpPr>
        <p:spPr>
          <a:xfrm>
            <a:off x="6786140" y="5419975"/>
            <a:ext cx="5250155" cy="369332"/>
          </a:xfrm>
          <a:prstGeom prst="rect">
            <a:avLst/>
          </a:prstGeom>
          <a:solidFill>
            <a:schemeClr val="accent4">
              <a:lumMod val="20000"/>
              <a:lumOff val="80000"/>
            </a:schemeClr>
          </a:solidFill>
        </p:spPr>
        <p:txBody>
          <a:bodyPr wrap="none">
            <a:spAutoFit/>
          </a:bodyPr>
          <a:lstStyle/>
          <a:p>
            <a:r>
              <a:rPr lang="en-US" altLang="zh-TW" dirty="0">
                <a:solidFill>
                  <a:srgbClr val="161616"/>
                </a:solidFill>
                <a:latin typeface="Century Gothic" charset="0"/>
                <a:ea typeface="Century Gothic" charset="0"/>
                <a:cs typeface="Century Gothic" charset="0"/>
              </a:rPr>
              <a:t>this algorithm takes </a:t>
            </a:r>
            <a:r>
              <a:rPr lang="en-US" altLang="zh-TW" dirty="0" smtClean="0">
                <a:solidFill>
                  <a:srgbClr val="161616"/>
                </a:solidFill>
                <a:latin typeface="Century Gothic" charset="0"/>
                <a:ea typeface="Century Gothic" charset="0"/>
                <a:cs typeface="Century Gothic" charset="0"/>
              </a:rPr>
              <a:t>O(</a:t>
            </a:r>
            <a:r>
              <a:rPr lang="en-US" altLang="zh-TW" dirty="0" err="1" smtClean="0">
                <a:solidFill>
                  <a:srgbClr val="161616"/>
                </a:solidFill>
                <a:latin typeface="Century Gothic" charset="0"/>
                <a:ea typeface="Century Gothic" charset="0"/>
                <a:cs typeface="Century Gothic" charset="0"/>
              </a:rPr>
              <a:t>mn</a:t>
            </a:r>
            <a:r>
              <a:rPr lang="en-US" altLang="zh-TW" dirty="0" smtClean="0">
                <a:solidFill>
                  <a:srgbClr val="161616"/>
                </a:solidFill>
                <a:latin typeface="Century Gothic" charset="0"/>
                <a:ea typeface="Century Gothic" charset="0"/>
                <a:cs typeface="Century Gothic" charset="0"/>
              </a:rPr>
              <a:t>)</a:t>
            </a:r>
            <a:r>
              <a:rPr lang="zh-TW" altLang="en-US" i="1" dirty="0" smtClean="0">
                <a:solidFill>
                  <a:srgbClr val="161616"/>
                </a:solidFill>
                <a:latin typeface="Century Gothic" charset="0"/>
                <a:ea typeface="Century Gothic" charset="0"/>
                <a:cs typeface="Century Gothic" charset="0"/>
              </a:rPr>
              <a:t> </a:t>
            </a:r>
            <a:r>
              <a:rPr lang="en-US" altLang="zh-TW" dirty="0" smtClean="0">
                <a:solidFill>
                  <a:srgbClr val="161616"/>
                </a:solidFill>
                <a:latin typeface="Century Gothic" charset="0"/>
                <a:ea typeface="Century Gothic" charset="0"/>
                <a:cs typeface="Century Gothic" charset="0"/>
              </a:rPr>
              <a:t>of</a:t>
            </a:r>
            <a:r>
              <a:rPr lang="en-US" altLang="zh-TW" dirty="0">
                <a:solidFill>
                  <a:srgbClr val="161616"/>
                </a:solidFill>
                <a:latin typeface="Century Gothic" charset="0"/>
                <a:ea typeface="Century Gothic" charset="0"/>
                <a:cs typeface="Century Gothic" charset="0"/>
              </a:rPr>
              <a:t> </a:t>
            </a:r>
            <a:r>
              <a:rPr lang="en-US" altLang="zh-TW" dirty="0" smtClean="0">
                <a:solidFill>
                  <a:srgbClr val="161616"/>
                </a:solidFill>
                <a:latin typeface="Century Gothic" charset="0"/>
                <a:ea typeface="Century Gothic" charset="0"/>
                <a:cs typeface="Century Gothic" charset="0"/>
              </a:rPr>
              <a:t>time</a:t>
            </a:r>
            <a:r>
              <a:rPr lang="zh-TW" altLang="en-US" dirty="0" smtClean="0">
                <a:solidFill>
                  <a:srgbClr val="161616"/>
                </a:solidFill>
                <a:latin typeface="Century Gothic" charset="0"/>
                <a:ea typeface="Century Gothic" charset="0"/>
                <a:cs typeface="Century Gothic" charset="0"/>
              </a:rPr>
              <a:t> </a:t>
            </a:r>
            <a:r>
              <a:rPr lang="en-US" altLang="zh-TW" dirty="0" smtClean="0">
                <a:solidFill>
                  <a:srgbClr val="161616"/>
                </a:solidFill>
                <a:latin typeface="Century Gothic" charset="0"/>
                <a:ea typeface="Century Gothic" charset="0"/>
                <a:cs typeface="Century Gothic" charset="0"/>
              </a:rPr>
              <a:t>complexity</a:t>
            </a:r>
            <a:endParaRPr lang="zh-TW" altLang="en-US" dirty="0">
              <a:latin typeface="Century Gothic" charset="0"/>
              <a:ea typeface="Century Gothic" charset="0"/>
              <a:cs typeface="Century Gothic" charset="0"/>
            </a:endParaRPr>
          </a:p>
        </p:txBody>
      </p:sp>
    </p:spTree>
    <p:extLst>
      <p:ext uri="{BB962C8B-B14F-4D97-AF65-F5344CB8AC3E}">
        <p14:creationId xmlns:p14="http://schemas.microsoft.com/office/powerpoint/2010/main" val="484462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37131" y="145534"/>
            <a:ext cx="2799164"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Applications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of</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2" name="Rectangle 1"/>
          <p:cNvSpPr/>
          <p:nvPr/>
        </p:nvSpPr>
        <p:spPr>
          <a:xfrm>
            <a:off x="9355753" y="514866"/>
            <a:ext cx="2561920" cy="369332"/>
          </a:xfrm>
          <a:prstGeom prst="rect">
            <a:avLst/>
          </a:prstGeom>
        </p:spPr>
        <p:txBody>
          <a:bodyPr wrap="none">
            <a:spAutoFit/>
          </a:bodyPr>
          <a:lstStyle/>
          <a:p>
            <a:r>
              <a:rPr lang="en-US" altLang="zh-TW">
                <a:latin typeface="Century Gothic" charset="0"/>
                <a:ea typeface="Century Gothic" charset="0"/>
                <a:cs typeface="Century Gothic" charset="0"/>
              </a:rPr>
              <a:t>Rabin-Karp Algorithm</a:t>
            </a:r>
            <a:endParaRPr lang="zh-TW" altLang="en-US" dirty="0"/>
          </a:p>
        </p:txBody>
      </p:sp>
      <p:pic>
        <p:nvPicPr>
          <p:cNvPr id="10" name="Picture 9"/>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240470" y="1648139"/>
            <a:ext cx="2819400" cy="469900"/>
          </a:xfrm>
          <a:prstGeom prst="rect">
            <a:avLst/>
          </a:prstGeom>
        </p:spPr>
      </p:pic>
      <p:sp>
        <p:nvSpPr>
          <p:cNvPr id="11" name="Rectangle 10"/>
          <p:cNvSpPr/>
          <p:nvPr/>
        </p:nvSpPr>
        <p:spPr>
          <a:xfrm>
            <a:off x="372534" y="1375258"/>
            <a:ext cx="5774267" cy="1015663"/>
          </a:xfrm>
          <a:prstGeom prst="rect">
            <a:avLst/>
          </a:prstGeom>
        </p:spPr>
        <p:txBody>
          <a:bodyPr wrap="square">
            <a:spAutoFit/>
          </a:bodyPr>
          <a:lstStyle/>
          <a:p>
            <a:r>
              <a:rPr lang="en-US" altLang="zh-TW" sz="2000" dirty="0">
                <a:solidFill>
                  <a:srgbClr val="333333"/>
                </a:solidFill>
                <a:latin typeface="Century Gothic" charset="0"/>
                <a:ea typeface="Century Gothic" charset="0"/>
                <a:cs typeface="Century Gothic" charset="0"/>
              </a:rPr>
              <a:t>Lets say you have a string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ABCDEACDOE</a:t>
            </a:r>
            <a:r>
              <a:rPr lang="en-US" altLang="zh-TW" sz="2000" dirty="0" smtClean="0">
                <a:solidFill>
                  <a:srgbClr val="333333"/>
                </a:solidFill>
                <a:latin typeface="Century Gothic" charset="0"/>
                <a:ea typeface="Century Gothic" charset="0"/>
                <a:cs typeface="Century Gothic" charset="0"/>
              </a:rPr>
              <a:t>” and</a:t>
            </a:r>
            <a:r>
              <a:rPr lang="zh-TW" altLang="en-US" sz="2000" dirty="0" smtClean="0">
                <a:solidFill>
                  <a:srgbClr val="333333"/>
                </a:solidFill>
                <a:latin typeface="Century Gothic" charset="0"/>
                <a:ea typeface="Century Gothic" charset="0"/>
                <a:cs typeface="Century Gothic" charset="0"/>
              </a:rPr>
              <a:t> </a:t>
            </a:r>
            <a:r>
              <a:rPr lang="en-US" altLang="zh-TW" sz="2000" dirty="0" smtClean="0">
                <a:solidFill>
                  <a:srgbClr val="333333"/>
                </a:solidFill>
                <a:latin typeface="Century Gothic" charset="0"/>
                <a:ea typeface="Century Gothic" charset="0"/>
                <a:cs typeface="Century Gothic" charset="0"/>
              </a:rPr>
              <a:t>you </a:t>
            </a:r>
            <a:r>
              <a:rPr lang="en-US" altLang="zh-TW" sz="2000" dirty="0">
                <a:solidFill>
                  <a:srgbClr val="333333"/>
                </a:solidFill>
                <a:latin typeface="Century Gothic" charset="0"/>
                <a:ea typeface="Century Gothic" charset="0"/>
                <a:cs typeface="Century Gothic" charset="0"/>
              </a:rPr>
              <a:t>want to find pattern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BCD</a:t>
            </a:r>
            <a:r>
              <a:rPr lang="en-US" altLang="zh-TW" sz="2000" dirty="0" smtClean="0">
                <a:solidFill>
                  <a:srgbClr val="333333"/>
                </a:solidFill>
                <a:latin typeface="Century Gothic" charset="0"/>
                <a:ea typeface="Century Gothic" charset="0"/>
                <a:cs typeface="Century Gothic" charset="0"/>
              </a:rPr>
              <a:t>" </a:t>
            </a:r>
            <a:r>
              <a:rPr lang="en-US" altLang="zh-TW" sz="2000" dirty="0">
                <a:solidFill>
                  <a:srgbClr val="333333"/>
                </a:solidFill>
                <a:latin typeface="Century Gothic" charset="0"/>
                <a:ea typeface="Century Gothic" charset="0"/>
                <a:cs typeface="Century Gothic" charset="0"/>
              </a:rPr>
              <a:t>in this string</a:t>
            </a:r>
            <a:endParaRPr lang="zh-TW" altLang="en-US" sz="2000" dirty="0">
              <a:latin typeface="Century Gothic" charset="0"/>
              <a:ea typeface="Century Gothic" charset="0"/>
              <a:cs typeface="Century Gothic" charset="0"/>
            </a:endParaRPr>
          </a:p>
        </p:txBody>
      </p:sp>
      <p:sp>
        <p:nvSpPr>
          <p:cNvPr id="4" name="Rectangle 3"/>
          <p:cNvSpPr/>
          <p:nvPr/>
        </p:nvSpPr>
        <p:spPr>
          <a:xfrm>
            <a:off x="8278165" y="1035646"/>
            <a:ext cx="319318" cy="369332"/>
          </a:xfrm>
          <a:prstGeom prst="rect">
            <a:avLst/>
          </a:prstGeom>
          <a:ln>
            <a:solidFill>
              <a:schemeClr val="tx1">
                <a:lumMod val="85000"/>
                <a:lumOff val="15000"/>
              </a:schemeClr>
            </a:solidFill>
          </a:ln>
        </p:spPr>
        <p:txBody>
          <a:bodyPr wrap="none">
            <a:spAutoFit/>
          </a:bodyPr>
          <a:lstStyle/>
          <a:p>
            <a:r>
              <a:rPr lang="en-US" altLang="zh-TW" b="1" dirty="0">
                <a:solidFill>
                  <a:srgbClr val="333333"/>
                </a:solidFill>
                <a:latin typeface="Century Gothic" charset="0"/>
                <a:ea typeface="Century Gothic" charset="0"/>
                <a:cs typeface="Century Gothic" charset="0"/>
              </a:rPr>
              <a:t>B</a:t>
            </a:r>
            <a:endParaRPr lang="zh-TW" altLang="en-US" dirty="0"/>
          </a:p>
        </p:txBody>
      </p:sp>
      <p:sp>
        <p:nvSpPr>
          <p:cNvPr id="5" name="Rectangle 4"/>
          <p:cNvSpPr/>
          <p:nvPr/>
        </p:nvSpPr>
        <p:spPr>
          <a:xfrm>
            <a:off x="8605240" y="1035646"/>
            <a:ext cx="364202"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dirty="0" smtClean="0">
                <a:solidFill>
                  <a:srgbClr val="333333"/>
                </a:solidFill>
                <a:latin typeface="Century Gothic" charset="0"/>
                <a:ea typeface="Century Gothic" charset="0"/>
                <a:cs typeface="Century Gothic" charset="0"/>
              </a:rPr>
              <a:t>C</a:t>
            </a:r>
            <a:endParaRPr lang="zh-TW" altLang="en-US" dirty="0"/>
          </a:p>
        </p:txBody>
      </p:sp>
      <p:sp>
        <p:nvSpPr>
          <p:cNvPr id="9" name="Rectangle 8"/>
          <p:cNvSpPr/>
          <p:nvPr/>
        </p:nvSpPr>
        <p:spPr>
          <a:xfrm>
            <a:off x="8945502" y="1036370"/>
            <a:ext cx="346570"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a:solidFill>
                  <a:srgbClr val="333333"/>
                </a:solidFill>
                <a:latin typeface="Century Gothic" charset="0"/>
                <a:ea typeface="Century Gothic" charset="0"/>
                <a:cs typeface="Century Gothic" charset="0"/>
              </a:rPr>
              <a:t>D</a:t>
            </a:r>
            <a:endParaRPr lang="zh-TW" alt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04896"/>
            <a:ext cx="12177551" cy="1550659"/>
          </a:xfrm>
          <a:prstGeom prst="rect">
            <a:avLst/>
          </a:prstGeom>
        </p:spPr>
      </p:pic>
    </p:spTree>
    <p:extLst>
      <p:ext uri="{BB962C8B-B14F-4D97-AF65-F5344CB8AC3E}">
        <p14:creationId xmlns:p14="http://schemas.microsoft.com/office/powerpoint/2010/main" val="646044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37131" y="145534"/>
            <a:ext cx="2799164"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Applications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of</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2" name="Rectangle 1"/>
          <p:cNvSpPr/>
          <p:nvPr/>
        </p:nvSpPr>
        <p:spPr>
          <a:xfrm>
            <a:off x="9355753" y="514866"/>
            <a:ext cx="2561920" cy="369332"/>
          </a:xfrm>
          <a:prstGeom prst="rect">
            <a:avLst/>
          </a:prstGeom>
        </p:spPr>
        <p:txBody>
          <a:bodyPr wrap="none">
            <a:spAutoFit/>
          </a:bodyPr>
          <a:lstStyle/>
          <a:p>
            <a:r>
              <a:rPr lang="en-US" altLang="zh-TW">
                <a:latin typeface="Century Gothic" charset="0"/>
                <a:ea typeface="Century Gothic" charset="0"/>
                <a:cs typeface="Century Gothic" charset="0"/>
              </a:rPr>
              <a:t>Rabin-Karp Algorithm</a:t>
            </a:r>
            <a:endParaRPr lang="zh-TW" altLang="en-US" dirty="0"/>
          </a:p>
        </p:txBody>
      </p:sp>
      <p:pic>
        <p:nvPicPr>
          <p:cNvPr id="10" name="Picture 9"/>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240470" y="1648139"/>
            <a:ext cx="2819400" cy="469900"/>
          </a:xfrm>
          <a:prstGeom prst="rect">
            <a:avLst/>
          </a:prstGeom>
        </p:spPr>
      </p:pic>
      <p:sp>
        <p:nvSpPr>
          <p:cNvPr id="11" name="Rectangle 10"/>
          <p:cNvSpPr/>
          <p:nvPr/>
        </p:nvSpPr>
        <p:spPr>
          <a:xfrm>
            <a:off x="372534" y="1375258"/>
            <a:ext cx="5774267" cy="1015663"/>
          </a:xfrm>
          <a:prstGeom prst="rect">
            <a:avLst/>
          </a:prstGeom>
        </p:spPr>
        <p:txBody>
          <a:bodyPr wrap="square">
            <a:spAutoFit/>
          </a:bodyPr>
          <a:lstStyle/>
          <a:p>
            <a:r>
              <a:rPr lang="en-US" altLang="zh-TW" sz="2000" dirty="0">
                <a:solidFill>
                  <a:srgbClr val="333333"/>
                </a:solidFill>
                <a:latin typeface="Century Gothic" charset="0"/>
                <a:ea typeface="Century Gothic" charset="0"/>
                <a:cs typeface="Century Gothic" charset="0"/>
              </a:rPr>
              <a:t>Lets say you have a string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ABCDEACDOE</a:t>
            </a:r>
            <a:r>
              <a:rPr lang="en-US" altLang="zh-TW" sz="2000" dirty="0" smtClean="0">
                <a:solidFill>
                  <a:srgbClr val="333333"/>
                </a:solidFill>
                <a:latin typeface="Century Gothic" charset="0"/>
                <a:ea typeface="Century Gothic" charset="0"/>
                <a:cs typeface="Century Gothic" charset="0"/>
              </a:rPr>
              <a:t>” and</a:t>
            </a:r>
            <a:r>
              <a:rPr lang="zh-TW" altLang="en-US" sz="2000" dirty="0" smtClean="0">
                <a:solidFill>
                  <a:srgbClr val="333333"/>
                </a:solidFill>
                <a:latin typeface="Century Gothic" charset="0"/>
                <a:ea typeface="Century Gothic" charset="0"/>
                <a:cs typeface="Century Gothic" charset="0"/>
              </a:rPr>
              <a:t> </a:t>
            </a:r>
            <a:r>
              <a:rPr lang="en-US" altLang="zh-TW" sz="2000" dirty="0" smtClean="0">
                <a:solidFill>
                  <a:srgbClr val="333333"/>
                </a:solidFill>
                <a:latin typeface="Century Gothic" charset="0"/>
                <a:ea typeface="Century Gothic" charset="0"/>
                <a:cs typeface="Century Gothic" charset="0"/>
              </a:rPr>
              <a:t>you </a:t>
            </a:r>
            <a:r>
              <a:rPr lang="en-US" altLang="zh-TW" sz="2000" dirty="0">
                <a:solidFill>
                  <a:srgbClr val="333333"/>
                </a:solidFill>
                <a:latin typeface="Century Gothic" charset="0"/>
                <a:ea typeface="Century Gothic" charset="0"/>
                <a:cs typeface="Century Gothic" charset="0"/>
              </a:rPr>
              <a:t>want to find pattern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BCD</a:t>
            </a:r>
            <a:r>
              <a:rPr lang="en-US" altLang="zh-TW" sz="2000" dirty="0" smtClean="0">
                <a:solidFill>
                  <a:srgbClr val="333333"/>
                </a:solidFill>
                <a:latin typeface="Century Gothic" charset="0"/>
                <a:ea typeface="Century Gothic" charset="0"/>
                <a:cs typeface="Century Gothic" charset="0"/>
              </a:rPr>
              <a:t>" </a:t>
            </a:r>
            <a:r>
              <a:rPr lang="en-US" altLang="zh-TW" sz="2000" dirty="0">
                <a:solidFill>
                  <a:srgbClr val="333333"/>
                </a:solidFill>
                <a:latin typeface="Century Gothic" charset="0"/>
                <a:ea typeface="Century Gothic" charset="0"/>
                <a:cs typeface="Century Gothic" charset="0"/>
              </a:rPr>
              <a:t>in this string</a:t>
            </a:r>
            <a:endParaRPr lang="zh-TW" altLang="en-US" sz="2000" dirty="0">
              <a:latin typeface="Century Gothic" charset="0"/>
              <a:ea typeface="Century Gothic" charset="0"/>
              <a:cs typeface="Century Gothic" charset="0"/>
            </a:endParaRPr>
          </a:p>
        </p:txBody>
      </p:sp>
      <p:sp>
        <p:nvSpPr>
          <p:cNvPr id="4" name="Rectangle 3"/>
          <p:cNvSpPr/>
          <p:nvPr/>
        </p:nvSpPr>
        <p:spPr>
          <a:xfrm>
            <a:off x="8278165" y="1035646"/>
            <a:ext cx="319318" cy="369332"/>
          </a:xfrm>
          <a:prstGeom prst="rect">
            <a:avLst/>
          </a:prstGeom>
          <a:ln>
            <a:solidFill>
              <a:schemeClr val="tx1">
                <a:lumMod val="85000"/>
                <a:lumOff val="15000"/>
              </a:schemeClr>
            </a:solidFill>
          </a:ln>
        </p:spPr>
        <p:txBody>
          <a:bodyPr wrap="none">
            <a:spAutoFit/>
          </a:bodyPr>
          <a:lstStyle/>
          <a:p>
            <a:r>
              <a:rPr lang="en-US" altLang="zh-TW" b="1" dirty="0">
                <a:solidFill>
                  <a:srgbClr val="333333"/>
                </a:solidFill>
                <a:latin typeface="Century Gothic" charset="0"/>
                <a:ea typeface="Century Gothic" charset="0"/>
                <a:cs typeface="Century Gothic" charset="0"/>
              </a:rPr>
              <a:t>B</a:t>
            </a:r>
            <a:endParaRPr lang="zh-TW" altLang="en-US" dirty="0"/>
          </a:p>
        </p:txBody>
      </p:sp>
      <p:sp>
        <p:nvSpPr>
          <p:cNvPr id="5" name="Rectangle 4"/>
          <p:cNvSpPr/>
          <p:nvPr/>
        </p:nvSpPr>
        <p:spPr>
          <a:xfrm>
            <a:off x="8605240" y="1035646"/>
            <a:ext cx="364202"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dirty="0" smtClean="0">
                <a:solidFill>
                  <a:srgbClr val="333333"/>
                </a:solidFill>
                <a:latin typeface="Century Gothic" charset="0"/>
                <a:ea typeface="Century Gothic" charset="0"/>
                <a:cs typeface="Century Gothic" charset="0"/>
              </a:rPr>
              <a:t>C</a:t>
            </a:r>
            <a:endParaRPr lang="zh-TW" altLang="en-US" dirty="0"/>
          </a:p>
        </p:txBody>
      </p:sp>
      <p:sp>
        <p:nvSpPr>
          <p:cNvPr id="9" name="Rectangle 8"/>
          <p:cNvSpPr/>
          <p:nvPr/>
        </p:nvSpPr>
        <p:spPr>
          <a:xfrm>
            <a:off x="8945502" y="1036370"/>
            <a:ext cx="346570"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a:solidFill>
                  <a:srgbClr val="333333"/>
                </a:solidFill>
                <a:latin typeface="Century Gothic" charset="0"/>
                <a:ea typeface="Century Gothic" charset="0"/>
                <a:cs typeface="Century Gothic" charset="0"/>
              </a:rPr>
              <a:t>D</a:t>
            </a:r>
            <a:endParaRPr lang="zh-TW" altLang="en-US" dirty="0"/>
          </a:p>
        </p:txBody>
      </p:sp>
      <p:sp>
        <p:nvSpPr>
          <p:cNvPr id="3" name="Rectangle 2"/>
          <p:cNvSpPr/>
          <p:nvPr/>
        </p:nvSpPr>
        <p:spPr>
          <a:xfrm>
            <a:off x="677917" y="4749800"/>
            <a:ext cx="10381953" cy="954107"/>
          </a:xfrm>
          <a:prstGeom prst="rect">
            <a:avLst/>
          </a:prstGeom>
        </p:spPr>
        <p:txBody>
          <a:bodyPr wrap="square">
            <a:spAutoFit/>
          </a:bodyPr>
          <a:lstStyle/>
          <a:p>
            <a:r>
              <a:rPr lang="en-US" altLang="zh-TW" sz="2800" dirty="0" smtClean="0">
                <a:solidFill>
                  <a:srgbClr val="333333"/>
                </a:solidFill>
                <a:latin typeface="Century Gothic" charset="0"/>
                <a:ea typeface="Century Gothic" charset="0"/>
                <a:cs typeface="Century Gothic" charset="0"/>
              </a:rPr>
              <a:t>substring =</a:t>
            </a:r>
            <a:r>
              <a:rPr lang="zh-TW" altLang="en-US" sz="2800" dirty="0" smtClean="0">
                <a:solidFill>
                  <a:srgbClr val="333333"/>
                </a:solidFill>
                <a:latin typeface="Century Gothic" charset="0"/>
                <a:ea typeface="Century Gothic" charset="0"/>
                <a:cs typeface="Century Gothic" charset="0"/>
              </a:rPr>
              <a:t> </a:t>
            </a:r>
            <a:r>
              <a:rPr lang="en-US" altLang="zh-TW" sz="2800" b="1" dirty="0" smtClean="0">
                <a:solidFill>
                  <a:srgbClr val="333333"/>
                </a:solidFill>
                <a:latin typeface="Century Gothic" charset="0"/>
                <a:ea typeface="Century Gothic" charset="0"/>
                <a:cs typeface="Century Gothic" charset="0"/>
              </a:rPr>
              <a:t>a</a:t>
            </a:r>
            <a:r>
              <a:rPr lang="en-US" altLang="zh-TW" sz="2800" dirty="0" smtClean="0">
                <a:solidFill>
                  <a:srgbClr val="333333"/>
                </a:solidFill>
                <a:latin typeface="Century Gothic" charset="0"/>
                <a:ea typeface="Century Gothic" charset="0"/>
                <a:cs typeface="Century Gothic" charset="0"/>
              </a:rPr>
              <a:t>*7</a:t>
            </a:r>
            <a:r>
              <a:rPr lang="zh-TW" altLang="en-US" sz="2800" dirty="0" smtClean="0">
                <a:solidFill>
                  <a:srgbClr val="333333"/>
                </a:solidFill>
                <a:latin typeface="Century Gothic" charset="0"/>
                <a:ea typeface="Century Gothic" charset="0"/>
                <a:cs typeface="Century Gothic" charset="0"/>
              </a:rPr>
              <a:t> </a:t>
            </a:r>
            <a:r>
              <a:rPr lang="en-US" altLang="zh-TW" sz="2800" dirty="0" smtClean="0">
                <a:solidFill>
                  <a:srgbClr val="333333"/>
                </a:solidFill>
                <a:latin typeface="Century Gothic" charset="0"/>
                <a:ea typeface="Century Gothic" charset="0"/>
                <a:cs typeface="Century Gothic" charset="0"/>
              </a:rPr>
              <a:t>+</a:t>
            </a:r>
            <a:r>
              <a:rPr lang="en-US" altLang="zh-TW" sz="2800" b="1" dirty="0" smtClean="0">
                <a:solidFill>
                  <a:srgbClr val="333333"/>
                </a:solidFill>
                <a:latin typeface="Century Gothic" charset="0"/>
                <a:ea typeface="Century Gothic" charset="0"/>
                <a:cs typeface="Century Gothic" charset="0"/>
              </a:rPr>
              <a:t>b</a:t>
            </a:r>
            <a:r>
              <a:rPr lang="en-US" altLang="zh-TW" sz="2800" dirty="0" smtClean="0">
                <a:solidFill>
                  <a:srgbClr val="333333"/>
                </a:solidFill>
                <a:latin typeface="Century Gothic" charset="0"/>
                <a:ea typeface="Century Gothic" charset="0"/>
                <a:cs typeface="Century Gothic" charset="0"/>
              </a:rPr>
              <a:t>*7</a:t>
            </a:r>
            <a:r>
              <a:rPr lang="zh-TW" altLang="en-US" sz="2800" dirty="0" smtClean="0">
                <a:solidFill>
                  <a:srgbClr val="333333"/>
                </a:solidFill>
                <a:latin typeface="Century Gothic" charset="0"/>
                <a:ea typeface="Century Gothic" charset="0"/>
                <a:cs typeface="Century Gothic" charset="0"/>
              </a:rPr>
              <a:t> </a:t>
            </a:r>
            <a:r>
              <a:rPr lang="en-US" altLang="zh-TW" sz="2800" dirty="0" smtClean="0">
                <a:solidFill>
                  <a:srgbClr val="333333"/>
                </a:solidFill>
                <a:latin typeface="Century Gothic" charset="0"/>
                <a:ea typeface="Century Gothic" charset="0"/>
                <a:cs typeface="Century Gothic" charset="0"/>
              </a:rPr>
              <a:t>+</a:t>
            </a:r>
            <a:r>
              <a:rPr lang="en-US" altLang="zh-TW" sz="2800" b="1" dirty="0" smtClean="0">
                <a:solidFill>
                  <a:srgbClr val="333333"/>
                </a:solidFill>
                <a:latin typeface="Century Gothic" charset="0"/>
                <a:ea typeface="Century Gothic" charset="0"/>
                <a:cs typeface="Century Gothic" charset="0"/>
              </a:rPr>
              <a:t>c</a:t>
            </a:r>
            <a:r>
              <a:rPr lang="en-US" altLang="zh-TW" sz="2800" dirty="0" smtClean="0">
                <a:solidFill>
                  <a:srgbClr val="333333"/>
                </a:solidFill>
                <a:latin typeface="Century Gothic" charset="0"/>
                <a:ea typeface="Century Gothic" charset="0"/>
                <a:cs typeface="Century Gothic" charset="0"/>
              </a:rPr>
              <a:t>*7</a:t>
            </a:r>
            <a:r>
              <a:rPr lang="zh-TW" altLang="en-US" sz="2800" dirty="0" smtClean="0">
                <a:solidFill>
                  <a:srgbClr val="333333"/>
                </a:solidFill>
                <a:latin typeface="Century Gothic" charset="0"/>
                <a:ea typeface="Century Gothic" charset="0"/>
                <a:cs typeface="Century Gothic" charset="0"/>
              </a:rPr>
              <a:t> </a:t>
            </a:r>
            <a:r>
              <a:rPr lang="en-US" altLang="zh-TW" sz="2800" dirty="0" smtClean="0">
                <a:solidFill>
                  <a:srgbClr val="333333"/>
                </a:solidFill>
                <a:latin typeface="Century Gothic" charset="0"/>
                <a:ea typeface="Century Gothic" charset="0"/>
                <a:cs typeface="Century Gothic" charset="0"/>
              </a:rPr>
              <a:t>=97*1+98*7+99*49</a:t>
            </a:r>
            <a:r>
              <a:rPr lang="zh-TW" altLang="en-US" sz="2800" dirty="0" smtClean="0">
                <a:solidFill>
                  <a:srgbClr val="333333"/>
                </a:solidFill>
                <a:latin typeface="Century Gothic" charset="0"/>
                <a:ea typeface="Century Gothic" charset="0"/>
                <a:cs typeface="Century Gothic" charset="0"/>
              </a:rPr>
              <a:t>  </a:t>
            </a:r>
            <a:r>
              <a:rPr lang="en-US" altLang="zh-TW" sz="2800" dirty="0" smtClean="0">
                <a:solidFill>
                  <a:srgbClr val="333333"/>
                </a:solidFill>
                <a:latin typeface="Century Gothic" charset="0"/>
                <a:ea typeface="Century Gothic" charset="0"/>
                <a:cs typeface="Century Gothic" charset="0"/>
              </a:rPr>
              <a:t>=5634</a:t>
            </a:r>
            <a:r>
              <a:rPr lang="en-US" altLang="zh-TW" sz="2800" dirty="0">
                <a:latin typeface="Century Gothic" charset="0"/>
                <a:ea typeface="Century Gothic" charset="0"/>
                <a:cs typeface="Century Gothic" charset="0"/>
              </a:rPr>
              <a:t/>
            </a:r>
            <a:br>
              <a:rPr lang="en-US" altLang="zh-TW" sz="2800" dirty="0">
                <a:latin typeface="Century Gothic" charset="0"/>
                <a:ea typeface="Century Gothic" charset="0"/>
                <a:cs typeface="Century Gothic" charset="0"/>
              </a:rPr>
            </a:br>
            <a:r>
              <a:rPr lang="en-US" altLang="zh-TW" sz="2800" dirty="0">
                <a:solidFill>
                  <a:srgbClr val="333333"/>
                </a:solidFill>
                <a:latin typeface="Century Gothic" charset="0"/>
                <a:ea typeface="Century Gothic" charset="0"/>
                <a:cs typeface="Century Gothic" charset="0"/>
              </a:rPr>
              <a:t>pattern </a:t>
            </a:r>
            <a:r>
              <a:rPr lang="zh-TW" altLang="en-US" sz="2800" dirty="0" smtClean="0">
                <a:solidFill>
                  <a:srgbClr val="333333"/>
                </a:solidFill>
                <a:latin typeface="Century Gothic" charset="0"/>
                <a:ea typeface="Century Gothic" charset="0"/>
                <a:cs typeface="Century Gothic" charset="0"/>
              </a:rPr>
              <a:t>  </a:t>
            </a:r>
            <a:r>
              <a:rPr lang="en-US" altLang="zh-TW" sz="2800" dirty="0" smtClean="0">
                <a:solidFill>
                  <a:srgbClr val="333333"/>
                </a:solidFill>
                <a:latin typeface="Century Gothic" charset="0"/>
                <a:ea typeface="Century Gothic" charset="0"/>
                <a:cs typeface="Century Gothic" charset="0"/>
              </a:rPr>
              <a:t>= </a:t>
            </a:r>
            <a:r>
              <a:rPr lang="en-US" altLang="zh-TW" sz="2800" b="1" dirty="0" smtClean="0">
                <a:solidFill>
                  <a:srgbClr val="333333"/>
                </a:solidFill>
                <a:latin typeface="Century Gothic" charset="0"/>
                <a:ea typeface="Century Gothic" charset="0"/>
                <a:cs typeface="Century Gothic" charset="0"/>
              </a:rPr>
              <a:t>b</a:t>
            </a:r>
            <a:r>
              <a:rPr lang="en-US" altLang="zh-TW" sz="2800" dirty="0" smtClean="0">
                <a:solidFill>
                  <a:srgbClr val="333333"/>
                </a:solidFill>
                <a:latin typeface="Century Gothic" charset="0"/>
                <a:ea typeface="Century Gothic" charset="0"/>
                <a:cs typeface="Century Gothic" charset="0"/>
              </a:rPr>
              <a:t>*7</a:t>
            </a:r>
            <a:r>
              <a:rPr lang="zh-TW" altLang="en-US" sz="2800" dirty="0">
                <a:solidFill>
                  <a:srgbClr val="333333"/>
                </a:solidFill>
                <a:latin typeface="Century Gothic" charset="0"/>
                <a:ea typeface="Century Gothic" charset="0"/>
                <a:cs typeface="Century Gothic" charset="0"/>
              </a:rPr>
              <a:t> </a:t>
            </a:r>
            <a:r>
              <a:rPr lang="en-US" altLang="zh-TW" sz="2800" dirty="0" smtClean="0">
                <a:solidFill>
                  <a:srgbClr val="333333"/>
                </a:solidFill>
                <a:latin typeface="Century Gothic" charset="0"/>
                <a:ea typeface="Century Gothic" charset="0"/>
                <a:cs typeface="Century Gothic" charset="0"/>
              </a:rPr>
              <a:t>+</a:t>
            </a:r>
            <a:r>
              <a:rPr lang="en-US" altLang="zh-TW" sz="2800" b="1" dirty="0" smtClean="0">
                <a:solidFill>
                  <a:srgbClr val="333333"/>
                </a:solidFill>
                <a:latin typeface="Century Gothic" charset="0"/>
                <a:ea typeface="Century Gothic" charset="0"/>
                <a:cs typeface="Century Gothic" charset="0"/>
              </a:rPr>
              <a:t>c</a:t>
            </a:r>
            <a:r>
              <a:rPr lang="en-US" altLang="zh-TW" sz="2800" dirty="0" smtClean="0">
                <a:solidFill>
                  <a:srgbClr val="333333"/>
                </a:solidFill>
                <a:latin typeface="Century Gothic" charset="0"/>
                <a:ea typeface="Century Gothic" charset="0"/>
                <a:cs typeface="Century Gothic" charset="0"/>
              </a:rPr>
              <a:t>*7</a:t>
            </a:r>
            <a:r>
              <a:rPr lang="zh-TW" altLang="en-US" sz="2800" dirty="0" smtClean="0">
                <a:solidFill>
                  <a:srgbClr val="333333"/>
                </a:solidFill>
                <a:latin typeface="Century Gothic" charset="0"/>
                <a:ea typeface="Century Gothic" charset="0"/>
                <a:cs typeface="Century Gothic" charset="0"/>
              </a:rPr>
              <a:t> </a:t>
            </a:r>
            <a:r>
              <a:rPr lang="en-US" altLang="zh-TW" sz="2800" dirty="0" smtClean="0">
                <a:solidFill>
                  <a:srgbClr val="333333"/>
                </a:solidFill>
                <a:latin typeface="Century Gothic" charset="0"/>
                <a:ea typeface="Century Gothic" charset="0"/>
                <a:cs typeface="Century Gothic" charset="0"/>
              </a:rPr>
              <a:t>+</a:t>
            </a:r>
            <a:r>
              <a:rPr lang="en-US" altLang="zh-TW" sz="2800" b="1" dirty="0" smtClean="0">
                <a:solidFill>
                  <a:srgbClr val="333333"/>
                </a:solidFill>
                <a:latin typeface="Century Gothic" charset="0"/>
                <a:ea typeface="Century Gothic" charset="0"/>
                <a:cs typeface="Century Gothic" charset="0"/>
              </a:rPr>
              <a:t>d</a:t>
            </a:r>
            <a:r>
              <a:rPr lang="en-US" altLang="zh-TW" sz="2800" dirty="0" smtClean="0">
                <a:solidFill>
                  <a:srgbClr val="333333"/>
                </a:solidFill>
                <a:latin typeface="Century Gothic" charset="0"/>
                <a:ea typeface="Century Gothic" charset="0"/>
                <a:cs typeface="Century Gothic" charset="0"/>
              </a:rPr>
              <a:t>*7</a:t>
            </a:r>
            <a:r>
              <a:rPr lang="zh-TW" altLang="en-US" sz="2800" dirty="0" smtClean="0">
                <a:solidFill>
                  <a:srgbClr val="333333"/>
                </a:solidFill>
                <a:latin typeface="Century Gothic" charset="0"/>
                <a:ea typeface="Century Gothic" charset="0"/>
                <a:cs typeface="Century Gothic" charset="0"/>
              </a:rPr>
              <a:t> </a:t>
            </a:r>
            <a:r>
              <a:rPr lang="en-US" altLang="zh-TW" sz="2800" dirty="0" smtClean="0">
                <a:solidFill>
                  <a:srgbClr val="333333"/>
                </a:solidFill>
                <a:latin typeface="Century Gothic" charset="0"/>
                <a:ea typeface="Century Gothic" charset="0"/>
                <a:cs typeface="Century Gothic" charset="0"/>
              </a:rPr>
              <a:t>=98*1+99*7+100*49=5691</a:t>
            </a:r>
            <a:endParaRPr lang="zh-TW" altLang="en-US" sz="2800" dirty="0">
              <a:latin typeface="Century Gothic" charset="0"/>
              <a:ea typeface="Century Gothic" charset="0"/>
              <a:cs typeface="Century Gothic" charset="0"/>
            </a:endParaRPr>
          </a:p>
        </p:txBody>
      </p:sp>
      <p:sp>
        <p:nvSpPr>
          <p:cNvPr id="6" name="Rectangle 5"/>
          <p:cNvSpPr/>
          <p:nvPr/>
        </p:nvSpPr>
        <p:spPr>
          <a:xfrm>
            <a:off x="677917" y="3062529"/>
            <a:ext cx="8844455" cy="1015663"/>
          </a:xfrm>
          <a:prstGeom prst="rect">
            <a:avLst/>
          </a:prstGeom>
          <a:solidFill>
            <a:schemeClr val="bg1">
              <a:lumMod val="95000"/>
            </a:schemeClr>
          </a:solidFill>
        </p:spPr>
        <p:txBody>
          <a:bodyPr wrap="square">
            <a:spAutoFit/>
          </a:bodyPr>
          <a:lstStyle/>
          <a:p>
            <a:r>
              <a:rPr lang="en-US" altLang="zh-TW" sz="2000" dirty="0" smtClean="0">
                <a:solidFill>
                  <a:srgbClr val="333333"/>
                </a:solidFill>
                <a:latin typeface="Century Gothic" charset="0"/>
                <a:ea typeface="Century Gothic" charset="0"/>
                <a:cs typeface="Century Gothic" charset="0"/>
              </a:rPr>
              <a:t>We</a:t>
            </a:r>
            <a:r>
              <a:rPr lang="zh-TW" altLang="en-US" sz="2000" dirty="0" smtClean="0">
                <a:solidFill>
                  <a:srgbClr val="333333"/>
                </a:solidFill>
                <a:latin typeface="Century Gothic" charset="0"/>
                <a:ea typeface="Century Gothic" charset="0"/>
                <a:cs typeface="Century Gothic" charset="0"/>
              </a:rPr>
              <a:t> </a:t>
            </a:r>
            <a:r>
              <a:rPr lang="en-US" altLang="zh-TW" sz="2000" dirty="0" smtClean="0">
                <a:solidFill>
                  <a:srgbClr val="333333"/>
                </a:solidFill>
                <a:latin typeface="Century Gothic" charset="0"/>
                <a:ea typeface="Century Gothic" charset="0"/>
                <a:cs typeface="Century Gothic" charset="0"/>
              </a:rPr>
              <a:t>calculate </a:t>
            </a:r>
            <a:r>
              <a:rPr lang="en-US" altLang="zh-TW" sz="2000" dirty="0">
                <a:solidFill>
                  <a:srgbClr val="333333"/>
                </a:solidFill>
                <a:latin typeface="Century Gothic" charset="0"/>
                <a:ea typeface="Century Gothic" charset="0"/>
                <a:cs typeface="Century Gothic" charset="0"/>
              </a:rPr>
              <a:t>the hash of first three letter substring (</a:t>
            </a:r>
            <a:r>
              <a:rPr lang="en-US" altLang="zh-TW" sz="2000" dirty="0" err="1">
                <a:solidFill>
                  <a:srgbClr val="333333"/>
                </a:solidFill>
                <a:latin typeface="Century Gothic" charset="0"/>
                <a:ea typeface="Century Gothic" charset="0"/>
                <a:cs typeface="Century Gothic" charset="0"/>
              </a:rPr>
              <a:t>abc</a:t>
            </a:r>
            <a:r>
              <a:rPr lang="en-US" altLang="zh-TW" sz="2000" dirty="0">
                <a:solidFill>
                  <a:srgbClr val="333333"/>
                </a:solidFill>
                <a:latin typeface="Century Gothic" charset="0"/>
                <a:ea typeface="Century Gothic" charset="0"/>
                <a:cs typeface="Century Gothic" charset="0"/>
              </a:rPr>
              <a:t>) in string. To keep matters simple, lets say we use base 7 for this calculation </a:t>
            </a:r>
            <a:endParaRPr lang="zh-TW" altLang="en-US" sz="2000" dirty="0" smtClean="0">
              <a:solidFill>
                <a:srgbClr val="333333"/>
              </a:solidFill>
              <a:latin typeface="Century Gothic" charset="0"/>
              <a:ea typeface="Century Gothic" charset="0"/>
              <a:cs typeface="Century Gothic" charset="0"/>
            </a:endParaRPr>
          </a:p>
          <a:p>
            <a:r>
              <a:rPr lang="en-US" altLang="zh-TW" sz="2000" dirty="0" smtClean="0">
                <a:solidFill>
                  <a:schemeClr val="accent2">
                    <a:lumMod val="75000"/>
                  </a:schemeClr>
                </a:solidFill>
                <a:latin typeface="Century Gothic" charset="0"/>
                <a:ea typeface="Century Gothic" charset="0"/>
                <a:cs typeface="Century Gothic" charset="0"/>
              </a:rPr>
              <a:t>(</a:t>
            </a:r>
            <a:r>
              <a:rPr lang="en-US" altLang="zh-TW" sz="2000" dirty="0">
                <a:solidFill>
                  <a:schemeClr val="accent2">
                    <a:lumMod val="75000"/>
                  </a:schemeClr>
                </a:solidFill>
                <a:latin typeface="Century Gothic" charset="0"/>
                <a:ea typeface="Century Gothic" charset="0"/>
                <a:cs typeface="Century Gothic" charset="0"/>
              </a:rPr>
              <a:t>in actual scenario we should mod it with a prime to avoid overflow):</a:t>
            </a:r>
            <a:endParaRPr lang="zh-TW" altLang="en-US" sz="2000" dirty="0">
              <a:solidFill>
                <a:schemeClr val="accent2">
                  <a:lumMod val="75000"/>
                </a:schemeClr>
              </a:solidFill>
              <a:latin typeface="Century Gothic" charset="0"/>
              <a:ea typeface="Century Gothic" charset="0"/>
              <a:cs typeface="Century Gothic" charset="0"/>
            </a:endParaRPr>
          </a:p>
        </p:txBody>
      </p:sp>
      <p:sp>
        <p:nvSpPr>
          <p:cNvPr id="7" name="Rectangle 6"/>
          <p:cNvSpPr/>
          <p:nvPr/>
        </p:nvSpPr>
        <p:spPr>
          <a:xfrm>
            <a:off x="3191935" y="4605866"/>
            <a:ext cx="347132" cy="369332"/>
          </a:xfrm>
          <a:prstGeom prst="rect">
            <a:avLst/>
          </a:prstGeom>
        </p:spPr>
        <p:txBody>
          <a:bodyPr wrap="square">
            <a:spAutoFit/>
          </a:bodyPr>
          <a:lstStyle/>
          <a:p>
            <a:r>
              <a:rPr lang="en-US" altLang="zh-TW" dirty="0"/>
              <a:t>0</a:t>
            </a:r>
            <a:endParaRPr lang="zh-TW" altLang="en-US" dirty="0"/>
          </a:p>
        </p:txBody>
      </p:sp>
      <p:sp>
        <p:nvSpPr>
          <p:cNvPr id="12" name="Rectangle 11"/>
          <p:cNvSpPr/>
          <p:nvPr/>
        </p:nvSpPr>
        <p:spPr>
          <a:xfrm>
            <a:off x="4072468" y="4605866"/>
            <a:ext cx="347132" cy="369332"/>
          </a:xfrm>
          <a:prstGeom prst="rect">
            <a:avLst/>
          </a:prstGeom>
        </p:spPr>
        <p:txBody>
          <a:bodyPr wrap="square">
            <a:spAutoFit/>
          </a:bodyPr>
          <a:lstStyle/>
          <a:p>
            <a:r>
              <a:rPr lang="en-US" altLang="zh-TW" smtClean="0"/>
              <a:t>1</a:t>
            </a:r>
            <a:endParaRPr lang="zh-TW" altLang="en-US" dirty="0"/>
          </a:p>
        </p:txBody>
      </p:sp>
      <p:sp>
        <p:nvSpPr>
          <p:cNvPr id="13" name="Rectangle 12"/>
          <p:cNvSpPr/>
          <p:nvPr/>
        </p:nvSpPr>
        <p:spPr>
          <a:xfrm>
            <a:off x="4953001" y="4605866"/>
            <a:ext cx="347132" cy="369332"/>
          </a:xfrm>
          <a:prstGeom prst="rect">
            <a:avLst/>
          </a:prstGeom>
        </p:spPr>
        <p:txBody>
          <a:bodyPr wrap="square">
            <a:spAutoFit/>
          </a:bodyPr>
          <a:lstStyle/>
          <a:p>
            <a:r>
              <a:rPr lang="en-US" altLang="zh-TW" dirty="0" smtClean="0"/>
              <a:t>2</a:t>
            </a:r>
            <a:endParaRPr lang="zh-TW" altLang="en-US" dirty="0"/>
          </a:p>
        </p:txBody>
      </p:sp>
      <p:sp>
        <p:nvSpPr>
          <p:cNvPr id="14" name="Rectangle 13"/>
          <p:cNvSpPr/>
          <p:nvPr/>
        </p:nvSpPr>
        <p:spPr>
          <a:xfrm>
            <a:off x="3191935" y="5022682"/>
            <a:ext cx="347132" cy="369332"/>
          </a:xfrm>
          <a:prstGeom prst="rect">
            <a:avLst/>
          </a:prstGeom>
        </p:spPr>
        <p:txBody>
          <a:bodyPr wrap="square">
            <a:spAutoFit/>
          </a:bodyPr>
          <a:lstStyle/>
          <a:p>
            <a:r>
              <a:rPr lang="en-US" altLang="zh-TW" dirty="0"/>
              <a:t>0</a:t>
            </a:r>
            <a:endParaRPr lang="zh-TW" altLang="en-US" dirty="0"/>
          </a:p>
        </p:txBody>
      </p:sp>
      <p:sp>
        <p:nvSpPr>
          <p:cNvPr id="15" name="Rectangle 14"/>
          <p:cNvSpPr/>
          <p:nvPr/>
        </p:nvSpPr>
        <p:spPr>
          <a:xfrm>
            <a:off x="4072468" y="5022682"/>
            <a:ext cx="347132" cy="369332"/>
          </a:xfrm>
          <a:prstGeom prst="rect">
            <a:avLst/>
          </a:prstGeom>
        </p:spPr>
        <p:txBody>
          <a:bodyPr wrap="square">
            <a:spAutoFit/>
          </a:bodyPr>
          <a:lstStyle/>
          <a:p>
            <a:r>
              <a:rPr lang="en-US" altLang="zh-TW" smtClean="0"/>
              <a:t>1</a:t>
            </a:r>
            <a:endParaRPr lang="zh-TW" altLang="en-US" dirty="0"/>
          </a:p>
        </p:txBody>
      </p:sp>
      <p:sp>
        <p:nvSpPr>
          <p:cNvPr id="16" name="Rectangle 15"/>
          <p:cNvSpPr/>
          <p:nvPr/>
        </p:nvSpPr>
        <p:spPr>
          <a:xfrm>
            <a:off x="4953001" y="5022682"/>
            <a:ext cx="347132" cy="369332"/>
          </a:xfrm>
          <a:prstGeom prst="rect">
            <a:avLst/>
          </a:prstGeom>
        </p:spPr>
        <p:txBody>
          <a:bodyPr wrap="square">
            <a:spAutoFit/>
          </a:bodyPr>
          <a:lstStyle/>
          <a:p>
            <a:r>
              <a:rPr lang="en-US" altLang="zh-TW" dirty="0" smtClean="0"/>
              <a:t>2</a:t>
            </a:r>
            <a:endParaRPr lang="zh-TW" altLang="en-US" dirty="0"/>
          </a:p>
        </p:txBody>
      </p:sp>
    </p:spTree>
    <p:extLst>
      <p:ext uri="{BB962C8B-B14F-4D97-AF65-F5344CB8AC3E}">
        <p14:creationId xmlns:p14="http://schemas.microsoft.com/office/powerpoint/2010/main" val="1688877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37131" y="145534"/>
            <a:ext cx="2799164"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Applications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of</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2" name="Rectangle 1"/>
          <p:cNvSpPr/>
          <p:nvPr/>
        </p:nvSpPr>
        <p:spPr>
          <a:xfrm>
            <a:off x="9355753" y="514866"/>
            <a:ext cx="2561920" cy="369332"/>
          </a:xfrm>
          <a:prstGeom prst="rect">
            <a:avLst/>
          </a:prstGeom>
        </p:spPr>
        <p:txBody>
          <a:bodyPr wrap="none">
            <a:spAutoFit/>
          </a:bodyPr>
          <a:lstStyle/>
          <a:p>
            <a:r>
              <a:rPr lang="en-US" altLang="zh-TW">
                <a:latin typeface="Century Gothic" charset="0"/>
                <a:ea typeface="Century Gothic" charset="0"/>
                <a:cs typeface="Century Gothic" charset="0"/>
              </a:rPr>
              <a:t>Rabin-Karp Algorithm</a:t>
            </a:r>
            <a:endParaRPr lang="zh-TW" altLang="en-US" dirty="0"/>
          </a:p>
        </p:txBody>
      </p:sp>
      <p:pic>
        <p:nvPicPr>
          <p:cNvPr id="10" name="Picture 9"/>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240470" y="1648139"/>
            <a:ext cx="2819400" cy="469900"/>
          </a:xfrm>
          <a:prstGeom prst="rect">
            <a:avLst/>
          </a:prstGeom>
        </p:spPr>
      </p:pic>
      <p:sp>
        <p:nvSpPr>
          <p:cNvPr id="11" name="Rectangle 10"/>
          <p:cNvSpPr/>
          <p:nvPr/>
        </p:nvSpPr>
        <p:spPr>
          <a:xfrm>
            <a:off x="372534" y="1375258"/>
            <a:ext cx="5774267" cy="1015663"/>
          </a:xfrm>
          <a:prstGeom prst="rect">
            <a:avLst/>
          </a:prstGeom>
        </p:spPr>
        <p:txBody>
          <a:bodyPr wrap="square">
            <a:spAutoFit/>
          </a:bodyPr>
          <a:lstStyle/>
          <a:p>
            <a:r>
              <a:rPr lang="en-US" altLang="zh-TW" sz="2000" dirty="0">
                <a:solidFill>
                  <a:srgbClr val="333333"/>
                </a:solidFill>
                <a:latin typeface="Century Gothic" charset="0"/>
                <a:ea typeface="Century Gothic" charset="0"/>
                <a:cs typeface="Century Gothic" charset="0"/>
              </a:rPr>
              <a:t>Lets say you have a string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ABCDEACDOE</a:t>
            </a:r>
            <a:r>
              <a:rPr lang="en-US" altLang="zh-TW" sz="2000" dirty="0" smtClean="0">
                <a:solidFill>
                  <a:srgbClr val="333333"/>
                </a:solidFill>
                <a:latin typeface="Century Gothic" charset="0"/>
                <a:ea typeface="Century Gothic" charset="0"/>
                <a:cs typeface="Century Gothic" charset="0"/>
              </a:rPr>
              <a:t>” and</a:t>
            </a:r>
            <a:r>
              <a:rPr lang="zh-TW" altLang="en-US" sz="2000" dirty="0" smtClean="0">
                <a:solidFill>
                  <a:srgbClr val="333333"/>
                </a:solidFill>
                <a:latin typeface="Century Gothic" charset="0"/>
                <a:ea typeface="Century Gothic" charset="0"/>
                <a:cs typeface="Century Gothic" charset="0"/>
              </a:rPr>
              <a:t> </a:t>
            </a:r>
            <a:r>
              <a:rPr lang="en-US" altLang="zh-TW" sz="2000" dirty="0" smtClean="0">
                <a:solidFill>
                  <a:srgbClr val="333333"/>
                </a:solidFill>
                <a:latin typeface="Century Gothic" charset="0"/>
                <a:ea typeface="Century Gothic" charset="0"/>
                <a:cs typeface="Century Gothic" charset="0"/>
              </a:rPr>
              <a:t>you </a:t>
            </a:r>
            <a:r>
              <a:rPr lang="en-US" altLang="zh-TW" sz="2000" dirty="0">
                <a:solidFill>
                  <a:srgbClr val="333333"/>
                </a:solidFill>
                <a:latin typeface="Century Gothic" charset="0"/>
                <a:ea typeface="Century Gothic" charset="0"/>
                <a:cs typeface="Century Gothic" charset="0"/>
              </a:rPr>
              <a:t>want to find pattern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BCD</a:t>
            </a:r>
            <a:r>
              <a:rPr lang="en-US" altLang="zh-TW" sz="2000" dirty="0" smtClean="0">
                <a:solidFill>
                  <a:srgbClr val="333333"/>
                </a:solidFill>
                <a:latin typeface="Century Gothic" charset="0"/>
                <a:ea typeface="Century Gothic" charset="0"/>
                <a:cs typeface="Century Gothic" charset="0"/>
              </a:rPr>
              <a:t>" </a:t>
            </a:r>
            <a:r>
              <a:rPr lang="en-US" altLang="zh-TW" sz="2000" dirty="0">
                <a:solidFill>
                  <a:srgbClr val="333333"/>
                </a:solidFill>
                <a:latin typeface="Century Gothic" charset="0"/>
                <a:ea typeface="Century Gothic" charset="0"/>
                <a:cs typeface="Century Gothic" charset="0"/>
              </a:rPr>
              <a:t>in this string</a:t>
            </a:r>
            <a:endParaRPr lang="zh-TW" altLang="en-US" sz="2000" dirty="0">
              <a:latin typeface="Century Gothic" charset="0"/>
              <a:ea typeface="Century Gothic" charset="0"/>
              <a:cs typeface="Century Gothic" charset="0"/>
            </a:endParaRPr>
          </a:p>
        </p:txBody>
      </p:sp>
      <p:sp>
        <p:nvSpPr>
          <p:cNvPr id="4" name="Rectangle 3"/>
          <p:cNvSpPr/>
          <p:nvPr/>
        </p:nvSpPr>
        <p:spPr>
          <a:xfrm>
            <a:off x="8617092" y="1080416"/>
            <a:ext cx="319318" cy="369332"/>
          </a:xfrm>
          <a:prstGeom prst="rect">
            <a:avLst/>
          </a:prstGeom>
          <a:ln>
            <a:solidFill>
              <a:schemeClr val="tx1">
                <a:lumMod val="85000"/>
                <a:lumOff val="15000"/>
              </a:schemeClr>
            </a:solidFill>
          </a:ln>
        </p:spPr>
        <p:txBody>
          <a:bodyPr wrap="none">
            <a:spAutoFit/>
          </a:bodyPr>
          <a:lstStyle/>
          <a:p>
            <a:r>
              <a:rPr lang="en-US" altLang="zh-TW" b="1" dirty="0">
                <a:solidFill>
                  <a:srgbClr val="333333"/>
                </a:solidFill>
                <a:latin typeface="Century Gothic" charset="0"/>
                <a:ea typeface="Century Gothic" charset="0"/>
                <a:cs typeface="Century Gothic" charset="0"/>
              </a:rPr>
              <a:t>B</a:t>
            </a:r>
            <a:endParaRPr lang="zh-TW" altLang="en-US" dirty="0"/>
          </a:p>
        </p:txBody>
      </p:sp>
      <p:sp>
        <p:nvSpPr>
          <p:cNvPr id="5" name="Rectangle 4"/>
          <p:cNvSpPr/>
          <p:nvPr/>
        </p:nvSpPr>
        <p:spPr>
          <a:xfrm>
            <a:off x="8944167" y="1080416"/>
            <a:ext cx="364202"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dirty="0" smtClean="0">
                <a:solidFill>
                  <a:srgbClr val="333333"/>
                </a:solidFill>
                <a:latin typeface="Century Gothic" charset="0"/>
                <a:ea typeface="Century Gothic" charset="0"/>
                <a:cs typeface="Century Gothic" charset="0"/>
              </a:rPr>
              <a:t>C</a:t>
            </a:r>
            <a:endParaRPr lang="zh-TW" altLang="en-US" dirty="0"/>
          </a:p>
        </p:txBody>
      </p:sp>
      <p:sp>
        <p:nvSpPr>
          <p:cNvPr id="9" name="Rectangle 8"/>
          <p:cNvSpPr/>
          <p:nvPr/>
        </p:nvSpPr>
        <p:spPr>
          <a:xfrm>
            <a:off x="9284429" y="1081140"/>
            <a:ext cx="346570"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a:solidFill>
                  <a:srgbClr val="333333"/>
                </a:solidFill>
                <a:latin typeface="Century Gothic" charset="0"/>
                <a:ea typeface="Century Gothic" charset="0"/>
                <a:cs typeface="Century Gothic" charset="0"/>
              </a:rPr>
              <a:t>D</a:t>
            </a:r>
            <a:endParaRPr lang="zh-TW" altLang="en-US" dirty="0"/>
          </a:p>
        </p:txBody>
      </p:sp>
      <p:sp>
        <p:nvSpPr>
          <p:cNvPr id="7" name="Rectangle 6"/>
          <p:cNvSpPr/>
          <p:nvPr/>
        </p:nvSpPr>
        <p:spPr>
          <a:xfrm>
            <a:off x="1007530" y="2600864"/>
            <a:ext cx="9476538" cy="1938992"/>
          </a:xfrm>
          <a:prstGeom prst="rect">
            <a:avLst/>
          </a:prstGeom>
          <a:solidFill>
            <a:schemeClr val="bg1">
              <a:lumMod val="95000"/>
            </a:schemeClr>
          </a:solidFill>
        </p:spPr>
        <p:txBody>
          <a:bodyPr wrap="square">
            <a:spAutoFit/>
          </a:bodyPr>
          <a:lstStyle/>
          <a:p>
            <a:r>
              <a:rPr lang="en-US" altLang="zh-TW" sz="2000" dirty="0">
                <a:solidFill>
                  <a:srgbClr val="333333"/>
                </a:solidFill>
                <a:latin typeface="Century Gothic" charset="0"/>
                <a:ea typeface="Century Gothic" charset="0"/>
                <a:cs typeface="Century Gothic" charset="0"/>
              </a:rPr>
              <a:t>So you compare two hash values and since they are different, you move forward. Now you reach to second substring </a:t>
            </a:r>
            <a:r>
              <a:rPr lang="en-US" altLang="zh-TW" sz="2000" dirty="0" smtClean="0">
                <a:solidFill>
                  <a:srgbClr val="333333"/>
                </a:solidFill>
                <a:latin typeface="Century Gothic" charset="0"/>
                <a:ea typeface="Century Gothic" charset="0"/>
                <a:cs typeface="Century Gothic" charset="0"/>
              </a:rPr>
              <a:t>“</a:t>
            </a:r>
            <a:r>
              <a:rPr lang="en-US" altLang="zh-TW" sz="2000" dirty="0" err="1" smtClean="0">
                <a:solidFill>
                  <a:srgbClr val="333333"/>
                </a:solidFill>
                <a:latin typeface="Century Gothic" charset="0"/>
                <a:ea typeface="Century Gothic" charset="0"/>
                <a:cs typeface="Century Gothic" charset="0"/>
              </a:rPr>
              <a:t>bcd</a:t>
            </a:r>
            <a:r>
              <a:rPr lang="en-US" altLang="zh-TW" sz="2000" dirty="0" smtClean="0">
                <a:solidFill>
                  <a:srgbClr val="333333"/>
                </a:solidFill>
                <a:latin typeface="Century Gothic" charset="0"/>
                <a:ea typeface="Century Gothic" charset="0"/>
                <a:cs typeface="Century Gothic" charset="0"/>
              </a:rPr>
              <a:t>” </a:t>
            </a:r>
            <a:r>
              <a:rPr lang="en-US" altLang="zh-TW" sz="2000" dirty="0">
                <a:solidFill>
                  <a:srgbClr val="333333"/>
                </a:solidFill>
                <a:latin typeface="Century Gothic" charset="0"/>
                <a:ea typeface="Century Gothic" charset="0"/>
                <a:cs typeface="Century Gothic" charset="0"/>
              </a:rPr>
              <a:t>in string. </a:t>
            </a:r>
            <a:endParaRPr lang="zh-TW" altLang="en-US" sz="2000" dirty="0" smtClean="0">
              <a:solidFill>
                <a:srgbClr val="333333"/>
              </a:solidFill>
              <a:latin typeface="Century Gothic" charset="0"/>
              <a:ea typeface="Century Gothic" charset="0"/>
              <a:cs typeface="Century Gothic" charset="0"/>
            </a:endParaRPr>
          </a:p>
          <a:p>
            <a:endParaRPr lang="zh-TW" altLang="en-US" sz="2000" dirty="0" smtClean="0">
              <a:solidFill>
                <a:srgbClr val="333333"/>
              </a:solidFill>
              <a:latin typeface="Century Gothic" charset="0"/>
              <a:ea typeface="Century Gothic" charset="0"/>
              <a:cs typeface="Century Gothic" charset="0"/>
            </a:endParaRPr>
          </a:p>
          <a:p>
            <a:r>
              <a:rPr lang="en-US" altLang="zh-TW" sz="2000" dirty="0" smtClean="0">
                <a:solidFill>
                  <a:srgbClr val="333333"/>
                </a:solidFill>
                <a:latin typeface="Century Gothic" charset="0"/>
                <a:ea typeface="Century Gothic" charset="0"/>
                <a:cs typeface="Century Gothic" charset="0"/>
              </a:rPr>
              <a:t>We </a:t>
            </a:r>
            <a:r>
              <a:rPr lang="en-US" altLang="zh-TW" sz="2000" dirty="0">
                <a:solidFill>
                  <a:srgbClr val="333333"/>
                </a:solidFill>
                <a:latin typeface="Century Gothic" charset="0"/>
                <a:ea typeface="Century Gothic" charset="0"/>
                <a:cs typeface="Century Gothic" charset="0"/>
              </a:rPr>
              <a:t>can calculate the hash of this string without rehashing everything. As you can see, the window has moved forward only by dropping one character and adding another:</a:t>
            </a:r>
            <a:endParaRPr lang="zh-TW" altLang="en-US" sz="2000" dirty="0">
              <a:latin typeface="Century Gothic" charset="0"/>
              <a:ea typeface="Century Gothic" charset="0"/>
              <a:cs typeface="Century Gothic" charset="0"/>
            </a:endParaRPr>
          </a:p>
        </p:txBody>
      </p:sp>
      <p:sp>
        <p:nvSpPr>
          <p:cNvPr id="12" name="Rectangle 11"/>
          <p:cNvSpPr/>
          <p:nvPr/>
        </p:nvSpPr>
        <p:spPr>
          <a:xfrm>
            <a:off x="1014711" y="4768681"/>
            <a:ext cx="10264179" cy="1938992"/>
          </a:xfrm>
          <a:prstGeom prst="rect">
            <a:avLst/>
          </a:prstGeom>
        </p:spPr>
        <p:txBody>
          <a:bodyPr wrap="square">
            <a:spAutoFit/>
          </a:bodyPr>
          <a:lstStyle/>
          <a:p>
            <a:r>
              <a:rPr lang="en-US" altLang="zh-TW" sz="2400" dirty="0" smtClean="0">
                <a:solidFill>
                  <a:srgbClr val="333333"/>
                </a:solidFill>
                <a:latin typeface="Century Gothic" charset="0"/>
                <a:ea typeface="Century Gothic" charset="0"/>
                <a:cs typeface="Century Gothic" charset="0"/>
              </a:rPr>
              <a:t>1.</a:t>
            </a:r>
            <a:r>
              <a:rPr lang="zh-TW" altLang="en-US" sz="2400" dirty="0" smtClean="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drop </a:t>
            </a:r>
            <a:r>
              <a:rPr lang="en-US" altLang="zh-TW" sz="2400" b="1" dirty="0">
                <a:solidFill>
                  <a:srgbClr val="333333"/>
                </a:solidFill>
                <a:latin typeface="Century Gothic" charset="0"/>
                <a:ea typeface="Century Gothic" charset="0"/>
                <a:cs typeface="Century Gothic" charset="0"/>
              </a:rPr>
              <a:t>a</a:t>
            </a:r>
            <a:r>
              <a:rPr lang="en-US" altLang="zh-TW" sz="2400" dirty="0">
                <a:solidFill>
                  <a:srgbClr val="333333"/>
                </a:solidFill>
                <a:latin typeface="Century Gothic" charset="0"/>
                <a:ea typeface="Century Gothic" charset="0"/>
                <a:cs typeface="Century Gothic" charset="0"/>
              </a:rPr>
              <a:t> =&gt; (</a:t>
            </a:r>
            <a:r>
              <a:rPr lang="en-US" altLang="zh-TW" sz="2400" b="1" dirty="0" smtClean="0">
                <a:solidFill>
                  <a:srgbClr val="333333"/>
                </a:solidFill>
                <a:latin typeface="Century Gothic" charset="0"/>
                <a:ea typeface="Century Gothic" charset="0"/>
                <a:cs typeface="Century Gothic" charset="0"/>
              </a:rPr>
              <a:t>a</a:t>
            </a:r>
            <a:r>
              <a:rPr lang="en-US" altLang="zh-TW" sz="2400" dirty="0" smtClean="0">
                <a:solidFill>
                  <a:srgbClr val="333333"/>
                </a:solidFill>
                <a:latin typeface="Century Gothic" charset="0"/>
                <a:ea typeface="Century Gothic" charset="0"/>
                <a:cs typeface="Century Gothic" charset="0"/>
              </a:rPr>
              <a:t>*7</a:t>
            </a:r>
            <a:r>
              <a:rPr lang="zh-TW" altLang="en-US" sz="2400" dirty="0" smtClean="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 </a:t>
            </a:r>
            <a:r>
              <a:rPr lang="en-US" altLang="zh-TW" sz="2400" b="1" dirty="0" smtClean="0">
                <a:solidFill>
                  <a:srgbClr val="333333"/>
                </a:solidFill>
                <a:latin typeface="Century Gothic" charset="0"/>
                <a:ea typeface="Century Gothic" charset="0"/>
                <a:cs typeface="Century Gothic" charset="0"/>
              </a:rPr>
              <a:t>b</a:t>
            </a:r>
            <a:r>
              <a:rPr lang="en-US" altLang="zh-TW" sz="2400" dirty="0" smtClean="0">
                <a:solidFill>
                  <a:srgbClr val="333333"/>
                </a:solidFill>
                <a:latin typeface="Century Gothic" charset="0"/>
                <a:ea typeface="Century Gothic" charset="0"/>
                <a:cs typeface="Century Gothic" charset="0"/>
              </a:rPr>
              <a:t>*7</a:t>
            </a:r>
            <a:r>
              <a:rPr lang="zh-TW" altLang="en-US" sz="2400" dirty="0" smtClean="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a:t>
            </a:r>
            <a:r>
              <a:rPr lang="en-US" altLang="zh-TW" sz="2400" b="1" dirty="0" smtClean="0">
                <a:solidFill>
                  <a:srgbClr val="333333"/>
                </a:solidFill>
                <a:latin typeface="Century Gothic" charset="0"/>
                <a:ea typeface="Century Gothic" charset="0"/>
                <a:cs typeface="Century Gothic" charset="0"/>
              </a:rPr>
              <a:t>c</a:t>
            </a:r>
            <a:r>
              <a:rPr lang="en-US" altLang="zh-TW" sz="2400" dirty="0" smtClean="0">
                <a:solidFill>
                  <a:srgbClr val="333333"/>
                </a:solidFill>
                <a:latin typeface="Century Gothic" charset="0"/>
                <a:ea typeface="Century Gothic" charset="0"/>
                <a:cs typeface="Century Gothic" charset="0"/>
              </a:rPr>
              <a:t>*7</a:t>
            </a:r>
            <a:r>
              <a:rPr lang="zh-TW" altLang="en-US" sz="2400" dirty="0" smtClean="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 – </a:t>
            </a:r>
            <a:r>
              <a:rPr lang="en-US" altLang="zh-TW" sz="2400" b="1" dirty="0" smtClean="0">
                <a:solidFill>
                  <a:srgbClr val="333333"/>
                </a:solidFill>
                <a:latin typeface="Century Gothic" charset="0"/>
                <a:ea typeface="Century Gothic" charset="0"/>
                <a:cs typeface="Century Gothic" charset="0"/>
              </a:rPr>
              <a:t>a</a:t>
            </a:r>
            <a:r>
              <a:rPr lang="en-US" altLang="zh-TW" sz="2400" dirty="0" smtClean="0">
                <a:solidFill>
                  <a:srgbClr val="333333"/>
                </a:solidFill>
                <a:latin typeface="Century Gothic" charset="0"/>
                <a:ea typeface="Century Gothic" charset="0"/>
                <a:cs typeface="Century Gothic" charset="0"/>
              </a:rPr>
              <a:t>*7</a:t>
            </a:r>
            <a:r>
              <a:rPr lang="en-US" altLang="zh-TW" sz="2400" dirty="0">
                <a:latin typeface="Century Gothic" charset="0"/>
                <a:ea typeface="Century Gothic" charset="0"/>
                <a:cs typeface="Century Gothic" charset="0"/>
              </a:rPr>
              <a:t/>
            </a:r>
            <a:br>
              <a:rPr lang="en-US" altLang="zh-TW" sz="2400" dirty="0">
                <a:latin typeface="Century Gothic" charset="0"/>
                <a:ea typeface="Century Gothic" charset="0"/>
                <a:cs typeface="Century Gothic" charset="0"/>
              </a:rPr>
            </a:br>
            <a:r>
              <a:rPr lang="en-US" altLang="zh-TW" sz="2400" dirty="0" smtClean="0">
                <a:latin typeface="Century Gothic" charset="0"/>
                <a:ea typeface="Century Gothic" charset="0"/>
                <a:cs typeface="Century Gothic" charset="0"/>
              </a:rPr>
              <a:t>2.</a:t>
            </a:r>
            <a:r>
              <a:rPr lang="zh-TW" altLang="en-US" sz="2400" dirty="0" smtClean="0">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divide </a:t>
            </a:r>
            <a:r>
              <a:rPr lang="en-US" altLang="zh-TW" sz="2400" dirty="0">
                <a:solidFill>
                  <a:srgbClr val="333333"/>
                </a:solidFill>
                <a:latin typeface="Century Gothic" charset="0"/>
                <a:ea typeface="Century Gothic" charset="0"/>
                <a:cs typeface="Century Gothic" charset="0"/>
              </a:rPr>
              <a:t>everything by </a:t>
            </a:r>
            <a:r>
              <a:rPr lang="en-US" altLang="zh-TW" sz="2400" b="1" dirty="0">
                <a:solidFill>
                  <a:srgbClr val="333333"/>
                </a:solidFill>
                <a:latin typeface="Century Gothic" charset="0"/>
                <a:ea typeface="Century Gothic" charset="0"/>
                <a:cs typeface="Century Gothic" charset="0"/>
              </a:rPr>
              <a:t>7</a:t>
            </a:r>
            <a:r>
              <a:rPr lang="en-US" altLang="zh-TW" sz="2400" dirty="0">
                <a:solidFill>
                  <a:srgbClr val="333333"/>
                </a:solidFill>
                <a:latin typeface="Century Gothic" charset="0"/>
                <a:ea typeface="Century Gothic" charset="0"/>
                <a:cs typeface="Century Gothic" charset="0"/>
              </a:rPr>
              <a:t> =&gt; (</a:t>
            </a:r>
            <a:r>
              <a:rPr lang="en-US" altLang="zh-TW" sz="2400" b="1" dirty="0" smtClean="0">
                <a:solidFill>
                  <a:srgbClr val="333333"/>
                </a:solidFill>
                <a:latin typeface="Century Gothic" charset="0"/>
                <a:ea typeface="Century Gothic" charset="0"/>
                <a:cs typeface="Century Gothic" charset="0"/>
              </a:rPr>
              <a:t>b</a:t>
            </a:r>
            <a:r>
              <a:rPr lang="en-US" altLang="zh-TW" sz="2400" dirty="0" smtClean="0">
                <a:solidFill>
                  <a:srgbClr val="333333"/>
                </a:solidFill>
                <a:latin typeface="Century Gothic" charset="0"/>
                <a:ea typeface="Century Gothic" charset="0"/>
                <a:cs typeface="Century Gothic" charset="0"/>
              </a:rPr>
              <a:t>*7</a:t>
            </a:r>
            <a:r>
              <a:rPr lang="zh-TW" altLang="en-US" sz="2400" dirty="0" smtClean="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a:t>
            </a:r>
            <a:r>
              <a:rPr lang="en-US" altLang="zh-TW" sz="2400" b="1" dirty="0" smtClean="0">
                <a:solidFill>
                  <a:srgbClr val="333333"/>
                </a:solidFill>
                <a:latin typeface="Century Gothic" charset="0"/>
                <a:ea typeface="Century Gothic" charset="0"/>
                <a:cs typeface="Century Gothic" charset="0"/>
              </a:rPr>
              <a:t>c</a:t>
            </a:r>
            <a:r>
              <a:rPr lang="en-US" altLang="zh-TW" sz="2400" dirty="0" smtClean="0">
                <a:solidFill>
                  <a:srgbClr val="333333"/>
                </a:solidFill>
                <a:latin typeface="Century Gothic" charset="0"/>
                <a:ea typeface="Century Gothic" charset="0"/>
                <a:cs typeface="Century Gothic" charset="0"/>
              </a:rPr>
              <a:t>*7</a:t>
            </a:r>
            <a:r>
              <a:rPr lang="zh-TW" altLang="en-US" sz="2400" dirty="0" smtClean="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a:t>
            </a:r>
            <a:r>
              <a:rPr lang="en-US" altLang="zh-TW" sz="2400" b="1" dirty="0">
                <a:solidFill>
                  <a:srgbClr val="333333"/>
                </a:solidFill>
                <a:latin typeface="Century Gothic" charset="0"/>
                <a:ea typeface="Century Gothic" charset="0"/>
                <a:cs typeface="Century Gothic" charset="0"/>
              </a:rPr>
              <a:t>7</a:t>
            </a:r>
            <a:r>
              <a:rPr lang="en-US" altLang="zh-TW" sz="2400" dirty="0">
                <a:solidFill>
                  <a:srgbClr val="333333"/>
                </a:solidFill>
                <a:latin typeface="Century Gothic" charset="0"/>
                <a:ea typeface="Century Gothic" charset="0"/>
                <a:cs typeface="Century Gothic" charset="0"/>
              </a:rPr>
              <a:t> =&gt; </a:t>
            </a:r>
            <a:r>
              <a:rPr lang="en-US" altLang="zh-TW" sz="2400" dirty="0" smtClean="0">
                <a:solidFill>
                  <a:srgbClr val="333333"/>
                </a:solidFill>
                <a:latin typeface="Century Gothic" charset="0"/>
                <a:ea typeface="Century Gothic" charset="0"/>
                <a:cs typeface="Century Gothic" charset="0"/>
              </a:rPr>
              <a:t>b*1 </a:t>
            </a:r>
            <a:r>
              <a:rPr lang="en-US" altLang="zh-TW" sz="2400" dirty="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c*7</a:t>
            </a:r>
            <a:endParaRPr lang="zh-TW" altLang="en-US" sz="2400" dirty="0" smtClean="0">
              <a:solidFill>
                <a:srgbClr val="333333"/>
              </a:solidFill>
              <a:latin typeface="Century Gothic" charset="0"/>
              <a:ea typeface="Century Gothic" charset="0"/>
              <a:cs typeface="Century Gothic" charset="0"/>
            </a:endParaRPr>
          </a:p>
          <a:p>
            <a:r>
              <a:rPr lang="en-US" altLang="zh-TW" sz="2400" dirty="0">
                <a:latin typeface="Century Gothic" charset="0"/>
                <a:ea typeface="Century Gothic" charset="0"/>
                <a:cs typeface="Century Gothic" charset="0"/>
              </a:rPr>
              <a:t/>
            </a:r>
            <a:br>
              <a:rPr lang="en-US" altLang="zh-TW" sz="2400" dirty="0">
                <a:latin typeface="Century Gothic" charset="0"/>
                <a:ea typeface="Century Gothic" charset="0"/>
                <a:cs typeface="Century Gothic" charset="0"/>
              </a:rPr>
            </a:br>
            <a:r>
              <a:rPr lang="en-US" altLang="zh-TW" sz="2400" dirty="0" smtClean="0">
                <a:latin typeface="Century Gothic" charset="0"/>
                <a:ea typeface="Century Gothic" charset="0"/>
                <a:cs typeface="Century Gothic" charset="0"/>
              </a:rPr>
              <a:t>3.</a:t>
            </a:r>
            <a:r>
              <a:rPr lang="zh-TW" altLang="en-US" sz="2400" dirty="0" smtClean="0">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add </a:t>
            </a:r>
            <a:r>
              <a:rPr lang="en-US" altLang="zh-TW" sz="2400" dirty="0">
                <a:solidFill>
                  <a:srgbClr val="333333"/>
                </a:solidFill>
                <a:latin typeface="Century Gothic" charset="0"/>
                <a:ea typeface="Century Gothic" charset="0"/>
                <a:cs typeface="Century Gothic" charset="0"/>
              </a:rPr>
              <a:t>d =&gt; </a:t>
            </a:r>
            <a:r>
              <a:rPr lang="en-US" altLang="zh-TW" sz="2400" b="1" dirty="0" smtClean="0">
                <a:solidFill>
                  <a:srgbClr val="333333"/>
                </a:solidFill>
                <a:latin typeface="Century Gothic" charset="0"/>
                <a:ea typeface="Century Gothic" charset="0"/>
                <a:cs typeface="Century Gothic" charset="0"/>
              </a:rPr>
              <a:t>b</a:t>
            </a:r>
            <a:r>
              <a:rPr lang="en-US" altLang="zh-TW" sz="2400" dirty="0" smtClean="0">
                <a:solidFill>
                  <a:srgbClr val="333333"/>
                </a:solidFill>
                <a:latin typeface="Century Gothic" charset="0"/>
                <a:ea typeface="Century Gothic" charset="0"/>
                <a:cs typeface="Century Gothic" charset="0"/>
              </a:rPr>
              <a:t>*7</a:t>
            </a:r>
            <a:r>
              <a:rPr lang="zh-TW" altLang="en-US" sz="2400" dirty="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 </a:t>
            </a:r>
            <a:r>
              <a:rPr lang="en-US" altLang="zh-TW" sz="2400" dirty="0">
                <a:solidFill>
                  <a:srgbClr val="333333"/>
                </a:solidFill>
                <a:latin typeface="Century Gothic" charset="0"/>
                <a:ea typeface="Century Gothic" charset="0"/>
                <a:cs typeface="Century Gothic" charset="0"/>
              </a:rPr>
              <a:t>+ </a:t>
            </a:r>
            <a:r>
              <a:rPr lang="en-US" altLang="zh-TW" sz="2400" b="1" dirty="0" smtClean="0">
                <a:solidFill>
                  <a:srgbClr val="333333"/>
                </a:solidFill>
                <a:latin typeface="Century Gothic" charset="0"/>
                <a:ea typeface="Century Gothic" charset="0"/>
                <a:cs typeface="Century Gothic" charset="0"/>
              </a:rPr>
              <a:t>c</a:t>
            </a:r>
            <a:r>
              <a:rPr lang="en-US" altLang="zh-TW" sz="2400" dirty="0" smtClean="0">
                <a:solidFill>
                  <a:srgbClr val="333333"/>
                </a:solidFill>
                <a:latin typeface="Century Gothic" charset="0"/>
                <a:ea typeface="Century Gothic" charset="0"/>
                <a:cs typeface="Century Gothic" charset="0"/>
              </a:rPr>
              <a:t>*7</a:t>
            </a:r>
            <a:r>
              <a:rPr lang="zh-TW" altLang="en-US" sz="2400" dirty="0">
                <a:solidFill>
                  <a:srgbClr val="333333"/>
                </a:solidFill>
                <a:latin typeface="Century Gothic" charset="0"/>
                <a:ea typeface="Century Gothic" charset="0"/>
                <a:cs typeface="Century Gothic" charset="0"/>
              </a:rPr>
              <a:t> </a:t>
            </a:r>
            <a:r>
              <a:rPr lang="en-US" altLang="zh-TW" sz="2400" dirty="0" smtClean="0">
                <a:solidFill>
                  <a:srgbClr val="333333"/>
                </a:solidFill>
                <a:latin typeface="Century Gothic" charset="0"/>
                <a:ea typeface="Century Gothic" charset="0"/>
                <a:cs typeface="Century Gothic" charset="0"/>
              </a:rPr>
              <a:t> </a:t>
            </a:r>
            <a:r>
              <a:rPr lang="en-US" altLang="zh-TW" sz="2400" dirty="0">
                <a:solidFill>
                  <a:srgbClr val="333333"/>
                </a:solidFill>
                <a:latin typeface="Century Gothic" charset="0"/>
                <a:ea typeface="Century Gothic" charset="0"/>
                <a:cs typeface="Century Gothic" charset="0"/>
              </a:rPr>
              <a:t>+ </a:t>
            </a:r>
            <a:r>
              <a:rPr lang="en-US" altLang="zh-TW" sz="2400" b="1" dirty="0" smtClean="0">
                <a:solidFill>
                  <a:srgbClr val="333333"/>
                </a:solidFill>
                <a:latin typeface="Century Gothic" charset="0"/>
                <a:ea typeface="Century Gothic" charset="0"/>
                <a:cs typeface="Century Gothic" charset="0"/>
              </a:rPr>
              <a:t>d</a:t>
            </a:r>
            <a:r>
              <a:rPr lang="en-US" altLang="zh-TW" sz="2400" dirty="0" smtClean="0">
                <a:solidFill>
                  <a:srgbClr val="333333"/>
                </a:solidFill>
                <a:latin typeface="Century Gothic" charset="0"/>
                <a:ea typeface="Century Gothic" charset="0"/>
                <a:cs typeface="Century Gothic" charset="0"/>
              </a:rPr>
              <a:t>*7</a:t>
            </a:r>
            <a:r>
              <a:rPr lang="en-US" altLang="zh-TW" sz="2400" dirty="0">
                <a:solidFill>
                  <a:srgbClr val="333333"/>
                </a:solidFill>
                <a:latin typeface="Century Gothic" charset="0"/>
                <a:ea typeface="Century Gothic" charset="0"/>
                <a:cs typeface="Century Gothic" charset="0"/>
              </a:rPr>
              <a:t>  </a:t>
            </a:r>
            <a:endParaRPr lang="zh-TW" altLang="en-US" sz="2400" dirty="0" smtClean="0">
              <a:solidFill>
                <a:srgbClr val="333333"/>
              </a:solidFill>
              <a:latin typeface="Century Gothic" charset="0"/>
              <a:ea typeface="Century Gothic" charset="0"/>
              <a:cs typeface="Century Gothic" charset="0"/>
            </a:endParaRPr>
          </a:p>
          <a:p>
            <a:r>
              <a:rPr lang="en-US" altLang="zh-TW" sz="2400" dirty="0" smtClean="0">
                <a:solidFill>
                  <a:srgbClr val="333333"/>
                </a:solidFill>
                <a:latin typeface="Century Gothic" charset="0"/>
                <a:ea typeface="Century Gothic" charset="0"/>
                <a:cs typeface="Century Gothic" charset="0"/>
              </a:rPr>
              <a:t>4.</a:t>
            </a:r>
            <a:r>
              <a:rPr lang="zh-TW" altLang="en-US" sz="2400" dirty="0" smtClean="0">
                <a:solidFill>
                  <a:srgbClr val="333333"/>
                </a:solidFill>
                <a:latin typeface="Century Gothic" charset="0"/>
                <a:ea typeface="Century Gothic" charset="0"/>
                <a:cs typeface="Century Gothic" charset="0"/>
              </a:rPr>
              <a:t> </a:t>
            </a:r>
            <a:r>
              <a:rPr lang="en-US" altLang="zh-TW" sz="2400" dirty="0" smtClean="0">
                <a:latin typeface="Century Gothic" charset="0"/>
                <a:ea typeface="Century Gothic" charset="0"/>
                <a:cs typeface="Century Gothic" charset="0"/>
              </a:rPr>
              <a:t>This</a:t>
            </a:r>
            <a:r>
              <a:rPr lang="zh-TW" altLang="en-US" sz="2400" dirty="0" smtClean="0">
                <a:latin typeface="Century Gothic" charset="0"/>
                <a:ea typeface="Century Gothic" charset="0"/>
                <a:cs typeface="Century Gothic" charset="0"/>
              </a:rPr>
              <a:t> </a:t>
            </a:r>
            <a:r>
              <a:rPr lang="en-US" altLang="zh-TW" sz="2400" dirty="0" smtClean="0">
                <a:latin typeface="Century Gothic" charset="0"/>
                <a:ea typeface="Century Gothic" charset="0"/>
                <a:cs typeface="Century Gothic" charset="0"/>
              </a:rPr>
              <a:t>input </a:t>
            </a:r>
            <a:r>
              <a:rPr lang="en-US" altLang="zh-TW" sz="2400" dirty="0">
                <a:latin typeface="Century Gothic" charset="0"/>
                <a:ea typeface="Century Gothic" charset="0"/>
                <a:cs typeface="Century Gothic" charset="0"/>
              </a:rPr>
              <a:t>string would be =&gt; (5634 - 97)/7+ 100*49 = </a:t>
            </a:r>
            <a:r>
              <a:rPr lang="en-US" altLang="zh-TW" sz="2400" b="1" dirty="0" smtClean="0">
                <a:latin typeface="Century Gothic" charset="0"/>
                <a:ea typeface="Century Gothic" charset="0"/>
                <a:cs typeface="Century Gothic" charset="0"/>
              </a:rPr>
              <a:t>5691</a:t>
            </a:r>
            <a:endParaRPr lang="zh-TW" altLang="en-US" sz="2400" b="1" dirty="0">
              <a:latin typeface="Century Gothic" charset="0"/>
              <a:ea typeface="Century Gothic" charset="0"/>
              <a:cs typeface="Century Gothic" charset="0"/>
            </a:endParaRPr>
          </a:p>
        </p:txBody>
      </p:sp>
      <p:sp>
        <p:nvSpPr>
          <p:cNvPr id="13" name="Rectangle 12"/>
          <p:cNvSpPr/>
          <p:nvPr/>
        </p:nvSpPr>
        <p:spPr>
          <a:xfrm>
            <a:off x="9786441" y="1094141"/>
            <a:ext cx="697627" cy="369332"/>
          </a:xfrm>
          <a:prstGeom prst="rect">
            <a:avLst/>
          </a:prstGeom>
        </p:spPr>
        <p:txBody>
          <a:bodyPr wrap="none">
            <a:spAutoFit/>
          </a:bodyPr>
          <a:lstStyle/>
          <a:p>
            <a:r>
              <a:rPr lang="en-US" altLang="zh-TW">
                <a:solidFill>
                  <a:srgbClr val="333333"/>
                </a:solidFill>
                <a:latin typeface="Century Gothic" charset="0"/>
                <a:ea typeface="Century Gothic" charset="0"/>
                <a:cs typeface="Century Gothic" charset="0"/>
              </a:rPr>
              <a:t>5691</a:t>
            </a:r>
            <a:endParaRPr lang="zh-TW" altLang="en-US" dirty="0">
              <a:latin typeface="Century Gothic" charset="0"/>
              <a:ea typeface="Century Gothic" charset="0"/>
              <a:cs typeface="Century Gothic" charset="0"/>
            </a:endParaRPr>
          </a:p>
        </p:txBody>
      </p:sp>
      <p:sp>
        <p:nvSpPr>
          <p:cNvPr id="14" name="Rectangle 13"/>
          <p:cNvSpPr/>
          <p:nvPr/>
        </p:nvSpPr>
        <p:spPr>
          <a:xfrm>
            <a:off x="3513666" y="4639731"/>
            <a:ext cx="347132" cy="369332"/>
          </a:xfrm>
          <a:prstGeom prst="rect">
            <a:avLst/>
          </a:prstGeom>
        </p:spPr>
        <p:txBody>
          <a:bodyPr wrap="square">
            <a:spAutoFit/>
          </a:bodyPr>
          <a:lstStyle/>
          <a:p>
            <a:r>
              <a:rPr lang="en-US" altLang="zh-TW" dirty="0"/>
              <a:t>0</a:t>
            </a:r>
            <a:endParaRPr lang="zh-TW" altLang="en-US" dirty="0"/>
          </a:p>
        </p:txBody>
      </p:sp>
      <p:sp>
        <p:nvSpPr>
          <p:cNvPr id="15" name="Rectangle 14"/>
          <p:cNvSpPr/>
          <p:nvPr/>
        </p:nvSpPr>
        <p:spPr>
          <a:xfrm>
            <a:off x="4360333" y="4639731"/>
            <a:ext cx="347132" cy="369332"/>
          </a:xfrm>
          <a:prstGeom prst="rect">
            <a:avLst/>
          </a:prstGeom>
        </p:spPr>
        <p:txBody>
          <a:bodyPr wrap="square">
            <a:spAutoFit/>
          </a:bodyPr>
          <a:lstStyle/>
          <a:p>
            <a:r>
              <a:rPr lang="en-US" altLang="zh-TW" smtClean="0"/>
              <a:t>1</a:t>
            </a:r>
            <a:endParaRPr lang="zh-TW" altLang="en-US" dirty="0"/>
          </a:p>
        </p:txBody>
      </p:sp>
      <p:sp>
        <p:nvSpPr>
          <p:cNvPr id="16" name="Rectangle 15"/>
          <p:cNvSpPr/>
          <p:nvPr/>
        </p:nvSpPr>
        <p:spPr>
          <a:xfrm>
            <a:off x="5105401" y="4639731"/>
            <a:ext cx="347132" cy="369332"/>
          </a:xfrm>
          <a:prstGeom prst="rect">
            <a:avLst/>
          </a:prstGeom>
        </p:spPr>
        <p:txBody>
          <a:bodyPr wrap="square">
            <a:spAutoFit/>
          </a:bodyPr>
          <a:lstStyle/>
          <a:p>
            <a:r>
              <a:rPr lang="en-US" altLang="zh-TW" dirty="0" smtClean="0"/>
              <a:t>2</a:t>
            </a:r>
            <a:endParaRPr lang="zh-TW" altLang="en-US" dirty="0"/>
          </a:p>
        </p:txBody>
      </p:sp>
      <p:sp>
        <p:nvSpPr>
          <p:cNvPr id="18" name="Rectangle 17"/>
          <p:cNvSpPr/>
          <p:nvPr/>
        </p:nvSpPr>
        <p:spPr>
          <a:xfrm>
            <a:off x="5799669" y="5007694"/>
            <a:ext cx="347132" cy="369332"/>
          </a:xfrm>
          <a:prstGeom prst="rect">
            <a:avLst/>
          </a:prstGeom>
        </p:spPr>
        <p:txBody>
          <a:bodyPr wrap="square">
            <a:spAutoFit/>
          </a:bodyPr>
          <a:lstStyle/>
          <a:p>
            <a:r>
              <a:rPr lang="en-US" altLang="zh-TW" smtClean="0"/>
              <a:t>1</a:t>
            </a:r>
            <a:endParaRPr lang="zh-TW" altLang="en-US" dirty="0"/>
          </a:p>
        </p:txBody>
      </p:sp>
      <p:sp>
        <p:nvSpPr>
          <p:cNvPr id="19" name="Rectangle 18"/>
          <p:cNvSpPr/>
          <p:nvPr/>
        </p:nvSpPr>
        <p:spPr>
          <a:xfrm>
            <a:off x="6527804" y="5007694"/>
            <a:ext cx="347132" cy="369332"/>
          </a:xfrm>
          <a:prstGeom prst="rect">
            <a:avLst/>
          </a:prstGeom>
        </p:spPr>
        <p:txBody>
          <a:bodyPr wrap="square">
            <a:spAutoFit/>
          </a:bodyPr>
          <a:lstStyle/>
          <a:p>
            <a:r>
              <a:rPr lang="en-US" altLang="zh-TW" dirty="0" smtClean="0"/>
              <a:t>2</a:t>
            </a:r>
            <a:endParaRPr lang="zh-TW" altLang="en-US" dirty="0"/>
          </a:p>
        </p:txBody>
      </p:sp>
      <p:sp>
        <p:nvSpPr>
          <p:cNvPr id="20" name="Rectangle 19"/>
          <p:cNvSpPr/>
          <p:nvPr/>
        </p:nvSpPr>
        <p:spPr>
          <a:xfrm>
            <a:off x="3395134" y="5761690"/>
            <a:ext cx="347132" cy="369332"/>
          </a:xfrm>
          <a:prstGeom prst="rect">
            <a:avLst/>
          </a:prstGeom>
        </p:spPr>
        <p:txBody>
          <a:bodyPr wrap="square">
            <a:spAutoFit/>
          </a:bodyPr>
          <a:lstStyle/>
          <a:p>
            <a:r>
              <a:rPr lang="en-US" altLang="zh-TW" dirty="0"/>
              <a:t>0</a:t>
            </a:r>
            <a:endParaRPr lang="zh-TW" altLang="en-US" dirty="0"/>
          </a:p>
        </p:txBody>
      </p:sp>
      <p:sp>
        <p:nvSpPr>
          <p:cNvPr id="21" name="Rectangle 20"/>
          <p:cNvSpPr/>
          <p:nvPr/>
        </p:nvSpPr>
        <p:spPr>
          <a:xfrm>
            <a:off x="4275667" y="5761690"/>
            <a:ext cx="347132" cy="369332"/>
          </a:xfrm>
          <a:prstGeom prst="rect">
            <a:avLst/>
          </a:prstGeom>
        </p:spPr>
        <p:txBody>
          <a:bodyPr wrap="square">
            <a:spAutoFit/>
          </a:bodyPr>
          <a:lstStyle/>
          <a:p>
            <a:r>
              <a:rPr lang="en-US" altLang="zh-TW" smtClean="0"/>
              <a:t>1</a:t>
            </a:r>
            <a:endParaRPr lang="zh-TW" altLang="en-US" dirty="0"/>
          </a:p>
        </p:txBody>
      </p:sp>
      <p:sp>
        <p:nvSpPr>
          <p:cNvPr id="22" name="Rectangle 21"/>
          <p:cNvSpPr/>
          <p:nvPr/>
        </p:nvSpPr>
        <p:spPr>
          <a:xfrm>
            <a:off x="5156200" y="5761690"/>
            <a:ext cx="347132" cy="369332"/>
          </a:xfrm>
          <a:prstGeom prst="rect">
            <a:avLst/>
          </a:prstGeom>
        </p:spPr>
        <p:txBody>
          <a:bodyPr wrap="square">
            <a:spAutoFit/>
          </a:bodyPr>
          <a:lstStyle/>
          <a:p>
            <a:r>
              <a:rPr lang="en-US" altLang="zh-TW" dirty="0" smtClean="0"/>
              <a:t>2</a:t>
            </a:r>
            <a:endParaRPr lang="zh-TW" altLang="en-US" dirty="0"/>
          </a:p>
        </p:txBody>
      </p:sp>
      <p:sp>
        <p:nvSpPr>
          <p:cNvPr id="23" name="Rectangle 22"/>
          <p:cNvSpPr/>
          <p:nvPr/>
        </p:nvSpPr>
        <p:spPr>
          <a:xfrm>
            <a:off x="6146800" y="4634814"/>
            <a:ext cx="347132" cy="369332"/>
          </a:xfrm>
          <a:prstGeom prst="rect">
            <a:avLst/>
          </a:prstGeom>
        </p:spPr>
        <p:txBody>
          <a:bodyPr wrap="square">
            <a:spAutoFit/>
          </a:bodyPr>
          <a:lstStyle/>
          <a:p>
            <a:r>
              <a:rPr lang="en-US" altLang="zh-TW" dirty="0"/>
              <a:t>0</a:t>
            </a:r>
            <a:endParaRPr lang="zh-TW" altLang="en-US" dirty="0"/>
          </a:p>
        </p:txBody>
      </p:sp>
    </p:spTree>
    <p:extLst>
      <p:ext uri="{BB962C8B-B14F-4D97-AF65-F5344CB8AC3E}">
        <p14:creationId xmlns:p14="http://schemas.microsoft.com/office/powerpoint/2010/main" val="566126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37131" y="145534"/>
            <a:ext cx="2799164"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Applications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of</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2" name="Rectangle 1"/>
          <p:cNvSpPr/>
          <p:nvPr/>
        </p:nvSpPr>
        <p:spPr>
          <a:xfrm>
            <a:off x="9355753" y="514866"/>
            <a:ext cx="2561920" cy="369332"/>
          </a:xfrm>
          <a:prstGeom prst="rect">
            <a:avLst/>
          </a:prstGeom>
        </p:spPr>
        <p:txBody>
          <a:bodyPr wrap="none">
            <a:spAutoFit/>
          </a:bodyPr>
          <a:lstStyle/>
          <a:p>
            <a:r>
              <a:rPr lang="en-US" altLang="zh-TW">
                <a:latin typeface="Century Gothic" charset="0"/>
                <a:ea typeface="Century Gothic" charset="0"/>
                <a:cs typeface="Century Gothic" charset="0"/>
              </a:rPr>
              <a:t>Rabin-Karp Algorithm</a:t>
            </a:r>
            <a:endParaRPr lang="zh-TW" altLang="en-US" dirty="0"/>
          </a:p>
        </p:txBody>
      </p:sp>
      <p:sp>
        <p:nvSpPr>
          <p:cNvPr id="11" name="Rectangle 10"/>
          <p:cNvSpPr/>
          <p:nvPr/>
        </p:nvSpPr>
        <p:spPr>
          <a:xfrm>
            <a:off x="372534" y="1375258"/>
            <a:ext cx="5774267" cy="1015663"/>
          </a:xfrm>
          <a:prstGeom prst="rect">
            <a:avLst/>
          </a:prstGeom>
        </p:spPr>
        <p:txBody>
          <a:bodyPr wrap="square">
            <a:spAutoFit/>
          </a:bodyPr>
          <a:lstStyle/>
          <a:p>
            <a:r>
              <a:rPr lang="en-US" altLang="zh-TW" sz="2000" dirty="0">
                <a:solidFill>
                  <a:srgbClr val="333333"/>
                </a:solidFill>
                <a:latin typeface="Century Gothic" charset="0"/>
                <a:ea typeface="Century Gothic" charset="0"/>
                <a:cs typeface="Century Gothic" charset="0"/>
              </a:rPr>
              <a:t>Lets say you have a string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ABCDEACDOE</a:t>
            </a:r>
            <a:r>
              <a:rPr lang="en-US" altLang="zh-TW" sz="2000" dirty="0" smtClean="0">
                <a:solidFill>
                  <a:srgbClr val="333333"/>
                </a:solidFill>
                <a:latin typeface="Century Gothic" charset="0"/>
                <a:ea typeface="Century Gothic" charset="0"/>
                <a:cs typeface="Century Gothic" charset="0"/>
              </a:rPr>
              <a:t>” and</a:t>
            </a:r>
            <a:r>
              <a:rPr lang="zh-TW" altLang="en-US" sz="2000" dirty="0" smtClean="0">
                <a:solidFill>
                  <a:srgbClr val="333333"/>
                </a:solidFill>
                <a:latin typeface="Century Gothic" charset="0"/>
                <a:ea typeface="Century Gothic" charset="0"/>
                <a:cs typeface="Century Gothic" charset="0"/>
              </a:rPr>
              <a:t> </a:t>
            </a:r>
            <a:r>
              <a:rPr lang="en-US" altLang="zh-TW" sz="2000" dirty="0" smtClean="0">
                <a:solidFill>
                  <a:srgbClr val="333333"/>
                </a:solidFill>
                <a:latin typeface="Century Gothic" charset="0"/>
                <a:ea typeface="Century Gothic" charset="0"/>
                <a:cs typeface="Century Gothic" charset="0"/>
              </a:rPr>
              <a:t>you </a:t>
            </a:r>
            <a:r>
              <a:rPr lang="en-US" altLang="zh-TW" sz="2000" dirty="0">
                <a:solidFill>
                  <a:srgbClr val="333333"/>
                </a:solidFill>
                <a:latin typeface="Century Gothic" charset="0"/>
                <a:ea typeface="Century Gothic" charset="0"/>
                <a:cs typeface="Century Gothic" charset="0"/>
              </a:rPr>
              <a:t>want to find pattern </a:t>
            </a:r>
            <a:r>
              <a:rPr lang="en-US" altLang="zh-TW" sz="2000" dirty="0" smtClean="0">
                <a:solidFill>
                  <a:srgbClr val="333333"/>
                </a:solidFill>
                <a:latin typeface="Century Gothic" charset="0"/>
                <a:ea typeface="Century Gothic" charset="0"/>
                <a:cs typeface="Century Gothic" charset="0"/>
              </a:rPr>
              <a:t>"</a:t>
            </a:r>
            <a:r>
              <a:rPr lang="en-US" altLang="zh-TW" sz="2000" b="1" dirty="0" smtClean="0">
                <a:solidFill>
                  <a:srgbClr val="333333"/>
                </a:solidFill>
                <a:latin typeface="Century Gothic" charset="0"/>
                <a:ea typeface="Century Gothic" charset="0"/>
                <a:cs typeface="Century Gothic" charset="0"/>
              </a:rPr>
              <a:t>BCD</a:t>
            </a:r>
            <a:r>
              <a:rPr lang="en-US" altLang="zh-TW" sz="2000" dirty="0" smtClean="0">
                <a:solidFill>
                  <a:srgbClr val="333333"/>
                </a:solidFill>
                <a:latin typeface="Century Gothic" charset="0"/>
                <a:ea typeface="Century Gothic" charset="0"/>
                <a:cs typeface="Century Gothic" charset="0"/>
              </a:rPr>
              <a:t>" </a:t>
            </a:r>
            <a:r>
              <a:rPr lang="en-US" altLang="zh-TW" sz="2000" dirty="0">
                <a:solidFill>
                  <a:srgbClr val="333333"/>
                </a:solidFill>
                <a:latin typeface="Century Gothic" charset="0"/>
                <a:ea typeface="Century Gothic" charset="0"/>
                <a:cs typeface="Century Gothic" charset="0"/>
              </a:rPr>
              <a:t>in this string</a:t>
            </a:r>
            <a:endParaRPr lang="zh-TW" altLang="en-US" sz="2000" dirty="0">
              <a:latin typeface="Century Gothic" charset="0"/>
              <a:ea typeface="Century Gothic" charset="0"/>
              <a:cs typeface="Century Gothic" charset="0"/>
            </a:endParaRPr>
          </a:p>
        </p:txBody>
      </p:sp>
      <p:sp>
        <p:nvSpPr>
          <p:cNvPr id="3" name="Rectangle 2"/>
          <p:cNvSpPr/>
          <p:nvPr/>
        </p:nvSpPr>
        <p:spPr>
          <a:xfrm>
            <a:off x="1413861" y="3154862"/>
            <a:ext cx="9465879" cy="3416320"/>
          </a:xfrm>
          <a:prstGeom prst="rect">
            <a:avLst/>
          </a:prstGeom>
          <a:solidFill>
            <a:schemeClr val="bg1">
              <a:lumMod val="95000"/>
            </a:schemeClr>
          </a:solidFill>
        </p:spPr>
        <p:txBody>
          <a:bodyPr wrap="square">
            <a:spAutoFit/>
          </a:bodyPr>
          <a:lstStyle/>
          <a:p>
            <a:r>
              <a:rPr lang="en-US" altLang="zh-TW" sz="2400" dirty="0">
                <a:solidFill>
                  <a:srgbClr val="161616"/>
                </a:solidFill>
                <a:latin typeface="Century Gothic" charset="0"/>
                <a:ea typeface="Century Gothic" charset="0"/>
                <a:cs typeface="Century Gothic" charset="0"/>
              </a:rPr>
              <a:t>Assume the text is length </a:t>
            </a:r>
            <a:r>
              <a:rPr lang="en-US" altLang="zh-TW" sz="2400" b="1" i="1" dirty="0" smtClean="0">
                <a:solidFill>
                  <a:srgbClr val="161616"/>
                </a:solidFill>
                <a:latin typeface="Century Gothic" charset="0"/>
                <a:ea typeface="Century Gothic" charset="0"/>
                <a:cs typeface="Century Gothic" charset="0"/>
              </a:rPr>
              <a:t>n</a:t>
            </a:r>
            <a:r>
              <a:rPr lang="en-US" altLang="zh-TW" sz="2400" dirty="0">
                <a:solidFill>
                  <a:srgbClr val="161616"/>
                </a:solidFill>
                <a:latin typeface="Century Gothic" charset="0"/>
                <a:ea typeface="Century Gothic" charset="0"/>
                <a:cs typeface="Century Gothic" charset="0"/>
              </a:rPr>
              <a:t> and the length of the word is </a:t>
            </a:r>
            <a:r>
              <a:rPr lang="en-US" altLang="zh-TW" sz="2400" b="1" i="1" dirty="0" smtClean="0">
                <a:solidFill>
                  <a:srgbClr val="161616"/>
                </a:solidFill>
                <a:latin typeface="Century Gothic" charset="0"/>
                <a:ea typeface="Century Gothic" charset="0"/>
                <a:cs typeface="Century Gothic" charset="0"/>
              </a:rPr>
              <a:t>m</a:t>
            </a:r>
            <a:r>
              <a:rPr lang="en-US" altLang="zh-TW" sz="2400" dirty="0">
                <a:solidFill>
                  <a:srgbClr val="161616"/>
                </a:solidFill>
                <a:latin typeface="Century Gothic" charset="0"/>
                <a:ea typeface="Century Gothic" charset="0"/>
                <a:cs typeface="Century Gothic" charset="0"/>
              </a:rPr>
              <a:t>. </a:t>
            </a:r>
            <a:endParaRPr lang="zh-TW" altLang="en-US" sz="2400" dirty="0" smtClean="0">
              <a:solidFill>
                <a:srgbClr val="161616"/>
              </a:solidFill>
              <a:latin typeface="Century Gothic" charset="0"/>
              <a:ea typeface="Century Gothic" charset="0"/>
              <a:cs typeface="Century Gothic" charset="0"/>
            </a:endParaRPr>
          </a:p>
          <a:p>
            <a:endParaRPr lang="zh-TW" altLang="en-US" sz="2400" dirty="0">
              <a:solidFill>
                <a:srgbClr val="161616"/>
              </a:solidFill>
              <a:latin typeface="Century Gothic" charset="0"/>
              <a:ea typeface="Century Gothic" charset="0"/>
              <a:cs typeface="Century Gothic" charset="0"/>
            </a:endParaRPr>
          </a:p>
          <a:p>
            <a:r>
              <a:rPr lang="en-US" altLang="zh-TW" sz="2400" dirty="0" smtClean="0">
                <a:solidFill>
                  <a:srgbClr val="161616"/>
                </a:solidFill>
                <a:latin typeface="Century Gothic" charset="0"/>
                <a:ea typeface="Century Gothic" charset="0"/>
                <a:cs typeface="Century Gothic" charset="0"/>
              </a:rPr>
              <a:t>The </a:t>
            </a:r>
            <a:r>
              <a:rPr lang="en-US" altLang="zh-TW" sz="2400" dirty="0">
                <a:solidFill>
                  <a:srgbClr val="161616"/>
                </a:solidFill>
                <a:latin typeface="Century Gothic" charset="0"/>
                <a:ea typeface="Century Gothic" charset="0"/>
                <a:cs typeface="Century Gothic" charset="0"/>
              </a:rPr>
              <a:t>best- and average-case running time of Rabin-Karp is </a:t>
            </a:r>
            <a:r>
              <a:rPr lang="en-US" altLang="zh-TW" sz="2400" b="1" dirty="0" smtClean="0">
                <a:solidFill>
                  <a:srgbClr val="161616"/>
                </a:solidFill>
                <a:latin typeface="Century Gothic" charset="0"/>
                <a:ea typeface="Century Gothic" charset="0"/>
                <a:cs typeface="Century Gothic" charset="0"/>
              </a:rPr>
              <a:t>O(</a:t>
            </a:r>
            <a:r>
              <a:rPr lang="en-US" altLang="zh-TW" sz="2400" b="1" i="1" dirty="0" err="1" smtClean="0">
                <a:solidFill>
                  <a:srgbClr val="161616"/>
                </a:solidFill>
                <a:latin typeface="Century Gothic" charset="0"/>
                <a:ea typeface="Century Gothic" charset="0"/>
                <a:cs typeface="Century Gothic" charset="0"/>
              </a:rPr>
              <a:t>m</a:t>
            </a:r>
            <a:r>
              <a:rPr lang="en-US" altLang="zh-TW" sz="2400" b="1" dirty="0" err="1" smtClean="0">
                <a:solidFill>
                  <a:srgbClr val="161616"/>
                </a:solidFill>
                <a:latin typeface="Century Gothic" charset="0"/>
                <a:ea typeface="Century Gothic" charset="0"/>
                <a:cs typeface="Century Gothic" charset="0"/>
              </a:rPr>
              <a:t>+</a:t>
            </a:r>
            <a:r>
              <a:rPr lang="en-US" altLang="zh-TW" sz="2400" b="1" i="1" dirty="0" err="1" smtClean="0">
                <a:solidFill>
                  <a:srgbClr val="161616"/>
                </a:solidFill>
                <a:latin typeface="Century Gothic" charset="0"/>
                <a:ea typeface="Century Gothic" charset="0"/>
                <a:cs typeface="Century Gothic" charset="0"/>
              </a:rPr>
              <a:t>n</a:t>
            </a:r>
            <a:r>
              <a:rPr lang="en-US" altLang="zh-TW" sz="2400" b="1" dirty="0">
                <a:solidFill>
                  <a:srgbClr val="161616"/>
                </a:solidFill>
                <a:latin typeface="Century Gothic" charset="0"/>
                <a:ea typeface="Century Gothic" charset="0"/>
                <a:cs typeface="Century Gothic" charset="0"/>
              </a:rPr>
              <a:t>)</a:t>
            </a:r>
            <a:r>
              <a:rPr lang="en-US" altLang="zh-TW" sz="2400" dirty="0">
                <a:solidFill>
                  <a:srgbClr val="161616"/>
                </a:solidFill>
                <a:latin typeface="Century Gothic" charset="0"/>
                <a:ea typeface="Century Gothic" charset="0"/>
                <a:cs typeface="Century Gothic" charset="0"/>
              </a:rPr>
              <a:t> because the rolling hash step takes </a:t>
            </a:r>
            <a:r>
              <a:rPr lang="en-US" altLang="zh-TW" sz="2400" b="1" i="1" dirty="0" smtClean="0">
                <a:solidFill>
                  <a:srgbClr val="161616"/>
                </a:solidFill>
                <a:latin typeface="Century Gothic" charset="0"/>
                <a:ea typeface="Century Gothic" charset="0"/>
                <a:cs typeface="Century Gothic" charset="0"/>
              </a:rPr>
              <a:t>O</a:t>
            </a:r>
            <a:r>
              <a:rPr lang="en-US" altLang="zh-TW" sz="2400" b="1" dirty="0" smtClean="0">
                <a:solidFill>
                  <a:srgbClr val="161616"/>
                </a:solidFill>
                <a:latin typeface="Century Gothic" charset="0"/>
                <a:ea typeface="Century Gothic" charset="0"/>
                <a:cs typeface="Century Gothic" charset="0"/>
              </a:rPr>
              <a:t>(</a:t>
            </a:r>
            <a:r>
              <a:rPr lang="en-US" altLang="zh-TW" sz="2400" b="1" i="1" dirty="0" smtClean="0">
                <a:solidFill>
                  <a:srgbClr val="161616"/>
                </a:solidFill>
                <a:latin typeface="Century Gothic" charset="0"/>
                <a:ea typeface="Century Gothic" charset="0"/>
                <a:cs typeface="Century Gothic" charset="0"/>
              </a:rPr>
              <a:t>n</a:t>
            </a:r>
            <a:r>
              <a:rPr lang="en-US" altLang="zh-TW" sz="2400" b="1" dirty="0" smtClean="0">
                <a:solidFill>
                  <a:srgbClr val="161616"/>
                </a:solidFill>
                <a:latin typeface="Century Gothic" charset="0"/>
                <a:ea typeface="Century Gothic" charset="0"/>
                <a:cs typeface="Century Gothic" charset="0"/>
              </a:rPr>
              <a:t>)</a:t>
            </a:r>
            <a:r>
              <a:rPr lang="zh-TW" altLang="en-US" sz="2400" dirty="0" smtClean="0">
                <a:solidFill>
                  <a:srgbClr val="161616"/>
                </a:solidFill>
                <a:latin typeface="Century Gothic" charset="0"/>
                <a:ea typeface="Century Gothic" charset="0"/>
                <a:cs typeface="Century Gothic" charset="0"/>
              </a:rPr>
              <a:t> </a:t>
            </a:r>
            <a:r>
              <a:rPr lang="en-US" altLang="zh-TW" sz="2400" dirty="0" smtClean="0">
                <a:solidFill>
                  <a:srgbClr val="161616"/>
                </a:solidFill>
                <a:latin typeface="Century Gothic" charset="0"/>
                <a:ea typeface="Century Gothic" charset="0"/>
                <a:cs typeface="Century Gothic" charset="0"/>
              </a:rPr>
              <a:t>time </a:t>
            </a:r>
            <a:r>
              <a:rPr lang="en-US" altLang="zh-TW" sz="2400" dirty="0">
                <a:solidFill>
                  <a:srgbClr val="161616"/>
                </a:solidFill>
                <a:latin typeface="Century Gothic" charset="0"/>
                <a:ea typeface="Century Gothic" charset="0"/>
                <a:cs typeface="Century Gothic" charset="0"/>
              </a:rPr>
              <a:t>and once the algorithm finds a potential match, </a:t>
            </a:r>
            <a:endParaRPr lang="zh-TW" altLang="en-US" sz="2400" dirty="0" smtClean="0">
              <a:solidFill>
                <a:srgbClr val="161616"/>
              </a:solidFill>
              <a:latin typeface="Century Gothic" charset="0"/>
              <a:ea typeface="Century Gothic" charset="0"/>
              <a:cs typeface="Century Gothic" charset="0"/>
            </a:endParaRPr>
          </a:p>
          <a:p>
            <a:endParaRPr lang="zh-TW" altLang="en-US" sz="2400" dirty="0">
              <a:solidFill>
                <a:srgbClr val="161616"/>
              </a:solidFill>
              <a:latin typeface="Century Gothic" charset="0"/>
              <a:ea typeface="Century Gothic" charset="0"/>
              <a:cs typeface="Century Gothic" charset="0"/>
            </a:endParaRPr>
          </a:p>
          <a:p>
            <a:r>
              <a:rPr lang="en-US" altLang="zh-TW" sz="2400" dirty="0" smtClean="0">
                <a:solidFill>
                  <a:srgbClr val="161616"/>
                </a:solidFill>
                <a:latin typeface="Century Gothic" charset="0"/>
                <a:ea typeface="Century Gothic" charset="0"/>
                <a:cs typeface="Century Gothic" charset="0"/>
              </a:rPr>
              <a:t>it </a:t>
            </a:r>
            <a:r>
              <a:rPr lang="en-US" altLang="zh-TW" sz="2400" dirty="0">
                <a:solidFill>
                  <a:srgbClr val="161616"/>
                </a:solidFill>
                <a:latin typeface="Century Gothic" charset="0"/>
                <a:ea typeface="Century Gothic" charset="0"/>
                <a:cs typeface="Century Gothic" charset="0"/>
              </a:rPr>
              <a:t>must verify each letter to make sure that the match is true and not a result of a hashing collision and therefore must check each of the </a:t>
            </a:r>
            <a:r>
              <a:rPr lang="en-US" altLang="zh-TW" sz="2400" b="1" i="1" dirty="0" smtClean="0">
                <a:solidFill>
                  <a:srgbClr val="161616"/>
                </a:solidFill>
                <a:latin typeface="Century Gothic" charset="0"/>
                <a:ea typeface="Century Gothic" charset="0"/>
                <a:cs typeface="Century Gothic" charset="0"/>
              </a:rPr>
              <a:t>m</a:t>
            </a:r>
            <a:r>
              <a:rPr lang="en-US" altLang="zh-TW" sz="2400" dirty="0">
                <a:solidFill>
                  <a:srgbClr val="161616"/>
                </a:solidFill>
                <a:latin typeface="Century Gothic" charset="0"/>
                <a:ea typeface="Century Gothic" charset="0"/>
                <a:cs typeface="Century Gothic" charset="0"/>
              </a:rPr>
              <a:t> letters in the word.</a:t>
            </a:r>
            <a:endParaRPr lang="zh-TW" altLang="en-US" sz="2400" dirty="0">
              <a:latin typeface="Century Gothic" charset="0"/>
              <a:ea typeface="Century Gothic" charset="0"/>
              <a:cs typeface="Century Gothic" charset="0"/>
            </a:endParaRPr>
          </a:p>
        </p:txBody>
      </p:sp>
      <p:pic>
        <p:nvPicPr>
          <p:cNvPr id="12" name="Picture 11"/>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240470" y="1648139"/>
            <a:ext cx="2819400" cy="469900"/>
          </a:xfrm>
          <a:prstGeom prst="rect">
            <a:avLst/>
          </a:prstGeom>
        </p:spPr>
      </p:pic>
      <p:sp>
        <p:nvSpPr>
          <p:cNvPr id="13" name="Rectangle 12"/>
          <p:cNvSpPr/>
          <p:nvPr/>
        </p:nvSpPr>
        <p:spPr>
          <a:xfrm>
            <a:off x="8617092" y="1080416"/>
            <a:ext cx="319318" cy="369332"/>
          </a:xfrm>
          <a:prstGeom prst="rect">
            <a:avLst/>
          </a:prstGeom>
          <a:ln>
            <a:solidFill>
              <a:schemeClr val="tx1">
                <a:lumMod val="85000"/>
                <a:lumOff val="15000"/>
              </a:schemeClr>
            </a:solidFill>
          </a:ln>
        </p:spPr>
        <p:txBody>
          <a:bodyPr wrap="none">
            <a:spAutoFit/>
          </a:bodyPr>
          <a:lstStyle/>
          <a:p>
            <a:r>
              <a:rPr lang="en-US" altLang="zh-TW" b="1" dirty="0">
                <a:solidFill>
                  <a:srgbClr val="333333"/>
                </a:solidFill>
                <a:latin typeface="Century Gothic" charset="0"/>
                <a:ea typeface="Century Gothic" charset="0"/>
                <a:cs typeface="Century Gothic" charset="0"/>
              </a:rPr>
              <a:t>B</a:t>
            </a:r>
            <a:endParaRPr lang="zh-TW" altLang="en-US" dirty="0"/>
          </a:p>
        </p:txBody>
      </p:sp>
      <p:sp>
        <p:nvSpPr>
          <p:cNvPr id="14" name="Rectangle 13"/>
          <p:cNvSpPr/>
          <p:nvPr/>
        </p:nvSpPr>
        <p:spPr>
          <a:xfrm>
            <a:off x="8944167" y="1080416"/>
            <a:ext cx="364202"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dirty="0" smtClean="0">
                <a:solidFill>
                  <a:srgbClr val="333333"/>
                </a:solidFill>
                <a:latin typeface="Century Gothic" charset="0"/>
                <a:ea typeface="Century Gothic" charset="0"/>
                <a:cs typeface="Century Gothic" charset="0"/>
              </a:rPr>
              <a:t>C</a:t>
            </a:r>
            <a:endParaRPr lang="zh-TW" altLang="en-US" dirty="0"/>
          </a:p>
        </p:txBody>
      </p:sp>
      <p:sp>
        <p:nvSpPr>
          <p:cNvPr id="15" name="Rectangle 14"/>
          <p:cNvSpPr/>
          <p:nvPr/>
        </p:nvSpPr>
        <p:spPr>
          <a:xfrm>
            <a:off x="9284429" y="1081140"/>
            <a:ext cx="346570" cy="369332"/>
          </a:xfrm>
          <a:prstGeom prst="rect">
            <a:avLst/>
          </a:prstGeom>
          <a:solidFill>
            <a:schemeClr val="bg1"/>
          </a:solidFill>
          <a:ln>
            <a:solidFill>
              <a:schemeClr val="tx1">
                <a:lumMod val="85000"/>
                <a:lumOff val="15000"/>
              </a:schemeClr>
            </a:solidFill>
          </a:ln>
        </p:spPr>
        <p:txBody>
          <a:bodyPr wrap="none">
            <a:spAutoFit/>
          </a:bodyPr>
          <a:lstStyle/>
          <a:p>
            <a:r>
              <a:rPr lang="en-US" altLang="zh-TW" b="1">
                <a:solidFill>
                  <a:srgbClr val="333333"/>
                </a:solidFill>
                <a:latin typeface="Century Gothic" charset="0"/>
                <a:ea typeface="Century Gothic" charset="0"/>
                <a:cs typeface="Century Gothic" charset="0"/>
              </a:rPr>
              <a:t>D</a:t>
            </a:r>
            <a:endParaRPr lang="zh-TW" altLang="en-US" dirty="0"/>
          </a:p>
        </p:txBody>
      </p:sp>
      <p:sp>
        <p:nvSpPr>
          <p:cNvPr id="16" name="Rectangle 15"/>
          <p:cNvSpPr/>
          <p:nvPr/>
        </p:nvSpPr>
        <p:spPr>
          <a:xfrm>
            <a:off x="9786441" y="1094141"/>
            <a:ext cx="697627" cy="369332"/>
          </a:xfrm>
          <a:prstGeom prst="rect">
            <a:avLst/>
          </a:prstGeom>
        </p:spPr>
        <p:txBody>
          <a:bodyPr wrap="none">
            <a:spAutoFit/>
          </a:bodyPr>
          <a:lstStyle/>
          <a:p>
            <a:r>
              <a:rPr lang="en-US" altLang="zh-TW">
                <a:solidFill>
                  <a:srgbClr val="333333"/>
                </a:solidFill>
                <a:latin typeface="Century Gothic" charset="0"/>
                <a:ea typeface="Century Gothic" charset="0"/>
                <a:cs typeface="Century Gothic" charset="0"/>
              </a:rPr>
              <a:t>5691</a:t>
            </a:r>
            <a:endParaRPr lang="zh-TW" altLang="en-US" dirty="0">
              <a:latin typeface="Century Gothic" charset="0"/>
              <a:ea typeface="Century Gothic" charset="0"/>
              <a:cs typeface="Century Gothic" charset="0"/>
            </a:endParaRPr>
          </a:p>
        </p:txBody>
      </p:sp>
    </p:spTree>
    <p:extLst>
      <p:ext uri="{BB962C8B-B14F-4D97-AF65-F5344CB8AC3E}">
        <p14:creationId xmlns:p14="http://schemas.microsoft.com/office/powerpoint/2010/main" val="1934273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698"/>
            <a:ext cx="12192000" cy="626656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4123"/>
          <a:stretch/>
        </p:blipFill>
        <p:spPr>
          <a:xfrm>
            <a:off x="6985000" y="0"/>
            <a:ext cx="5207000" cy="2203938"/>
          </a:xfrm>
          <a:prstGeom prst="rect">
            <a:avLst/>
          </a:prstGeom>
        </p:spPr>
      </p:pic>
    </p:spTree>
    <p:extLst>
      <p:ext uri="{BB962C8B-B14F-4D97-AF65-F5344CB8AC3E}">
        <p14:creationId xmlns:p14="http://schemas.microsoft.com/office/powerpoint/2010/main" val="7697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 xmlns:a16="http://schemas.microsoft.com/office/drawing/2014/main" id="{AE45CAFE-395C-524F-A3BA-DA7F0D1D2191}"/>
              </a:ext>
            </a:extLst>
          </p:cNvPr>
          <p:cNvSpPr txBox="1">
            <a:spLocks/>
          </p:cNvSpPr>
          <p:nvPr/>
        </p:nvSpPr>
        <p:spPr>
          <a:xfrm>
            <a:off x="5408612" y="3115732"/>
            <a:ext cx="2770188" cy="2810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zh-TW" altLang="en-US" sz="4000" dirty="0" smtClean="0">
                <a:latin typeface="Century Gothic" charset="0"/>
                <a:ea typeface="Century Gothic" charset="0"/>
                <a:cs typeface="Century Gothic" charset="0"/>
              </a:rPr>
              <a:t>Ｑ</a:t>
            </a:r>
            <a:r>
              <a:rPr lang="en-US" altLang="zh-TW" sz="4000" dirty="0" smtClean="0">
                <a:latin typeface="Century Gothic" charset="0"/>
                <a:ea typeface="Century Gothic" charset="0"/>
                <a:cs typeface="Century Gothic" charset="0"/>
              </a:rPr>
              <a:t>&amp;A</a:t>
            </a:r>
            <a:endParaRPr lang="zh-TW" altLang="en-US" dirty="0" smtClean="0">
              <a:latin typeface="Century Gothic" charset="0"/>
              <a:ea typeface="Century Gothic" charset="0"/>
              <a:cs typeface="Century Gothic" charset="0"/>
            </a:endParaRPr>
          </a:p>
        </p:txBody>
      </p:sp>
    </p:spTree>
    <p:extLst>
      <p:ext uri="{BB962C8B-B14F-4D97-AF65-F5344CB8AC3E}">
        <p14:creationId xmlns:p14="http://schemas.microsoft.com/office/powerpoint/2010/main" val="1724833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3600" y="1913466"/>
            <a:ext cx="7603068" cy="2554545"/>
          </a:xfrm>
          <a:prstGeom prst="rect">
            <a:avLst/>
          </a:prstGeom>
          <a:noFill/>
        </p:spPr>
        <p:txBody>
          <a:bodyPr wrap="square" rtlCol="0">
            <a:spAutoFit/>
          </a:bodyPr>
          <a:lstStyle/>
          <a:p>
            <a:r>
              <a:rPr kumimoji="1" lang="en-US" altLang="zh-TW" sz="3200" dirty="0" smtClean="0">
                <a:latin typeface="Century Gothic" charset="0"/>
                <a:ea typeface="Century Gothic" charset="0"/>
                <a:cs typeface="Century Gothic" charset="0"/>
              </a:rPr>
              <a:t>&gt;</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What</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is</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hashing</a:t>
            </a:r>
            <a:r>
              <a:rPr kumimoji="1" lang="en-US" altLang="zh-TW" sz="3200" dirty="0" smtClean="0">
                <a:ea typeface="Century Gothic" charset="0"/>
                <a:cs typeface="Century Gothic" charset="0"/>
              </a:rPr>
              <a:t>?</a:t>
            </a:r>
            <a:endParaRPr kumimoji="1" lang="zh-TW" altLang="en-US" sz="3200" dirty="0" smtClean="0">
              <a:ea typeface="Century Gothic" charset="0"/>
              <a:cs typeface="Century Gothic" charset="0"/>
            </a:endParaRPr>
          </a:p>
          <a:p>
            <a:endParaRPr kumimoji="1" lang="zh-TW" altLang="en-US" sz="3200" dirty="0">
              <a:latin typeface="Century Gothic" charset="0"/>
              <a:ea typeface="Century Gothic" charset="0"/>
              <a:cs typeface="Century Gothic" charset="0"/>
            </a:endParaRPr>
          </a:p>
          <a:p>
            <a:r>
              <a:rPr kumimoji="1" lang="en-US" altLang="zh-TW" sz="3200" dirty="0" smtClean="0">
                <a:latin typeface="Century Gothic" charset="0"/>
                <a:ea typeface="Century Gothic" charset="0"/>
                <a:cs typeface="Century Gothic" charset="0"/>
              </a:rPr>
              <a:t>&gt;</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Components</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for</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doing</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hashing</a:t>
            </a:r>
            <a:endParaRPr kumimoji="1" lang="zh-TW" altLang="en-US" sz="3200" dirty="0" smtClean="0">
              <a:latin typeface="Century Gothic" charset="0"/>
              <a:ea typeface="Century Gothic" charset="0"/>
              <a:cs typeface="Century Gothic" charset="0"/>
            </a:endParaRPr>
          </a:p>
          <a:p>
            <a:endParaRPr kumimoji="1" lang="zh-TW" altLang="en-US" sz="3200" dirty="0">
              <a:latin typeface="Century Gothic" charset="0"/>
              <a:ea typeface="Century Gothic" charset="0"/>
              <a:cs typeface="Century Gothic" charset="0"/>
            </a:endParaRPr>
          </a:p>
          <a:p>
            <a:r>
              <a:rPr kumimoji="1" lang="en-US" altLang="zh-TW" sz="3200" dirty="0" smtClean="0">
                <a:latin typeface="Century Gothic" charset="0"/>
                <a:ea typeface="Century Gothic" charset="0"/>
                <a:cs typeface="Century Gothic" charset="0"/>
              </a:rPr>
              <a:t>&gt;</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Applications</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of</a:t>
            </a:r>
            <a:r>
              <a:rPr kumimoji="1" lang="zh-TW" altLang="en-US" sz="3200" dirty="0" smtClean="0">
                <a:latin typeface="Century Gothic" charset="0"/>
                <a:ea typeface="Century Gothic" charset="0"/>
                <a:cs typeface="Century Gothic" charset="0"/>
              </a:rPr>
              <a:t> </a:t>
            </a:r>
            <a:r>
              <a:rPr kumimoji="1" lang="en-US" altLang="zh-TW" sz="3200" dirty="0" smtClean="0">
                <a:latin typeface="Century Gothic" charset="0"/>
                <a:ea typeface="Century Gothic" charset="0"/>
                <a:cs typeface="Century Gothic" charset="0"/>
              </a:rPr>
              <a:t>hashing</a:t>
            </a:r>
            <a:endParaRPr kumimoji="1" lang="zh-TW" altLang="en-US" sz="3200" dirty="0">
              <a:latin typeface="Century Gothic" charset="0"/>
              <a:ea typeface="Century Gothic" charset="0"/>
              <a:cs typeface="Century Gothic" charset="0"/>
            </a:endParaRPr>
          </a:p>
        </p:txBody>
      </p:sp>
      <p:pic>
        <p:nvPicPr>
          <p:cNvPr id="1026" name="Picture 2" descr="D5 Finger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267" y="2362063"/>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371425" y="2770607"/>
            <a:ext cx="545342" cy="307777"/>
          </a:xfrm>
          <a:prstGeom prst="rect">
            <a:avLst/>
          </a:prstGeom>
        </p:spPr>
        <p:txBody>
          <a:bodyPr wrap="none">
            <a:spAutoFit/>
          </a:bodyPr>
          <a:lstStyle/>
          <a:p>
            <a:r>
              <a:rPr lang="en-US" altLang="zh-TW" sz="1400" b="1" dirty="0">
                <a:latin typeface="Century Gothic" charset="0"/>
                <a:ea typeface="Century Gothic" charset="0"/>
                <a:cs typeface="Century Gothic" charset="0"/>
              </a:rPr>
              <a:t>H(x)</a:t>
            </a:r>
            <a:endParaRPr lang="zh-TW" altLang="en-US" sz="1400" dirty="0"/>
          </a:p>
        </p:txBody>
      </p:sp>
    </p:spTree>
    <p:extLst>
      <p:ext uri="{BB962C8B-B14F-4D97-AF65-F5344CB8AC3E}">
        <p14:creationId xmlns:p14="http://schemas.microsoft.com/office/powerpoint/2010/main" val="169449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59541" y="179400"/>
            <a:ext cx="2026517" cy="369332"/>
          </a:xfrm>
          <a:prstGeom prst="rect">
            <a:avLst/>
          </a:prstGeom>
        </p:spPr>
        <p:txBody>
          <a:bodyPr wrap="none">
            <a:spAutoFit/>
          </a:bodyPr>
          <a:lstStyle/>
          <a:p>
            <a:r>
              <a:rPr kumimoji="1" lang="en-US" altLang="zh-TW" smtClean="0">
                <a:latin typeface="Century Gothic" charset="0"/>
                <a:ea typeface="Century Gothic" charset="0"/>
                <a:cs typeface="Century Gothic" charset="0"/>
              </a:rPr>
              <a:t>What</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is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r>
              <a:rPr kumimoji="1" lang="en-US" altLang="zh-TW" dirty="0" smtClean="0">
                <a:ea typeface="Century Gothic" charset="0"/>
                <a:cs typeface="Century Gothic" charset="0"/>
              </a:rPr>
              <a:t>?</a:t>
            </a:r>
            <a:endParaRPr kumimoji="1" lang="zh-TW" altLang="en-US" dirty="0" smtClean="0">
              <a:ea typeface="Century Gothic" charset="0"/>
              <a:cs typeface="Century Gothic" charset="0"/>
            </a:endParaRPr>
          </a:p>
        </p:txBody>
      </p:sp>
      <p:pic>
        <p:nvPicPr>
          <p:cNvPr id="2050" name="Picture 2" descr="https://media.geeksforgeeks.org/wp-content/cdn-uploads/HashingDataStructure-min-1024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506" y="1557868"/>
            <a:ext cx="8654235" cy="43271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1543" y="3075000"/>
            <a:ext cx="3047629" cy="2492990"/>
          </a:xfrm>
          <a:prstGeom prst="rect">
            <a:avLst/>
          </a:prstGeom>
        </p:spPr>
        <p:txBody>
          <a:bodyPr wrap="none">
            <a:spAutoFit/>
          </a:bodyPr>
          <a:lstStyle/>
          <a:p>
            <a:r>
              <a:rPr lang="en-US" altLang="zh-TW" sz="2000" dirty="0">
                <a:latin typeface="Century Gothic" charset="0"/>
                <a:ea typeface="Century Gothic" charset="0"/>
                <a:cs typeface="Century Gothic" charset="0"/>
              </a:rPr>
              <a:t>A</a:t>
            </a:r>
            <a:r>
              <a:rPr lang="en-US" altLang="zh-TW" sz="2000" i="0" dirty="0" smtClean="0">
                <a:effectLst/>
                <a:latin typeface="Century Gothic" charset="0"/>
                <a:ea typeface="Century Gothic" charset="0"/>
                <a:cs typeface="Century Gothic" charset="0"/>
              </a:rPr>
              <a:t> hash function </a:t>
            </a:r>
            <a:r>
              <a:rPr lang="en-US" altLang="zh-TW" sz="2000" b="1" i="0" dirty="0" smtClean="0">
                <a:effectLst/>
                <a:latin typeface="Century Gothic" charset="0"/>
                <a:ea typeface="Century Gothic" charset="0"/>
                <a:cs typeface="Century Gothic" charset="0"/>
              </a:rPr>
              <a:t>H(x)</a:t>
            </a:r>
            <a:endParaRPr lang="zh-TW" altLang="en-US" sz="2000" b="1" i="0" dirty="0" smtClean="0">
              <a:effectLst/>
              <a:latin typeface="Century Gothic" charset="0"/>
              <a:ea typeface="Century Gothic" charset="0"/>
              <a:cs typeface="Century Gothic" charset="0"/>
            </a:endParaRPr>
          </a:p>
          <a:p>
            <a:endParaRPr lang="zh-TW" altLang="en-US" sz="2000" b="1" i="0" dirty="0" smtClean="0">
              <a:effectLst/>
              <a:latin typeface="Century Gothic" charset="0"/>
              <a:ea typeface="Century Gothic" charset="0"/>
              <a:cs typeface="Century Gothic" charset="0"/>
            </a:endParaRPr>
          </a:p>
          <a:p>
            <a:r>
              <a:rPr lang="en-US" altLang="zh-TW" sz="2000" i="0" dirty="0" smtClean="0">
                <a:effectLst/>
                <a:latin typeface="Century Gothic" charset="0"/>
                <a:ea typeface="Century Gothic" charset="0"/>
                <a:cs typeface="Century Gothic" charset="0"/>
              </a:rPr>
              <a:t>A</a:t>
            </a:r>
            <a:r>
              <a:rPr lang="zh-TW" altLang="en-US" sz="2000" i="0" dirty="0" smtClean="0">
                <a:effectLst/>
                <a:latin typeface="Century Gothic" charset="0"/>
                <a:ea typeface="Century Gothic" charset="0"/>
                <a:cs typeface="Century Gothic" charset="0"/>
              </a:rPr>
              <a:t> </a:t>
            </a:r>
            <a:r>
              <a:rPr lang="en-US" altLang="zh-TW" sz="2000" i="0" dirty="0" smtClean="0">
                <a:effectLst/>
                <a:latin typeface="Century Gothic" charset="0"/>
                <a:ea typeface="Century Gothic" charset="0"/>
                <a:cs typeface="Century Gothic" charset="0"/>
              </a:rPr>
              <a:t>hash</a:t>
            </a:r>
            <a:r>
              <a:rPr lang="zh-TW" altLang="en-US" sz="2000" i="0" dirty="0" smtClean="0">
                <a:effectLst/>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table</a:t>
            </a:r>
            <a:endParaRPr lang="zh-TW" altLang="en-US" sz="2000" dirty="0">
              <a:latin typeface="Century Gothic" charset="0"/>
              <a:ea typeface="Century Gothic" charset="0"/>
              <a:cs typeface="Century Gothic" charset="0"/>
            </a:endParaRPr>
          </a:p>
          <a:p>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Collision Handling</a:t>
            </a:r>
            <a:endParaRPr lang="zh-TW" altLang="en-US" sz="2000" dirty="0" smtClean="0">
              <a:latin typeface="Century Gothic" charset="0"/>
              <a:ea typeface="Century Gothic" charset="0"/>
              <a:cs typeface="Century Gothic" charset="0"/>
            </a:endParaRPr>
          </a:p>
          <a:p>
            <a:r>
              <a:rPr lang="zh-TW" altLang="en-US" sz="2000" dirty="0">
                <a:latin typeface="Century Gothic" charset="0"/>
                <a:ea typeface="Century Gothic" charset="0"/>
                <a:cs typeface="Century Gothic" charset="0"/>
              </a:rPr>
              <a:t> </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Chaining</a:t>
            </a:r>
            <a:endParaRPr lang="zh-TW" altLang="en-US" sz="2000" dirty="0" smtClean="0">
              <a:latin typeface="Century Gothic" charset="0"/>
              <a:ea typeface="Century Gothic" charset="0"/>
              <a:cs typeface="Century Gothic" charset="0"/>
            </a:endParaRPr>
          </a:p>
          <a:p>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Open</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addressing</a:t>
            </a:r>
            <a:endParaRPr kumimoji="1" lang="zh-TW" altLang="en-US" sz="2000" dirty="0" smtClean="0">
              <a:latin typeface="Century Gothic" charset="0"/>
              <a:ea typeface="Century Gothic" charset="0"/>
              <a:cs typeface="Century Gothic" charset="0"/>
            </a:endParaRPr>
          </a:p>
          <a:p>
            <a:endParaRPr lang="zh-TW" altLang="en-US" b="0" i="0" dirty="0" smtClean="0">
              <a:effectLst/>
              <a:latin typeface="Roboto" charset="0"/>
            </a:endParaRPr>
          </a:p>
          <a:p>
            <a:endParaRPr lang="zh-TW" altLang="en-US" dirty="0"/>
          </a:p>
        </p:txBody>
      </p:sp>
      <p:sp>
        <p:nvSpPr>
          <p:cNvPr id="2" name="Rectangle 1"/>
          <p:cNvSpPr/>
          <p:nvPr/>
        </p:nvSpPr>
        <p:spPr>
          <a:xfrm>
            <a:off x="6457738" y="5884986"/>
            <a:ext cx="5734262" cy="338554"/>
          </a:xfrm>
          <a:prstGeom prst="rect">
            <a:avLst/>
          </a:prstGeom>
        </p:spPr>
        <p:txBody>
          <a:bodyPr wrap="none">
            <a:spAutoFit/>
          </a:bodyPr>
          <a:lstStyle/>
          <a:p>
            <a:r>
              <a:rPr lang="en-US" altLang="zh-TW" sz="1600" dirty="0">
                <a:latin typeface="Century Gothic" charset="0"/>
                <a:ea typeface="Century Gothic" charset="0"/>
                <a:cs typeface="Century Gothic" charset="0"/>
              </a:rPr>
              <a:t>https://www.geeksforgeeks.org/hashing-data-structure/</a:t>
            </a:r>
            <a:endParaRPr lang="zh-TW" altLang="en-US" sz="1600" dirty="0">
              <a:latin typeface="Century Gothic" charset="0"/>
              <a:ea typeface="Century Gothic" charset="0"/>
              <a:cs typeface="Century Gothic" charset="0"/>
            </a:endParaRPr>
          </a:p>
        </p:txBody>
      </p:sp>
    </p:spTree>
    <p:extLst>
      <p:ext uri="{BB962C8B-B14F-4D97-AF65-F5344CB8AC3E}">
        <p14:creationId xmlns:p14="http://schemas.microsoft.com/office/powerpoint/2010/main" val="1834430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92064" y="162467"/>
            <a:ext cx="3656770"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Components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for</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doing</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5" name="Rectangle 4"/>
          <p:cNvSpPr/>
          <p:nvPr/>
        </p:nvSpPr>
        <p:spPr>
          <a:xfrm>
            <a:off x="181543" y="3075000"/>
            <a:ext cx="3047629" cy="2492990"/>
          </a:xfrm>
          <a:prstGeom prst="rect">
            <a:avLst/>
          </a:prstGeom>
        </p:spPr>
        <p:txBody>
          <a:bodyPr wrap="none">
            <a:spAutoFit/>
          </a:bodyPr>
          <a:lstStyle/>
          <a:p>
            <a:r>
              <a:rPr lang="en-US" altLang="zh-TW" sz="2000" dirty="0">
                <a:solidFill>
                  <a:srgbClr val="0432FF"/>
                </a:solidFill>
                <a:latin typeface="Century Gothic" charset="0"/>
                <a:ea typeface="Century Gothic" charset="0"/>
                <a:cs typeface="Century Gothic" charset="0"/>
              </a:rPr>
              <a:t>A</a:t>
            </a:r>
            <a:r>
              <a:rPr lang="en-US" altLang="zh-TW" sz="2000" i="0" dirty="0" smtClean="0">
                <a:solidFill>
                  <a:srgbClr val="0432FF"/>
                </a:solidFill>
                <a:effectLst/>
                <a:latin typeface="Century Gothic" charset="0"/>
                <a:ea typeface="Century Gothic" charset="0"/>
                <a:cs typeface="Century Gothic" charset="0"/>
              </a:rPr>
              <a:t> hash function </a:t>
            </a:r>
            <a:r>
              <a:rPr lang="en-US" altLang="zh-TW" sz="2000" b="1" i="0" dirty="0" smtClean="0">
                <a:solidFill>
                  <a:srgbClr val="0432FF"/>
                </a:solidFill>
                <a:effectLst/>
                <a:latin typeface="Century Gothic" charset="0"/>
                <a:ea typeface="Century Gothic" charset="0"/>
                <a:cs typeface="Century Gothic" charset="0"/>
              </a:rPr>
              <a:t>H(x)</a:t>
            </a:r>
            <a:endParaRPr lang="zh-TW" altLang="en-US" sz="2000" b="1" i="0" dirty="0" smtClean="0">
              <a:solidFill>
                <a:srgbClr val="0432FF"/>
              </a:solidFill>
              <a:effectLst/>
              <a:latin typeface="Century Gothic" charset="0"/>
              <a:ea typeface="Century Gothic" charset="0"/>
              <a:cs typeface="Century Gothic" charset="0"/>
            </a:endParaRPr>
          </a:p>
          <a:p>
            <a:endParaRPr lang="zh-TW" altLang="en-US" sz="2000" b="1" i="0" dirty="0" smtClean="0">
              <a:effectLst/>
              <a:latin typeface="Century Gothic" charset="0"/>
              <a:ea typeface="Century Gothic" charset="0"/>
              <a:cs typeface="Century Gothic" charset="0"/>
            </a:endParaRPr>
          </a:p>
          <a:p>
            <a:r>
              <a:rPr lang="en-US" altLang="zh-TW" sz="2000" i="0" dirty="0" smtClean="0">
                <a:effectLst/>
                <a:latin typeface="Century Gothic" charset="0"/>
                <a:ea typeface="Century Gothic" charset="0"/>
                <a:cs typeface="Century Gothic" charset="0"/>
              </a:rPr>
              <a:t>A</a:t>
            </a:r>
            <a:r>
              <a:rPr lang="zh-TW" altLang="en-US" sz="2000" i="0" dirty="0" smtClean="0">
                <a:effectLst/>
                <a:latin typeface="Century Gothic" charset="0"/>
                <a:ea typeface="Century Gothic" charset="0"/>
                <a:cs typeface="Century Gothic" charset="0"/>
              </a:rPr>
              <a:t> </a:t>
            </a:r>
            <a:r>
              <a:rPr lang="en-US" altLang="zh-TW" sz="2000" i="0" dirty="0" smtClean="0">
                <a:effectLst/>
                <a:latin typeface="Century Gothic" charset="0"/>
                <a:ea typeface="Century Gothic" charset="0"/>
                <a:cs typeface="Century Gothic" charset="0"/>
              </a:rPr>
              <a:t>hash</a:t>
            </a:r>
            <a:r>
              <a:rPr lang="zh-TW" altLang="en-US" sz="2000" i="0" dirty="0" smtClean="0">
                <a:effectLst/>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table</a:t>
            </a:r>
            <a:endParaRPr lang="zh-TW" altLang="en-US" sz="2000" dirty="0">
              <a:latin typeface="Century Gothic" charset="0"/>
              <a:ea typeface="Century Gothic" charset="0"/>
              <a:cs typeface="Century Gothic" charset="0"/>
            </a:endParaRPr>
          </a:p>
          <a:p>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Collision Handling</a:t>
            </a:r>
            <a:endParaRPr lang="zh-TW" altLang="en-US" sz="2000" dirty="0" smtClean="0">
              <a:latin typeface="Century Gothic" charset="0"/>
              <a:ea typeface="Century Gothic" charset="0"/>
              <a:cs typeface="Century Gothic" charset="0"/>
            </a:endParaRPr>
          </a:p>
          <a:p>
            <a:r>
              <a:rPr lang="zh-TW" altLang="en-US" sz="2000" dirty="0">
                <a:latin typeface="Century Gothic" charset="0"/>
                <a:ea typeface="Century Gothic" charset="0"/>
                <a:cs typeface="Century Gothic" charset="0"/>
              </a:rPr>
              <a:t> </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Chaining</a:t>
            </a:r>
            <a:endParaRPr lang="zh-TW" altLang="en-US" sz="2000" dirty="0" smtClean="0">
              <a:latin typeface="Century Gothic" charset="0"/>
              <a:ea typeface="Century Gothic" charset="0"/>
              <a:cs typeface="Century Gothic" charset="0"/>
            </a:endParaRPr>
          </a:p>
          <a:p>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Open</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addressing</a:t>
            </a:r>
            <a:endParaRPr kumimoji="1" lang="zh-TW" altLang="en-US" sz="2000" dirty="0" smtClean="0">
              <a:latin typeface="Century Gothic" charset="0"/>
              <a:ea typeface="Century Gothic" charset="0"/>
              <a:cs typeface="Century Gothic" charset="0"/>
            </a:endParaRPr>
          </a:p>
          <a:p>
            <a:endParaRPr lang="zh-TW" altLang="en-US" b="0" i="0" dirty="0" smtClean="0">
              <a:effectLst/>
              <a:latin typeface="Roboto" charset="0"/>
            </a:endParaRPr>
          </a:p>
          <a:p>
            <a:endParaRPr lang="zh-TW" altLang="en-US" dirty="0"/>
          </a:p>
        </p:txBody>
      </p:sp>
      <p:sp>
        <p:nvSpPr>
          <p:cNvPr id="2" name="Rectangle 1"/>
          <p:cNvSpPr/>
          <p:nvPr/>
        </p:nvSpPr>
        <p:spPr>
          <a:xfrm>
            <a:off x="4013199" y="2479582"/>
            <a:ext cx="7603067" cy="3170099"/>
          </a:xfrm>
          <a:prstGeom prst="rect">
            <a:avLst/>
          </a:prstGeom>
          <a:solidFill>
            <a:schemeClr val="bg1">
              <a:lumMod val="95000"/>
            </a:schemeClr>
          </a:solidFill>
        </p:spPr>
        <p:txBody>
          <a:bodyPr wrap="square">
            <a:spAutoFit/>
          </a:bodyPr>
          <a:lstStyle/>
          <a:p>
            <a:pPr marL="457200" indent="-457200">
              <a:buFont typeface="+mj-lt"/>
              <a:buAutoNum type="arabicPeriod"/>
            </a:pPr>
            <a:r>
              <a:rPr lang="en-US" altLang="zh-TW" sz="2000" b="0" i="0" dirty="0" smtClean="0">
                <a:solidFill>
                  <a:srgbClr val="3A4145"/>
                </a:solidFill>
                <a:effectLst/>
                <a:latin typeface="Century Gothic" charset="0"/>
                <a:ea typeface="Century Gothic" charset="0"/>
                <a:cs typeface="Century Gothic" charset="0"/>
              </a:rPr>
              <a:t>it is quick to compute the hash value for any given message.</a:t>
            </a:r>
            <a:endParaRPr lang="zh-TW" altLang="en-US" sz="2000" b="0" i="0" dirty="0" smtClean="0">
              <a:solidFill>
                <a:srgbClr val="3A4145"/>
              </a:solidFill>
              <a:effectLst/>
              <a:latin typeface="Century Gothic" charset="0"/>
              <a:ea typeface="Century Gothic" charset="0"/>
              <a:cs typeface="Century Gothic" charset="0"/>
            </a:endParaRPr>
          </a:p>
          <a:p>
            <a:pPr marL="457200" indent="-457200">
              <a:buFont typeface="+mj-lt"/>
              <a:buAutoNum type="arabicPeriod"/>
            </a:pPr>
            <a:endParaRPr lang="en-US" altLang="zh-TW" sz="2000" b="0" i="0" dirty="0" smtClean="0">
              <a:solidFill>
                <a:srgbClr val="3A4145"/>
              </a:solidFill>
              <a:effectLst/>
              <a:latin typeface="Century Gothic" charset="0"/>
              <a:ea typeface="Century Gothic" charset="0"/>
              <a:cs typeface="Century Gothic" charset="0"/>
            </a:endParaRPr>
          </a:p>
          <a:p>
            <a:pPr marL="457200" indent="-457200">
              <a:buFont typeface="+mj-lt"/>
              <a:buAutoNum type="arabicPeriod"/>
            </a:pPr>
            <a:r>
              <a:rPr lang="en-US" altLang="zh-TW" sz="2000" b="0" i="0" dirty="0" smtClean="0">
                <a:solidFill>
                  <a:srgbClr val="3A4145"/>
                </a:solidFill>
                <a:effectLst/>
                <a:latin typeface="Century Gothic" charset="0"/>
                <a:ea typeface="Century Gothic" charset="0"/>
                <a:cs typeface="Century Gothic" charset="0"/>
              </a:rPr>
              <a:t>it is infeasible to generate a message from its hash value.</a:t>
            </a:r>
            <a:endParaRPr lang="zh-TW" altLang="en-US" sz="2000" b="0" i="0" dirty="0" smtClean="0">
              <a:solidFill>
                <a:srgbClr val="3A4145"/>
              </a:solidFill>
              <a:effectLst/>
              <a:latin typeface="Century Gothic" charset="0"/>
              <a:ea typeface="Century Gothic" charset="0"/>
              <a:cs typeface="Century Gothic" charset="0"/>
            </a:endParaRPr>
          </a:p>
          <a:p>
            <a:pPr marL="457200" indent="-457200">
              <a:buFont typeface="+mj-lt"/>
              <a:buAutoNum type="arabicPeriod"/>
            </a:pPr>
            <a:endParaRPr lang="en-US" altLang="zh-TW" sz="2000" b="0" i="0" dirty="0" smtClean="0">
              <a:solidFill>
                <a:srgbClr val="3A4145"/>
              </a:solidFill>
              <a:effectLst/>
              <a:latin typeface="Century Gothic" charset="0"/>
              <a:ea typeface="Century Gothic" charset="0"/>
              <a:cs typeface="Century Gothic" charset="0"/>
            </a:endParaRPr>
          </a:p>
          <a:p>
            <a:pPr marL="457200" indent="-457200">
              <a:buFont typeface="+mj-lt"/>
              <a:buAutoNum type="arabicPeriod"/>
            </a:pPr>
            <a:r>
              <a:rPr lang="en-US" altLang="zh-TW" sz="2000" b="0" i="0" dirty="0" smtClean="0">
                <a:solidFill>
                  <a:srgbClr val="3A4145"/>
                </a:solidFill>
                <a:effectLst/>
                <a:latin typeface="Century Gothic" charset="0"/>
                <a:ea typeface="Century Gothic" charset="0"/>
                <a:cs typeface="Century Gothic" charset="0"/>
              </a:rPr>
              <a:t>it is infeasible to modify a message without changing the hash value.</a:t>
            </a:r>
            <a:endParaRPr lang="zh-TW" altLang="en-US" sz="2000" b="0" i="0" dirty="0" smtClean="0">
              <a:solidFill>
                <a:srgbClr val="3A4145"/>
              </a:solidFill>
              <a:effectLst/>
              <a:latin typeface="Century Gothic" charset="0"/>
              <a:ea typeface="Century Gothic" charset="0"/>
              <a:cs typeface="Century Gothic" charset="0"/>
            </a:endParaRPr>
          </a:p>
          <a:p>
            <a:pPr marL="457200" indent="-457200">
              <a:buFont typeface="+mj-lt"/>
              <a:buAutoNum type="arabicPeriod"/>
            </a:pPr>
            <a:endParaRPr lang="en-US" altLang="zh-TW" sz="2000" b="0" i="0" dirty="0" smtClean="0">
              <a:solidFill>
                <a:srgbClr val="3A4145"/>
              </a:solidFill>
              <a:effectLst/>
              <a:latin typeface="Century Gothic" charset="0"/>
              <a:ea typeface="Century Gothic" charset="0"/>
              <a:cs typeface="Century Gothic" charset="0"/>
            </a:endParaRPr>
          </a:p>
          <a:p>
            <a:pPr marL="457200" indent="-457200">
              <a:buFont typeface="+mj-lt"/>
              <a:buAutoNum type="arabicPeriod"/>
            </a:pPr>
            <a:r>
              <a:rPr lang="en-US" altLang="zh-TW" sz="2000" b="0" i="0" dirty="0" smtClean="0">
                <a:solidFill>
                  <a:srgbClr val="3A4145"/>
                </a:solidFill>
                <a:effectLst/>
                <a:latin typeface="Century Gothic" charset="0"/>
                <a:ea typeface="Century Gothic" charset="0"/>
                <a:cs typeface="Century Gothic" charset="0"/>
              </a:rPr>
              <a:t>it is infeasible to find two different messages with the same hash value.</a:t>
            </a:r>
            <a:endParaRPr lang="en-US" altLang="zh-TW" sz="2000" b="0" i="0" dirty="0">
              <a:solidFill>
                <a:srgbClr val="3A4145"/>
              </a:solidFill>
              <a:effectLst/>
              <a:latin typeface="Century Gothic" charset="0"/>
              <a:ea typeface="Century Gothic" charset="0"/>
              <a:cs typeface="Century Gothic" charset="0"/>
            </a:endParaRPr>
          </a:p>
        </p:txBody>
      </p:sp>
      <p:sp>
        <p:nvSpPr>
          <p:cNvPr id="6" name="Rectangle 5"/>
          <p:cNvSpPr/>
          <p:nvPr/>
        </p:nvSpPr>
        <p:spPr>
          <a:xfrm>
            <a:off x="5602191" y="1886024"/>
            <a:ext cx="5576549" cy="523220"/>
          </a:xfrm>
          <a:prstGeom prst="rect">
            <a:avLst/>
          </a:prstGeom>
          <a:noFill/>
        </p:spPr>
        <p:txBody>
          <a:bodyPr wrap="square">
            <a:spAutoFit/>
          </a:bodyPr>
          <a:lstStyle/>
          <a:p>
            <a:r>
              <a:rPr lang="en-US" altLang="zh-TW" sz="2800" b="1" i="0" dirty="0" smtClean="0">
                <a:solidFill>
                  <a:srgbClr val="3A4145"/>
                </a:solidFill>
                <a:effectLst/>
                <a:latin typeface="Century Gothic" charset="0"/>
                <a:ea typeface="Century Gothic" charset="0"/>
                <a:cs typeface="Century Gothic" charset="0"/>
              </a:rPr>
              <a:t>An</a:t>
            </a:r>
            <a:r>
              <a:rPr lang="zh-TW" altLang="en-US" sz="2800" b="1" i="0" dirty="0" smtClean="0">
                <a:solidFill>
                  <a:srgbClr val="3A4145"/>
                </a:solidFill>
                <a:effectLst/>
                <a:latin typeface="Century Gothic" charset="0"/>
                <a:ea typeface="Century Gothic" charset="0"/>
                <a:cs typeface="Century Gothic" charset="0"/>
              </a:rPr>
              <a:t> </a:t>
            </a:r>
            <a:r>
              <a:rPr lang="en-US" altLang="zh-TW" sz="2800" b="1" i="0" dirty="0" smtClean="0">
                <a:solidFill>
                  <a:srgbClr val="3A4145"/>
                </a:solidFill>
                <a:effectLst/>
                <a:latin typeface="Century Gothic" charset="0"/>
                <a:ea typeface="Century Gothic" charset="0"/>
                <a:cs typeface="Century Gothic" charset="0"/>
              </a:rPr>
              <a:t>ideal</a:t>
            </a:r>
            <a:r>
              <a:rPr lang="zh-TW" altLang="en-US" sz="2800" b="1" i="0" dirty="0" smtClean="0">
                <a:solidFill>
                  <a:srgbClr val="3A4145"/>
                </a:solidFill>
                <a:effectLst/>
                <a:latin typeface="Century Gothic" charset="0"/>
                <a:ea typeface="Century Gothic" charset="0"/>
                <a:cs typeface="Century Gothic" charset="0"/>
              </a:rPr>
              <a:t> </a:t>
            </a:r>
            <a:r>
              <a:rPr lang="en-US" altLang="zh-TW" sz="2800" b="1" i="0" dirty="0" smtClean="0">
                <a:solidFill>
                  <a:srgbClr val="3A4145"/>
                </a:solidFill>
                <a:effectLst/>
                <a:latin typeface="Century Gothic" charset="0"/>
                <a:ea typeface="Century Gothic" charset="0"/>
                <a:cs typeface="Century Gothic" charset="0"/>
              </a:rPr>
              <a:t>hash</a:t>
            </a:r>
            <a:r>
              <a:rPr lang="zh-TW" altLang="en-US" sz="2800" b="1" i="0" dirty="0" smtClean="0">
                <a:solidFill>
                  <a:srgbClr val="3A4145"/>
                </a:solidFill>
                <a:effectLst/>
                <a:latin typeface="Century Gothic" charset="0"/>
                <a:ea typeface="Century Gothic" charset="0"/>
                <a:cs typeface="Century Gothic" charset="0"/>
              </a:rPr>
              <a:t> </a:t>
            </a:r>
            <a:r>
              <a:rPr lang="en-US" altLang="zh-TW" sz="2800" b="1" i="0" dirty="0" smtClean="0">
                <a:solidFill>
                  <a:srgbClr val="3A4145"/>
                </a:solidFill>
                <a:effectLst/>
                <a:latin typeface="Century Gothic" charset="0"/>
                <a:ea typeface="Century Gothic" charset="0"/>
                <a:cs typeface="Century Gothic" charset="0"/>
              </a:rPr>
              <a:t>function:</a:t>
            </a:r>
            <a:endParaRPr lang="zh-TW" altLang="en-US" sz="2800" b="1" i="0" dirty="0" smtClean="0">
              <a:solidFill>
                <a:srgbClr val="3A4145"/>
              </a:solidFill>
              <a:effectLst/>
              <a:latin typeface="Century Gothic" charset="0"/>
              <a:ea typeface="Century Gothic" charset="0"/>
              <a:cs typeface="Century Gothic" charset="0"/>
            </a:endParaRPr>
          </a:p>
        </p:txBody>
      </p:sp>
    </p:spTree>
    <p:extLst>
      <p:ext uri="{BB962C8B-B14F-4D97-AF65-F5344CB8AC3E}">
        <p14:creationId xmlns:p14="http://schemas.microsoft.com/office/powerpoint/2010/main" val="1077692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543" y="3075000"/>
            <a:ext cx="3047629" cy="2492990"/>
          </a:xfrm>
          <a:prstGeom prst="rect">
            <a:avLst/>
          </a:prstGeom>
        </p:spPr>
        <p:txBody>
          <a:bodyPr wrap="none">
            <a:spAutoFit/>
          </a:bodyPr>
          <a:lstStyle/>
          <a:p>
            <a:r>
              <a:rPr lang="en-US" altLang="zh-TW" sz="2000" dirty="0">
                <a:solidFill>
                  <a:srgbClr val="0432FF"/>
                </a:solidFill>
                <a:latin typeface="Century Gothic" charset="0"/>
                <a:ea typeface="Century Gothic" charset="0"/>
                <a:cs typeface="Century Gothic" charset="0"/>
              </a:rPr>
              <a:t>A</a:t>
            </a:r>
            <a:r>
              <a:rPr lang="en-US" altLang="zh-TW" sz="2000" i="0" dirty="0" smtClean="0">
                <a:solidFill>
                  <a:srgbClr val="0432FF"/>
                </a:solidFill>
                <a:effectLst/>
                <a:latin typeface="Century Gothic" charset="0"/>
                <a:ea typeface="Century Gothic" charset="0"/>
                <a:cs typeface="Century Gothic" charset="0"/>
              </a:rPr>
              <a:t> hash function </a:t>
            </a:r>
            <a:r>
              <a:rPr lang="en-US" altLang="zh-TW" sz="2000" b="1" i="0" dirty="0" smtClean="0">
                <a:solidFill>
                  <a:srgbClr val="0432FF"/>
                </a:solidFill>
                <a:effectLst/>
                <a:latin typeface="Century Gothic" charset="0"/>
                <a:ea typeface="Century Gothic" charset="0"/>
                <a:cs typeface="Century Gothic" charset="0"/>
              </a:rPr>
              <a:t>H(x)</a:t>
            </a:r>
            <a:endParaRPr lang="zh-TW" altLang="en-US" sz="2000" b="1" i="0" dirty="0" smtClean="0">
              <a:solidFill>
                <a:srgbClr val="0432FF"/>
              </a:solidFill>
              <a:effectLst/>
              <a:latin typeface="Century Gothic" charset="0"/>
              <a:ea typeface="Century Gothic" charset="0"/>
              <a:cs typeface="Century Gothic" charset="0"/>
            </a:endParaRPr>
          </a:p>
          <a:p>
            <a:endParaRPr lang="zh-TW" altLang="en-US" sz="2000" b="1" i="0" dirty="0" smtClean="0">
              <a:effectLst/>
              <a:latin typeface="Century Gothic" charset="0"/>
              <a:ea typeface="Century Gothic" charset="0"/>
              <a:cs typeface="Century Gothic" charset="0"/>
            </a:endParaRPr>
          </a:p>
          <a:p>
            <a:r>
              <a:rPr lang="en-US" altLang="zh-TW" sz="2000" i="0" dirty="0" smtClean="0">
                <a:effectLst/>
                <a:latin typeface="Century Gothic" charset="0"/>
                <a:ea typeface="Century Gothic" charset="0"/>
                <a:cs typeface="Century Gothic" charset="0"/>
              </a:rPr>
              <a:t>A</a:t>
            </a:r>
            <a:r>
              <a:rPr lang="zh-TW" altLang="en-US" sz="2000" i="0" dirty="0" smtClean="0">
                <a:effectLst/>
                <a:latin typeface="Century Gothic" charset="0"/>
                <a:ea typeface="Century Gothic" charset="0"/>
                <a:cs typeface="Century Gothic" charset="0"/>
              </a:rPr>
              <a:t> </a:t>
            </a:r>
            <a:r>
              <a:rPr lang="en-US" altLang="zh-TW" sz="2000" i="0" dirty="0" smtClean="0">
                <a:effectLst/>
                <a:latin typeface="Century Gothic" charset="0"/>
                <a:ea typeface="Century Gothic" charset="0"/>
                <a:cs typeface="Century Gothic" charset="0"/>
              </a:rPr>
              <a:t>hash</a:t>
            </a:r>
            <a:r>
              <a:rPr lang="zh-TW" altLang="en-US" sz="2000" i="0" dirty="0" smtClean="0">
                <a:effectLst/>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table</a:t>
            </a:r>
            <a:endParaRPr lang="zh-TW" altLang="en-US" sz="2000" dirty="0">
              <a:latin typeface="Century Gothic" charset="0"/>
              <a:ea typeface="Century Gothic" charset="0"/>
              <a:cs typeface="Century Gothic" charset="0"/>
            </a:endParaRPr>
          </a:p>
          <a:p>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Collision Handling</a:t>
            </a:r>
            <a:endParaRPr lang="zh-TW" altLang="en-US" sz="2000" dirty="0" smtClean="0">
              <a:latin typeface="Century Gothic" charset="0"/>
              <a:ea typeface="Century Gothic" charset="0"/>
              <a:cs typeface="Century Gothic" charset="0"/>
            </a:endParaRPr>
          </a:p>
          <a:p>
            <a:r>
              <a:rPr lang="zh-TW" altLang="en-US" sz="2000" dirty="0">
                <a:latin typeface="Century Gothic" charset="0"/>
                <a:ea typeface="Century Gothic" charset="0"/>
                <a:cs typeface="Century Gothic" charset="0"/>
              </a:rPr>
              <a:t> </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Chaining</a:t>
            </a:r>
            <a:endParaRPr lang="zh-TW" altLang="en-US" sz="2000" dirty="0" smtClean="0">
              <a:latin typeface="Century Gothic" charset="0"/>
              <a:ea typeface="Century Gothic" charset="0"/>
              <a:cs typeface="Century Gothic" charset="0"/>
            </a:endParaRPr>
          </a:p>
          <a:p>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Open</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addressing</a:t>
            </a:r>
            <a:endParaRPr kumimoji="1" lang="zh-TW" altLang="en-US" sz="2000" dirty="0" smtClean="0">
              <a:latin typeface="Century Gothic" charset="0"/>
              <a:ea typeface="Century Gothic" charset="0"/>
              <a:cs typeface="Century Gothic" charset="0"/>
            </a:endParaRPr>
          </a:p>
          <a:p>
            <a:endParaRPr lang="zh-TW" altLang="en-US" b="0" i="0" dirty="0" smtClean="0">
              <a:effectLst/>
              <a:latin typeface="Roboto" charset="0"/>
            </a:endParaRPr>
          </a:p>
          <a:p>
            <a:endParaRPr lang="zh-TW"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531" y="1469292"/>
            <a:ext cx="5143500" cy="457200"/>
          </a:xfrm>
          <a:prstGeom prst="rect">
            <a:avLst/>
          </a:prstGeom>
        </p:spPr>
      </p:pic>
      <p:sp>
        <p:nvSpPr>
          <p:cNvPr id="7" name="Rectangle 6"/>
          <p:cNvSpPr/>
          <p:nvPr/>
        </p:nvSpPr>
        <p:spPr>
          <a:xfrm>
            <a:off x="4002778" y="1967004"/>
            <a:ext cx="7670801" cy="4708981"/>
          </a:xfrm>
          <a:prstGeom prst="rect">
            <a:avLst/>
          </a:prstGeom>
          <a:solidFill>
            <a:schemeClr val="bg1">
              <a:lumMod val="95000"/>
            </a:schemeClr>
          </a:solidFill>
        </p:spPr>
        <p:txBody>
          <a:bodyPr wrap="square">
            <a:spAutoFit/>
          </a:bodyPr>
          <a:lstStyle/>
          <a:p>
            <a:pPr>
              <a:lnSpc>
                <a:spcPct val="150000"/>
              </a:lnSpc>
            </a:pPr>
            <a:r>
              <a:rPr lang="en-US" altLang="zh-TW" sz="2000" dirty="0" smtClean="0">
                <a:latin typeface="Century Gothic" charset="0"/>
                <a:ea typeface="Century Gothic" charset="0"/>
                <a:cs typeface="Century Gothic" charset="0"/>
              </a:rPr>
              <a:t>Here</a:t>
            </a:r>
            <a:r>
              <a:rPr lang="en-US" altLang="zh-TW" sz="2000" dirty="0">
                <a:latin typeface="Century Gothic" charset="0"/>
                <a:ea typeface="Century Gothic" charset="0"/>
                <a:cs typeface="Century Gothic" charset="0"/>
              </a:rPr>
              <a:t>, </a:t>
            </a:r>
            <a:r>
              <a:rPr lang="en-US" altLang="zh-TW" sz="2000" i="1" dirty="0">
                <a:solidFill>
                  <a:schemeClr val="accent2"/>
                </a:solidFill>
                <a:latin typeface="Century Gothic" charset="0"/>
                <a:ea typeface="Century Gothic" charset="0"/>
                <a:cs typeface="Century Gothic" charset="0"/>
              </a:rPr>
              <a:t>p</a:t>
            </a:r>
            <a:r>
              <a:rPr lang="en-US" altLang="zh-TW" sz="2000" dirty="0">
                <a:latin typeface="Century Gothic" charset="0"/>
                <a:ea typeface="Century Gothic" charset="0"/>
                <a:cs typeface="Century Gothic" charset="0"/>
              </a:rPr>
              <a:t> = 334214459 is a prime number, and </a:t>
            </a:r>
            <a:r>
              <a:rPr lang="en-US" altLang="zh-TW" sz="2000" i="1" dirty="0" err="1">
                <a:solidFill>
                  <a:schemeClr val="accent2"/>
                </a:solidFill>
                <a:latin typeface="Century Gothic" charset="0"/>
                <a:ea typeface="Century Gothic" charset="0"/>
                <a:cs typeface="Century Gothic" charset="0"/>
              </a:rPr>
              <a:t>tableSize</a:t>
            </a:r>
            <a:r>
              <a:rPr lang="en-US" altLang="zh-TW" sz="2000" dirty="0">
                <a:latin typeface="Century Gothic" charset="0"/>
                <a:ea typeface="Century Gothic" charset="0"/>
                <a:cs typeface="Century Gothic" charset="0"/>
              </a:rPr>
              <a:t> is </a:t>
            </a:r>
            <a:r>
              <a:rPr lang="en-US" altLang="zh-TW" sz="2000" dirty="0" smtClean="0">
                <a:latin typeface="Century Gothic" charset="0"/>
                <a:ea typeface="Century Gothic" charset="0"/>
                <a:cs typeface="Century Gothic" charset="0"/>
              </a:rPr>
              <a:t>the </a:t>
            </a:r>
            <a:r>
              <a:rPr lang="en-US" altLang="zh-TW" sz="2000" dirty="0">
                <a:latin typeface="Century Gothic" charset="0"/>
                <a:ea typeface="Century Gothic" charset="0"/>
                <a:cs typeface="Century Gothic" charset="0"/>
              </a:rPr>
              <a:t>number of slots in the table. Theoretical bounds on the minimum table </a:t>
            </a:r>
            <a:r>
              <a:rPr lang="en-US" altLang="zh-TW" sz="2000" dirty="0" smtClean="0">
                <a:latin typeface="Century Gothic" charset="0"/>
                <a:ea typeface="Century Gothic" charset="0"/>
                <a:cs typeface="Century Gothic" charset="0"/>
              </a:rPr>
              <a:t>size</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is</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between</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1.25</a:t>
            </a:r>
            <a:r>
              <a:rPr lang="en-US" altLang="zh-TW" sz="2000" i="1" dirty="0" smtClean="0">
                <a:latin typeface="Century Gothic" charset="0"/>
                <a:ea typeface="Century Gothic" charset="0"/>
                <a:cs typeface="Century Gothic" charset="0"/>
              </a:rPr>
              <a:t>N</a:t>
            </a:r>
            <a:r>
              <a:rPr lang="en-US" altLang="zh-TW" sz="2000" dirty="0" smtClean="0">
                <a:latin typeface="Century Gothic" charset="0"/>
                <a:ea typeface="Century Gothic" charset="0"/>
                <a:cs typeface="Century Gothic" charset="0"/>
              </a:rPr>
              <a:t>~4</a:t>
            </a:r>
            <a:r>
              <a:rPr lang="en-US" altLang="zh-TW" sz="2000" i="1" dirty="0" smtClean="0">
                <a:latin typeface="Century Gothic" charset="0"/>
                <a:ea typeface="Century Gothic" charset="0"/>
                <a:cs typeface="Century Gothic" charset="0"/>
              </a:rPr>
              <a:t>N</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i="1" dirty="0" smtClean="0">
                <a:solidFill>
                  <a:schemeClr val="accent2"/>
                </a:solidFill>
                <a:latin typeface="Century Gothic" charset="0"/>
                <a:ea typeface="Century Gothic" charset="0"/>
                <a:cs typeface="Century Gothic" charset="0"/>
              </a:rPr>
              <a:t>N</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is</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number</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of</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samples</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to</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be</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hashed.</a:t>
            </a:r>
            <a:r>
              <a:rPr lang="zh-TW" altLang="en-US" sz="2000" dirty="0" smtClean="0">
                <a:latin typeface="Century Gothic" charset="0"/>
                <a:ea typeface="Century Gothic" charset="0"/>
                <a:cs typeface="Century Gothic" charset="0"/>
              </a:rPr>
              <a:t> </a:t>
            </a:r>
            <a:r>
              <a:rPr lang="en-US" altLang="zh-TW" sz="2000" i="1" dirty="0" smtClean="0">
                <a:solidFill>
                  <a:schemeClr val="accent2"/>
                </a:solidFill>
                <a:latin typeface="Century Gothic" charset="0"/>
                <a:ea typeface="Century Gothic" charset="0"/>
                <a:cs typeface="Century Gothic" charset="0"/>
              </a:rPr>
              <a:t>K</a:t>
            </a:r>
            <a:r>
              <a:rPr lang="zh-TW" altLang="en-US" sz="2000" i="1"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is</a:t>
            </a:r>
            <a:r>
              <a:rPr lang="zh-TW" altLang="en-US" sz="2000" i="1"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the</a:t>
            </a:r>
            <a:r>
              <a:rPr lang="zh-TW" altLang="en-US" sz="2000" dirty="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sample</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value</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(could</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be</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text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or</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numeric</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numbers)</a:t>
            </a:r>
            <a:endParaRPr lang="zh-TW" altLang="en-US" sz="2000" dirty="0" smtClean="0">
              <a:latin typeface="Century Gothic" charset="0"/>
              <a:ea typeface="Century Gothic" charset="0"/>
              <a:cs typeface="Century Gothic" charset="0"/>
            </a:endParaRPr>
          </a:p>
          <a:p>
            <a:pPr>
              <a:lnSpc>
                <a:spcPct val="150000"/>
              </a:lnSpc>
            </a:pPr>
            <a:r>
              <a:rPr lang="zh-TW" altLang="en-US" sz="2000" dirty="0" smtClean="0">
                <a:latin typeface="Century Gothic" charset="0"/>
                <a:ea typeface="Century Gothic" charset="0"/>
                <a:cs typeface="Century Gothic" charset="0"/>
              </a:rPr>
              <a:t> </a:t>
            </a:r>
          </a:p>
          <a:p>
            <a:pPr>
              <a:lnSpc>
                <a:spcPct val="150000"/>
              </a:lnSpc>
            </a:pPr>
            <a:r>
              <a:rPr lang="en-US" altLang="zh-TW" sz="2000" dirty="0" smtClean="0">
                <a:latin typeface="Century Gothic" charset="0"/>
                <a:ea typeface="Century Gothic" charset="0"/>
                <a:cs typeface="Century Gothic" charset="0"/>
              </a:rPr>
              <a:t>Each</a:t>
            </a:r>
            <a:r>
              <a:rPr lang="en-US" altLang="zh-TW" sz="2000" dirty="0">
                <a:latin typeface="Century Gothic" charset="0"/>
                <a:ea typeface="Century Gothic" charset="0"/>
                <a:cs typeface="Century Gothic" charset="0"/>
              </a:rPr>
              <a:t> </a:t>
            </a:r>
            <a:r>
              <a:rPr lang="en-US" altLang="zh-TW" sz="2000" i="1" dirty="0">
                <a:solidFill>
                  <a:schemeClr val="accent2"/>
                </a:solidFill>
                <a:latin typeface="Century Gothic" charset="0"/>
                <a:ea typeface="Century Gothic" charset="0"/>
                <a:cs typeface="Century Gothic" charset="0"/>
              </a:rPr>
              <a:t>h</a:t>
            </a:r>
            <a:r>
              <a:rPr lang="en-US" altLang="zh-TW" sz="2000" i="1" baseline="-25000" dirty="0">
                <a:solidFill>
                  <a:schemeClr val="accent2"/>
                </a:solidFill>
                <a:latin typeface="Century Gothic" charset="0"/>
                <a:ea typeface="Century Gothic" charset="0"/>
                <a:cs typeface="Century Gothic" charset="0"/>
              </a:rPr>
              <a:t>i</a:t>
            </a:r>
            <a:r>
              <a:rPr lang="en-US" altLang="zh-TW" sz="2000" dirty="0">
                <a:solidFill>
                  <a:schemeClr val="accent2"/>
                </a:solidFill>
                <a:latin typeface="Century Gothic" charset="0"/>
                <a:ea typeface="Century Gothic" charset="0"/>
                <a:cs typeface="Century Gothic" charset="0"/>
              </a:rPr>
              <a:t> </a:t>
            </a:r>
            <a:r>
              <a:rPr lang="en-US" altLang="zh-TW" sz="2000" dirty="0">
                <a:latin typeface="Century Gothic" charset="0"/>
                <a:ea typeface="Century Gothic" charset="0"/>
                <a:cs typeface="Century Gothic" charset="0"/>
              </a:rPr>
              <a:t>uses its own randomly generated constants</a:t>
            </a:r>
            <a:r>
              <a:rPr lang="en-US" altLang="zh-TW" sz="2000" dirty="0">
                <a:solidFill>
                  <a:schemeClr val="accent2"/>
                </a:solidFill>
                <a:latin typeface="Century Gothic" charset="0"/>
                <a:ea typeface="Century Gothic" charset="0"/>
                <a:cs typeface="Century Gothic" charset="0"/>
              </a:rPr>
              <a:t> </a:t>
            </a:r>
            <a:r>
              <a:rPr lang="en-US" altLang="zh-TW" sz="2000" i="1" dirty="0" err="1">
                <a:solidFill>
                  <a:schemeClr val="accent2"/>
                </a:solidFill>
                <a:latin typeface="Century Gothic" charset="0"/>
                <a:ea typeface="Century Gothic" charset="0"/>
                <a:cs typeface="Century Gothic" charset="0"/>
              </a:rPr>
              <a:t>a</a:t>
            </a:r>
            <a:r>
              <a:rPr lang="en-US" altLang="zh-TW" sz="2000" i="1" baseline="-25000" dirty="0" err="1">
                <a:solidFill>
                  <a:schemeClr val="accent2"/>
                </a:solidFill>
                <a:latin typeface="Century Gothic" charset="0"/>
                <a:ea typeface="Century Gothic" charset="0"/>
                <a:cs typeface="Century Gothic" charset="0"/>
              </a:rPr>
              <a:t>i</a:t>
            </a:r>
            <a:r>
              <a:rPr lang="en-US" altLang="zh-TW" sz="2000" dirty="0">
                <a:solidFill>
                  <a:schemeClr val="accent2"/>
                </a:solidFill>
                <a:latin typeface="Century Gothic" charset="0"/>
                <a:ea typeface="Century Gothic" charset="0"/>
                <a:cs typeface="Century Gothic" charset="0"/>
              </a:rPr>
              <a:t> </a:t>
            </a:r>
            <a:r>
              <a:rPr lang="en-US" altLang="zh-TW" sz="2000" dirty="0">
                <a:latin typeface="Century Gothic" charset="0"/>
                <a:ea typeface="Century Gothic" charset="0"/>
                <a:cs typeface="Century Gothic" charset="0"/>
              </a:rPr>
              <a:t>and </a:t>
            </a:r>
            <a:r>
              <a:rPr lang="en-US" altLang="zh-TW" sz="2000" i="1" dirty="0">
                <a:solidFill>
                  <a:schemeClr val="accent2"/>
                </a:solidFill>
                <a:latin typeface="Century Gothic" charset="0"/>
                <a:ea typeface="Century Gothic" charset="0"/>
                <a:cs typeface="Century Gothic" charset="0"/>
              </a:rPr>
              <a:t>b</a:t>
            </a:r>
            <a:r>
              <a:rPr lang="en-US" altLang="zh-TW" sz="2000" i="1" baseline="-25000" dirty="0">
                <a:solidFill>
                  <a:schemeClr val="accent2"/>
                </a:solidFill>
                <a:latin typeface="Century Gothic" charset="0"/>
                <a:ea typeface="Century Gothic" charset="0"/>
                <a:cs typeface="Century Gothic" charset="0"/>
              </a:rPr>
              <a:t>i</a:t>
            </a:r>
            <a:r>
              <a:rPr lang="en-US" altLang="zh-TW" sz="2000" dirty="0">
                <a:latin typeface="Century Gothic" charset="0"/>
                <a:ea typeface="Century Gothic" charset="0"/>
                <a:cs typeface="Century Gothic" charset="0"/>
              </a:rPr>
              <a:t>. These constants produce a set of weak hash functions, but they limit the number of slots under heavy contention and allow the table to be built successfully in most of our trials.</a:t>
            </a:r>
            <a:endParaRPr lang="en-US" altLang="zh-TW" sz="2000" b="0" i="0" dirty="0">
              <a:solidFill>
                <a:srgbClr val="3A4145"/>
              </a:solidFill>
              <a:effectLst/>
              <a:latin typeface="Century Gothic" charset="0"/>
              <a:ea typeface="Century Gothic" charset="0"/>
              <a:cs typeface="Century Gothic" charset="0"/>
            </a:endParaRPr>
          </a:p>
        </p:txBody>
      </p:sp>
      <p:sp>
        <p:nvSpPr>
          <p:cNvPr id="8" name="Rectangle 7"/>
          <p:cNvSpPr/>
          <p:nvPr/>
        </p:nvSpPr>
        <p:spPr>
          <a:xfrm>
            <a:off x="8492064" y="162467"/>
            <a:ext cx="3656770"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Components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for</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doing</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Tree>
    <p:extLst>
      <p:ext uri="{BB962C8B-B14F-4D97-AF65-F5344CB8AC3E}">
        <p14:creationId xmlns:p14="http://schemas.microsoft.com/office/powerpoint/2010/main" val="1375033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543" y="3075000"/>
            <a:ext cx="3047629" cy="2492990"/>
          </a:xfrm>
          <a:prstGeom prst="rect">
            <a:avLst/>
          </a:prstGeom>
        </p:spPr>
        <p:txBody>
          <a:bodyPr wrap="none">
            <a:spAutoFit/>
          </a:bodyPr>
          <a:lstStyle/>
          <a:p>
            <a:r>
              <a:rPr lang="en-US" altLang="zh-TW" sz="2000" dirty="0">
                <a:latin typeface="Century Gothic" charset="0"/>
                <a:ea typeface="Century Gothic" charset="0"/>
                <a:cs typeface="Century Gothic" charset="0"/>
              </a:rPr>
              <a:t>A</a:t>
            </a:r>
            <a:r>
              <a:rPr lang="en-US" altLang="zh-TW" sz="2000" i="0" dirty="0" smtClean="0">
                <a:effectLst/>
                <a:latin typeface="Century Gothic" charset="0"/>
                <a:ea typeface="Century Gothic" charset="0"/>
                <a:cs typeface="Century Gothic" charset="0"/>
              </a:rPr>
              <a:t> hash function </a:t>
            </a:r>
            <a:r>
              <a:rPr lang="en-US" altLang="zh-TW" sz="2000" b="1" i="0" dirty="0" smtClean="0">
                <a:effectLst/>
                <a:latin typeface="Century Gothic" charset="0"/>
                <a:ea typeface="Century Gothic" charset="0"/>
                <a:cs typeface="Century Gothic" charset="0"/>
              </a:rPr>
              <a:t>H(x)</a:t>
            </a:r>
            <a:endParaRPr lang="zh-TW" altLang="en-US" sz="2000" b="1" i="0" dirty="0" smtClean="0">
              <a:effectLst/>
              <a:latin typeface="Century Gothic" charset="0"/>
              <a:ea typeface="Century Gothic" charset="0"/>
              <a:cs typeface="Century Gothic" charset="0"/>
            </a:endParaRPr>
          </a:p>
          <a:p>
            <a:endParaRPr lang="zh-TW" altLang="en-US" sz="2000" b="1" i="0" dirty="0" smtClean="0">
              <a:effectLst/>
              <a:latin typeface="Century Gothic" charset="0"/>
              <a:ea typeface="Century Gothic" charset="0"/>
              <a:cs typeface="Century Gothic" charset="0"/>
            </a:endParaRPr>
          </a:p>
          <a:p>
            <a:r>
              <a:rPr lang="en-US" altLang="zh-TW" sz="2000" i="0" dirty="0" smtClean="0">
                <a:solidFill>
                  <a:srgbClr val="0432FF"/>
                </a:solidFill>
                <a:effectLst/>
                <a:latin typeface="Century Gothic" charset="0"/>
                <a:ea typeface="Century Gothic" charset="0"/>
                <a:cs typeface="Century Gothic" charset="0"/>
              </a:rPr>
              <a:t>A</a:t>
            </a:r>
            <a:r>
              <a:rPr lang="zh-TW" altLang="en-US" sz="2000" i="0" dirty="0" smtClean="0">
                <a:solidFill>
                  <a:srgbClr val="0432FF"/>
                </a:solidFill>
                <a:effectLst/>
                <a:latin typeface="Century Gothic" charset="0"/>
                <a:ea typeface="Century Gothic" charset="0"/>
                <a:cs typeface="Century Gothic" charset="0"/>
              </a:rPr>
              <a:t> </a:t>
            </a:r>
            <a:r>
              <a:rPr lang="en-US" altLang="zh-TW" sz="2000" i="0" dirty="0" smtClean="0">
                <a:solidFill>
                  <a:srgbClr val="0432FF"/>
                </a:solidFill>
                <a:effectLst/>
                <a:latin typeface="Century Gothic" charset="0"/>
                <a:ea typeface="Century Gothic" charset="0"/>
                <a:cs typeface="Century Gothic" charset="0"/>
              </a:rPr>
              <a:t>hash</a:t>
            </a:r>
            <a:r>
              <a:rPr lang="zh-TW" altLang="en-US" sz="2000" i="0" dirty="0" smtClean="0">
                <a:solidFill>
                  <a:srgbClr val="0432FF"/>
                </a:solidFill>
                <a:effectLst/>
                <a:latin typeface="Century Gothic" charset="0"/>
                <a:ea typeface="Century Gothic" charset="0"/>
                <a:cs typeface="Century Gothic" charset="0"/>
              </a:rPr>
              <a:t> </a:t>
            </a:r>
            <a:r>
              <a:rPr lang="en-US" altLang="zh-TW" sz="2000" dirty="0" smtClean="0">
                <a:solidFill>
                  <a:srgbClr val="0432FF"/>
                </a:solidFill>
                <a:latin typeface="Century Gothic" charset="0"/>
                <a:ea typeface="Century Gothic" charset="0"/>
                <a:cs typeface="Century Gothic" charset="0"/>
              </a:rPr>
              <a:t>table</a:t>
            </a:r>
            <a:endParaRPr lang="zh-TW" altLang="en-US" sz="2000" dirty="0">
              <a:solidFill>
                <a:srgbClr val="0432FF"/>
              </a:solidFill>
              <a:latin typeface="Century Gothic" charset="0"/>
              <a:ea typeface="Century Gothic" charset="0"/>
              <a:cs typeface="Century Gothic" charset="0"/>
            </a:endParaRPr>
          </a:p>
          <a:p>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Collision Handling</a:t>
            </a:r>
            <a:endParaRPr lang="zh-TW" altLang="en-US" sz="2000" dirty="0" smtClean="0">
              <a:latin typeface="Century Gothic" charset="0"/>
              <a:ea typeface="Century Gothic" charset="0"/>
              <a:cs typeface="Century Gothic" charset="0"/>
            </a:endParaRPr>
          </a:p>
          <a:p>
            <a:r>
              <a:rPr lang="zh-TW" altLang="en-US" sz="2000" dirty="0">
                <a:latin typeface="Century Gothic" charset="0"/>
                <a:ea typeface="Century Gothic" charset="0"/>
                <a:cs typeface="Century Gothic" charset="0"/>
              </a:rPr>
              <a:t> </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Chaining</a:t>
            </a:r>
            <a:endParaRPr lang="zh-TW" altLang="en-US" sz="2000" dirty="0" smtClean="0">
              <a:latin typeface="Century Gothic" charset="0"/>
              <a:ea typeface="Century Gothic" charset="0"/>
              <a:cs typeface="Century Gothic" charset="0"/>
            </a:endParaRPr>
          </a:p>
          <a:p>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Open</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addressing</a:t>
            </a:r>
            <a:endParaRPr kumimoji="1" lang="zh-TW" altLang="en-US" sz="2000" dirty="0" smtClean="0">
              <a:latin typeface="Century Gothic" charset="0"/>
              <a:ea typeface="Century Gothic" charset="0"/>
              <a:cs typeface="Century Gothic" charset="0"/>
            </a:endParaRPr>
          </a:p>
          <a:p>
            <a:endParaRPr lang="zh-TW" altLang="en-US" b="0" i="0" dirty="0" smtClean="0">
              <a:effectLst/>
              <a:latin typeface="Roboto" charset="0"/>
            </a:endParaRPr>
          </a:p>
          <a:p>
            <a:endParaRPr lang="zh-TW" altLang="en-US" dirty="0"/>
          </a:p>
        </p:txBody>
      </p:sp>
      <p:sp>
        <p:nvSpPr>
          <p:cNvPr id="8" name="Rectangle 7"/>
          <p:cNvSpPr/>
          <p:nvPr/>
        </p:nvSpPr>
        <p:spPr>
          <a:xfrm>
            <a:off x="8492064" y="162467"/>
            <a:ext cx="3656770"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Components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for</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doing</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grpSp>
        <p:nvGrpSpPr>
          <p:cNvPr id="9" name="Group 8"/>
          <p:cNvGrpSpPr/>
          <p:nvPr/>
        </p:nvGrpSpPr>
        <p:grpSpPr>
          <a:xfrm>
            <a:off x="7841848" y="3108915"/>
            <a:ext cx="3832857" cy="2229003"/>
            <a:chOff x="4872565" y="1891896"/>
            <a:chExt cx="4999567" cy="236620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565" y="1891896"/>
              <a:ext cx="4999567" cy="236620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flipV="1">
              <a:off x="7178903" y="2349076"/>
              <a:ext cx="386889" cy="444923"/>
            </a:xfrm>
            <a:prstGeom prst="rect">
              <a:avLst/>
            </a:prstGeom>
          </p:spPr>
        </p:pic>
      </p:grpSp>
      <p:sp>
        <p:nvSpPr>
          <p:cNvPr id="10" name="Rectangle 9"/>
          <p:cNvSpPr/>
          <p:nvPr/>
        </p:nvSpPr>
        <p:spPr>
          <a:xfrm>
            <a:off x="3648305" y="1358692"/>
            <a:ext cx="8026400" cy="923330"/>
          </a:xfrm>
          <a:prstGeom prst="rect">
            <a:avLst/>
          </a:prstGeom>
          <a:solidFill>
            <a:schemeClr val="bg1">
              <a:lumMod val="95000"/>
            </a:schemeClr>
          </a:solidFill>
        </p:spPr>
        <p:txBody>
          <a:bodyPr wrap="square">
            <a:spAutoFit/>
          </a:bodyPr>
          <a:lstStyle/>
          <a:p>
            <a:pPr>
              <a:lnSpc>
                <a:spcPct val="150000"/>
              </a:lnSpc>
            </a:pPr>
            <a:r>
              <a:rPr lang="en-US" altLang="zh-TW" dirty="0" smtClean="0">
                <a:solidFill>
                  <a:srgbClr val="000000"/>
                </a:solidFill>
                <a:latin typeface="Century Gothic" charset="0"/>
                <a:ea typeface="Century Gothic" charset="0"/>
                <a:cs typeface="Century Gothic" charset="0"/>
              </a:rPr>
              <a:t>A</a:t>
            </a:r>
            <a:r>
              <a:rPr lang="zh-TW" altLang="en-US" dirty="0" smtClean="0">
                <a:solidFill>
                  <a:srgbClr val="000000"/>
                </a:solidFill>
                <a:latin typeface="Century Gothic" charset="0"/>
                <a:ea typeface="Century Gothic" charset="0"/>
                <a:cs typeface="Century Gothic" charset="0"/>
              </a:rPr>
              <a:t> </a:t>
            </a:r>
            <a:r>
              <a:rPr lang="en-US" altLang="zh-TW" dirty="0" smtClean="0">
                <a:solidFill>
                  <a:srgbClr val="000000"/>
                </a:solidFill>
                <a:latin typeface="Century Gothic" charset="0"/>
                <a:ea typeface="Century Gothic" charset="0"/>
                <a:cs typeface="Century Gothic" charset="0"/>
              </a:rPr>
              <a:t>hash</a:t>
            </a:r>
            <a:r>
              <a:rPr lang="zh-TW" altLang="en-US" dirty="0" smtClean="0">
                <a:solidFill>
                  <a:srgbClr val="000000"/>
                </a:solidFill>
                <a:latin typeface="Century Gothic" charset="0"/>
                <a:ea typeface="Century Gothic" charset="0"/>
                <a:cs typeface="Century Gothic" charset="0"/>
              </a:rPr>
              <a:t> </a:t>
            </a:r>
            <a:r>
              <a:rPr lang="en-US" altLang="zh-TW" dirty="0" smtClean="0">
                <a:solidFill>
                  <a:srgbClr val="000000"/>
                </a:solidFill>
                <a:latin typeface="Century Gothic" charset="0"/>
                <a:ea typeface="Century Gothic" charset="0"/>
                <a:cs typeface="Century Gothic" charset="0"/>
              </a:rPr>
              <a:t>table</a:t>
            </a:r>
            <a:r>
              <a:rPr lang="zh-TW" altLang="en-US" dirty="0" smtClean="0">
                <a:solidFill>
                  <a:srgbClr val="000000"/>
                </a:solidFill>
                <a:latin typeface="Century Gothic" charset="0"/>
                <a:ea typeface="Century Gothic" charset="0"/>
                <a:cs typeface="Century Gothic" charset="0"/>
              </a:rPr>
              <a:t> </a:t>
            </a:r>
            <a:r>
              <a:rPr lang="en-US" altLang="zh-TW" dirty="0" smtClean="0">
                <a:solidFill>
                  <a:srgbClr val="000000"/>
                </a:solidFill>
                <a:latin typeface="Century Gothic" charset="0"/>
                <a:ea typeface="Century Gothic" charset="0"/>
                <a:cs typeface="Century Gothic" charset="0"/>
              </a:rPr>
              <a:t>is </a:t>
            </a:r>
            <a:r>
              <a:rPr lang="en-US" altLang="zh-TW" dirty="0">
                <a:solidFill>
                  <a:srgbClr val="000000"/>
                </a:solidFill>
                <a:latin typeface="Century Gothic" charset="0"/>
                <a:ea typeface="Century Gothic" charset="0"/>
                <a:cs typeface="Century Gothic" charset="0"/>
              </a:rPr>
              <a:t>a</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data</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structure</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that</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implements</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an</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associative</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array</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abstract</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data</a:t>
            </a:r>
            <a:r>
              <a:rPr lang="sk-SK" altLang="zh-TW" dirty="0">
                <a:solidFill>
                  <a:srgbClr val="000000"/>
                </a:solidFill>
                <a:latin typeface="Century Gothic" charset="0"/>
                <a:ea typeface="Century Gothic" charset="0"/>
                <a:cs typeface="Century Gothic" charset="0"/>
              </a:rPr>
              <a:t> type, a </a:t>
            </a:r>
            <a:r>
              <a:rPr lang="sk-SK" altLang="zh-TW" dirty="0" err="1">
                <a:solidFill>
                  <a:srgbClr val="000000"/>
                </a:solidFill>
                <a:latin typeface="Century Gothic" charset="0"/>
                <a:ea typeface="Century Gothic" charset="0"/>
                <a:cs typeface="Century Gothic" charset="0"/>
              </a:rPr>
              <a:t>structure</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that</a:t>
            </a:r>
            <a:r>
              <a:rPr lang="sk-SK" altLang="zh-TW" dirty="0">
                <a:solidFill>
                  <a:srgbClr val="000000"/>
                </a:solidFill>
                <a:latin typeface="Century Gothic" charset="0"/>
                <a:ea typeface="Century Gothic" charset="0"/>
                <a:cs typeface="Century Gothic" charset="0"/>
              </a:rPr>
              <a:t> </a:t>
            </a:r>
            <a:r>
              <a:rPr lang="sk-SK" altLang="zh-TW" dirty="0" err="1">
                <a:solidFill>
                  <a:srgbClr val="000000"/>
                </a:solidFill>
                <a:latin typeface="Century Gothic" charset="0"/>
                <a:ea typeface="Century Gothic" charset="0"/>
                <a:cs typeface="Century Gothic" charset="0"/>
              </a:rPr>
              <a:t>can</a:t>
            </a:r>
            <a:r>
              <a:rPr lang="sk-SK" altLang="zh-TW" dirty="0">
                <a:solidFill>
                  <a:srgbClr val="000000"/>
                </a:solidFill>
                <a:latin typeface="Century Gothic" charset="0"/>
                <a:ea typeface="Century Gothic" charset="0"/>
                <a:cs typeface="Century Gothic" charset="0"/>
              </a:rPr>
              <a:t> </a:t>
            </a:r>
            <a:r>
              <a:rPr lang="sk-SK" altLang="zh-TW" dirty="0" err="1">
                <a:solidFill>
                  <a:srgbClr val="0432FF"/>
                </a:solidFill>
                <a:latin typeface="Century Gothic" charset="0"/>
                <a:ea typeface="Century Gothic" charset="0"/>
                <a:cs typeface="Century Gothic" charset="0"/>
              </a:rPr>
              <a:t>map</a:t>
            </a:r>
            <a:r>
              <a:rPr lang="sk-SK" altLang="zh-TW" dirty="0">
                <a:solidFill>
                  <a:srgbClr val="0432FF"/>
                </a:solidFill>
                <a:latin typeface="Century Gothic" charset="0"/>
                <a:ea typeface="Century Gothic" charset="0"/>
                <a:cs typeface="Century Gothic" charset="0"/>
              </a:rPr>
              <a:t> </a:t>
            </a:r>
            <a:r>
              <a:rPr lang="sk-SK" altLang="zh-TW" dirty="0" err="1">
                <a:solidFill>
                  <a:srgbClr val="0432FF"/>
                </a:solidFill>
                <a:latin typeface="Century Gothic" charset="0"/>
                <a:ea typeface="Century Gothic" charset="0"/>
                <a:cs typeface="Century Gothic" charset="0"/>
              </a:rPr>
              <a:t>keys</a:t>
            </a:r>
            <a:r>
              <a:rPr lang="sk-SK" altLang="zh-TW" dirty="0">
                <a:solidFill>
                  <a:srgbClr val="0432FF"/>
                </a:solidFill>
                <a:latin typeface="Century Gothic" charset="0"/>
                <a:ea typeface="Century Gothic" charset="0"/>
                <a:cs typeface="Century Gothic" charset="0"/>
              </a:rPr>
              <a:t> to </a:t>
            </a:r>
            <a:r>
              <a:rPr lang="sk-SK" altLang="zh-TW" dirty="0" err="1">
                <a:solidFill>
                  <a:srgbClr val="0432FF"/>
                </a:solidFill>
                <a:latin typeface="Century Gothic" charset="0"/>
                <a:ea typeface="Century Gothic" charset="0"/>
                <a:cs typeface="Century Gothic" charset="0"/>
              </a:rPr>
              <a:t>values</a:t>
            </a:r>
            <a:r>
              <a:rPr lang="sk-SK" altLang="zh-TW" dirty="0">
                <a:solidFill>
                  <a:srgbClr val="000000"/>
                </a:solidFill>
                <a:latin typeface="Century Gothic" charset="0"/>
                <a:ea typeface="Century Gothic" charset="0"/>
                <a:cs typeface="Century Gothic" charset="0"/>
              </a:rPr>
              <a:t>. </a:t>
            </a:r>
            <a:endParaRPr lang="zh-TW" altLang="en-US" dirty="0" smtClean="0">
              <a:solidFill>
                <a:srgbClr val="000000"/>
              </a:solidFill>
              <a:latin typeface="Century Gothic" charset="0"/>
              <a:ea typeface="Century Gothic" charset="0"/>
              <a:cs typeface="Century Gothic" charset="0"/>
            </a:endParaRPr>
          </a:p>
        </p:txBody>
      </p:sp>
      <p:pic>
        <p:nvPicPr>
          <p:cNvPr id="5122" name="Picture 2" descr="http://faculty.cs.niu.edu/~freedman/340/340notes/gifImages/340hash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2410" y="2478407"/>
            <a:ext cx="38862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417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543" y="3075000"/>
            <a:ext cx="3047629" cy="2492990"/>
          </a:xfrm>
          <a:prstGeom prst="rect">
            <a:avLst/>
          </a:prstGeom>
        </p:spPr>
        <p:txBody>
          <a:bodyPr wrap="none">
            <a:spAutoFit/>
          </a:bodyPr>
          <a:lstStyle/>
          <a:p>
            <a:r>
              <a:rPr lang="en-US" altLang="zh-TW" sz="2000" dirty="0">
                <a:latin typeface="Century Gothic" charset="0"/>
                <a:ea typeface="Century Gothic" charset="0"/>
                <a:cs typeface="Century Gothic" charset="0"/>
              </a:rPr>
              <a:t>A</a:t>
            </a:r>
            <a:r>
              <a:rPr lang="en-US" altLang="zh-TW" sz="2000" i="0" dirty="0" smtClean="0">
                <a:effectLst/>
                <a:latin typeface="Century Gothic" charset="0"/>
                <a:ea typeface="Century Gothic" charset="0"/>
                <a:cs typeface="Century Gothic" charset="0"/>
              </a:rPr>
              <a:t> hash function </a:t>
            </a:r>
            <a:r>
              <a:rPr lang="en-US" altLang="zh-TW" sz="2000" b="1" i="0" dirty="0" smtClean="0">
                <a:effectLst/>
                <a:latin typeface="Century Gothic" charset="0"/>
                <a:ea typeface="Century Gothic" charset="0"/>
                <a:cs typeface="Century Gothic" charset="0"/>
              </a:rPr>
              <a:t>H(x)</a:t>
            </a:r>
            <a:endParaRPr lang="zh-TW" altLang="en-US" sz="2000" b="1" i="0" dirty="0" smtClean="0">
              <a:effectLst/>
              <a:latin typeface="Century Gothic" charset="0"/>
              <a:ea typeface="Century Gothic" charset="0"/>
              <a:cs typeface="Century Gothic" charset="0"/>
            </a:endParaRPr>
          </a:p>
          <a:p>
            <a:endParaRPr lang="zh-TW" altLang="en-US" sz="2000" b="1" i="0" dirty="0" smtClean="0">
              <a:effectLst/>
              <a:latin typeface="Century Gothic" charset="0"/>
              <a:ea typeface="Century Gothic" charset="0"/>
              <a:cs typeface="Century Gothic" charset="0"/>
            </a:endParaRPr>
          </a:p>
          <a:p>
            <a:r>
              <a:rPr lang="en-US" altLang="zh-TW" sz="2000" i="0" dirty="0" smtClean="0">
                <a:solidFill>
                  <a:srgbClr val="0432FF"/>
                </a:solidFill>
                <a:effectLst/>
                <a:latin typeface="Century Gothic" charset="0"/>
                <a:ea typeface="Century Gothic" charset="0"/>
                <a:cs typeface="Century Gothic" charset="0"/>
              </a:rPr>
              <a:t>A</a:t>
            </a:r>
            <a:r>
              <a:rPr lang="zh-TW" altLang="en-US" sz="2000" i="0" dirty="0" smtClean="0">
                <a:solidFill>
                  <a:srgbClr val="0432FF"/>
                </a:solidFill>
                <a:effectLst/>
                <a:latin typeface="Century Gothic" charset="0"/>
                <a:ea typeface="Century Gothic" charset="0"/>
                <a:cs typeface="Century Gothic" charset="0"/>
              </a:rPr>
              <a:t> </a:t>
            </a:r>
            <a:r>
              <a:rPr lang="en-US" altLang="zh-TW" sz="2000" i="0" dirty="0" smtClean="0">
                <a:solidFill>
                  <a:srgbClr val="0432FF"/>
                </a:solidFill>
                <a:effectLst/>
                <a:latin typeface="Century Gothic" charset="0"/>
                <a:ea typeface="Century Gothic" charset="0"/>
                <a:cs typeface="Century Gothic" charset="0"/>
              </a:rPr>
              <a:t>hash</a:t>
            </a:r>
            <a:r>
              <a:rPr lang="zh-TW" altLang="en-US" sz="2000" i="0" dirty="0" smtClean="0">
                <a:solidFill>
                  <a:srgbClr val="0432FF"/>
                </a:solidFill>
                <a:effectLst/>
                <a:latin typeface="Century Gothic" charset="0"/>
                <a:ea typeface="Century Gothic" charset="0"/>
                <a:cs typeface="Century Gothic" charset="0"/>
              </a:rPr>
              <a:t> </a:t>
            </a:r>
            <a:r>
              <a:rPr lang="en-US" altLang="zh-TW" sz="2000" dirty="0" smtClean="0">
                <a:solidFill>
                  <a:srgbClr val="0432FF"/>
                </a:solidFill>
                <a:latin typeface="Century Gothic" charset="0"/>
                <a:ea typeface="Century Gothic" charset="0"/>
                <a:cs typeface="Century Gothic" charset="0"/>
              </a:rPr>
              <a:t>table</a:t>
            </a:r>
            <a:endParaRPr lang="zh-TW" altLang="en-US" sz="2000" dirty="0">
              <a:solidFill>
                <a:srgbClr val="0432FF"/>
              </a:solidFill>
              <a:latin typeface="Century Gothic" charset="0"/>
              <a:ea typeface="Century Gothic" charset="0"/>
              <a:cs typeface="Century Gothic" charset="0"/>
            </a:endParaRPr>
          </a:p>
          <a:p>
            <a:r>
              <a:rPr lang="zh-TW" altLang="en-US" sz="2000" dirty="0" smtClean="0">
                <a:solidFill>
                  <a:srgbClr val="0432FF"/>
                </a:solidFill>
                <a:latin typeface="Century Gothic" charset="0"/>
                <a:ea typeface="Century Gothic" charset="0"/>
                <a:cs typeface="Century Gothic" charset="0"/>
              </a:rPr>
              <a:t>    </a:t>
            </a:r>
            <a:r>
              <a:rPr lang="en-US" altLang="zh-TW" sz="2000" dirty="0" smtClean="0">
                <a:solidFill>
                  <a:srgbClr val="0432FF"/>
                </a:solidFill>
                <a:latin typeface="Century Gothic" charset="0"/>
                <a:ea typeface="Century Gothic" charset="0"/>
                <a:cs typeface="Century Gothic" charset="0"/>
              </a:rPr>
              <a:t>-</a:t>
            </a:r>
            <a:r>
              <a:rPr lang="zh-TW" altLang="en-US" sz="2000" dirty="0" smtClean="0">
                <a:solidFill>
                  <a:srgbClr val="0432FF"/>
                </a:solidFill>
                <a:latin typeface="Century Gothic" charset="0"/>
                <a:ea typeface="Century Gothic" charset="0"/>
                <a:cs typeface="Century Gothic" charset="0"/>
              </a:rPr>
              <a:t> </a:t>
            </a:r>
            <a:r>
              <a:rPr lang="en-US" altLang="zh-TW" sz="2000" dirty="0" smtClean="0">
                <a:solidFill>
                  <a:srgbClr val="0432FF"/>
                </a:solidFill>
                <a:latin typeface="Century Gothic" charset="0"/>
                <a:ea typeface="Century Gothic" charset="0"/>
                <a:cs typeface="Century Gothic" charset="0"/>
              </a:rPr>
              <a:t>Collision Handling</a:t>
            </a:r>
            <a:endParaRPr lang="zh-TW" altLang="en-US" sz="2000" dirty="0" smtClean="0">
              <a:solidFill>
                <a:srgbClr val="0432FF"/>
              </a:solidFill>
              <a:latin typeface="Century Gothic" charset="0"/>
              <a:ea typeface="Century Gothic" charset="0"/>
              <a:cs typeface="Century Gothic" charset="0"/>
            </a:endParaRPr>
          </a:p>
          <a:p>
            <a:r>
              <a:rPr lang="zh-TW" altLang="en-US" sz="2000" dirty="0">
                <a:solidFill>
                  <a:srgbClr val="0432FF"/>
                </a:solidFill>
                <a:latin typeface="Century Gothic" charset="0"/>
                <a:ea typeface="Century Gothic" charset="0"/>
                <a:cs typeface="Century Gothic" charset="0"/>
              </a:rPr>
              <a:t> </a:t>
            </a:r>
            <a:r>
              <a:rPr lang="zh-TW" altLang="en-US" sz="2000" dirty="0" smtClean="0">
                <a:solidFill>
                  <a:srgbClr val="0432FF"/>
                </a:solidFill>
                <a:latin typeface="Century Gothic" charset="0"/>
                <a:ea typeface="Century Gothic" charset="0"/>
                <a:cs typeface="Century Gothic" charset="0"/>
              </a:rPr>
              <a:t>       </a:t>
            </a:r>
            <a:r>
              <a:rPr lang="en-US" altLang="zh-TW" sz="2000" dirty="0" smtClean="0">
                <a:solidFill>
                  <a:srgbClr val="0432FF"/>
                </a:solidFill>
                <a:latin typeface="Century Gothic" charset="0"/>
                <a:ea typeface="Century Gothic" charset="0"/>
                <a:cs typeface="Century Gothic" charset="0"/>
              </a:rPr>
              <a:t>-</a:t>
            </a:r>
            <a:r>
              <a:rPr lang="zh-TW" altLang="en-US" sz="2000" dirty="0" smtClean="0">
                <a:solidFill>
                  <a:srgbClr val="0432FF"/>
                </a:solidFill>
                <a:latin typeface="Century Gothic" charset="0"/>
                <a:ea typeface="Century Gothic" charset="0"/>
                <a:cs typeface="Century Gothic" charset="0"/>
              </a:rPr>
              <a:t> </a:t>
            </a:r>
            <a:r>
              <a:rPr lang="en-US" altLang="zh-TW" sz="2000" dirty="0" smtClean="0">
                <a:solidFill>
                  <a:srgbClr val="0432FF"/>
                </a:solidFill>
                <a:latin typeface="Century Gothic" charset="0"/>
                <a:ea typeface="Century Gothic" charset="0"/>
                <a:cs typeface="Century Gothic" charset="0"/>
              </a:rPr>
              <a:t>Chaining</a:t>
            </a:r>
            <a:endParaRPr lang="zh-TW" altLang="en-US" sz="2000" dirty="0" smtClean="0">
              <a:solidFill>
                <a:srgbClr val="0432FF"/>
              </a:solidFill>
              <a:latin typeface="Century Gothic" charset="0"/>
              <a:ea typeface="Century Gothic" charset="0"/>
              <a:cs typeface="Century Gothic" charset="0"/>
            </a:endParaRPr>
          </a:p>
          <a:p>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Open</a:t>
            </a:r>
            <a:r>
              <a:rPr kumimoji="1" lang="zh-TW" altLang="en-US" sz="2000" dirty="0" smtClean="0">
                <a:latin typeface="Century Gothic" charset="0"/>
                <a:ea typeface="Century Gothic" charset="0"/>
                <a:cs typeface="Century Gothic" charset="0"/>
              </a:rPr>
              <a:t> </a:t>
            </a:r>
            <a:r>
              <a:rPr kumimoji="1" lang="en-US" altLang="zh-TW" sz="2000" dirty="0" smtClean="0">
                <a:latin typeface="Century Gothic" charset="0"/>
                <a:ea typeface="Century Gothic" charset="0"/>
                <a:cs typeface="Century Gothic" charset="0"/>
              </a:rPr>
              <a:t>addressing</a:t>
            </a:r>
            <a:endParaRPr kumimoji="1" lang="zh-TW" altLang="en-US" sz="2000" dirty="0" smtClean="0">
              <a:latin typeface="Century Gothic" charset="0"/>
              <a:ea typeface="Century Gothic" charset="0"/>
              <a:cs typeface="Century Gothic" charset="0"/>
            </a:endParaRPr>
          </a:p>
          <a:p>
            <a:endParaRPr lang="zh-TW" altLang="en-US" b="0" i="0" dirty="0" smtClean="0">
              <a:effectLst/>
              <a:latin typeface="Roboto" charset="0"/>
            </a:endParaRPr>
          </a:p>
          <a:p>
            <a:endParaRPr lang="zh-TW" altLang="en-US" dirty="0"/>
          </a:p>
        </p:txBody>
      </p:sp>
      <p:sp>
        <p:nvSpPr>
          <p:cNvPr id="8" name="Rectangle 7"/>
          <p:cNvSpPr/>
          <p:nvPr/>
        </p:nvSpPr>
        <p:spPr>
          <a:xfrm>
            <a:off x="8492064" y="162467"/>
            <a:ext cx="3656770"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Components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for</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doing</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pic>
        <p:nvPicPr>
          <p:cNvPr id="6146" name="Picture 2" descr="ashCha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1656623"/>
            <a:ext cx="6739466" cy="53297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759200" y="1010292"/>
            <a:ext cx="6096000" cy="646331"/>
          </a:xfrm>
          <a:prstGeom prst="rect">
            <a:avLst/>
          </a:prstGeom>
          <a:solidFill>
            <a:schemeClr val="bg1">
              <a:lumMod val="95000"/>
            </a:schemeClr>
          </a:solidFill>
        </p:spPr>
        <p:txBody>
          <a:bodyPr>
            <a:spAutoFit/>
          </a:bodyPr>
          <a:lstStyle/>
          <a:p>
            <a:r>
              <a:rPr lang="en-US" altLang="zh-TW" b="0" i="0" smtClean="0">
                <a:effectLst/>
                <a:latin typeface="Century Gothic" charset="0"/>
                <a:ea typeface="Century Gothic" charset="0"/>
                <a:cs typeface="Century Gothic" charset="0"/>
              </a:rPr>
              <a:t>Let us consider a simple hash function as “</a:t>
            </a:r>
            <a:r>
              <a:rPr lang="en-US" altLang="zh-TW" b="1" i="0" smtClean="0">
                <a:effectLst/>
                <a:latin typeface="Century Gothic" charset="0"/>
                <a:ea typeface="Century Gothic" charset="0"/>
                <a:cs typeface="Century Gothic" charset="0"/>
              </a:rPr>
              <a:t>key mod 7</a:t>
            </a:r>
            <a:r>
              <a:rPr lang="en-US" altLang="zh-TW" b="0" i="0" smtClean="0">
                <a:effectLst/>
                <a:latin typeface="Century Gothic" charset="0"/>
                <a:ea typeface="Century Gothic" charset="0"/>
                <a:cs typeface="Century Gothic" charset="0"/>
              </a:rPr>
              <a:t>” and sequence of keys as 50, 700, 76, 85, 92, 73, 101.</a:t>
            </a:r>
            <a:endParaRPr lang="zh-TW" altLang="en-US" dirty="0">
              <a:latin typeface="Century Gothic" charset="0"/>
              <a:ea typeface="Century Gothic" charset="0"/>
              <a:cs typeface="Century Gothic" charset="0"/>
            </a:endParaRPr>
          </a:p>
        </p:txBody>
      </p:sp>
    </p:spTree>
    <p:extLst>
      <p:ext uri="{BB962C8B-B14F-4D97-AF65-F5344CB8AC3E}">
        <p14:creationId xmlns:p14="http://schemas.microsoft.com/office/powerpoint/2010/main" val="859050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543" y="3075000"/>
            <a:ext cx="3047629" cy="2492990"/>
          </a:xfrm>
          <a:prstGeom prst="rect">
            <a:avLst/>
          </a:prstGeom>
        </p:spPr>
        <p:txBody>
          <a:bodyPr wrap="none">
            <a:spAutoFit/>
          </a:bodyPr>
          <a:lstStyle/>
          <a:p>
            <a:r>
              <a:rPr lang="en-US" altLang="zh-TW" sz="2000" dirty="0">
                <a:latin typeface="Century Gothic" charset="0"/>
                <a:ea typeface="Century Gothic" charset="0"/>
                <a:cs typeface="Century Gothic" charset="0"/>
              </a:rPr>
              <a:t>A</a:t>
            </a:r>
            <a:r>
              <a:rPr lang="en-US" altLang="zh-TW" sz="2000" i="0" dirty="0" smtClean="0">
                <a:effectLst/>
                <a:latin typeface="Century Gothic" charset="0"/>
                <a:ea typeface="Century Gothic" charset="0"/>
                <a:cs typeface="Century Gothic" charset="0"/>
              </a:rPr>
              <a:t> hash function </a:t>
            </a:r>
            <a:r>
              <a:rPr lang="en-US" altLang="zh-TW" sz="2000" b="1" i="0" dirty="0" smtClean="0">
                <a:effectLst/>
                <a:latin typeface="Century Gothic" charset="0"/>
                <a:ea typeface="Century Gothic" charset="0"/>
                <a:cs typeface="Century Gothic" charset="0"/>
              </a:rPr>
              <a:t>H(x)</a:t>
            </a:r>
            <a:endParaRPr lang="zh-TW" altLang="en-US" sz="2000" b="1" i="0" dirty="0" smtClean="0">
              <a:effectLst/>
              <a:latin typeface="Century Gothic" charset="0"/>
              <a:ea typeface="Century Gothic" charset="0"/>
              <a:cs typeface="Century Gothic" charset="0"/>
            </a:endParaRPr>
          </a:p>
          <a:p>
            <a:endParaRPr lang="zh-TW" altLang="en-US" sz="2000" b="1" i="0" dirty="0" smtClean="0">
              <a:effectLst/>
              <a:latin typeface="Century Gothic" charset="0"/>
              <a:ea typeface="Century Gothic" charset="0"/>
              <a:cs typeface="Century Gothic" charset="0"/>
            </a:endParaRPr>
          </a:p>
          <a:p>
            <a:r>
              <a:rPr lang="en-US" altLang="zh-TW" sz="2000" i="0" dirty="0" smtClean="0">
                <a:solidFill>
                  <a:srgbClr val="0432FF"/>
                </a:solidFill>
                <a:effectLst/>
                <a:latin typeface="Century Gothic" charset="0"/>
                <a:ea typeface="Century Gothic" charset="0"/>
                <a:cs typeface="Century Gothic" charset="0"/>
              </a:rPr>
              <a:t>A</a:t>
            </a:r>
            <a:r>
              <a:rPr lang="zh-TW" altLang="en-US" sz="2000" i="0" dirty="0" smtClean="0">
                <a:solidFill>
                  <a:srgbClr val="0432FF"/>
                </a:solidFill>
                <a:effectLst/>
                <a:latin typeface="Century Gothic" charset="0"/>
                <a:ea typeface="Century Gothic" charset="0"/>
                <a:cs typeface="Century Gothic" charset="0"/>
              </a:rPr>
              <a:t> </a:t>
            </a:r>
            <a:r>
              <a:rPr lang="en-US" altLang="zh-TW" sz="2000" i="0" dirty="0" smtClean="0">
                <a:solidFill>
                  <a:srgbClr val="0432FF"/>
                </a:solidFill>
                <a:effectLst/>
                <a:latin typeface="Century Gothic" charset="0"/>
                <a:ea typeface="Century Gothic" charset="0"/>
                <a:cs typeface="Century Gothic" charset="0"/>
              </a:rPr>
              <a:t>hash</a:t>
            </a:r>
            <a:r>
              <a:rPr lang="zh-TW" altLang="en-US" sz="2000" i="0" dirty="0" smtClean="0">
                <a:solidFill>
                  <a:srgbClr val="0432FF"/>
                </a:solidFill>
                <a:effectLst/>
                <a:latin typeface="Century Gothic" charset="0"/>
                <a:ea typeface="Century Gothic" charset="0"/>
                <a:cs typeface="Century Gothic" charset="0"/>
              </a:rPr>
              <a:t> </a:t>
            </a:r>
            <a:r>
              <a:rPr lang="en-US" altLang="zh-TW" sz="2000" dirty="0" smtClean="0">
                <a:solidFill>
                  <a:srgbClr val="0432FF"/>
                </a:solidFill>
                <a:latin typeface="Century Gothic" charset="0"/>
                <a:ea typeface="Century Gothic" charset="0"/>
                <a:cs typeface="Century Gothic" charset="0"/>
              </a:rPr>
              <a:t>table</a:t>
            </a:r>
            <a:endParaRPr lang="zh-TW" altLang="en-US" sz="2000" dirty="0">
              <a:solidFill>
                <a:srgbClr val="0432FF"/>
              </a:solidFill>
              <a:latin typeface="Century Gothic" charset="0"/>
              <a:ea typeface="Century Gothic" charset="0"/>
              <a:cs typeface="Century Gothic" charset="0"/>
            </a:endParaRPr>
          </a:p>
          <a:p>
            <a:r>
              <a:rPr lang="zh-TW" altLang="en-US" sz="2000" dirty="0" smtClean="0">
                <a:solidFill>
                  <a:srgbClr val="0432FF"/>
                </a:solidFill>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solidFill>
                  <a:srgbClr val="0432FF"/>
                </a:solidFill>
                <a:latin typeface="Century Gothic" charset="0"/>
                <a:ea typeface="Century Gothic" charset="0"/>
                <a:cs typeface="Century Gothic" charset="0"/>
              </a:rPr>
              <a:t>Collision Handling</a:t>
            </a:r>
            <a:endParaRPr lang="zh-TW" altLang="en-US" sz="2000" dirty="0" smtClean="0">
              <a:solidFill>
                <a:srgbClr val="0432FF"/>
              </a:solidFill>
              <a:latin typeface="Century Gothic" charset="0"/>
              <a:ea typeface="Century Gothic" charset="0"/>
              <a:cs typeface="Century Gothic" charset="0"/>
            </a:endParaRPr>
          </a:p>
          <a:p>
            <a:r>
              <a:rPr lang="zh-TW" altLang="en-US" sz="2000" dirty="0">
                <a:latin typeface="Century Gothic" charset="0"/>
                <a:ea typeface="Century Gothic" charset="0"/>
                <a:cs typeface="Century Gothic" charset="0"/>
              </a:rPr>
              <a:t> </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a:t>
            </a:r>
            <a:r>
              <a:rPr lang="zh-TW" altLang="en-US" sz="2000" dirty="0" smtClean="0">
                <a:latin typeface="Century Gothic" charset="0"/>
                <a:ea typeface="Century Gothic" charset="0"/>
                <a:cs typeface="Century Gothic" charset="0"/>
              </a:rPr>
              <a:t> </a:t>
            </a:r>
            <a:r>
              <a:rPr lang="en-US" altLang="zh-TW" sz="2000" dirty="0" smtClean="0">
                <a:latin typeface="Century Gothic" charset="0"/>
                <a:ea typeface="Century Gothic" charset="0"/>
                <a:cs typeface="Century Gothic" charset="0"/>
              </a:rPr>
              <a:t>Chaining</a:t>
            </a:r>
            <a:endParaRPr lang="zh-TW" altLang="en-US" sz="2000" dirty="0" smtClean="0">
              <a:latin typeface="Century Gothic" charset="0"/>
              <a:ea typeface="Century Gothic" charset="0"/>
              <a:cs typeface="Century Gothic" charset="0"/>
            </a:endParaRPr>
          </a:p>
          <a:p>
            <a:r>
              <a:rPr kumimoji="1" lang="zh-TW" altLang="en-US" sz="2000" dirty="0" smtClean="0">
                <a:solidFill>
                  <a:srgbClr val="0432FF"/>
                </a:solidFill>
                <a:latin typeface="Century Gothic" charset="0"/>
                <a:ea typeface="Century Gothic" charset="0"/>
                <a:cs typeface="Century Gothic" charset="0"/>
              </a:rPr>
              <a:t>        </a:t>
            </a:r>
            <a:r>
              <a:rPr kumimoji="1" lang="en-US" altLang="zh-TW" sz="2000" dirty="0" smtClean="0">
                <a:solidFill>
                  <a:srgbClr val="0432FF"/>
                </a:solidFill>
                <a:latin typeface="Century Gothic" charset="0"/>
                <a:ea typeface="Century Gothic" charset="0"/>
                <a:cs typeface="Century Gothic" charset="0"/>
              </a:rPr>
              <a:t>-</a:t>
            </a:r>
            <a:r>
              <a:rPr kumimoji="1" lang="zh-TW" altLang="en-US" sz="2000" dirty="0" smtClean="0">
                <a:solidFill>
                  <a:srgbClr val="0432FF"/>
                </a:solidFill>
                <a:latin typeface="Century Gothic" charset="0"/>
                <a:ea typeface="Century Gothic" charset="0"/>
                <a:cs typeface="Century Gothic" charset="0"/>
              </a:rPr>
              <a:t> </a:t>
            </a:r>
            <a:r>
              <a:rPr kumimoji="1" lang="en-US" altLang="zh-TW" sz="2000" dirty="0" smtClean="0">
                <a:solidFill>
                  <a:srgbClr val="0432FF"/>
                </a:solidFill>
                <a:latin typeface="Century Gothic" charset="0"/>
                <a:ea typeface="Century Gothic" charset="0"/>
                <a:cs typeface="Century Gothic" charset="0"/>
              </a:rPr>
              <a:t>Open</a:t>
            </a:r>
            <a:r>
              <a:rPr kumimoji="1" lang="zh-TW" altLang="en-US" sz="2000" dirty="0" smtClean="0">
                <a:solidFill>
                  <a:srgbClr val="0432FF"/>
                </a:solidFill>
                <a:latin typeface="Century Gothic" charset="0"/>
                <a:ea typeface="Century Gothic" charset="0"/>
                <a:cs typeface="Century Gothic" charset="0"/>
              </a:rPr>
              <a:t> </a:t>
            </a:r>
            <a:r>
              <a:rPr kumimoji="1" lang="en-US" altLang="zh-TW" sz="2000" dirty="0" smtClean="0">
                <a:solidFill>
                  <a:srgbClr val="0432FF"/>
                </a:solidFill>
                <a:latin typeface="Century Gothic" charset="0"/>
                <a:ea typeface="Century Gothic" charset="0"/>
                <a:cs typeface="Century Gothic" charset="0"/>
              </a:rPr>
              <a:t>addressing</a:t>
            </a:r>
            <a:endParaRPr kumimoji="1" lang="zh-TW" altLang="en-US" sz="2000" dirty="0" smtClean="0">
              <a:solidFill>
                <a:srgbClr val="0432FF"/>
              </a:solidFill>
              <a:latin typeface="Century Gothic" charset="0"/>
              <a:ea typeface="Century Gothic" charset="0"/>
              <a:cs typeface="Century Gothic" charset="0"/>
            </a:endParaRPr>
          </a:p>
          <a:p>
            <a:endParaRPr lang="zh-TW" altLang="en-US" b="0" i="0" dirty="0" smtClean="0">
              <a:effectLst/>
              <a:latin typeface="Roboto" charset="0"/>
            </a:endParaRPr>
          </a:p>
          <a:p>
            <a:endParaRPr lang="zh-TW" altLang="en-US" dirty="0"/>
          </a:p>
        </p:txBody>
      </p:sp>
      <p:sp>
        <p:nvSpPr>
          <p:cNvPr id="8" name="Rectangle 7"/>
          <p:cNvSpPr/>
          <p:nvPr/>
        </p:nvSpPr>
        <p:spPr>
          <a:xfrm>
            <a:off x="8492064" y="162467"/>
            <a:ext cx="3656770"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Components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for</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doing</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2" name="Rectangle 1"/>
          <p:cNvSpPr/>
          <p:nvPr/>
        </p:nvSpPr>
        <p:spPr>
          <a:xfrm>
            <a:off x="3271088" y="834955"/>
            <a:ext cx="2071401" cy="369332"/>
          </a:xfrm>
          <a:prstGeom prst="rect">
            <a:avLst/>
          </a:prstGeom>
        </p:spPr>
        <p:txBody>
          <a:bodyPr wrap="none">
            <a:spAutoFit/>
          </a:bodyPr>
          <a:lstStyle/>
          <a:p>
            <a:r>
              <a:rPr lang="en-US" altLang="zh-TW" b="1" i="1" dirty="0" smtClean="0">
                <a:effectLst/>
                <a:latin typeface="Century Gothic" charset="0"/>
                <a:ea typeface="Century Gothic" charset="0"/>
                <a:cs typeface="Century Gothic" charset="0"/>
              </a:rPr>
              <a:t>a) Linear Probing</a:t>
            </a:r>
            <a:endParaRPr lang="zh-TW" altLang="en-US" dirty="0">
              <a:latin typeface="Century Gothic" charset="0"/>
              <a:ea typeface="Century Gothic" charset="0"/>
              <a:cs typeface="Century Gothic"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088" y="1204287"/>
            <a:ext cx="7023100" cy="1231900"/>
          </a:xfrm>
          <a:prstGeom prst="rect">
            <a:avLst/>
          </a:prstGeom>
        </p:spPr>
      </p:pic>
      <p:sp>
        <p:nvSpPr>
          <p:cNvPr id="4" name="Rectangle 3"/>
          <p:cNvSpPr/>
          <p:nvPr/>
        </p:nvSpPr>
        <p:spPr>
          <a:xfrm>
            <a:off x="3271088" y="2620853"/>
            <a:ext cx="2537874" cy="369332"/>
          </a:xfrm>
          <a:prstGeom prst="rect">
            <a:avLst/>
          </a:prstGeom>
        </p:spPr>
        <p:txBody>
          <a:bodyPr wrap="none">
            <a:spAutoFit/>
          </a:bodyPr>
          <a:lstStyle/>
          <a:p>
            <a:r>
              <a:rPr lang="en-US" altLang="zh-TW" b="1" i="1" smtClean="0">
                <a:effectLst/>
                <a:latin typeface="Century Gothic" charset="0"/>
                <a:ea typeface="Century Gothic" charset="0"/>
                <a:cs typeface="Century Gothic" charset="0"/>
              </a:rPr>
              <a:t>b) Quadratic Probing</a:t>
            </a:r>
            <a:endParaRPr lang="zh-TW" altLang="en-US" dirty="0">
              <a:latin typeface="Century Gothic" charset="0"/>
              <a:ea typeface="Century Gothic" charset="0"/>
              <a:cs typeface="Century Gothic" charset="0"/>
            </a:endParaRPr>
          </a:p>
        </p:txBody>
      </p:sp>
      <p:grpSp>
        <p:nvGrpSpPr>
          <p:cNvPr id="9" name="Group 8"/>
          <p:cNvGrpSpPr/>
          <p:nvPr/>
        </p:nvGrpSpPr>
        <p:grpSpPr>
          <a:xfrm>
            <a:off x="3309188" y="2990185"/>
            <a:ext cx="7600996" cy="1435100"/>
            <a:chOff x="3835400" y="3503032"/>
            <a:chExt cx="7600996" cy="14351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400" y="3503032"/>
              <a:ext cx="6985000" cy="14351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4396" y="3522132"/>
              <a:ext cx="762000" cy="1415999"/>
            </a:xfrm>
            <a:prstGeom prst="rect">
              <a:avLst/>
            </a:prstGeom>
          </p:spPr>
        </p:pic>
      </p:grpSp>
      <p:sp>
        <p:nvSpPr>
          <p:cNvPr id="10" name="Rectangle 9"/>
          <p:cNvSpPr/>
          <p:nvPr/>
        </p:nvSpPr>
        <p:spPr>
          <a:xfrm>
            <a:off x="3229172" y="4661634"/>
            <a:ext cx="2246128" cy="369332"/>
          </a:xfrm>
          <a:prstGeom prst="rect">
            <a:avLst/>
          </a:prstGeom>
        </p:spPr>
        <p:txBody>
          <a:bodyPr wrap="none">
            <a:spAutoFit/>
          </a:bodyPr>
          <a:lstStyle/>
          <a:p>
            <a:r>
              <a:rPr lang="en-US" altLang="zh-TW" b="1" i="0" dirty="0" smtClean="0">
                <a:effectLst/>
                <a:latin typeface="Century Gothic" charset="0"/>
                <a:ea typeface="Century Gothic" charset="0"/>
                <a:cs typeface="Century Gothic" charset="0"/>
              </a:rPr>
              <a:t>c)</a:t>
            </a:r>
            <a:r>
              <a:rPr lang="en-US" altLang="zh-TW" b="1" i="0" strike="noStrike" dirty="0" smtClean="0">
                <a:effectLst/>
                <a:latin typeface="Century Gothic" charset="0"/>
                <a:ea typeface="Century Gothic" charset="0"/>
                <a:cs typeface="Century Gothic" charset="0"/>
              </a:rPr>
              <a:t> Double Hashing</a:t>
            </a:r>
            <a:endParaRPr lang="zh-TW" altLang="en-US" dirty="0">
              <a:latin typeface="Century Gothic" charset="0"/>
              <a:ea typeface="Century Gothic" charset="0"/>
              <a:cs typeface="Century Gothic" charset="0"/>
            </a:endParaRPr>
          </a:p>
        </p:txBody>
      </p:sp>
      <p:grpSp>
        <p:nvGrpSpPr>
          <p:cNvPr id="13" name="Group 12"/>
          <p:cNvGrpSpPr/>
          <p:nvPr/>
        </p:nvGrpSpPr>
        <p:grpSpPr>
          <a:xfrm>
            <a:off x="3271088" y="5045583"/>
            <a:ext cx="8920912" cy="1453506"/>
            <a:chOff x="3271088" y="5045583"/>
            <a:chExt cx="8920912" cy="1453506"/>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1088" y="5063989"/>
              <a:ext cx="6896100" cy="14351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4600" y="5045583"/>
              <a:ext cx="2057400" cy="1435100"/>
            </a:xfrm>
            <a:prstGeom prst="rect">
              <a:avLst/>
            </a:prstGeom>
          </p:spPr>
        </p:pic>
      </p:grpSp>
    </p:spTree>
    <p:extLst>
      <p:ext uri="{BB962C8B-B14F-4D97-AF65-F5344CB8AC3E}">
        <p14:creationId xmlns:p14="http://schemas.microsoft.com/office/powerpoint/2010/main" val="330359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237131" y="145534"/>
            <a:ext cx="2799164" cy="369332"/>
          </a:xfrm>
          <a:prstGeom prst="rect">
            <a:avLst/>
          </a:prstGeom>
        </p:spPr>
        <p:txBody>
          <a:bodyPr wrap="none">
            <a:spAutoFit/>
          </a:bodyPr>
          <a:lstStyle/>
          <a:p>
            <a:r>
              <a:rPr kumimoji="1" lang="en-US" altLang="zh-TW" dirty="0" smtClean="0">
                <a:latin typeface="Century Gothic" charset="0"/>
                <a:ea typeface="Century Gothic" charset="0"/>
                <a:cs typeface="Century Gothic" charset="0"/>
              </a:rPr>
              <a:t>Applications</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of</a:t>
            </a:r>
            <a:r>
              <a:rPr kumimoji="1" lang="zh-TW" altLang="en-US" dirty="0" smtClean="0">
                <a:latin typeface="Century Gothic" charset="0"/>
                <a:ea typeface="Century Gothic" charset="0"/>
                <a:cs typeface="Century Gothic" charset="0"/>
              </a:rPr>
              <a:t> </a:t>
            </a:r>
            <a:r>
              <a:rPr kumimoji="1" lang="en-US" altLang="zh-TW" dirty="0" smtClean="0">
                <a:latin typeface="Century Gothic" charset="0"/>
                <a:ea typeface="Century Gothic" charset="0"/>
                <a:cs typeface="Century Gothic" charset="0"/>
              </a:rPr>
              <a:t>hashing</a:t>
            </a:r>
            <a:endParaRPr kumimoji="1" lang="zh-TW" altLang="en-US" dirty="0" smtClean="0">
              <a:latin typeface="Century Gothic" charset="0"/>
              <a:ea typeface="Century Gothic" charset="0"/>
              <a:cs typeface="Century Gothic" charset="0"/>
            </a:endParaRPr>
          </a:p>
        </p:txBody>
      </p:sp>
      <p:sp>
        <p:nvSpPr>
          <p:cNvPr id="4" name="Rectangle 3"/>
          <p:cNvSpPr/>
          <p:nvPr/>
        </p:nvSpPr>
        <p:spPr>
          <a:xfrm>
            <a:off x="626533" y="514866"/>
            <a:ext cx="11057467" cy="4524315"/>
          </a:xfrm>
          <a:prstGeom prst="rect">
            <a:avLst/>
          </a:prstGeom>
        </p:spPr>
        <p:txBody>
          <a:bodyPr wrap="square">
            <a:spAutoFit/>
          </a:bodyPr>
          <a:lstStyle/>
          <a:p>
            <a:pPr>
              <a:lnSpc>
                <a:spcPct val="150000"/>
              </a:lnSpc>
            </a:pPr>
            <a:r>
              <a:rPr lang="en-US" altLang="zh-TW" sz="2400" b="1" dirty="0">
                <a:latin typeface="Century Gothic" charset="0"/>
                <a:ea typeface="Century Gothic" charset="0"/>
                <a:cs typeface="Century Gothic" charset="0"/>
              </a:rPr>
              <a:t>Usage of hash functions</a:t>
            </a:r>
          </a:p>
          <a:p>
            <a:pPr marL="457200" indent="-457200">
              <a:lnSpc>
                <a:spcPct val="150000"/>
              </a:lnSpc>
              <a:buFont typeface="+mj-lt"/>
              <a:buAutoNum type="arabicPeriod"/>
            </a:pPr>
            <a:r>
              <a:rPr lang="en-US" altLang="zh-TW" sz="2400" dirty="0" smtClean="0">
                <a:solidFill>
                  <a:srgbClr val="0432FF"/>
                </a:solidFill>
                <a:latin typeface="Century Gothic" charset="0"/>
                <a:ea typeface="Century Gothic" charset="0"/>
                <a:cs typeface="Century Gothic" charset="0"/>
              </a:rPr>
              <a:t>Verifying </a:t>
            </a:r>
            <a:r>
              <a:rPr lang="en-US" altLang="zh-TW" sz="2400" dirty="0">
                <a:solidFill>
                  <a:srgbClr val="0432FF"/>
                </a:solidFill>
                <a:latin typeface="Century Gothic" charset="0"/>
                <a:ea typeface="Century Gothic" charset="0"/>
                <a:cs typeface="Century Gothic" charset="0"/>
              </a:rPr>
              <a:t>the integrity of files or messages </a:t>
            </a:r>
          </a:p>
          <a:p>
            <a:pPr marL="457200" indent="-457200">
              <a:lnSpc>
                <a:spcPct val="150000"/>
              </a:lnSpc>
              <a:buFont typeface="+mj-lt"/>
              <a:buAutoNum type="arabicPeriod"/>
            </a:pPr>
            <a:r>
              <a:rPr lang="en-US" altLang="zh-TW" sz="2400" dirty="0">
                <a:latin typeface="Century Gothic" charset="0"/>
                <a:ea typeface="Century Gothic" charset="0"/>
                <a:cs typeface="Century Gothic" charset="0"/>
              </a:rPr>
              <a:t>Password protection and </a:t>
            </a:r>
            <a:r>
              <a:rPr lang="en-US" altLang="zh-TW" sz="2400" dirty="0" smtClean="0">
                <a:latin typeface="Century Gothic" charset="0"/>
                <a:ea typeface="Century Gothic" charset="0"/>
                <a:cs typeface="Century Gothic" charset="0"/>
              </a:rPr>
              <a:t>verification</a:t>
            </a:r>
            <a:endParaRPr lang="en-US" altLang="zh-TW" sz="2400" dirty="0">
              <a:latin typeface="Century Gothic" charset="0"/>
              <a:ea typeface="Century Gothic" charset="0"/>
              <a:cs typeface="Century Gothic" charset="0"/>
            </a:endParaRPr>
          </a:p>
          <a:p>
            <a:pPr marL="457200" indent="-457200">
              <a:lnSpc>
                <a:spcPct val="150000"/>
              </a:lnSpc>
              <a:buFont typeface="+mj-lt"/>
              <a:buAutoNum type="arabicPeriod"/>
            </a:pPr>
            <a:r>
              <a:rPr lang="en-US" altLang="zh-TW" sz="2400" dirty="0">
                <a:latin typeface="Century Gothic" charset="0"/>
                <a:ea typeface="Century Gothic" charset="0"/>
                <a:cs typeface="Century Gothic" charset="0"/>
              </a:rPr>
              <a:t>Can also be used in the generation of pseudorandom </a:t>
            </a:r>
            <a:r>
              <a:rPr lang="en-US" altLang="zh-TW" sz="2400" dirty="0" smtClean="0">
                <a:latin typeface="Century Gothic" charset="0"/>
                <a:ea typeface="Century Gothic" charset="0"/>
                <a:cs typeface="Century Gothic" charset="0"/>
              </a:rPr>
              <a:t>bits.</a:t>
            </a:r>
            <a:endParaRPr lang="en-US" altLang="zh-TW" sz="2400" dirty="0">
              <a:latin typeface="Century Gothic" charset="0"/>
              <a:ea typeface="Century Gothic" charset="0"/>
              <a:cs typeface="Century Gothic" charset="0"/>
            </a:endParaRPr>
          </a:p>
          <a:p>
            <a:pPr marL="457200" indent="-457200">
              <a:lnSpc>
                <a:spcPct val="150000"/>
              </a:lnSpc>
              <a:buFont typeface="+mj-lt"/>
              <a:buAutoNum type="arabicPeriod"/>
            </a:pPr>
            <a:r>
              <a:rPr lang="en-US" altLang="zh-TW" sz="2400" dirty="0" smtClean="0">
                <a:latin typeface="Century Gothic" charset="0"/>
                <a:ea typeface="Century Gothic" charset="0"/>
                <a:cs typeface="Century Gothic" charset="0"/>
              </a:rPr>
              <a:t>Pattern Searching</a:t>
            </a:r>
            <a:r>
              <a:rPr lang="zh-TW" altLang="en-US" sz="2400" dirty="0" smtClean="0">
                <a:latin typeface="Century Gothic" charset="0"/>
                <a:ea typeface="Century Gothic" charset="0"/>
                <a:cs typeface="Century Gothic" charset="0"/>
              </a:rPr>
              <a:t> </a:t>
            </a:r>
            <a:r>
              <a:rPr lang="en-US" altLang="zh-TW" sz="2400" dirty="0" smtClean="0">
                <a:latin typeface="Century Gothic" charset="0"/>
                <a:ea typeface="Century Gothic" charset="0"/>
                <a:cs typeface="Century Gothic" charset="0"/>
              </a:rPr>
              <a:t>(</a:t>
            </a:r>
            <a:r>
              <a:rPr lang="en-US" altLang="zh-TW" sz="2400" dirty="0">
                <a:latin typeface="Century Gothic" charset="0"/>
                <a:ea typeface="Century Gothic" charset="0"/>
                <a:cs typeface="Century Gothic" charset="0"/>
              </a:rPr>
              <a:t>Rabin-Karp </a:t>
            </a:r>
            <a:r>
              <a:rPr lang="en-US" altLang="zh-TW" sz="2400" dirty="0" smtClean="0">
                <a:latin typeface="Century Gothic" charset="0"/>
                <a:ea typeface="Century Gothic" charset="0"/>
                <a:cs typeface="Century Gothic" charset="0"/>
              </a:rPr>
              <a:t>Algorithm):</a:t>
            </a:r>
            <a:r>
              <a:rPr lang="en-US" altLang="zh-TW" sz="2400" dirty="0"/>
              <a:t> </a:t>
            </a:r>
            <a:r>
              <a:rPr lang="en-US" altLang="zh-TW" sz="2400" dirty="0">
                <a:latin typeface="Century Gothic" charset="0"/>
                <a:ea typeface="Century Gothic" charset="0"/>
                <a:cs typeface="Century Gothic" charset="0"/>
              </a:rPr>
              <a:t>to detect plagiarism</a:t>
            </a:r>
            <a:endParaRPr lang="zh-TW" altLang="en-US" sz="2400" dirty="0" smtClean="0">
              <a:latin typeface="Century Gothic" charset="0"/>
              <a:ea typeface="Century Gothic" charset="0"/>
              <a:cs typeface="Century Gothic" charset="0"/>
            </a:endParaRPr>
          </a:p>
          <a:p>
            <a:pPr>
              <a:lnSpc>
                <a:spcPct val="150000"/>
              </a:lnSpc>
            </a:pPr>
            <a:r>
              <a:rPr lang="zh-TW" altLang="en-US" sz="2400" dirty="0"/>
              <a:t> </a:t>
            </a:r>
            <a:r>
              <a:rPr lang="zh-TW" altLang="en-US" sz="2400" dirty="0" smtClean="0"/>
              <a:t>         </a:t>
            </a:r>
            <a:r>
              <a:rPr lang="en-US" altLang="zh-TW" dirty="0" smtClean="0">
                <a:latin typeface="Century Gothic" charset="0"/>
                <a:ea typeface="Century Gothic" charset="0"/>
                <a:cs typeface="Century Gothic" charset="0"/>
                <a:hlinkClick r:id="rId3"/>
              </a:rPr>
              <a:t>https://www.geeksforgeeks.org/rabin-karp-algorithm-for-pattern-searching/</a:t>
            </a:r>
            <a:endParaRPr kumimoji="1" lang="zh-TW" altLang="en-US" dirty="0" smtClean="0">
              <a:latin typeface="Century Gothic" charset="0"/>
              <a:ea typeface="Century Gothic" charset="0"/>
              <a:cs typeface="Century Gothic" charset="0"/>
            </a:endParaRPr>
          </a:p>
          <a:p>
            <a:pPr marL="457200" indent="-457200">
              <a:lnSpc>
                <a:spcPct val="150000"/>
              </a:lnSpc>
              <a:buFont typeface="+mj-lt"/>
              <a:buAutoNum type="arabicPeriod"/>
            </a:pPr>
            <a:endParaRPr lang="en-US" altLang="zh-TW" sz="2400" dirty="0">
              <a:latin typeface="Century Gothic" charset="0"/>
              <a:ea typeface="Century Gothic" charset="0"/>
              <a:cs typeface="Century Gothic" charset="0"/>
            </a:endParaRPr>
          </a:p>
          <a:p>
            <a:pPr marL="457200" indent="-457200">
              <a:lnSpc>
                <a:spcPct val="150000"/>
              </a:lnSpc>
              <a:buFont typeface="+mj-lt"/>
              <a:buAutoNum type="arabicPeriod"/>
            </a:pPr>
            <a:endParaRPr kumimoji="1" lang="zh-TW" altLang="en-US" sz="2400" dirty="0"/>
          </a:p>
        </p:txBody>
      </p:sp>
      <p:sp>
        <p:nvSpPr>
          <p:cNvPr id="3" name="Rectangle 2"/>
          <p:cNvSpPr/>
          <p:nvPr/>
        </p:nvSpPr>
        <p:spPr>
          <a:xfrm>
            <a:off x="1261533" y="3925669"/>
            <a:ext cx="8737600" cy="2585323"/>
          </a:xfrm>
          <a:prstGeom prst="rect">
            <a:avLst/>
          </a:prstGeom>
        </p:spPr>
        <p:txBody>
          <a:bodyPr wrap="square">
            <a:spAutoFit/>
          </a:bodyPr>
          <a:lstStyle/>
          <a:p>
            <a:pPr fontAlgn="base">
              <a:lnSpc>
                <a:spcPct val="150000"/>
              </a:lnSpc>
            </a:pPr>
            <a:r>
              <a:rPr lang="en-US" altLang="zh-TW" dirty="0">
                <a:latin typeface="Century Gothic" charset="0"/>
                <a:ea typeface="Century Gothic" charset="0"/>
                <a:cs typeface="Century Gothic" charset="0"/>
              </a:rPr>
              <a:t>Rabin Karp algorithm matches the hash value of the pattern with the hash value of current substring of text, and if the hash values match then only it starts matching individual characters. So Rabin Karp algorithm needs to calculate hash values for following strings.</a:t>
            </a:r>
          </a:p>
          <a:p>
            <a:pPr fontAlgn="base">
              <a:lnSpc>
                <a:spcPct val="150000"/>
              </a:lnSpc>
            </a:pPr>
            <a:r>
              <a:rPr lang="en-US" altLang="zh-TW" dirty="0">
                <a:latin typeface="Century Gothic" charset="0"/>
                <a:ea typeface="Century Gothic" charset="0"/>
                <a:cs typeface="Century Gothic" charset="0"/>
              </a:rPr>
              <a:t>1) Pattern itself.</a:t>
            </a:r>
            <a:br>
              <a:rPr lang="en-US" altLang="zh-TW" dirty="0">
                <a:latin typeface="Century Gothic" charset="0"/>
                <a:ea typeface="Century Gothic" charset="0"/>
                <a:cs typeface="Century Gothic" charset="0"/>
              </a:rPr>
            </a:br>
            <a:r>
              <a:rPr lang="en-US" altLang="zh-TW" dirty="0">
                <a:latin typeface="Century Gothic" charset="0"/>
                <a:ea typeface="Century Gothic" charset="0"/>
                <a:cs typeface="Century Gothic" charset="0"/>
              </a:rPr>
              <a:t>2) All the substrings of text of length m.</a:t>
            </a:r>
          </a:p>
        </p:txBody>
      </p:sp>
    </p:spTree>
    <p:extLst>
      <p:ext uri="{BB962C8B-B14F-4D97-AF65-F5344CB8AC3E}">
        <p14:creationId xmlns:p14="http://schemas.microsoft.com/office/powerpoint/2010/main" val="1968983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6024</TotalTime>
  <Words>698</Words>
  <Application>Microsoft Macintosh PowerPoint</Application>
  <PresentationFormat>Widescreen</PresentationFormat>
  <Paragraphs>161</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Century Gothic</vt:lpstr>
      <vt:lpstr>Roboto</vt:lpstr>
      <vt:lpstr>新細明體</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129</cp:revision>
  <dcterms:created xsi:type="dcterms:W3CDTF">2019-08-10T05:04:02Z</dcterms:created>
  <dcterms:modified xsi:type="dcterms:W3CDTF">2019-08-16T06:33:09Z</dcterms:modified>
</cp:coreProperties>
</file>