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72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9D7A-8305-7948-9F88-51DDF26C3A6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72375-8C78-8E4C-AD1E-75A8C707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72375-8C78-8E4C-AD1E-75A8C7073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72375-8C78-8E4C-AD1E-75A8C7073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72375-8C78-8E4C-AD1E-75A8C70733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72375-8C78-8E4C-AD1E-75A8C7073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2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72375-8C78-8E4C-AD1E-75A8C7073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72375-8C78-8E4C-AD1E-75A8C70733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72375-8C78-8E4C-AD1E-75A8C70733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2" r:id="rId7"/>
    <p:sldLayoutId id="2147483653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041471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>
                <a:solidFill>
                  <a:schemeClr val="bg1"/>
                </a:solidFill>
              </a:rPr>
              <a:t>Matrix</a:t>
            </a:r>
          </a:p>
          <a:p>
            <a:pPr algn="ctr"/>
            <a:r>
              <a:rPr kumimoji="1" lang="en-US" altLang="zh-CN" sz="5200" b="1" dirty="0">
                <a:solidFill>
                  <a:schemeClr val="bg1"/>
                </a:solidFill>
              </a:rPr>
              <a:t>In </a:t>
            </a:r>
          </a:p>
          <a:p>
            <a:pPr algn="ctr"/>
            <a:r>
              <a:rPr kumimoji="1" lang="en-US" altLang="zh-CN" sz="5200" b="1" dirty="0">
                <a:solidFill>
                  <a:schemeClr val="bg1"/>
                </a:solidFill>
              </a:rPr>
              <a:t>Python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矩陣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3853384" y="5696614"/>
            <a:ext cx="33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PRESENTED BY Danny Fu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>
                  <a:solidFill>
                    <a:schemeClr val="bg1"/>
                  </a:solidFill>
                </a:rPr>
                <a:t>CONTENTS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632304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Matrix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55" y="3440836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Matrix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71455" y="4249368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還是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Matrix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71455" y="5057899"/>
            <a:ext cx="43873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最後也是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Matrix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34433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85386" y="4270752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5386" y="5062982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Matrix or 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ndarray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A4C6-C455-A444-888A-6D421DFAE128}"/>
              </a:ext>
            </a:extLst>
          </p:cNvPr>
          <p:cNvSpPr txBox="1"/>
          <p:nvPr/>
        </p:nvSpPr>
        <p:spPr>
          <a:xfrm>
            <a:off x="769918" y="1055802"/>
            <a:ext cx="10944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矩陣指的是外觀為 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x n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的二維資料，位於矩陣中的元素則以 </a:t>
            </a:r>
            <a:r>
              <a:rPr lang="en-US" sz="2000" i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ij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表示，例如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是一個 </a:t>
            </a:r>
            <a:r>
              <a:rPr lang="en-US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4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的矩陣，其中 </a:t>
            </a:r>
            <a:r>
              <a:rPr lang="en-US" sz="2000" i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aij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 </a:t>
            </a:r>
            <a:r>
              <a:rPr lang="en-US" sz="2000" i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 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 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EACEF9-A33E-1A47-AB54-D9B559D9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81" y="1913550"/>
            <a:ext cx="3298400" cy="1921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4EB25F-8D5A-2C41-B81A-B531ED2B3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849" y="1603433"/>
            <a:ext cx="3612166" cy="4071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14F3B3-423C-EE45-A896-A8AE69F5B513}"/>
              </a:ext>
            </a:extLst>
          </p:cNvPr>
          <p:cNvSpPr txBox="1"/>
          <p:nvPr/>
        </p:nvSpPr>
        <p:spPr>
          <a:xfrm>
            <a:off x="769918" y="4135739"/>
            <a:ext cx="55952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CN" sz="20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CN" altLang="en-US" sz="20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lang="zh-TW" altLang="en-US" sz="20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-US" sz="2000" b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ndarray</a:t>
            </a:r>
            <a:r>
              <a:rPr lang="en-US" sz="20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因為有著以下幾個優點：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能夠表示向量、矩陣與張量</a:t>
            </a:r>
            <a:endParaRPr lang="en-US" altLang="zh-TW" sz="20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許多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NumPy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的函數輸出型別為 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而非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進行元素級別運算與線性代數運算時使用的運算符號有明顯區隔</a:t>
            </a: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矩陣與矩陣的加減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A4C6-C455-A444-888A-6D421DFAE128}"/>
              </a:ext>
            </a:extLst>
          </p:cNvPr>
          <p:cNvSpPr txBox="1"/>
          <p:nvPr/>
        </p:nvSpPr>
        <p:spPr>
          <a:xfrm>
            <a:off x="769918" y="1055802"/>
            <a:ext cx="10944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相加減時，將 </a:t>
            </a:r>
            <a:r>
              <a:rPr lang="en-US" sz="2000" i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aij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 </a:t>
            </a:r>
            <a:r>
              <a:rPr lang="en-US" sz="2000" i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bij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在對應位置相加減。</a:t>
            </a:r>
            <a:endParaRPr lang="en-US" sz="24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4F3B3-423C-EE45-A896-A8AE69F5B513}"/>
              </a:ext>
            </a:extLst>
          </p:cNvPr>
          <p:cNvSpPr txBox="1"/>
          <p:nvPr/>
        </p:nvSpPr>
        <p:spPr>
          <a:xfrm>
            <a:off x="769918" y="3522997"/>
            <a:ext cx="4971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矩陣的加法具有交換律，而減法不具有交換律，這點跟純量（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scalar）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相同。</a:t>
            </a:r>
            <a:endParaRPr lang="en-US" altLang="zh-TW" sz="20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我們可以使用 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np.array_equal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來判斷兩個 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是否相等。</a:t>
            </a:r>
            <a:endParaRPr lang="en-US" altLang="zh-TW" sz="20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矩陣的加減法具有結合律。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807B0-EA52-F44D-8987-005C9B56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18" y="1701643"/>
            <a:ext cx="4445786" cy="1414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00141-E204-7D46-9CD1-DC1C60350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730" y="1701643"/>
            <a:ext cx="4686994" cy="1482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31430-F62B-284A-874C-B68E88352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730" y="3522997"/>
            <a:ext cx="2722902" cy="2529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119B90-FBE5-5A42-9EF2-4D6D86DA3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4006" y="3522997"/>
            <a:ext cx="3200348" cy="25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8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矩陣與純量相乘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A4C6-C455-A444-888A-6D421DFAE128}"/>
              </a:ext>
            </a:extLst>
          </p:cNvPr>
          <p:cNvSpPr txBox="1"/>
          <p:nvPr/>
        </p:nvSpPr>
        <p:spPr>
          <a:xfrm>
            <a:off x="769918" y="1055802"/>
            <a:ext cx="10944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與純量 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相乘即將所有的 </a:t>
            </a:r>
            <a:r>
              <a:rPr lang="en-US" sz="2000" i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aij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都乘上 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sz="2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ACDD5-944E-664C-BC54-6AFA9FF6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2" y="1563223"/>
            <a:ext cx="4921643" cy="1523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03EBB4-C059-F947-A583-76282AB18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687" y="662153"/>
            <a:ext cx="2045305" cy="2212042"/>
          </a:xfrm>
          <a:prstGeom prst="rect">
            <a:avLst/>
          </a:prstGeom>
        </p:spPr>
      </p:pic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0F433A78-56E5-D74F-95DE-E881D49606C9}"/>
              </a:ext>
            </a:extLst>
          </p:cNvPr>
          <p:cNvSpPr txBox="1">
            <a:spLocks/>
          </p:cNvSpPr>
          <p:nvPr/>
        </p:nvSpPr>
        <p:spPr>
          <a:xfrm>
            <a:off x="769918" y="3391764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矩陣與矩陣相乘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FCFC4-7129-B848-B351-74E8F188B2DF}"/>
              </a:ext>
            </a:extLst>
          </p:cNvPr>
          <p:cNvSpPr/>
          <p:nvPr/>
        </p:nvSpPr>
        <p:spPr>
          <a:xfrm>
            <a:off x="769918" y="4121557"/>
            <a:ext cx="69977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的外觀為 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x n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的外觀為 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 x </a:t>
            </a:r>
            <a:r>
              <a:rPr lang="en-US" sz="2000" i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，n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要相等，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* B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才能夠運算，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* B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的外觀為 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x q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直接使用 * 會進行元素級別的乘法，必須特別使用 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 </a:t>
            </a:r>
            <a:r>
              <a:rPr lang="en-US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dot()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方法或者 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np.dot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函數來實現矩陣與矩陣的相乘。</a:t>
            </a:r>
            <a:endParaRPr lang="en-US" sz="20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66C830-766B-A24E-BC3C-B2330C420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13" y="5732554"/>
            <a:ext cx="5587673" cy="10553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45AAD8-15CB-D941-B8F5-5C6D9CA96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274" y="3391764"/>
            <a:ext cx="1943100" cy="34163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1F2D37-A220-3949-9146-E274B0A79283}"/>
              </a:ext>
            </a:extLst>
          </p:cNvPr>
          <p:cNvSpPr/>
          <p:nvPr/>
        </p:nvSpPr>
        <p:spPr>
          <a:xfrm>
            <a:off x="7767687" y="4033642"/>
            <a:ext cx="2086535" cy="26067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63C947-EC5D-CE43-968F-030DEF95D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7687" y="4313016"/>
            <a:ext cx="2330115" cy="20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4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68816" y="1028859"/>
            <a:ext cx="2652736" cy="529569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矩陣相乘的交換律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A4C6-C455-A444-888A-6D421DFAE128}"/>
              </a:ext>
            </a:extLst>
          </p:cNvPr>
          <p:cNvSpPr txBox="1"/>
          <p:nvPr/>
        </p:nvSpPr>
        <p:spPr>
          <a:xfrm>
            <a:off x="967157" y="1802896"/>
            <a:ext cx="35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大部分情況不具交換律</a:t>
            </a:r>
            <a:endParaRPr lang="en-US" sz="2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0F433A78-56E5-D74F-95DE-E881D49606C9}"/>
              </a:ext>
            </a:extLst>
          </p:cNvPr>
          <p:cNvSpPr txBox="1">
            <a:spLocks/>
          </p:cNvSpPr>
          <p:nvPr/>
        </p:nvSpPr>
        <p:spPr>
          <a:xfrm>
            <a:off x="4824984" y="1014050"/>
            <a:ext cx="2659900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矩陣相乘的結合律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4B7F9-01AC-7F4A-B139-BF1E8FD8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69" y="2516947"/>
            <a:ext cx="3122629" cy="1922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46DF42-AE38-794A-8970-734E3D1A3FB5}"/>
              </a:ext>
            </a:extLst>
          </p:cNvPr>
          <p:cNvSpPr txBox="1"/>
          <p:nvPr/>
        </p:nvSpPr>
        <p:spPr>
          <a:xfrm>
            <a:off x="4524141" y="1802896"/>
            <a:ext cx="35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矩陣相乘具有結合律</a:t>
            </a:r>
            <a:endParaRPr lang="en-US" sz="2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48A439F3-140C-204A-BA87-5480AB99D664}"/>
              </a:ext>
            </a:extLst>
          </p:cNvPr>
          <p:cNvSpPr txBox="1">
            <a:spLocks/>
          </p:cNvSpPr>
          <p:nvPr/>
        </p:nvSpPr>
        <p:spPr>
          <a:xfrm>
            <a:off x="8314472" y="1014049"/>
            <a:ext cx="2659900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矩陣相乘的分配律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F84D7-FED0-8845-8EB5-687DF75C6FDC}"/>
              </a:ext>
            </a:extLst>
          </p:cNvPr>
          <p:cNvSpPr txBox="1"/>
          <p:nvPr/>
        </p:nvSpPr>
        <p:spPr>
          <a:xfrm>
            <a:off x="8081125" y="1802896"/>
            <a:ext cx="35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矩陣相乘具有分配律</a:t>
            </a:r>
            <a:endParaRPr lang="en-US" sz="2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551A1-352D-4641-BA23-D94E52778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61" y="2462283"/>
            <a:ext cx="2908934" cy="2716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492B5-8791-BD4A-B8C2-99F3D7505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732" y="2462283"/>
            <a:ext cx="2588640" cy="30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0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單位矩陣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A4C6-C455-A444-888A-6D421DFAE128}"/>
              </a:ext>
            </a:extLst>
          </p:cNvPr>
          <p:cNvSpPr txBox="1"/>
          <p:nvPr/>
        </p:nvSpPr>
        <p:spPr>
          <a:xfrm>
            <a:off x="769918" y="1055802"/>
            <a:ext cx="6337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單位矩陣（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Identity Matrix）：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以大寫英文字母 </a:t>
            </a:r>
            <a:r>
              <a:rPr lang="en-US" sz="2000" i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表示，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NumPy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建立單位矩陣的方法是 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np.eye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Eye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諧音。是對角線上為 </a:t>
            </a:r>
            <a:r>
              <a:rPr lang="en-US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其餘位置為 </a:t>
            </a:r>
            <a:r>
              <a:rPr lang="en-US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的矩陣。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0F433A78-56E5-D74F-95DE-E881D49606C9}"/>
              </a:ext>
            </a:extLst>
          </p:cNvPr>
          <p:cNvSpPr txBox="1">
            <a:spLocks/>
          </p:cNvSpPr>
          <p:nvPr/>
        </p:nvSpPr>
        <p:spPr>
          <a:xfrm>
            <a:off x="769918" y="2862195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矩陣與單位矩陣相乘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FCFC4-7129-B848-B351-74E8F188B2DF}"/>
              </a:ext>
            </a:extLst>
          </p:cNvPr>
          <p:cNvSpPr/>
          <p:nvPr/>
        </p:nvSpPr>
        <p:spPr>
          <a:xfrm>
            <a:off x="685076" y="3610847"/>
            <a:ext cx="6997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矩陣與矩陣相乘在特殊情況下具有交換律，矩陣與單位矩陣相乘就符合這個情況。</a:t>
            </a:r>
            <a:endParaRPr lang="en-US" sz="24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A73F2-B2EE-624E-8921-04420C8F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665" y="1159526"/>
            <a:ext cx="3437523" cy="1907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48BA4-6884-6A43-89F5-67ABC9D38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53" y="4803198"/>
            <a:ext cx="3220366" cy="14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轉置矩陣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A4C6-C455-A444-888A-6D421DFAE128}"/>
              </a:ext>
            </a:extLst>
          </p:cNvPr>
          <p:cNvSpPr txBox="1"/>
          <p:nvPr/>
        </p:nvSpPr>
        <p:spPr>
          <a:xfrm>
            <a:off x="769918" y="1055802"/>
            <a:ext cx="6337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轉置矩陣（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Transpose）：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中每個數字從 </a:t>
            </a:r>
            <a:r>
              <a:rPr lang="en-US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m, n)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的位置轉換到 </a:t>
            </a:r>
            <a:r>
              <a:rPr lang="en-US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n, m)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後所呈現的矩陣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即稱為矩陣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的轉置矩陣，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NumPy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建立轉置矩陣是使用 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 </a:t>
            </a:r>
            <a:r>
              <a:rPr lang="en-US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 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屬性。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0F433A78-56E5-D74F-95DE-E881D49606C9}"/>
              </a:ext>
            </a:extLst>
          </p:cNvPr>
          <p:cNvSpPr txBox="1">
            <a:spLocks/>
          </p:cNvSpPr>
          <p:nvPr/>
        </p:nvSpPr>
        <p:spPr>
          <a:xfrm>
            <a:off x="769917" y="2862195"/>
            <a:ext cx="5168969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相加與相乘，先轉置後轉置皆相同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FCFC4-7129-B848-B351-74E8F188B2DF}"/>
              </a:ext>
            </a:extLst>
          </p:cNvPr>
          <p:cNvSpPr/>
          <p:nvPr/>
        </p:nvSpPr>
        <p:spPr>
          <a:xfrm>
            <a:off x="685076" y="3610847"/>
            <a:ext cx="4490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相加後轉置，與先轉置矩陣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後再相加是相同的。</a:t>
            </a:r>
            <a:endParaRPr lang="en-US" sz="2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331B7-A4EA-6F4C-822A-8CE7D2BF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00" y="1077523"/>
            <a:ext cx="1731908" cy="2048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AB12FA-6E39-F44C-83E6-54883CBF5D8F}"/>
              </a:ext>
            </a:extLst>
          </p:cNvPr>
          <p:cNvSpPr/>
          <p:nvPr/>
        </p:nvSpPr>
        <p:spPr>
          <a:xfrm>
            <a:off x="5798434" y="3610847"/>
            <a:ext cx="4490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相乘後轉置，與先轉置矩陣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後再相乘是相同的。</a:t>
            </a:r>
            <a:endParaRPr lang="en-US" sz="2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92768-FB86-5C4C-B6A4-0460E5388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72" y="5038289"/>
            <a:ext cx="2072357" cy="377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5CFE4B-3A57-E245-BB58-D3ECFAD47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303" y="4984089"/>
            <a:ext cx="2151014" cy="4315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F11C4F-FB40-AE44-9E1C-E4D25D9A3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980" y="4318733"/>
            <a:ext cx="2340166" cy="2496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74F484-C503-1640-A01C-D453C62A1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438" y="4318733"/>
            <a:ext cx="2321943" cy="24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反矩陣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A4C6-C455-A444-888A-6D421DFAE128}"/>
              </a:ext>
            </a:extLst>
          </p:cNvPr>
          <p:cNvSpPr txBox="1"/>
          <p:nvPr/>
        </p:nvSpPr>
        <p:spPr>
          <a:xfrm>
            <a:off x="769918" y="1055802"/>
            <a:ext cx="6337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反矩陣（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Inverse）：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是一個可逆矩陣（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invertible），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則矩陣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與其反矩陣相乘之後可以得到一個單位矩陣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6D69B-8D22-FD4F-B03E-D759E10B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58" y="2242968"/>
            <a:ext cx="1635355" cy="990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EB9D1-6FA0-8F4C-A908-A040D8628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54" y="2053714"/>
            <a:ext cx="2912096" cy="13689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0E0636-EDB2-1648-A9EE-171B2B99C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356" y="1055802"/>
            <a:ext cx="3543183" cy="23668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D737EE-F00A-7247-866F-057CB848F5FF}"/>
              </a:ext>
            </a:extLst>
          </p:cNvPr>
          <p:cNvSpPr/>
          <p:nvPr/>
        </p:nvSpPr>
        <p:spPr>
          <a:xfrm>
            <a:off x="769918" y="4258807"/>
            <a:ext cx="7337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並不是每個矩陣都具有反矩陣，以前述 </a:t>
            </a:r>
            <a:r>
              <a:rPr lang="en-US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2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為例，當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ad-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bc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為零的時候，矩陣 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就稱為不可逆（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singular）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矩陣，呼叫 </a:t>
            </a:r>
            <a:r>
              <a:rPr lang="en-US" sz="20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np.linalg.inv</a:t>
            </a:r>
            <a:r>
              <a:rPr 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zh-TW" altLang="en-US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會產生錯誤：</a:t>
            </a:r>
            <a:endParaRPr lang="en-US" sz="20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EC2260-0DCC-A843-947B-E291482F7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940" y="4258807"/>
            <a:ext cx="3340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413</Words>
  <Application>Microsoft Macintosh PowerPoint</Application>
  <PresentationFormat>Widescreen</PresentationFormat>
  <Paragraphs>56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Microsoft JhengHei</vt:lpstr>
      <vt:lpstr>Microsoft YaHei</vt:lpstr>
      <vt:lpstr>Microsoft YaHei</vt:lpstr>
      <vt:lpstr>Segoe UI Light</vt:lpstr>
      <vt:lpstr>宋体</vt:lpstr>
      <vt:lpstr>Arial</vt:lpstr>
      <vt:lpstr>Calibri</vt:lpstr>
      <vt:lpstr>Century Gothic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刘瑶</dc:creator>
  <cp:lastModifiedBy>Microsoft Office User</cp:lastModifiedBy>
  <cp:revision>161</cp:revision>
  <dcterms:created xsi:type="dcterms:W3CDTF">2015-09-05T08:54:39Z</dcterms:created>
  <dcterms:modified xsi:type="dcterms:W3CDTF">2019-09-16T00:58:44Z</dcterms:modified>
</cp:coreProperties>
</file>