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8"/>
    <p:restoredTop sz="95073"/>
  </p:normalViewPr>
  <p:slideViewPr>
    <p:cSldViewPr snapToGrid="0" snapToObjects="1">
      <p:cViewPr varScale="1">
        <p:scale>
          <a:sx n="81" d="100"/>
          <a:sy n="81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313B7-BA47-0444-B73E-D1B284F50195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057AB-4286-C344-ABDE-42A6A40A01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7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Alert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list</a:t>
            </a:r>
            <a:r>
              <a:rPr kumimoji="1" lang="zh-TW" altLang="en-US" dirty="0" smtClean="0"/>
              <a:t> 在分群中佔比：</a:t>
            </a:r>
            <a:r>
              <a:rPr kumimoji="1" lang="en-US" altLang="zh-TW" dirty="0" smtClean="0"/>
              <a:t>[0.56,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0.32,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0.82,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0.62,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0.1,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0.64,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1.0,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0.69,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0,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0</a:t>
            </a:r>
            <a:r>
              <a:rPr kumimoji="1" lang="en-US" altLang="zh-TW" dirty="0" smtClean="0"/>
              <a:t>]</a:t>
            </a:r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057AB-4286-C344-ABDE-42A6A40A013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2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34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888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62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25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856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7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6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0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580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EA99-F05D-A04C-9CFA-FCC79819E5BD}" type="datetimeFigureOut">
              <a:rPr kumimoji="1" lang="zh-TW" altLang="en-US" smtClean="0"/>
              <a:t>2019/10/7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6425-4343-5441-BC47-2B339DD85C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A076EF-4B37-7F48-B9E2-1B1768D1D244}"/>
              </a:ext>
            </a:extLst>
          </p:cNvPr>
          <p:cNvSpPr txBox="1"/>
          <p:nvPr/>
        </p:nvSpPr>
        <p:spPr>
          <a:xfrm>
            <a:off x="3142418" y="2851247"/>
            <a:ext cx="6387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異常交易監控偵測</a:t>
            </a:r>
          </a:p>
          <a:p>
            <a:pPr algn="ctr"/>
            <a:r>
              <a:rPr lang="zh-TW" altLang="en-US" sz="2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簡報：蕭羽廷</a:t>
            </a:r>
          </a:p>
          <a:p>
            <a:pPr algn="ctr"/>
            <a:endParaRPr lang="zh-TW" altLang="en-US" sz="20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lang="en-US" altLang="zh-TW" sz="2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2019-10-07</a:t>
            </a:r>
            <a:endParaRPr lang="en-US" sz="20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A076EF-4B37-7F48-B9E2-1B1768D1D244}"/>
              </a:ext>
            </a:extLst>
          </p:cNvPr>
          <p:cNvSpPr txBox="1"/>
          <p:nvPr/>
        </p:nvSpPr>
        <p:spPr>
          <a:xfrm>
            <a:off x="344354" y="364079"/>
            <a:ext cx="638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異常交易監控偵測</a:t>
            </a:r>
            <a:r>
              <a:rPr lang="zh-CN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方法論</a:t>
            </a:r>
            <a:endParaRPr lang="en-US" sz="40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F8E99-CAE5-954F-BA15-AA6AC4F0727F}"/>
              </a:ext>
            </a:extLst>
          </p:cNvPr>
          <p:cNvSpPr/>
          <p:nvPr/>
        </p:nvSpPr>
        <p:spPr>
          <a:xfrm>
            <a:off x="-73152" y="1261872"/>
            <a:ext cx="1242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93B7328-F345-B942-A449-93C02A54C62E}"/>
              </a:ext>
            </a:extLst>
          </p:cNvPr>
          <p:cNvSpPr txBox="1"/>
          <p:nvPr/>
        </p:nvSpPr>
        <p:spPr>
          <a:xfrm>
            <a:off x="206784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客戶歷程資料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6CFBE45-FEE2-B146-9212-795919FA852C}"/>
              </a:ext>
            </a:extLst>
          </p:cNvPr>
          <p:cNvSpPr txBox="1"/>
          <p:nvPr/>
        </p:nvSpPr>
        <p:spPr>
          <a:xfrm>
            <a:off x="291340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客戶數位軌跡描繪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2A35F3-C2F9-FE43-B2EC-EE77DA98D917}"/>
              </a:ext>
            </a:extLst>
          </p:cNvPr>
          <p:cNvSpPr txBox="1"/>
          <p:nvPr/>
        </p:nvSpPr>
        <p:spPr>
          <a:xfrm>
            <a:off x="5455440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客戶群集分析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B22418-B65C-E746-B45A-35F78947A847}"/>
              </a:ext>
            </a:extLst>
          </p:cNvPr>
          <p:cNvSpPr txBox="1"/>
          <p:nvPr/>
        </p:nvSpPr>
        <p:spPr>
          <a:xfrm>
            <a:off x="794260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潛在名單比對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F62467-B3E3-CF4C-A3F2-08569B903269}"/>
              </a:ext>
            </a:extLst>
          </p:cNvPr>
          <p:cNvSpPr txBox="1"/>
          <p:nvPr/>
        </p:nvSpPr>
        <p:spPr>
          <a:xfrm>
            <a:off x="1041148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提供關注名單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B6A43E4-8C70-9E43-80B3-F54BB0F6F48E}"/>
              </a:ext>
            </a:extLst>
          </p:cNvPr>
          <p:cNvSpPr/>
          <p:nvPr/>
        </p:nvSpPr>
        <p:spPr>
          <a:xfrm>
            <a:off x="157500" y="1933981"/>
            <a:ext cx="1878048" cy="1764000"/>
          </a:xfrm>
          <a:prstGeom prst="rect">
            <a:avLst/>
          </a:prstGeom>
          <a:solidFill>
            <a:srgbClr val="D0CF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DF05B-4EC8-FD47-8B62-17ABBFE8BD45}"/>
              </a:ext>
            </a:extLst>
          </p:cNvPr>
          <p:cNvSpPr/>
          <p:nvPr/>
        </p:nvSpPr>
        <p:spPr>
          <a:xfrm>
            <a:off x="157500" y="4714128"/>
            <a:ext cx="1878048" cy="1764000"/>
          </a:xfrm>
          <a:prstGeom prst="rect">
            <a:avLst/>
          </a:prstGeom>
          <a:solidFill>
            <a:srgbClr val="D0CF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08E45F6-C7FB-A842-BEF6-CCDC8408B851}"/>
              </a:ext>
            </a:extLst>
          </p:cNvPr>
          <p:cNvSpPr txBox="1"/>
          <p:nvPr/>
        </p:nvSpPr>
        <p:spPr>
          <a:xfrm>
            <a:off x="202862" y="4790863"/>
            <a:ext cx="1800000" cy="307777"/>
          </a:xfrm>
          <a:prstGeom prst="rect">
            <a:avLst/>
          </a:prstGeom>
          <a:solidFill>
            <a:srgbClr val="1C66C2"/>
          </a:solidFill>
          <a:ln w="3175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A General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56C690-3E7A-EC4B-9746-BB37B37F2227}"/>
              </a:ext>
            </a:extLst>
          </p:cNvPr>
          <p:cNvSpPr txBox="1"/>
          <p:nvPr/>
        </p:nvSpPr>
        <p:spPr>
          <a:xfrm>
            <a:off x="202862" y="1985183"/>
            <a:ext cx="1800000" cy="307777"/>
          </a:xfrm>
          <a:prstGeom prst="rect">
            <a:avLst/>
          </a:prstGeom>
          <a:solidFill>
            <a:schemeClr val="accent2"/>
          </a:solidFill>
          <a:ln w="3175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The Alert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9FA4DCB-696E-E246-A0CA-4D1359AF30F0}"/>
              </a:ext>
            </a:extLst>
          </p:cNvPr>
          <p:cNvSpPr txBox="1"/>
          <p:nvPr/>
        </p:nvSpPr>
        <p:spPr>
          <a:xfrm>
            <a:off x="194076" y="2278254"/>
            <a:ext cx="18780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AC1</a:t>
            </a:r>
            <a:r>
              <a:rPr lang="en-US" altLang="zh-CN" sz="1200" b="1" dirty="0"/>
              <a:t> :  </a:t>
            </a:r>
            <a:r>
              <a:rPr lang="en-US" altLang="zh-CN" sz="16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1,1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1,2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6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6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AC2 </a:t>
            </a:r>
            <a:r>
              <a:rPr lang="en-US" altLang="zh-CN" sz="1100" b="1" dirty="0"/>
              <a:t>: 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pPr algn="ctr"/>
            <a:r>
              <a:rPr lang="en-US" altLang="zh-CN" sz="1200" b="1" dirty="0"/>
              <a:t>…</a:t>
            </a:r>
          </a:p>
          <a:p>
            <a:r>
              <a:rPr lang="en-US" altLang="zh-CN" b="1" dirty="0" err="1"/>
              <a:t>AC</a:t>
            </a:r>
            <a:r>
              <a:rPr lang="en-US" altLang="zh-CN" b="1" i="1" dirty="0" err="1"/>
              <a:t>k</a:t>
            </a:r>
            <a:r>
              <a:rPr lang="en-US" altLang="zh-CN" b="1" dirty="0"/>
              <a:t> :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endParaRPr lang="en-US" altLang="zh-C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1B4F64-2216-4A44-9832-EAAE649C7C44}"/>
              </a:ext>
            </a:extLst>
          </p:cNvPr>
          <p:cNvSpPr txBox="1"/>
          <p:nvPr/>
        </p:nvSpPr>
        <p:spPr>
          <a:xfrm>
            <a:off x="202862" y="5069960"/>
            <a:ext cx="18780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AC1</a:t>
            </a:r>
            <a:r>
              <a:rPr lang="en-US" altLang="zh-CN" sz="1200" b="1" dirty="0"/>
              <a:t> :  </a:t>
            </a:r>
            <a:r>
              <a:rPr lang="en-US" altLang="zh-CN" sz="16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1,1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1,2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6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6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AC2 </a:t>
            </a:r>
            <a:r>
              <a:rPr lang="en-US" altLang="zh-CN" sz="1100" b="1" dirty="0"/>
              <a:t>: 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pPr algn="ctr"/>
            <a:r>
              <a:rPr lang="en-US" altLang="zh-CN" sz="1200" b="1" dirty="0"/>
              <a:t>…</a:t>
            </a:r>
          </a:p>
          <a:p>
            <a:r>
              <a:rPr lang="en-US" altLang="zh-CN" b="1" dirty="0" err="1"/>
              <a:t>AC</a:t>
            </a:r>
            <a:r>
              <a:rPr lang="en-US" altLang="zh-CN" b="1" i="1" dirty="0" err="1"/>
              <a:t>k</a:t>
            </a:r>
            <a:r>
              <a:rPr lang="en-US" altLang="zh-CN" b="1" dirty="0"/>
              <a:t> :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endParaRPr lang="en-US" altLang="zh-CN" sz="1200" b="1" dirty="0"/>
          </a:p>
        </p:txBody>
      </p:sp>
      <p:sp>
        <p:nvSpPr>
          <p:cNvPr id="18" name="TextBox 5">
            <a:extLst>
              <a:ext uri="{FF2B5EF4-FFF2-40B4-BE49-F238E27FC236}">
                <a16:creationId xmlns="" xmlns:a16="http://schemas.microsoft.com/office/drawing/2014/main" id="{9A5F1A91-5082-3542-832C-6D8CF619F10E}"/>
              </a:ext>
            </a:extLst>
          </p:cNvPr>
          <p:cNvSpPr txBox="1"/>
          <p:nvPr/>
        </p:nvSpPr>
        <p:spPr>
          <a:xfrm>
            <a:off x="3508258" y="3899786"/>
            <a:ext cx="383438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is-IS" altLang="zh-TW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12DAA49-15D6-2E4A-A369-C55DC26A0011}"/>
              </a:ext>
            </a:extLst>
          </p:cNvPr>
          <p:cNvGrpSpPr>
            <a:grpSpLocks noChangeAspect="1"/>
          </p:cNvGrpSpPr>
          <p:nvPr/>
        </p:nvGrpSpPr>
        <p:grpSpPr>
          <a:xfrm>
            <a:off x="2828267" y="1800119"/>
            <a:ext cx="1584000" cy="1008000"/>
            <a:chOff x="2736827" y="1800120"/>
            <a:chExt cx="1911927" cy="121668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3145ED70-987C-A845-9455-47F850E15BAD}"/>
                </a:ext>
              </a:extLst>
            </p:cNvPr>
            <p:cNvCxnSpPr/>
            <p:nvPr/>
          </p:nvCxnSpPr>
          <p:spPr>
            <a:xfrm>
              <a:off x="2926393" y="1800120"/>
              <a:ext cx="0" cy="1216684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2F1A8E-5C54-5140-8FC8-3C961FE8965E}"/>
                </a:ext>
              </a:extLst>
            </p:cNvPr>
            <p:cNvCxnSpPr/>
            <p:nvPr/>
          </p:nvCxnSpPr>
          <p:spPr>
            <a:xfrm flipH="1">
              <a:off x="2736827" y="288286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079459A8-E8D0-7645-AF67-5BCCF94D2B6E}"/>
                </a:ext>
              </a:extLst>
            </p:cNvPr>
            <p:cNvSpPr/>
            <p:nvPr/>
          </p:nvSpPr>
          <p:spPr>
            <a:xfrm>
              <a:off x="3037230" y="1902876"/>
              <a:ext cx="1510146" cy="896171"/>
            </a:xfrm>
            <a:custGeom>
              <a:avLst/>
              <a:gdLst>
                <a:gd name="connsiteX0" fmla="*/ 0 w 1704109"/>
                <a:gd name="connsiteY0" fmla="*/ 835183 h 896171"/>
                <a:gd name="connsiteX1" fmla="*/ 69273 w 1704109"/>
                <a:gd name="connsiteY1" fmla="*/ 184019 h 896171"/>
                <a:gd name="connsiteX2" fmla="*/ 290946 w 1704109"/>
                <a:gd name="connsiteY2" fmla="*/ 3910 h 896171"/>
                <a:gd name="connsiteX3" fmla="*/ 318655 w 1704109"/>
                <a:gd name="connsiteY3" fmla="*/ 308710 h 896171"/>
                <a:gd name="connsiteX4" fmla="*/ 387927 w 1704109"/>
                <a:gd name="connsiteY4" fmla="*/ 502673 h 896171"/>
                <a:gd name="connsiteX5" fmla="*/ 484909 w 1704109"/>
                <a:gd name="connsiteY5" fmla="*/ 433401 h 896171"/>
                <a:gd name="connsiteX6" fmla="*/ 568037 w 1704109"/>
                <a:gd name="connsiteY6" fmla="*/ 668928 h 896171"/>
                <a:gd name="connsiteX7" fmla="*/ 609600 w 1704109"/>
                <a:gd name="connsiteY7" fmla="*/ 779764 h 896171"/>
                <a:gd name="connsiteX8" fmla="*/ 900546 w 1704109"/>
                <a:gd name="connsiteY8" fmla="*/ 710492 h 896171"/>
                <a:gd name="connsiteX9" fmla="*/ 969818 w 1704109"/>
                <a:gd name="connsiteY9" fmla="*/ 849037 h 896171"/>
                <a:gd name="connsiteX10" fmla="*/ 1136073 w 1704109"/>
                <a:gd name="connsiteY10" fmla="*/ 862892 h 896171"/>
                <a:gd name="connsiteX11" fmla="*/ 1510146 w 1704109"/>
                <a:gd name="connsiteY11" fmla="*/ 835183 h 896171"/>
                <a:gd name="connsiteX12" fmla="*/ 1648691 w 1704109"/>
                <a:gd name="connsiteY12" fmla="*/ 142455 h 896171"/>
                <a:gd name="connsiteX13" fmla="*/ 1704109 w 1704109"/>
                <a:gd name="connsiteY13" fmla="*/ 876746 h 89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4109" h="896171">
                  <a:moveTo>
                    <a:pt x="0" y="835183"/>
                  </a:moveTo>
                  <a:cubicBezTo>
                    <a:pt x="10391" y="578873"/>
                    <a:pt x="20782" y="322564"/>
                    <a:pt x="69273" y="184019"/>
                  </a:cubicBezTo>
                  <a:cubicBezTo>
                    <a:pt x="117764" y="45474"/>
                    <a:pt x="249382" y="-16872"/>
                    <a:pt x="290946" y="3910"/>
                  </a:cubicBezTo>
                  <a:cubicBezTo>
                    <a:pt x="332510" y="24692"/>
                    <a:pt x="302492" y="225583"/>
                    <a:pt x="318655" y="308710"/>
                  </a:cubicBezTo>
                  <a:cubicBezTo>
                    <a:pt x="334818" y="391837"/>
                    <a:pt x="360218" y="481891"/>
                    <a:pt x="387927" y="502673"/>
                  </a:cubicBezTo>
                  <a:cubicBezTo>
                    <a:pt x="415636" y="523455"/>
                    <a:pt x="454891" y="405692"/>
                    <a:pt x="484909" y="433401"/>
                  </a:cubicBezTo>
                  <a:cubicBezTo>
                    <a:pt x="514927" y="461110"/>
                    <a:pt x="547255" y="611201"/>
                    <a:pt x="568037" y="668928"/>
                  </a:cubicBezTo>
                  <a:cubicBezTo>
                    <a:pt x="588819" y="726655"/>
                    <a:pt x="554182" y="772837"/>
                    <a:pt x="609600" y="779764"/>
                  </a:cubicBezTo>
                  <a:cubicBezTo>
                    <a:pt x="665018" y="786691"/>
                    <a:pt x="840510" y="698947"/>
                    <a:pt x="900546" y="710492"/>
                  </a:cubicBezTo>
                  <a:cubicBezTo>
                    <a:pt x="960582" y="722037"/>
                    <a:pt x="930564" y="823637"/>
                    <a:pt x="969818" y="849037"/>
                  </a:cubicBezTo>
                  <a:cubicBezTo>
                    <a:pt x="1009073" y="874437"/>
                    <a:pt x="1046018" y="865201"/>
                    <a:pt x="1136073" y="862892"/>
                  </a:cubicBezTo>
                  <a:cubicBezTo>
                    <a:pt x="1226128" y="860583"/>
                    <a:pt x="1424710" y="955256"/>
                    <a:pt x="1510146" y="835183"/>
                  </a:cubicBezTo>
                  <a:cubicBezTo>
                    <a:pt x="1595582" y="715110"/>
                    <a:pt x="1616364" y="135528"/>
                    <a:pt x="1648691" y="142455"/>
                  </a:cubicBezTo>
                  <a:cubicBezTo>
                    <a:pt x="1681018" y="149382"/>
                    <a:pt x="1704109" y="876746"/>
                    <a:pt x="1704109" y="876746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A0C7E32-46DE-E44D-9FCF-23673361492C}"/>
              </a:ext>
            </a:extLst>
          </p:cNvPr>
          <p:cNvGrpSpPr>
            <a:grpSpLocks noChangeAspect="1"/>
          </p:cNvGrpSpPr>
          <p:nvPr/>
        </p:nvGrpSpPr>
        <p:grpSpPr>
          <a:xfrm>
            <a:off x="2828267" y="3049799"/>
            <a:ext cx="1584000" cy="1008000"/>
            <a:chOff x="2736827" y="3324120"/>
            <a:chExt cx="1911927" cy="121668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BF870E9-27C2-8C4A-A48D-D65942E84707}"/>
                </a:ext>
              </a:extLst>
            </p:cNvPr>
            <p:cNvCxnSpPr/>
            <p:nvPr/>
          </p:nvCxnSpPr>
          <p:spPr>
            <a:xfrm>
              <a:off x="2926393" y="3324120"/>
              <a:ext cx="0" cy="1216684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29FDC7D0-6479-C240-9F53-A21C066BD5D5}"/>
                </a:ext>
              </a:extLst>
            </p:cNvPr>
            <p:cNvCxnSpPr/>
            <p:nvPr/>
          </p:nvCxnSpPr>
          <p:spPr>
            <a:xfrm flipH="1">
              <a:off x="2736827" y="440686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D892A3BA-F471-3944-A01E-DC56812CA332}"/>
                </a:ext>
              </a:extLst>
            </p:cNvPr>
            <p:cNvSpPr/>
            <p:nvPr/>
          </p:nvSpPr>
          <p:spPr>
            <a:xfrm>
              <a:off x="3009520" y="3526764"/>
              <a:ext cx="1524000" cy="804567"/>
            </a:xfrm>
            <a:custGeom>
              <a:avLst/>
              <a:gdLst>
                <a:gd name="connsiteX0" fmla="*/ 0 w 1524000"/>
                <a:gd name="connsiteY0" fmla="*/ 804567 h 804567"/>
                <a:gd name="connsiteX1" fmla="*/ 138546 w 1524000"/>
                <a:gd name="connsiteY1" fmla="*/ 347367 h 804567"/>
                <a:gd name="connsiteX2" fmla="*/ 387927 w 1524000"/>
                <a:gd name="connsiteY2" fmla="*/ 610604 h 804567"/>
                <a:gd name="connsiteX3" fmla="*/ 512618 w 1524000"/>
                <a:gd name="connsiteY3" fmla="*/ 679876 h 804567"/>
                <a:gd name="connsiteX4" fmla="*/ 595746 w 1524000"/>
                <a:gd name="connsiteY4" fmla="*/ 388931 h 804567"/>
                <a:gd name="connsiteX5" fmla="*/ 762000 w 1524000"/>
                <a:gd name="connsiteY5" fmla="*/ 111840 h 804567"/>
                <a:gd name="connsiteX6" fmla="*/ 748146 w 1524000"/>
                <a:gd name="connsiteY6" fmla="*/ 569040 h 804567"/>
                <a:gd name="connsiteX7" fmla="*/ 997527 w 1524000"/>
                <a:gd name="connsiteY7" fmla="*/ 679876 h 804567"/>
                <a:gd name="connsiteX8" fmla="*/ 1191491 w 1524000"/>
                <a:gd name="connsiteY8" fmla="*/ 167258 h 804567"/>
                <a:gd name="connsiteX9" fmla="*/ 1427018 w 1524000"/>
                <a:gd name="connsiteY9" fmla="*/ 28713 h 804567"/>
                <a:gd name="connsiteX10" fmla="*/ 1482436 w 1524000"/>
                <a:gd name="connsiteY10" fmla="*/ 666022 h 804567"/>
                <a:gd name="connsiteX11" fmla="*/ 1524000 w 1524000"/>
                <a:gd name="connsiteY11" fmla="*/ 763004 h 80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0" h="804567">
                  <a:moveTo>
                    <a:pt x="0" y="804567"/>
                  </a:moveTo>
                  <a:cubicBezTo>
                    <a:pt x="36946" y="592130"/>
                    <a:pt x="73892" y="379694"/>
                    <a:pt x="138546" y="347367"/>
                  </a:cubicBezTo>
                  <a:cubicBezTo>
                    <a:pt x="203201" y="315040"/>
                    <a:pt x="325582" y="555186"/>
                    <a:pt x="387927" y="610604"/>
                  </a:cubicBezTo>
                  <a:cubicBezTo>
                    <a:pt x="450272" y="666022"/>
                    <a:pt x="477982" y="716821"/>
                    <a:pt x="512618" y="679876"/>
                  </a:cubicBezTo>
                  <a:cubicBezTo>
                    <a:pt x="547254" y="642931"/>
                    <a:pt x="554182" y="483604"/>
                    <a:pt x="595746" y="388931"/>
                  </a:cubicBezTo>
                  <a:cubicBezTo>
                    <a:pt x="637310" y="294258"/>
                    <a:pt x="736600" y="81822"/>
                    <a:pt x="762000" y="111840"/>
                  </a:cubicBezTo>
                  <a:cubicBezTo>
                    <a:pt x="787400" y="141858"/>
                    <a:pt x="708892" y="474367"/>
                    <a:pt x="748146" y="569040"/>
                  </a:cubicBezTo>
                  <a:cubicBezTo>
                    <a:pt x="787400" y="663713"/>
                    <a:pt x="923636" y="746840"/>
                    <a:pt x="997527" y="679876"/>
                  </a:cubicBezTo>
                  <a:cubicBezTo>
                    <a:pt x="1071418" y="612912"/>
                    <a:pt x="1119909" y="275785"/>
                    <a:pt x="1191491" y="167258"/>
                  </a:cubicBezTo>
                  <a:cubicBezTo>
                    <a:pt x="1263073" y="58731"/>
                    <a:pt x="1378527" y="-54414"/>
                    <a:pt x="1427018" y="28713"/>
                  </a:cubicBezTo>
                  <a:cubicBezTo>
                    <a:pt x="1475509" y="111840"/>
                    <a:pt x="1466272" y="543640"/>
                    <a:pt x="1482436" y="666022"/>
                  </a:cubicBezTo>
                  <a:cubicBezTo>
                    <a:pt x="1498600" y="788404"/>
                    <a:pt x="1524000" y="763004"/>
                    <a:pt x="1524000" y="763004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B80E4CB-E87F-5D42-A19C-4537BF4F2B7B}"/>
              </a:ext>
            </a:extLst>
          </p:cNvPr>
          <p:cNvGrpSpPr>
            <a:grpSpLocks/>
          </p:cNvGrpSpPr>
          <p:nvPr/>
        </p:nvGrpSpPr>
        <p:grpSpPr>
          <a:xfrm>
            <a:off x="2828267" y="4450834"/>
            <a:ext cx="1598400" cy="1008000"/>
            <a:chOff x="2901419" y="3713940"/>
            <a:chExt cx="1911927" cy="130232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AAB0EB30-C84B-4441-99F3-F020B15B1697}"/>
                </a:ext>
              </a:extLst>
            </p:cNvPr>
            <p:cNvCxnSpPr/>
            <p:nvPr/>
          </p:nvCxnSpPr>
          <p:spPr>
            <a:xfrm>
              <a:off x="3090985" y="3713940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46D36F01-398A-B440-959B-E08EDAD6E2E7}"/>
                </a:ext>
              </a:extLst>
            </p:cNvPr>
            <p:cNvCxnSpPr/>
            <p:nvPr/>
          </p:nvCxnSpPr>
          <p:spPr>
            <a:xfrm flipH="1">
              <a:off x="2901419" y="479668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5FBD869C-F6E4-264D-9D34-4FE964C084D2}"/>
                </a:ext>
              </a:extLst>
            </p:cNvPr>
            <p:cNvSpPr/>
            <p:nvPr/>
          </p:nvSpPr>
          <p:spPr>
            <a:xfrm>
              <a:off x="3187967" y="4484238"/>
              <a:ext cx="1593273" cy="209272"/>
            </a:xfrm>
            <a:custGeom>
              <a:avLst/>
              <a:gdLst>
                <a:gd name="connsiteX0" fmla="*/ 0 w 1593273"/>
                <a:gd name="connsiteY0" fmla="*/ 181484 h 209272"/>
                <a:gd name="connsiteX1" fmla="*/ 152400 w 1593273"/>
                <a:gd name="connsiteY1" fmla="*/ 153775 h 209272"/>
                <a:gd name="connsiteX2" fmla="*/ 387927 w 1593273"/>
                <a:gd name="connsiteY2" fmla="*/ 153775 h 209272"/>
                <a:gd name="connsiteX3" fmla="*/ 443346 w 1593273"/>
                <a:gd name="connsiteY3" fmla="*/ 209193 h 209272"/>
                <a:gd name="connsiteX4" fmla="*/ 554182 w 1593273"/>
                <a:gd name="connsiteY4" fmla="*/ 139921 h 209272"/>
                <a:gd name="connsiteX5" fmla="*/ 720436 w 1593273"/>
                <a:gd name="connsiteY5" fmla="*/ 181484 h 209272"/>
                <a:gd name="connsiteX6" fmla="*/ 1025236 w 1593273"/>
                <a:gd name="connsiteY6" fmla="*/ 195339 h 209272"/>
                <a:gd name="connsiteX7" fmla="*/ 1122218 w 1593273"/>
                <a:gd name="connsiteY7" fmla="*/ 139921 h 209272"/>
                <a:gd name="connsiteX8" fmla="*/ 1205346 w 1593273"/>
                <a:gd name="connsiteY8" fmla="*/ 195339 h 209272"/>
                <a:gd name="connsiteX9" fmla="*/ 1330036 w 1593273"/>
                <a:gd name="connsiteY9" fmla="*/ 1375 h 209272"/>
                <a:gd name="connsiteX10" fmla="*/ 1385455 w 1593273"/>
                <a:gd name="connsiteY10" fmla="*/ 112211 h 209272"/>
                <a:gd name="connsiteX11" fmla="*/ 1468582 w 1593273"/>
                <a:gd name="connsiteY11" fmla="*/ 181484 h 209272"/>
                <a:gd name="connsiteX12" fmla="*/ 1593273 w 1593273"/>
                <a:gd name="connsiteY12" fmla="*/ 181484 h 20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3273" h="209272">
                  <a:moveTo>
                    <a:pt x="0" y="181484"/>
                  </a:moveTo>
                  <a:cubicBezTo>
                    <a:pt x="43873" y="169938"/>
                    <a:pt x="87746" y="158393"/>
                    <a:pt x="152400" y="153775"/>
                  </a:cubicBezTo>
                  <a:cubicBezTo>
                    <a:pt x="217055" y="149157"/>
                    <a:pt x="339436" y="144539"/>
                    <a:pt x="387927" y="153775"/>
                  </a:cubicBezTo>
                  <a:cubicBezTo>
                    <a:pt x="436418" y="163011"/>
                    <a:pt x="415637" y="211502"/>
                    <a:pt x="443346" y="209193"/>
                  </a:cubicBezTo>
                  <a:cubicBezTo>
                    <a:pt x="471055" y="206884"/>
                    <a:pt x="508000" y="144539"/>
                    <a:pt x="554182" y="139921"/>
                  </a:cubicBezTo>
                  <a:cubicBezTo>
                    <a:pt x="600364" y="135303"/>
                    <a:pt x="641927" y="172248"/>
                    <a:pt x="720436" y="181484"/>
                  </a:cubicBezTo>
                  <a:cubicBezTo>
                    <a:pt x="798945" y="190720"/>
                    <a:pt x="958272" y="202266"/>
                    <a:pt x="1025236" y="195339"/>
                  </a:cubicBezTo>
                  <a:cubicBezTo>
                    <a:pt x="1092200" y="188412"/>
                    <a:pt x="1092200" y="139921"/>
                    <a:pt x="1122218" y="139921"/>
                  </a:cubicBezTo>
                  <a:cubicBezTo>
                    <a:pt x="1152236" y="139921"/>
                    <a:pt x="1170710" y="218430"/>
                    <a:pt x="1205346" y="195339"/>
                  </a:cubicBezTo>
                  <a:cubicBezTo>
                    <a:pt x="1239982" y="172248"/>
                    <a:pt x="1300018" y="15230"/>
                    <a:pt x="1330036" y="1375"/>
                  </a:cubicBezTo>
                  <a:cubicBezTo>
                    <a:pt x="1360054" y="-12480"/>
                    <a:pt x="1362364" y="82193"/>
                    <a:pt x="1385455" y="112211"/>
                  </a:cubicBezTo>
                  <a:cubicBezTo>
                    <a:pt x="1408546" y="142229"/>
                    <a:pt x="1433946" y="169939"/>
                    <a:pt x="1468582" y="181484"/>
                  </a:cubicBezTo>
                  <a:cubicBezTo>
                    <a:pt x="1503218" y="193029"/>
                    <a:pt x="1593273" y="181484"/>
                    <a:pt x="1593273" y="181484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7754B615-CA72-594F-86D6-3C64DB27F56A}"/>
              </a:ext>
            </a:extLst>
          </p:cNvPr>
          <p:cNvGrpSpPr>
            <a:grpSpLocks/>
          </p:cNvGrpSpPr>
          <p:nvPr/>
        </p:nvGrpSpPr>
        <p:grpSpPr>
          <a:xfrm>
            <a:off x="2828267" y="5671523"/>
            <a:ext cx="1598400" cy="1008000"/>
            <a:chOff x="2901419" y="5142289"/>
            <a:chExt cx="1911927" cy="130232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F57C15D-E0E4-0B47-B3B4-BB91093A025B}"/>
                </a:ext>
              </a:extLst>
            </p:cNvPr>
            <p:cNvCxnSpPr/>
            <p:nvPr/>
          </p:nvCxnSpPr>
          <p:spPr>
            <a:xfrm>
              <a:off x="3090985" y="5142289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993DB37-3667-B144-A833-4CD569C351E9}"/>
                </a:ext>
              </a:extLst>
            </p:cNvPr>
            <p:cNvCxnSpPr/>
            <p:nvPr/>
          </p:nvCxnSpPr>
          <p:spPr>
            <a:xfrm flipH="1">
              <a:off x="2901419" y="6225035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EAF5FB4C-DE8C-1F4A-B880-4E38025CBB58}"/>
                </a:ext>
              </a:extLst>
            </p:cNvPr>
            <p:cNvSpPr/>
            <p:nvPr/>
          </p:nvSpPr>
          <p:spPr>
            <a:xfrm>
              <a:off x="3201822" y="5994764"/>
              <a:ext cx="1593398" cy="167249"/>
            </a:xfrm>
            <a:custGeom>
              <a:avLst/>
              <a:gdLst>
                <a:gd name="connsiteX0" fmla="*/ 0 w 1593398"/>
                <a:gd name="connsiteY0" fmla="*/ 167249 h 167249"/>
                <a:gd name="connsiteX1" fmla="*/ 55418 w 1593398"/>
                <a:gd name="connsiteY1" fmla="*/ 995 h 167249"/>
                <a:gd name="connsiteX2" fmla="*/ 277091 w 1593398"/>
                <a:gd name="connsiteY2" fmla="*/ 97976 h 167249"/>
                <a:gd name="connsiteX3" fmla="*/ 360218 w 1593398"/>
                <a:gd name="connsiteY3" fmla="*/ 97976 h 167249"/>
                <a:gd name="connsiteX4" fmla="*/ 568036 w 1593398"/>
                <a:gd name="connsiteY4" fmla="*/ 14849 h 167249"/>
                <a:gd name="connsiteX5" fmla="*/ 651163 w 1593398"/>
                <a:gd name="connsiteY5" fmla="*/ 42558 h 167249"/>
                <a:gd name="connsiteX6" fmla="*/ 762000 w 1593398"/>
                <a:gd name="connsiteY6" fmla="*/ 111831 h 167249"/>
                <a:gd name="connsiteX7" fmla="*/ 1025236 w 1593398"/>
                <a:gd name="connsiteY7" fmla="*/ 28704 h 167249"/>
                <a:gd name="connsiteX8" fmla="*/ 1205345 w 1593398"/>
                <a:gd name="connsiteY8" fmla="*/ 70267 h 167249"/>
                <a:gd name="connsiteX9" fmla="*/ 1233054 w 1593398"/>
                <a:gd name="connsiteY9" fmla="*/ 125685 h 167249"/>
                <a:gd name="connsiteX10" fmla="*/ 1371600 w 1593398"/>
                <a:gd name="connsiteY10" fmla="*/ 111831 h 167249"/>
                <a:gd name="connsiteX11" fmla="*/ 1482436 w 1593398"/>
                <a:gd name="connsiteY11" fmla="*/ 56413 h 167249"/>
                <a:gd name="connsiteX12" fmla="*/ 1551709 w 1593398"/>
                <a:gd name="connsiteY12" fmla="*/ 111831 h 167249"/>
                <a:gd name="connsiteX13" fmla="*/ 1593272 w 1593398"/>
                <a:gd name="connsiteY13" fmla="*/ 111831 h 167249"/>
                <a:gd name="connsiteX14" fmla="*/ 1565563 w 1593398"/>
                <a:gd name="connsiteY14" fmla="*/ 125685 h 16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3398" h="167249">
                  <a:moveTo>
                    <a:pt x="0" y="167249"/>
                  </a:moveTo>
                  <a:cubicBezTo>
                    <a:pt x="4618" y="89894"/>
                    <a:pt x="9236" y="12540"/>
                    <a:pt x="55418" y="995"/>
                  </a:cubicBezTo>
                  <a:cubicBezTo>
                    <a:pt x="101600" y="-10550"/>
                    <a:pt x="226291" y="81813"/>
                    <a:pt x="277091" y="97976"/>
                  </a:cubicBezTo>
                  <a:cubicBezTo>
                    <a:pt x="327891" y="114139"/>
                    <a:pt x="311727" y="111830"/>
                    <a:pt x="360218" y="97976"/>
                  </a:cubicBezTo>
                  <a:cubicBezTo>
                    <a:pt x="408709" y="84122"/>
                    <a:pt x="519545" y="24085"/>
                    <a:pt x="568036" y="14849"/>
                  </a:cubicBezTo>
                  <a:cubicBezTo>
                    <a:pt x="616527" y="5613"/>
                    <a:pt x="618836" y="26394"/>
                    <a:pt x="651163" y="42558"/>
                  </a:cubicBezTo>
                  <a:cubicBezTo>
                    <a:pt x="683490" y="58722"/>
                    <a:pt x="699655" y="114140"/>
                    <a:pt x="762000" y="111831"/>
                  </a:cubicBezTo>
                  <a:cubicBezTo>
                    <a:pt x="824345" y="109522"/>
                    <a:pt x="951345" y="35631"/>
                    <a:pt x="1025236" y="28704"/>
                  </a:cubicBezTo>
                  <a:cubicBezTo>
                    <a:pt x="1099127" y="21777"/>
                    <a:pt x="1170709" y="54103"/>
                    <a:pt x="1205345" y="70267"/>
                  </a:cubicBezTo>
                  <a:cubicBezTo>
                    <a:pt x="1239981" y="86431"/>
                    <a:pt x="1205345" y="118758"/>
                    <a:pt x="1233054" y="125685"/>
                  </a:cubicBezTo>
                  <a:cubicBezTo>
                    <a:pt x="1260763" y="132612"/>
                    <a:pt x="1330036" y="123376"/>
                    <a:pt x="1371600" y="111831"/>
                  </a:cubicBezTo>
                  <a:cubicBezTo>
                    <a:pt x="1413164" y="100286"/>
                    <a:pt x="1452418" y="56413"/>
                    <a:pt x="1482436" y="56413"/>
                  </a:cubicBezTo>
                  <a:cubicBezTo>
                    <a:pt x="1512454" y="56413"/>
                    <a:pt x="1533236" y="102595"/>
                    <a:pt x="1551709" y="111831"/>
                  </a:cubicBezTo>
                  <a:cubicBezTo>
                    <a:pt x="1570182" y="121067"/>
                    <a:pt x="1590963" y="109522"/>
                    <a:pt x="1593272" y="111831"/>
                  </a:cubicBezTo>
                  <a:cubicBezTo>
                    <a:pt x="1595581" y="114140"/>
                    <a:pt x="1565563" y="125685"/>
                    <a:pt x="1565563" y="125685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C0041CBF-C9F9-EA4B-97F5-2C3649632372}"/>
              </a:ext>
            </a:extLst>
          </p:cNvPr>
          <p:cNvSpPr txBox="1"/>
          <p:nvPr/>
        </p:nvSpPr>
        <p:spPr>
          <a:xfrm>
            <a:off x="3493030" y="6475978"/>
            <a:ext cx="364202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is-IS" altLang="zh-TW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B9EF680-CF5C-BF4F-831E-C276AD2EA11A}"/>
              </a:ext>
            </a:extLst>
          </p:cNvPr>
          <p:cNvSpPr txBox="1"/>
          <p:nvPr/>
        </p:nvSpPr>
        <p:spPr>
          <a:xfrm rot="16200000">
            <a:off x="157488" y="406758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Feature Engineering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4E121CB-E830-A94E-B1CB-8F8D48FEFC37}"/>
              </a:ext>
            </a:extLst>
          </p:cNvPr>
          <p:cNvCxnSpPr>
            <a:cxnSpLocks/>
          </p:cNvCxnSpPr>
          <p:nvPr/>
        </p:nvCxnSpPr>
        <p:spPr>
          <a:xfrm>
            <a:off x="2072368" y="7156905"/>
            <a:ext cx="257808" cy="0"/>
          </a:xfrm>
          <a:prstGeom prst="line">
            <a:avLst/>
          </a:prstGeom>
          <a:ln w="22225">
            <a:solidFill>
              <a:srgbClr val="2D2D2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A6C025D-6863-FC48-80C8-0A9B058EDBCF}"/>
              </a:ext>
            </a:extLst>
          </p:cNvPr>
          <p:cNvSpPr txBox="1"/>
          <p:nvPr/>
        </p:nvSpPr>
        <p:spPr>
          <a:xfrm rot="16200000">
            <a:off x="2580954" y="405102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Clustering Techniques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A5255B1-E237-E647-A11C-C9B1083403B2}"/>
              </a:ext>
            </a:extLst>
          </p:cNvPr>
          <p:cNvCxnSpPr/>
          <p:nvPr/>
        </p:nvCxnSpPr>
        <p:spPr>
          <a:xfrm flipV="1">
            <a:off x="2147295" y="1438212"/>
            <a:ext cx="576000" cy="1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EC833F2-53ED-2745-B081-8BD7C5C5796A}"/>
              </a:ext>
            </a:extLst>
          </p:cNvPr>
          <p:cNvCxnSpPr/>
          <p:nvPr/>
        </p:nvCxnSpPr>
        <p:spPr>
          <a:xfrm flipV="1">
            <a:off x="4733136" y="1438212"/>
            <a:ext cx="576000" cy="1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F5ED214C-0D4E-FB49-97E2-167F9F3083CC}"/>
              </a:ext>
            </a:extLst>
          </p:cNvPr>
          <p:cNvCxnSpPr/>
          <p:nvPr/>
        </p:nvCxnSpPr>
        <p:spPr>
          <a:xfrm flipV="1">
            <a:off x="7208908" y="1438212"/>
            <a:ext cx="861667" cy="2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14805BF0-79E7-9F4F-A78D-ED3F6D38469D}"/>
              </a:ext>
            </a:extLst>
          </p:cNvPr>
          <p:cNvCxnSpPr/>
          <p:nvPr/>
        </p:nvCxnSpPr>
        <p:spPr>
          <a:xfrm flipV="1">
            <a:off x="9762336" y="1438212"/>
            <a:ext cx="813756" cy="2066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F6D5D4A-B83D-7746-A452-BB70399FFF05}"/>
              </a:ext>
            </a:extLst>
          </p:cNvPr>
          <p:cNvSpPr txBox="1"/>
          <p:nvPr/>
        </p:nvSpPr>
        <p:spPr>
          <a:xfrm rot="16200000">
            <a:off x="8102932" y="411522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Results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6506F989-386D-FC49-98A9-071EB56820F9}"/>
              </a:ext>
            </a:extLst>
          </p:cNvPr>
          <p:cNvGrpSpPr/>
          <p:nvPr/>
        </p:nvGrpSpPr>
        <p:grpSpPr>
          <a:xfrm>
            <a:off x="10576092" y="3472949"/>
            <a:ext cx="1574096" cy="1574096"/>
            <a:chOff x="10470076" y="3472949"/>
            <a:chExt cx="1574096" cy="1574096"/>
          </a:xfrm>
        </p:grpSpPr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7968D2F0-40C2-664C-AEB4-CE870691B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0076" y="3472949"/>
              <a:ext cx="1574096" cy="1574096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396781B6-BD5A-3749-8F20-C25CB3822978}"/>
                </a:ext>
              </a:extLst>
            </p:cNvPr>
            <p:cNvSpPr/>
            <p:nvPr/>
          </p:nvSpPr>
          <p:spPr>
            <a:xfrm>
              <a:off x="10611544" y="3946834"/>
              <a:ext cx="1276804" cy="84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41ABFAF-419D-7B42-AD16-DCEBA41B5E47}"/>
              </a:ext>
            </a:extLst>
          </p:cNvPr>
          <p:cNvSpPr/>
          <p:nvPr/>
        </p:nvSpPr>
        <p:spPr>
          <a:xfrm>
            <a:off x="10740537" y="3928243"/>
            <a:ext cx="1255363" cy="369332"/>
          </a:xfrm>
          <a:prstGeom prst="rect">
            <a:avLst/>
          </a:prstGeom>
          <a:solidFill>
            <a:srgbClr val="D0CFC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83C51719-794D-FF4F-B817-D576DB1CB776}"/>
              </a:ext>
            </a:extLst>
          </p:cNvPr>
          <p:cNvSpPr/>
          <p:nvPr/>
        </p:nvSpPr>
        <p:spPr>
          <a:xfrm>
            <a:off x="10738472" y="4331664"/>
            <a:ext cx="612000" cy="4680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230CE44-32AD-CE45-BE37-66C47D177C5E}"/>
              </a:ext>
            </a:extLst>
          </p:cNvPr>
          <p:cNvSpPr/>
          <p:nvPr/>
        </p:nvSpPr>
        <p:spPr>
          <a:xfrm>
            <a:off x="11386958" y="4330841"/>
            <a:ext cx="612000" cy="468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624419" y="3530803"/>
            <a:ext cx="1124017" cy="1186511"/>
          </a:xfrm>
          <a:custGeom>
            <a:avLst/>
            <a:gdLst>
              <a:gd name="connsiteX0" fmla="*/ 788486 w 1124017"/>
              <a:gd name="connsiteY0" fmla="*/ 0 h 1186511"/>
              <a:gd name="connsiteX1" fmla="*/ 900171 w 1124017"/>
              <a:gd name="connsiteY1" fmla="*/ 78274 h 1186511"/>
              <a:gd name="connsiteX2" fmla="*/ 1124017 w 1124017"/>
              <a:gd name="connsiteY2" fmla="*/ 537321 h 1186511"/>
              <a:gd name="connsiteX3" fmla="*/ 359758 w 1124017"/>
              <a:gd name="connsiteY3" fmla="*/ 1186511 h 1186511"/>
              <a:gd name="connsiteX4" fmla="*/ 62274 w 1124017"/>
              <a:gd name="connsiteY4" fmla="*/ 1135495 h 1186511"/>
              <a:gd name="connsiteX5" fmla="*/ 0 w 1124017"/>
              <a:gd name="connsiteY5" fmla="*/ 1106782 h 11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017" h="1186511">
                <a:moveTo>
                  <a:pt x="788486" y="0"/>
                </a:moveTo>
                <a:lnTo>
                  <a:pt x="900171" y="78274"/>
                </a:lnTo>
                <a:cubicBezTo>
                  <a:pt x="1038475" y="195755"/>
                  <a:pt x="1124017" y="358052"/>
                  <a:pt x="1124017" y="537321"/>
                </a:cubicBezTo>
                <a:cubicBezTo>
                  <a:pt x="1124017" y="895859"/>
                  <a:pt x="781847" y="1186511"/>
                  <a:pt x="359758" y="1186511"/>
                </a:cubicBezTo>
                <a:cubicBezTo>
                  <a:pt x="254236" y="1186511"/>
                  <a:pt x="153709" y="1168345"/>
                  <a:pt x="62274" y="1135495"/>
                </a:cubicBezTo>
                <a:lnTo>
                  <a:pt x="0" y="11067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Oval 50"/>
          <p:cNvSpPr/>
          <p:nvPr/>
        </p:nvSpPr>
        <p:spPr>
          <a:xfrm>
            <a:off x="5203194" y="5134878"/>
            <a:ext cx="1528518" cy="1298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Freeform 51"/>
          <p:cNvSpPr/>
          <p:nvPr/>
        </p:nvSpPr>
        <p:spPr>
          <a:xfrm>
            <a:off x="5221614" y="3406615"/>
            <a:ext cx="1126964" cy="1188127"/>
          </a:xfrm>
          <a:custGeom>
            <a:avLst/>
            <a:gdLst>
              <a:gd name="connsiteX0" fmla="*/ 764259 w 1126964"/>
              <a:gd name="connsiteY0" fmla="*/ 0 h 1188127"/>
              <a:gd name="connsiteX1" fmla="*/ 1061744 w 1126964"/>
              <a:gd name="connsiteY1" fmla="*/ 51017 h 1188127"/>
              <a:gd name="connsiteX2" fmla="*/ 1126964 w 1126964"/>
              <a:gd name="connsiteY2" fmla="*/ 81087 h 1188127"/>
              <a:gd name="connsiteX3" fmla="*/ 338295 w 1126964"/>
              <a:gd name="connsiteY3" fmla="*/ 1188127 h 1188127"/>
              <a:gd name="connsiteX4" fmla="*/ 336955 w 1126964"/>
              <a:gd name="connsiteY4" fmla="*/ 1187509 h 1188127"/>
              <a:gd name="connsiteX5" fmla="*/ 0 w 1126964"/>
              <a:gd name="connsiteY5" fmla="*/ 649190 h 1188127"/>
              <a:gd name="connsiteX6" fmla="*/ 764259 w 1126964"/>
              <a:gd name="connsiteY6" fmla="*/ 0 h 11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964" h="1188127">
                <a:moveTo>
                  <a:pt x="764259" y="0"/>
                </a:moveTo>
                <a:cubicBezTo>
                  <a:pt x="869782" y="0"/>
                  <a:pt x="970309" y="18166"/>
                  <a:pt x="1061744" y="51017"/>
                </a:cubicBezTo>
                <a:lnTo>
                  <a:pt x="1126964" y="81087"/>
                </a:lnTo>
                <a:lnTo>
                  <a:pt x="338295" y="1188127"/>
                </a:lnTo>
                <a:lnTo>
                  <a:pt x="336955" y="1187509"/>
                </a:lnTo>
                <a:cubicBezTo>
                  <a:pt x="133660" y="1070845"/>
                  <a:pt x="0" y="873277"/>
                  <a:pt x="0" y="649190"/>
                </a:cubicBezTo>
                <a:cubicBezTo>
                  <a:pt x="0" y="290652"/>
                  <a:pt x="342170" y="0"/>
                  <a:pt x="764259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3711" y="3490434"/>
            <a:ext cx="729434" cy="7294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9852" y="3870193"/>
            <a:ext cx="729434" cy="72943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3031" y="5270917"/>
            <a:ext cx="974488" cy="974488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5195980" y="1772101"/>
            <a:ext cx="1528518" cy="12983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2051" y="1903451"/>
            <a:ext cx="1085733" cy="108573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7754B615-CA72-594F-86D6-3C64DB27F56A}"/>
              </a:ext>
            </a:extLst>
          </p:cNvPr>
          <p:cNvGrpSpPr>
            <a:grpSpLocks/>
          </p:cNvGrpSpPr>
          <p:nvPr/>
        </p:nvGrpSpPr>
        <p:grpSpPr>
          <a:xfrm>
            <a:off x="8526331" y="3603518"/>
            <a:ext cx="1227050" cy="655957"/>
            <a:chOff x="2901419" y="5142289"/>
            <a:chExt cx="1911927" cy="130232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3F57C15D-E0E4-0B47-B3B4-BB91093A025B}"/>
                </a:ext>
              </a:extLst>
            </p:cNvPr>
            <p:cNvCxnSpPr/>
            <p:nvPr/>
          </p:nvCxnSpPr>
          <p:spPr>
            <a:xfrm>
              <a:off x="3090985" y="5142289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6993DB37-3667-B144-A833-4CD569C351E9}"/>
                </a:ext>
              </a:extLst>
            </p:cNvPr>
            <p:cNvCxnSpPr/>
            <p:nvPr/>
          </p:nvCxnSpPr>
          <p:spPr>
            <a:xfrm flipH="1">
              <a:off x="2901419" y="6225035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reeform 60">
              <a:extLst>
                <a:ext uri="{FF2B5EF4-FFF2-40B4-BE49-F238E27FC236}">
                  <a16:creationId xmlns="" xmlns:a16="http://schemas.microsoft.com/office/drawing/2014/main" id="{EAF5FB4C-DE8C-1F4A-B880-4E38025CBB58}"/>
                </a:ext>
              </a:extLst>
            </p:cNvPr>
            <p:cNvSpPr/>
            <p:nvPr/>
          </p:nvSpPr>
          <p:spPr>
            <a:xfrm>
              <a:off x="3201822" y="5404078"/>
              <a:ext cx="1593398" cy="757935"/>
            </a:xfrm>
            <a:custGeom>
              <a:avLst/>
              <a:gdLst>
                <a:gd name="connsiteX0" fmla="*/ 0 w 1593398"/>
                <a:gd name="connsiteY0" fmla="*/ 167249 h 167249"/>
                <a:gd name="connsiteX1" fmla="*/ 55418 w 1593398"/>
                <a:gd name="connsiteY1" fmla="*/ 995 h 167249"/>
                <a:gd name="connsiteX2" fmla="*/ 277091 w 1593398"/>
                <a:gd name="connsiteY2" fmla="*/ 97976 h 167249"/>
                <a:gd name="connsiteX3" fmla="*/ 360218 w 1593398"/>
                <a:gd name="connsiteY3" fmla="*/ 97976 h 167249"/>
                <a:gd name="connsiteX4" fmla="*/ 568036 w 1593398"/>
                <a:gd name="connsiteY4" fmla="*/ 14849 h 167249"/>
                <a:gd name="connsiteX5" fmla="*/ 651163 w 1593398"/>
                <a:gd name="connsiteY5" fmla="*/ 42558 h 167249"/>
                <a:gd name="connsiteX6" fmla="*/ 762000 w 1593398"/>
                <a:gd name="connsiteY6" fmla="*/ 111831 h 167249"/>
                <a:gd name="connsiteX7" fmla="*/ 1025236 w 1593398"/>
                <a:gd name="connsiteY7" fmla="*/ 28704 h 167249"/>
                <a:gd name="connsiteX8" fmla="*/ 1205345 w 1593398"/>
                <a:gd name="connsiteY8" fmla="*/ 70267 h 167249"/>
                <a:gd name="connsiteX9" fmla="*/ 1233054 w 1593398"/>
                <a:gd name="connsiteY9" fmla="*/ 125685 h 167249"/>
                <a:gd name="connsiteX10" fmla="*/ 1371600 w 1593398"/>
                <a:gd name="connsiteY10" fmla="*/ 111831 h 167249"/>
                <a:gd name="connsiteX11" fmla="*/ 1482436 w 1593398"/>
                <a:gd name="connsiteY11" fmla="*/ 56413 h 167249"/>
                <a:gd name="connsiteX12" fmla="*/ 1551709 w 1593398"/>
                <a:gd name="connsiteY12" fmla="*/ 111831 h 167249"/>
                <a:gd name="connsiteX13" fmla="*/ 1593272 w 1593398"/>
                <a:gd name="connsiteY13" fmla="*/ 111831 h 167249"/>
                <a:gd name="connsiteX14" fmla="*/ 1565563 w 1593398"/>
                <a:gd name="connsiteY14" fmla="*/ 125685 h 16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3398" h="167249">
                  <a:moveTo>
                    <a:pt x="0" y="167249"/>
                  </a:moveTo>
                  <a:cubicBezTo>
                    <a:pt x="4618" y="89894"/>
                    <a:pt x="9236" y="12540"/>
                    <a:pt x="55418" y="995"/>
                  </a:cubicBezTo>
                  <a:cubicBezTo>
                    <a:pt x="101600" y="-10550"/>
                    <a:pt x="226291" y="81813"/>
                    <a:pt x="277091" y="97976"/>
                  </a:cubicBezTo>
                  <a:cubicBezTo>
                    <a:pt x="327891" y="114139"/>
                    <a:pt x="311727" y="111830"/>
                    <a:pt x="360218" y="97976"/>
                  </a:cubicBezTo>
                  <a:cubicBezTo>
                    <a:pt x="408709" y="84122"/>
                    <a:pt x="519545" y="24085"/>
                    <a:pt x="568036" y="14849"/>
                  </a:cubicBezTo>
                  <a:cubicBezTo>
                    <a:pt x="616527" y="5613"/>
                    <a:pt x="618836" y="26394"/>
                    <a:pt x="651163" y="42558"/>
                  </a:cubicBezTo>
                  <a:cubicBezTo>
                    <a:pt x="683490" y="58722"/>
                    <a:pt x="699655" y="114140"/>
                    <a:pt x="762000" y="111831"/>
                  </a:cubicBezTo>
                  <a:cubicBezTo>
                    <a:pt x="824345" y="109522"/>
                    <a:pt x="951345" y="35631"/>
                    <a:pt x="1025236" y="28704"/>
                  </a:cubicBezTo>
                  <a:cubicBezTo>
                    <a:pt x="1099127" y="21777"/>
                    <a:pt x="1170709" y="54103"/>
                    <a:pt x="1205345" y="70267"/>
                  </a:cubicBezTo>
                  <a:cubicBezTo>
                    <a:pt x="1239981" y="86431"/>
                    <a:pt x="1205345" y="118758"/>
                    <a:pt x="1233054" y="125685"/>
                  </a:cubicBezTo>
                  <a:cubicBezTo>
                    <a:pt x="1260763" y="132612"/>
                    <a:pt x="1330036" y="123376"/>
                    <a:pt x="1371600" y="111831"/>
                  </a:cubicBezTo>
                  <a:cubicBezTo>
                    <a:pt x="1413164" y="100286"/>
                    <a:pt x="1452418" y="56413"/>
                    <a:pt x="1482436" y="56413"/>
                  </a:cubicBezTo>
                  <a:cubicBezTo>
                    <a:pt x="1512454" y="56413"/>
                    <a:pt x="1533236" y="102595"/>
                    <a:pt x="1551709" y="111831"/>
                  </a:cubicBezTo>
                  <a:cubicBezTo>
                    <a:pt x="1570182" y="121067"/>
                    <a:pt x="1590963" y="109522"/>
                    <a:pt x="1593272" y="111831"/>
                  </a:cubicBezTo>
                  <a:cubicBezTo>
                    <a:pt x="1595581" y="114140"/>
                    <a:pt x="1565563" y="125685"/>
                    <a:pt x="1565563" y="125685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165791" y="3059499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100%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10024" y="4731489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60%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9914" y="6459788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88551" y="5291242"/>
            <a:ext cx="1553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1"/>
                </a:solidFill>
              </a:rPr>
              <a:t>prob_1</a:t>
            </a:r>
            <a:r>
              <a:rPr lang="zh-TW" altLang="en-US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x</a:t>
            </a:r>
            <a:endParaRPr lang="zh-TW" alt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8503303" y="5291242"/>
            <a:ext cx="143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1"/>
                </a:solidFill>
              </a:rPr>
              <a:t>prob_2</a:t>
            </a:r>
            <a:r>
              <a:rPr lang="zh-TW" altLang="en-US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endParaRPr lang="zh-TW" alt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917635" y="2715356"/>
            <a:ext cx="1600278" cy="92680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900492" y="4000679"/>
            <a:ext cx="1538656" cy="1942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950483" y="4152764"/>
            <a:ext cx="1560088" cy="123981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792713">
            <a:off x="7389036" y="2980745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6714" y="375896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19277462">
            <a:off x="7218652" y="4560719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01708" y="5576178"/>
            <a:ext cx="264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(0.9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x </a:t>
            </a:r>
            <a:r>
              <a:rPr lang="en-US" altLang="zh-TW" sz="1400" dirty="0"/>
              <a:t>Log</a:t>
            </a:r>
            <a:r>
              <a:rPr lang="en-US" altLang="zh-TW" sz="1400" baseline="-25000" dirty="0"/>
              <a:t>2</a:t>
            </a:r>
            <a:r>
              <a:rPr lang="en-US" altLang="zh-TW" sz="1400" dirty="0"/>
              <a:t>(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1.0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+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en-US" altLang="zh-TW" sz="1400" dirty="0" smtClean="0"/>
              <a:t>) = 0.9</a:t>
            </a:r>
            <a:endParaRPr lang="zh-TW" altLang="en-US" sz="1400" dirty="0"/>
          </a:p>
          <a:p>
            <a:endParaRPr lang="zh-TW" alt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194567" y="5562925"/>
            <a:ext cx="0" cy="1819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94567" y="5757563"/>
            <a:ext cx="23990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419287" y="5837788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群內相似度 </a:t>
            </a:r>
            <a:endParaRPr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517913" y="5853981"/>
            <a:ext cx="1616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單群含有</a:t>
            </a:r>
          </a:p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         </a:t>
            </a:r>
            <a:r>
              <a:rPr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alert</a:t>
            </a:r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list</a:t>
            </a:r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比例</a:t>
            </a:r>
            <a:endParaRPr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98868" y="4225279"/>
            <a:ext cx="1991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Pattern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being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compared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A076EF-4B37-7F48-B9E2-1B1768D1D244}"/>
              </a:ext>
            </a:extLst>
          </p:cNvPr>
          <p:cNvSpPr txBox="1"/>
          <p:nvPr/>
        </p:nvSpPr>
        <p:spPr>
          <a:xfrm>
            <a:off x="344354" y="364079"/>
            <a:ext cx="638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異常交易監控偵測</a:t>
            </a:r>
            <a:r>
              <a:rPr lang="zh-CN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方法論</a:t>
            </a:r>
            <a:endParaRPr lang="en-US" sz="40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F8E99-CAE5-954F-BA15-AA6AC4F0727F}"/>
              </a:ext>
            </a:extLst>
          </p:cNvPr>
          <p:cNvSpPr/>
          <p:nvPr/>
        </p:nvSpPr>
        <p:spPr>
          <a:xfrm>
            <a:off x="-73152" y="1261872"/>
            <a:ext cx="12420000" cy="36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93B7328-F345-B942-A449-93C02A54C62E}"/>
              </a:ext>
            </a:extLst>
          </p:cNvPr>
          <p:cNvSpPr txBox="1"/>
          <p:nvPr/>
        </p:nvSpPr>
        <p:spPr>
          <a:xfrm>
            <a:off x="206784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客戶歷程資料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6CFBE45-FEE2-B146-9212-795919FA852C}"/>
              </a:ext>
            </a:extLst>
          </p:cNvPr>
          <p:cNvSpPr txBox="1"/>
          <p:nvPr/>
        </p:nvSpPr>
        <p:spPr>
          <a:xfrm>
            <a:off x="291340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客戶數位軌跡描繪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2A35F3-C2F9-FE43-B2EC-EE77DA98D917}"/>
              </a:ext>
            </a:extLst>
          </p:cNvPr>
          <p:cNvSpPr txBox="1"/>
          <p:nvPr/>
        </p:nvSpPr>
        <p:spPr>
          <a:xfrm>
            <a:off x="5455440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客戶群集分析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B22418-B65C-E746-B45A-35F78947A847}"/>
              </a:ext>
            </a:extLst>
          </p:cNvPr>
          <p:cNvSpPr txBox="1"/>
          <p:nvPr/>
        </p:nvSpPr>
        <p:spPr>
          <a:xfrm>
            <a:off x="794260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潛在名單比對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F62467-B3E3-CF4C-A3F2-08569B903269}"/>
              </a:ext>
            </a:extLst>
          </p:cNvPr>
          <p:cNvSpPr txBox="1"/>
          <p:nvPr/>
        </p:nvSpPr>
        <p:spPr>
          <a:xfrm>
            <a:off x="10411488" y="1287984"/>
            <a:ext cx="1692000" cy="307777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提供關注名單</a:t>
            </a:r>
            <a:endParaRPr lang="en-US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B6A43E4-8C70-9E43-80B3-F54BB0F6F48E}"/>
              </a:ext>
            </a:extLst>
          </p:cNvPr>
          <p:cNvSpPr/>
          <p:nvPr/>
        </p:nvSpPr>
        <p:spPr>
          <a:xfrm>
            <a:off x="157500" y="1933981"/>
            <a:ext cx="1878048" cy="1764000"/>
          </a:xfrm>
          <a:prstGeom prst="rect">
            <a:avLst/>
          </a:prstGeom>
          <a:solidFill>
            <a:srgbClr val="D0CF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EDF05B-4EC8-FD47-8B62-17ABBFE8BD45}"/>
              </a:ext>
            </a:extLst>
          </p:cNvPr>
          <p:cNvSpPr/>
          <p:nvPr/>
        </p:nvSpPr>
        <p:spPr>
          <a:xfrm>
            <a:off x="157500" y="4714128"/>
            <a:ext cx="1878048" cy="1764000"/>
          </a:xfrm>
          <a:prstGeom prst="rect">
            <a:avLst/>
          </a:prstGeom>
          <a:solidFill>
            <a:srgbClr val="D0CF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08E45F6-C7FB-A842-BEF6-CCDC8408B851}"/>
              </a:ext>
            </a:extLst>
          </p:cNvPr>
          <p:cNvSpPr txBox="1"/>
          <p:nvPr/>
        </p:nvSpPr>
        <p:spPr>
          <a:xfrm>
            <a:off x="202862" y="4790863"/>
            <a:ext cx="1800000" cy="307777"/>
          </a:xfrm>
          <a:prstGeom prst="rect">
            <a:avLst/>
          </a:prstGeom>
          <a:solidFill>
            <a:srgbClr val="1C66C2"/>
          </a:solidFill>
          <a:ln w="3175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A General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56C690-3E7A-EC4B-9746-BB37B37F2227}"/>
              </a:ext>
            </a:extLst>
          </p:cNvPr>
          <p:cNvSpPr txBox="1"/>
          <p:nvPr/>
        </p:nvSpPr>
        <p:spPr>
          <a:xfrm>
            <a:off x="202862" y="1985183"/>
            <a:ext cx="1800000" cy="307777"/>
          </a:xfrm>
          <a:prstGeom prst="rect">
            <a:avLst/>
          </a:prstGeom>
          <a:solidFill>
            <a:schemeClr val="accent2"/>
          </a:solidFill>
          <a:ln w="3175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The Alert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9FA4DCB-696E-E246-A0CA-4D1359AF30F0}"/>
              </a:ext>
            </a:extLst>
          </p:cNvPr>
          <p:cNvSpPr txBox="1"/>
          <p:nvPr/>
        </p:nvSpPr>
        <p:spPr>
          <a:xfrm>
            <a:off x="194076" y="2278254"/>
            <a:ext cx="18780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AC1</a:t>
            </a:r>
            <a:r>
              <a:rPr lang="en-US" altLang="zh-CN" sz="1200" b="1" dirty="0"/>
              <a:t> :  </a:t>
            </a:r>
            <a:r>
              <a:rPr lang="en-US" altLang="zh-CN" sz="16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1,1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1,2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6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6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AC2 </a:t>
            </a:r>
            <a:r>
              <a:rPr lang="en-US" altLang="zh-CN" sz="1100" b="1" dirty="0"/>
              <a:t>: 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pPr algn="ctr"/>
            <a:r>
              <a:rPr lang="en-US" altLang="zh-CN" sz="1200" b="1" dirty="0"/>
              <a:t>…</a:t>
            </a:r>
          </a:p>
          <a:p>
            <a:r>
              <a:rPr lang="en-US" altLang="zh-CN" b="1" dirty="0" err="1"/>
              <a:t>AC</a:t>
            </a:r>
            <a:r>
              <a:rPr lang="en-US" altLang="zh-CN" b="1" i="1" dirty="0" err="1"/>
              <a:t>k</a:t>
            </a:r>
            <a:r>
              <a:rPr lang="en-US" altLang="zh-CN" b="1" dirty="0"/>
              <a:t> :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endParaRPr lang="en-US" altLang="zh-C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D1B4F64-2216-4A44-9832-EAAE649C7C44}"/>
              </a:ext>
            </a:extLst>
          </p:cNvPr>
          <p:cNvSpPr txBox="1"/>
          <p:nvPr/>
        </p:nvSpPr>
        <p:spPr>
          <a:xfrm>
            <a:off x="202862" y="5069960"/>
            <a:ext cx="18780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AC1</a:t>
            </a:r>
            <a:r>
              <a:rPr lang="en-US" altLang="zh-CN" sz="1200" b="1" dirty="0"/>
              <a:t> :  </a:t>
            </a:r>
            <a:r>
              <a:rPr lang="en-US" altLang="zh-CN" sz="16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1,1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1,2</a:t>
            </a:r>
            <a:r>
              <a:rPr kumimoji="1" lang="zh-TW" altLang="en-US" sz="16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6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6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AC2 </a:t>
            </a:r>
            <a:r>
              <a:rPr lang="en-US" altLang="zh-CN" sz="1100" b="1" dirty="0"/>
              <a:t>: 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2,2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pPr algn="ctr"/>
            <a:r>
              <a:rPr lang="en-US" altLang="zh-CN" sz="1200" b="1" dirty="0"/>
              <a:t>…</a:t>
            </a:r>
          </a:p>
          <a:p>
            <a:r>
              <a:rPr lang="en-US" altLang="zh-CN" b="1" dirty="0" err="1"/>
              <a:t>AC</a:t>
            </a:r>
            <a:r>
              <a:rPr lang="en-US" altLang="zh-CN" b="1" i="1" dirty="0" err="1"/>
              <a:t>k</a:t>
            </a:r>
            <a:r>
              <a:rPr lang="en-US" altLang="zh-CN" b="1" dirty="0"/>
              <a:t> : </a:t>
            </a:r>
            <a:r>
              <a:rPr lang="en-US" altLang="zh-CN" sz="1400" b="1" dirty="0"/>
              <a:t>[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k1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sz="1200" dirty="0">
                <a:latin typeface="Microsoft JhengHei" charset="0"/>
                <a:ea typeface="Microsoft JhengHei" charset="0"/>
                <a:cs typeface="Microsoft JhengHei" charset="0"/>
              </a:rPr>
              <a:t>rac</a:t>
            </a:r>
            <a:r>
              <a:rPr kumimoji="1" lang="en-US" altLang="zh-TW" sz="600" dirty="0">
                <a:latin typeface="Microsoft JhengHei" charset="0"/>
                <a:ea typeface="Microsoft JhengHei" charset="0"/>
                <a:cs typeface="Microsoft JhengHei" charset="0"/>
              </a:rPr>
              <a:t>k,2</a:t>
            </a:r>
            <a:r>
              <a:rPr kumimoji="1" lang="zh-TW" altLang="en-US" sz="1400" dirty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is-IS" altLang="zh-TW" sz="1400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r>
              <a:rPr lang="en-US" altLang="zh-CN" sz="1400" b="1" dirty="0"/>
              <a:t>]</a:t>
            </a:r>
            <a:endParaRPr lang="en-US" altLang="zh-CN" sz="1100" b="1" dirty="0"/>
          </a:p>
          <a:p>
            <a:endParaRPr lang="en-US" altLang="zh-CN" sz="1200" b="1" dirty="0"/>
          </a:p>
        </p:txBody>
      </p:sp>
      <p:sp>
        <p:nvSpPr>
          <p:cNvPr id="18" name="TextBox 5">
            <a:extLst>
              <a:ext uri="{FF2B5EF4-FFF2-40B4-BE49-F238E27FC236}">
                <a16:creationId xmlns="" xmlns:a16="http://schemas.microsoft.com/office/drawing/2014/main" id="{9A5F1A91-5082-3542-832C-6D8CF619F10E}"/>
              </a:ext>
            </a:extLst>
          </p:cNvPr>
          <p:cNvSpPr txBox="1"/>
          <p:nvPr/>
        </p:nvSpPr>
        <p:spPr>
          <a:xfrm>
            <a:off x="3508258" y="3899786"/>
            <a:ext cx="383438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is-IS" altLang="zh-TW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12DAA49-15D6-2E4A-A369-C55DC26A0011}"/>
              </a:ext>
            </a:extLst>
          </p:cNvPr>
          <p:cNvGrpSpPr>
            <a:grpSpLocks noChangeAspect="1"/>
          </p:cNvGrpSpPr>
          <p:nvPr/>
        </p:nvGrpSpPr>
        <p:grpSpPr>
          <a:xfrm>
            <a:off x="2828267" y="1800119"/>
            <a:ext cx="1584000" cy="1008000"/>
            <a:chOff x="2736827" y="1800120"/>
            <a:chExt cx="1911927" cy="121668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3145ED70-987C-A845-9455-47F850E15BAD}"/>
                </a:ext>
              </a:extLst>
            </p:cNvPr>
            <p:cNvCxnSpPr/>
            <p:nvPr/>
          </p:nvCxnSpPr>
          <p:spPr>
            <a:xfrm>
              <a:off x="2926393" y="1800120"/>
              <a:ext cx="0" cy="1216684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2F1A8E-5C54-5140-8FC8-3C961FE8965E}"/>
                </a:ext>
              </a:extLst>
            </p:cNvPr>
            <p:cNvCxnSpPr/>
            <p:nvPr/>
          </p:nvCxnSpPr>
          <p:spPr>
            <a:xfrm flipH="1">
              <a:off x="2736827" y="288286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079459A8-E8D0-7645-AF67-5BCCF94D2B6E}"/>
                </a:ext>
              </a:extLst>
            </p:cNvPr>
            <p:cNvSpPr/>
            <p:nvPr/>
          </p:nvSpPr>
          <p:spPr>
            <a:xfrm>
              <a:off x="3037230" y="1902876"/>
              <a:ext cx="1510146" cy="896171"/>
            </a:xfrm>
            <a:custGeom>
              <a:avLst/>
              <a:gdLst>
                <a:gd name="connsiteX0" fmla="*/ 0 w 1704109"/>
                <a:gd name="connsiteY0" fmla="*/ 835183 h 896171"/>
                <a:gd name="connsiteX1" fmla="*/ 69273 w 1704109"/>
                <a:gd name="connsiteY1" fmla="*/ 184019 h 896171"/>
                <a:gd name="connsiteX2" fmla="*/ 290946 w 1704109"/>
                <a:gd name="connsiteY2" fmla="*/ 3910 h 896171"/>
                <a:gd name="connsiteX3" fmla="*/ 318655 w 1704109"/>
                <a:gd name="connsiteY3" fmla="*/ 308710 h 896171"/>
                <a:gd name="connsiteX4" fmla="*/ 387927 w 1704109"/>
                <a:gd name="connsiteY4" fmla="*/ 502673 h 896171"/>
                <a:gd name="connsiteX5" fmla="*/ 484909 w 1704109"/>
                <a:gd name="connsiteY5" fmla="*/ 433401 h 896171"/>
                <a:gd name="connsiteX6" fmla="*/ 568037 w 1704109"/>
                <a:gd name="connsiteY6" fmla="*/ 668928 h 896171"/>
                <a:gd name="connsiteX7" fmla="*/ 609600 w 1704109"/>
                <a:gd name="connsiteY7" fmla="*/ 779764 h 896171"/>
                <a:gd name="connsiteX8" fmla="*/ 900546 w 1704109"/>
                <a:gd name="connsiteY8" fmla="*/ 710492 h 896171"/>
                <a:gd name="connsiteX9" fmla="*/ 969818 w 1704109"/>
                <a:gd name="connsiteY9" fmla="*/ 849037 h 896171"/>
                <a:gd name="connsiteX10" fmla="*/ 1136073 w 1704109"/>
                <a:gd name="connsiteY10" fmla="*/ 862892 h 896171"/>
                <a:gd name="connsiteX11" fmla="*/ 1510146 w 1704109"/>
                <a:gd name="connsiteY11" fmla="*/ 835183 h 896171"/>
                <a:gd name="connsiteX12" fmla="*/ 1648691 w 1704109"/>
                <a:gd name="connsiteY12" fmla="*/ 142455 h 896171"/>
                <a:gd name="connsiteX13" fmla="*/ 1704109 w 1704109"/>
                <a:gd name="connsiteY13" fmla="*/ 876746 h 89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4109" h="896171">
                  <a:moveTo>
                    <a:pt x="0" y="835183"/>
                  </a:moveTo>
                  <a:cubicBezTo>
                    <a:pt x="10391" y="578873"/>
                    <a:pt x="20782" y="322564"/>
                    <a:pt x="69273" y="184019"/>
                  </a:cubicBezTo>
                  <a:cubicBezTo>
                    <a:pt x="117764" y="45474"/>
                    <a:pt x="249382" y="-16872"/>
                    <a:pt x="290946" y="3910"/>
                  </a:cubicBezTo>
                  <a:cubicBezTo>
                    <a:pt x="332510" y="24692"/>
                    <a:pt x="302492" y="225583"/>
                    <a:pt x="318655" y="308710"/>
                  </a:cubicBezTo>
                  <a:cubicBezTo>
                    <a:pt x="334818" y="391837"/>
                    <a:pt x="360218" y="481891"/>
                    <a:pt x="387927" y="502673"/>
                  </a:cubicBezTo>
                  <a:cubicBezTo>
                    <a:pt x="415636" y="523455"/>
                    <a:pt x="454891" y="405692"/>
                    <a:pt x="484909" y="433401"/>
                  </a:cubicBezTo>
                  <a:cubicBezTo>
                    <a:pt x="514927" y="461110"/>
                    <a:pt x="547255" y="611201"/>
                    <a:pt x="568037" y="668928"/>
                  </a:cubicBezTo>
                  <a:cubicBezTo>
                    <a:pt x="588819" y="726655"/>
                    <a:pt x="554182" y="772837"/>
                    <a:pt x="609600" y="779764"/>
                  </a:cubicBezTo>
                  <a:cubicBezTo>
                    <a:pt x="665018" y="786691"/>
                    <a:pt x="840510" y="698947"/>
                    <a:pt x="900546" y="710492"/>
                  </a:cubicBezTo>
                  <a:cubicBezTo>
                    <a:pt x="960582" y="722037"/>
                    <a:pt x="930564" y="823637"/>
                    <a:pt x="969818" y="849037"/>
                  </a:cubicBezTo>
                  <a:cubicBezTo>
                    <a:pt x="1009073" y="874437"/>
                    <a:pt x="1046018" y="865201"/>
                    <a:pt x="1136073" y="862892"/>
                  </a:cubicBezTo>
                  <a:cubicBezTo>
                    <a:pt x="1226128" y="860583"/>
                    <a:pt x="1424710" y="955256"/>
                    <a:pt x="1510146" y="835183"/>
                  </a:cubicBezTo>
                  <a:cubicBezTo>
                    <a:pt x="1595582" y="715110"/>
                    <a:pt x="1616364" y="135528"/>
                    <a:pt x="1648691" y="142455"/>
                  </a:cubicBezTo>
                  <a:cubicBezTo>
                    <a:pt x="1681018" y="149382"/>
                    <a:pt x="1704109" y="876746"/>
                    <a:pt x="1704109" y="876746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A0C7E32-46DE-E44D-9FCF-23673361492C}"/>
              </a:ext>
            </a:extLst>
          </p:cNvPr>
          <p:cNvGrpSpPr>
            <a:grpSpLocks noChangeAspect="1"/>
          </p:cNvGrpSpPr>
          <p:nvPr/>
        </p:nvGrpSpPr>
        <p:grpSpPr>
          <a:xfrm>
            <a:off x="2828267" y="3049799"/>
            <a:ext cx="1584000" cy="1008000"/>
            <a:chOff x="2736827" y="3324120"/>
            <a:chExt cx="1911927" cy="121668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BF870E9-27C2-8C4A-A48D-D65942E84707}"/>
                </a:ext>
              </a:extLst>
            </p:cNvPr>
            <p:cNvCxnSpPr/>
            <p:nvPr/>
          </p:nvCxnSpPr>
          <p:spPr>
            <a:xfrm>
              <a:off x="2926393" y="3324120"/>
              <a:ext cx="0" cy="1216684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29FDC7D0-6479-C240-9F53-A21C066BD5D5}"/>
                </a:ext>
              </a:extLst>
            </p:cNvPr>
            <p:cNvCxnSpPr/>
            <p:nvPr/>
          </p:nvCxnSpPr>
          <p:spPr>
            <a:xfrm flipH="1">
              <a:off x="2736827" y="440686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D892A3BA-F471-3944-A01E-DC56812CA332}"/>
                </a:ext>
              </a:extLst>
            </p:cNvPr>
            <p:cNvSpPr/>
            <p:nvPr/>
          </p:nvSpPr>
          <p:spPr>
            <a:xfrm>
              <a:off x="3009520" y="3526764"/>
              <a:ext cx="1524000" cy="804567"/>
            </a:xfrm>
            <a:custGeom>
              <a:avLst/>
              <a:gdLst>
                <a:gd name="connsiteX0" fmla="*/ 0 w 1524000"/>
                <a:gd name="connsiteY0" fmla="*/ 804567 h 804567"/>
                <a:gd name="connsiteX1" fmla="*/ 138546 w 1524000"/>
                <a:gd name="connsiteY1" fmla="*/ 347367 h 804567"/>
                <a:gd name="connsiteX2" fmla="*/ 387927 w 1524000"/>
                <a:gd name="connsiteY2" fmla="*/ 610604 h 804567"/>
                <a:gd name="connsiteX3" fmla="*/ 512618 w 1524000"/>
                <a:gd name="connsiteY3" fmla="*/ 679876 h 804567"/>
                <a:gd name="connsiteX4" fmla="*/ 595746 w 1524000"/>
                <a:gd name="connsiteY4" fmla="*/ 388931 h 804567"/>
                <a:gd name="connsiteX5" fmla="*/ 762000 w 1524000"/>
                <a:gd name="connsiteY5" fmla="*/ 111840 h 804567"/>
                <a:gd name="connsiteX6" fmla="*/ 748146 w 1524000"/>
                <a:gd name="connsiteY6" fmla="*/ 569040 h 804567"/>
                <a:gd name="connsiteX7" fmla="*/ 997527 w 1524000"/>
                <a:gd name="connsiteY7" fmla="*/ 679876 h 804567"/>
                <a:gd name="connsiteX8" fmla="*/ 1191491 w 1524000"/>
                <a:gd name="connsiteY8" fmla="*/ 167258 h 804567"/>
                <a:gd name="connsiteX9" fmla="*/ 1427018 w 1524000"/>
                <a:gd name="connsiteY9" fmla="*/ 28713 h 804567"/>
                <a:gd name="connsiteX10" fmla="*/ 1482436 w 1524000"/>
                <a:gd name="connsiteY10" fmla="*/ 666022 h 804567"/>
                <a:gd name="connsiteX11" fmla="*/ 1524000 w 1524000"/>
                <a:gd name="connsiteY11" fmla="*/ 763004 h 80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0" h="804567">
                  <a:moveTo>
                    <a:pt x="0" y="804567"/>
                  </a:moveTo>
                  <a:cubicBezTo>
                    <a:pt x="36946" y="592130"/>
                    <a:pt x="73892" y="379694"/>
                    <a:pt x="138546" y="347367"/>
                  </a:cubicBezTo>
                  <a:cubicBezTo>
                    <a:pt x="203201" y="315040"/>
                    <a:pt x="325582" y="555186"/>
                    <a:pt x="387927" y="610604"/>
                  </a:cubicBezTo>
                  <a:cubicBezTo>
                    <a:pt x="450272" y="666022"/>
                    <a:pt x="477982" y="716821"/>
                    <a:pt x="512618" y="679876"/>
                  </a:cubicBezTo>
                  <a:cubicBezTo>
                    <a:pt x="547254" y="642931"/>
                    <a:pt x="554182" y="483604"/>
                    <a:pt x="595746" y="388931"/>
                  </a:cubicBezTo>
                  <a:cubicBezTo>
                    <a:pt x="637310" y="294258"/>
                    <a:pt x="736600" y="81822"/>
                    <a:pt x="762000" y="111840"/>
                  </a:cubicBezTo>
                  <a:cubicBezTo>
                    <a:pt x="787400" y="141858"/>
                    <a:pt x="708892" y="474367"/>
                    <a:pt x="748146" y="569040"/>
                  </a:cubicBezTo>
                  <a:cubicBezTo>
                    <a:pt x="787400" y="663713"/>
                    <a:pt x="923636" y="746840"/>
                    <a:pt x="997527" y="679876"/>
                  </a:cubicBezTo>
                  <a:cubicBezTo>
                    <a:pt x="1071418" y="612912"/>
                    <a:pt x="1119909" y="275785"/>
                    <a:pt x="1191491" y="167258"/>
                  </a:cubicBezTo>
                  <a:cubicBezTo>
                    <a:pt x="1263073" y="58731"/>
                    <a:pt x="1378527" y="-54414"/>
                    <a:pt x="1427018" y="28713"/>
                  </a:cubicBezTo>
                  <a:cubicBezTo>
                    <a:pt x="1475509" y="111840"/>
                    <a:pt x="1466272" y="543640"/>
                    <a:pt x="1482436" y="666022"/>
                  </a:cubicBezTo>
                  <a:cubicBezTo>
                    <a:pt x="1498600" y="788404"/>
                    <a:pt x="1524000" y="763004"/>
                    <a:pt x="1524000" y="763004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B80E4CB-E87F-5D42-A19C-4537BF4F2B7B}"/>
              </a:ext>
            </a:extLst>
          </p:cNvPr>
          <p:cNvGrpSpPr>
            <a:grpSpLocks/>
          </p:cNvGrpSpPr>
          <p:nvPr/>
        </p:nvGrpSpPr>
        <p:grpSpPr>
          <a:xfrm>
            <a:off x="2828267" y="4450834"/>
            <a:ext cx="1598400" cy="1008000"/>
            <a:chOff x="2901419" y="3713940"/>
            <a:chExt cx="1911927" cy="130232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AAB0EB30-C84B-4441-99F3-F020B15B1697}"/>
                </a:ext>
              </a:extLst>
            </p:cNvPr>
            <p:cNvCxnSpPr/>
            <p:nvPr/>
          </p:nvCxnSpPr>
          <p:spPr>
            <a:xfrm>
              <a:off x="3090985" y="3713940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46D36F01-398A-B440-959B-E08EDAD6E2E7}"/>
                </a:ext>
              </a:extLst>
            </p:cNvPr>
            <p:cNvCxnSpPr/>
            <p:nvPr/>
          </p:nvCxnSpPr>
          <p:spPr>
            <a:xfrm flipH="1">
              <a:off x="2901419" y="4796686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5FBD869C-F6E4-264D-9D34-4FE964C084D2}"/>
                </a:ext>
              </a:extLst>
            </p:cNvPr>
            <p:cNvSpPr/>
            <p:nvPr/>
          </p:nvSpPr>
          <p:spPr>
            <a:xfrm>
              <a:off x="3187967" y="4484238"/>
              <a:ext cx="1593273" cy="209272"/>
            </a:xfrm>
            <a:custGeom>
              <a:avLst/>
              <a:gdLst>
                <a:gd name="connsiteX0" fmla="*/ 0 w 1593273"/>
                <a:gd name="connsiteY0" fmla="*/ 181484 h 209272"/>
                <a:gd name="connsiteX1" fmla="*/ 152400 w 1593273"/>
                <a:gd name="connsiteY1" fmla="*/ 153775 h 209272"/>
                <a:gd name="connsiteX2" fmla="*/ 387927 w 1593273"/>
                <a:gd name="connsiteY2" fmla="*/ 153775 h 209272"/>
                <a:gd name="connsiteX3" fmla="*/ 443346 w 1593273"/>
                <a:gd name="connsiteY3" fmla="*/ 209193 h 209272"/>
                <a:gd name="connsiteX4" fmla="*/ 554182 w 1593273"/>
                <a:gd name="connsiteY4" fmla="*/ 139921 h 209272"/>
                <a:gd name="connsiteX5" fmla="*/ 720436 w 1593273"/>
                <a:gd name="connsiteY5" fmla="*/ 181484 h 209272"/>
                <a:gd name="connsiteX6" fmla="*/ 1025236 w 1593273"/>
                <a:gd name="connsiteY6" fmla="*/ 195339 h 209272"/>
                <a:gd name="connsiteX7" fmla="*/ 1122218 w 1593273"/>
                <a:gd name="connsiteY7" fmla="*/ 139921 h 209272"/>
                <a:gd name="connsiteX8" fmla="*/ 1205346 w 1593273"/>
                <a:gd name="connsiteY8" fmla="*/ 195339 h 209272"/>
                <a:gd name="connsiteX9" fmla="*/ 1330036 w 1593273"/>
                <a:gd name="connsiteY9" fmla="*/ 1375 h 209272"/>
                <a:gd name="connsiteX10" fmla="*/ 1385455 w 1593273"/>
                <a:gd name="connsiteY10" fmla="*/ 112211 h 209272"/>
                <a:gd name="connsiteX11" fmla="*/ 1468582 w 1593273"/>
                <a:gd name="connsiteY11" fmla="*/ 181484 h 209272"/>
                <a:gd name="connsiteX12" fmla="*/ 1593273 w 1593273"/>
                <a:gd name="connsiteY12" fmla="*/ 181484 h 20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3273" h="209272">
                  <a:moveTo>
                    <a:pt x="0" y="181484"/>
                  </a:moveTo>
                  <a:cubicBezTo>
                    <a:pt x="43873" y="169938"/>
                    <a:pt x="87746" y="158393"/>
                    <a:pt x="152400" y="153775"/>
                  </a:cubicBezTo>
                  <a:cubicBezTo>
                    <a:pt x="217055" y="149157"/>
                    <a:pt x="339436" y="144539"/>
                    <a:pt x="387927" y="153775"/>
                  </a:cubicBezTo>
                  <a:cubicBezTo>
                    <a:pt x="436418" y="163011"/>
                    <a:pt x="415637" y="211502"/>
                    <a:pt x="443346" y="209193"/>
                  </a:cubicBezTo>
                  <a:cubicBezTo>
                    <a:pt x="471055" y="206884"/>
                    <a:pt x="508000" y="144539"/>
                    <a:pt x="554182" y="139921"/>
                  </a:cubicBezTo>
                  <a:cubicBezTo>
                    <a:pt x="600364" y="135303"/>
                    <a:pt x="641927" y="172248"/>
                    <a:pt x="720436" y="181484"/>
                  </a:cubicBezTo>
                  <a:cubicBezTo>
                    <a:pt x="798945" y="190720"/>
                    <a:pt x="958272" y="202266"/>
                    <a:pt x="1025236" y="195339"/>
                  </a:cubicBezTo>
                  <a:cubicBezTo>
                    <a:pt x="1092200" y="188412"/>
                    <a:pt x="1092200" y="139921"/>
                    <a:pt x="1122218" y="139921"/>
                  </a:cubicBezTo>
                  <a:cubicBezTo>
                    <a:pt x="1152236" y="139921"/>
                    <a:pt x="1170710" y="218430"/>
                    <a:pt x="1205346" y="195339"/>
                  </a:cubicBezTo>
                  <a:cubicBezTo>
                    <a:pt x="1239982" y="172248"/>
                    <a:pt x="1300018" y="15230"/>
                    <a:pt x="1330036" y="1375"/>
                  </a:cubicBezTo>
                  <a:cubicBezTo>
                    <a:pt x="1360054" y="-12480"/>
                    <a:pt x="1362364" y="82193"/>
                    <a:pt x="1385455" y="112211"/>
                  </a:cubicBezTo>
                  <a:cubicBezTo>
                    <a:pt x="1408546" y="142229"/>
                    <a:pt x="1433946" y="169939"/>
                    <a:pt x="1468582" y="181484"/>
                  </a:cubicBezTo>
                  <a:cubicBezTo>
                    <a:pt x="1503218" y="193029"/>
                    <a:pt x="1593273" y="181484"/>
                    <a:pt x="1593273" y="181484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7754B615-CA72-594F-86D6-3C64DB27F56A}"/>
              </a:ext>
            </a:extLst>
          </p:cNvPr>
          <p:cNvGrpSpPr>
            <a:grpSpLocks/>
          </p:cNvGrpSpPr>
          <p:nvPr/>
        </p:nvGrpSpPr>
        <p:grpSpPr>
          <a:xfrm>
            <a:off x="2828267" y="5671523"/>
            <a:ext cx="1598400" cy="1008000"/>
            <a:chOff x="2901419" y="5142289"/>
            <a:chExt cx="1911927" cy="130232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F57C15D-E0E4-0B47-B3B4-BB91093A025B}"/>
                </a:ext>
              </a:extLst>
            </p:cNvPr>
            <p:cNvCxnSpPr/>
            <p:nvPr/>
          </p:nvCxnSpPr>
          <p:spPr>
            <a:xfrm>
              <a:off x="3090985" y="5142289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993DB37-3667-B144-A833-4CD569C351E9}"/>
                </a:ext>
              </a:extLst>
            </p:cNvPr>
            <p:cNvCxnSpPr/>
            <p:nvPr/>
          </p:nvCxnSpPr>
          <p:spPr>
            <a:xfrm flipH="1">
              <a:off x="2901419" y="6225035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EAF5FB4C-DE8C-1F4A-B880-4E38025CBB58}"/>
                </a:ext>
              </a:extLst>
            </p:cNvPr>
            <p:cNvSpPr/>
            <p:nvPr/>
          </p:nvSpPr>
          <p:spPr>
            <a:xfrm>
              <a:off x="3201822" y="5994764"/>
              <a:ext cx="1593398" cy="167249"/>
            </a:xfrm>
            <a:custGeom>
              <a:avLst/>
              <a:gdLst>
                <a:gd name="connsiteX0" fmla="*/ 0 w 1593398"/>
                <a:gd name="connsiteY0" fmla="*/ 167249 h 167249"/>
                <a:gd name="connsiteX1" fmla="*/ 55418 w 1593398"/>
                <a:gd name="connsiteY1" fmla="*/ 995 h 167249"/>
                <a:gd name="connsiteX2" fmla="*/ 277091 w 1593398"/>
                <a:gd name="connsiteY2" fmla="*/ 97976 h 167249"/>
                <a:gd name="connsiteX3" fmla="*/ 360218 w 1593398"/>
                <a:gd name="connsiteY3" fmla="*/ 97976 h 167249"/>
                <a:gd name="connsiteX4" fmla="*/ 568036 w 1593398"/>
                <a:gd name="connsiteY4" fmla="*/ 14849 h 167249"/>
                <a:gd name="connsiteX5" fmla="*/ 651163 w 1593398"/>
                <a:gd name="connsiteY5" fmla="*/ 42558 h 167249"/>
                <a:gd name="connsiteX6" fmla="*/ 762000 w 1593398"/>
                <a:gd name="connsiteY6" fmla="*/ 111831 h 167249"/>
                <a:gd name="connsiteX7" fmla="*/ 1025236 w 1593398"/>
                <a:gd name="connsiteY7" fmla="*/ 28704 h 167249"/>
                <a:gd name="connsiteX8" fmla="*/ 1205345 w 1593398"/>
                <a:gd name="connsiteY8" fmla="*/ 70267 h 167249"/>
                <a:gd name="connsiteX9" fmla="*/ 1233054 w 1593398"/>
                <a:gd name="connsiteY9" fmla="*/ 125685 h 167249"/>
                <a:gd name="connsiteX10" fmla="*/ 1371600 w 1593398"/>
                <a:gd name="connsiteY10" fmla="*/ 111831 h 167249"/>
                <a:gd name="connsiteX11" fmla="*/ 1482436 w 1593398"/>
                <a:gd name="connsiteY11" fmla="*/ 56413 h 167249"/>
                <a:gd name="connsiteX12" fmla="*/ 1551709 w 1593398"/>
                <a:gd name="connsiteY12" fmla="*/ 111831 h 167249"/>
                <a:gd name="connsiteX13" fmla="*/ 1593272 w 1593398"/>
                <a:gd name="connsiteY13" fmla="*/ 111831 h 167249"/>
                <a:gd name="connsiteX14" fmla="*/ 1565563 w 1593398"/>
                <a:gd name="connsiteY14" fmla="*/ 125685 h 16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3398" h="167249">
                  <a:moveTo>
                    <a:pt x="0" y="167249"/>
                  </a:moveTo>
                  <a:cubicBezTo>
                    <a:pt x="4618" y="89894"/>
                    <a:pt x="9236" y="12540"/>
                    <a:pt x="55418" y="995"/>
                  </a:cubicBezTo>
                  <a:cubicBezTo>
                    <a:pt x="101600" y="-10550"/>
                    <a:pt x="226291" y="81813"/>
                    <a:pt x="277091" y="97976"/>
                  </a:cubicBezTo>
                  <a:cubicBezTo>
                    <a:pt x="327891" y="114139"/>
                    <a:pt x="311727" y="111830"/>
                    <a:pt x="360218" y="97976"/>
                  </a:cubicBezTo>
                  <a:cubicBezTo>
                    <a:pt x="408709" y="84122"/>
                    <a:pt x="519545" y="24085"/>
                    <a:pt x="568036" y="14849"/>
                  </a:cubicBezTo>
                  <a:cubicBezTo>
                    <a:pt x="616527" y="5613"/>
                    <a:pt x="618836" y="26394"/>
                    <a:pt x="651163" y="42558"/>
                  </a:cubicBezTo>
                  <a:cubicBezTo>
                    <a:pt x="683490" y="58722"/>
                    <a:pt x="699655" y="114140"/>
                    <a:pt x="762000" y="111831"/>
                  </a:cubicBezTo>
                  <a:cubicBezTo>
                    <a:pt x="824345" y="109522"/>
                    <a:pt x="951345" y="35631"/>
                    <a:pt x="1025236" y="28704"/>
                  </a:cubicBezTo>
                  <a:cubicBezTo>
                    <a:pt x="1099127" y="21777"/>
                    <a:pt x="1170709" y="54103"/>
                    <a:pt x="1205345" y="70267"/>
                  </a:cubicBezTo>
                  <a:cubicBezTo>
                    <a:pt x="1239981" y="86431"/>
                    <a:pt x="1205345" y="118758"/>
                    <a:pt x="1233054" y="125685"/>
                  </a:cubicBezTo>
                  <a:cubicBezTo>
                    <a:pt x="1260763" y="132612"/>
                    <a:pt x="1330036" y="123376"/>
                    <a:pt x="1371600" y="111831"/>
                  </a:cubicBezTo>
                  <a:cubicBezTo>
                    <a:pt x="1413164" y="100286"/>
                    <a:pt x="1452418" y="56413"/>
                    <a:pt x="1482436" y="56413"/>
                  </a:cubicBezTo>
                  <a:cubicBezTo>
                    <a:pt x="1512454" y="56413"/>
                    <a:pt x="1533236" y="102595"/>
                    <a:pt x="1551709" y="111831"/>
                  </a:cubicBezTo>
                  <a:cubicBezTo>
                    <a:pt x="1570182" y="121067"/>
                    <a:pt x="1590963" y="109522"/>
                    <a:pt x="1593272" y="111831"/>
                  </a:cubicBezTo>
                  <a:cubicBezTo>
                    <a:pt x="1595581" y="114140"/>
                    <a:pt x="1565563" y="125685"/>
                    <a:pt x="1565563" y="125685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C0041CBF-C9F9-EA4B-97F5-2C3649632372}"/>
              </a:ext>
            </a:extLst>
          </p:cNvPr>
          <p:cNvSpPr txBox="1"/>
          <p:nvPr/>
        </p:nvSpPr>
        <p:spPr>
          <a:xfrm>
            <a:off x="3493030" y="6475978"/>
            <a:ext cx="364202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is-IS" altLang="zh-TW" dirty="0">
                <a:latin typeface="Microsoft JhengHei" charset="0"/>
                <a:ea typeface="Microsoft JhengHei" charset="0"/>
                <a:cs typeface="Microsoft JhengHei" charset="0"/>
              </a:rPr>
              <a:t>…</a:t>
            </a:r>
            <a:endParaRPr kumimoji="1" lang="zh-TW" altLang="en-US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B9EF680-CF5C-BF4F-831E-C276AD2EA11A}"/>
              </a:ext>
            </a:extLst>
          </p:cNvPr>
          <p:cNvSpPr txBox="1"/>
          <p:nvPr/>
        </p:nvSpPr>
        <p:spPr>
          <a:xfrm rot="16200000">
            <a:off x="157488" y="406758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Feature Engineering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4E121CB-E830-A94E-B1CB-8F8D48FEFC37}"/>
              </a:ext>
            </a:extLst>
          </p:cNvPr>
          <p:cNvCxnSpPr>
            <a:cxnSpLocks/>
          </p:cNvCxnSpPr>
          <p:nvPr/>
        </p:nvCxnSpPr>
        <p:spPr>
          <a:xfrm>
            <a:off x="2072368" y="7156905"/>
            <a:ext cx="257808" cy="0"/>
          </a:xfrm>
          <a:prstGeom prst="line">
            <a:avLst/>
          </a:prstGeom>
          <a:ln w="22225">
            <a:solidFill>
              <a:srgbClr val="2D2D2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A6C025D-6863-FC48-80C8-0A9B058EDBCF}"/>
              </a:ext>
            </a:extLst>
          </p:cNvPr>
          <p:cNvSpPr txBox="1"/>
          <p:nvPr/>
        </p:nvSpPr>
        <p:spPr>
          <a:xfrm rot="16200000">
            <a:off x="2580954" y="405102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Clustering Techniques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A5255B1-E237-E647-A11C-C9B1083403B2}"/>
              </a:ext>
            </a:extLst>
          </p:cNvPr>
          <p:cNvCxnSpPr/>
          <p:nvPr/>
        </p:nvCxnSpPr>
        <p:spPr>
          <a:xfrm flipV="1">
            <a:off x="2147295" y="1438212"/>
            <a:ext cx="576000" cy="1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EC833F2-53ED-2745-B081-8BD7C5C5796A}"/>
              </a:ext>
            </a:extLst>
          </p:cNvPr>
          <p:cNvCxnSpPr/>
          <p:nvPr/>
        </p:nvCxnSpPr>
        <p:spPr>
          <a:xfrm flipV="1">
            <a:off x="4733136" y="1438212"/>
            <a:ext cx="576000" cy="1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F5ED214C-0D4E-FB49-97E2-167F9F3083CC}"/>
              </a:ext>
            </a:extLst>
          </p:cNvPr>
          <p:cNvCxnSpPr/>
          <p:nvPr/>
        </p:nvCxnSpPr>
        <p:spPr>
          <a:xfrm flipV="1">
            <a:off x="7208908" y="1438212"/>
            <a:ext cx="861667" cy="2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14805BF0-79E7-9F4F-A78D-ED3F6D38469D}"/>
              </a:ext>
            </a:extLst>
          </p:cNvPr>
          <p:cNvCxnSpPr/>
          <p:nvPr/>
        </p:nvCxnSpPr>
        <p:spPr>
          <a:xfrm flipV="1">
            <a:off x="9762336" y="1438212"/>
            <a:ext cx="813756" cy="2066"/>
          </a:xfrm>
          <a:prstGeom prst="straightConnector1">
            <a:avLst/>
          </a:prstGeom>
          <a:ln w="38100">
            <a:solidFill>
              <a:srgbClr val="D0CFC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F6D5D4A-B83D-7746-A452-BB70399FFF05}"/>
              </a:ext>
            </a:extLst>
          </p:cNvPr>
          <p:cNvSpPr txBox="1"/>
          <p:nvPr/>
        </p:nvSpPr>
        <p:spPr>
          <a:xfrm rot="16200000">
            <a:off x="8102932" y="4115229"/>
            <a:ext cx="4536000" cy="307777"/>
          </a:xfrm>
          <a:prstGeom prst="rect">
            <a:avLst/>
          </a:prstGeom>
          <a:solidFill>
            <a:schemeClr val="bg2"/>
          </a:solidFill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Results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6506F989-386D-FC49-98A9-071EB56820F9}"/>
              </a:ext>
            </a:extLst>
          </p:cNvPr>
          <p:cNvGrpSpPr/>
          <p:nvPr/>
        </p:nvGrpSpPr>
        <p:grpSpPr>
          <a:xfrm>
            <a:off x="10576092" y="3472949"/>
            <a:ext cx="1574096" cy="1574096"/>
            <a:chOff x="10470076" y="3472949"/>
            <a:chExt cx="1574096" cy="1574096"/>
          </a:xfrm>
        </p:grpSpPr>
        <p:pic>
          <p:nvPicPr>
            <p:cNvPr id="45" name="Picture 44">
              <a:extLst>
                <a:ext uri="{FF2B5EF4-FFF2-40B4-BE49-F238E27FC236}">
                  <a16:creationId xmlns="" xmlns:a16="http://schemas.microsoft.com/office/drawing/2014/main" id="{7968D2F0-40C2-664C-AEB4-CE870691B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0076" y="3472949"/>
              <a:ext cx="1574096" cy="1574096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396781B6-BD5A-3749-8F20-C25CB3822978}"/>
                </a:ext>
              </a:extLst>
            </p:cNvPr>
            <p:cNvSpPr/>
            <p:nvPr/>
          </p:nvSpPr>
          <p:spPr>
            <a:xfrm>
              <a:off x="10611544" y="3946834"/>
              <a:ext cx="1276804" cy="84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41ABFAF-419D-7B42-AD16-DCEBA41B5E47}"/>
              </a:ext>
            </a:extLst>
          </p:cNvPr>
          <p:cNvSpPr/>
          <p:nvPr/>
        </p:nvSpPr>
        <p:spPr>
          <a:xfrm>
            <a:off x="10740537" y="3928243"/>
            <a:ext cx="1255363" cy="369332"/>
          </a:xfrm>
          <a:prstGeom prst="rect">
            <a:avLst/>
          </a:prstGeom>
          <a:solidFill>
            <a:srgbClr val="D0CFC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83C51719-794D-FF4F-B817-D576DB1CB776}"/>
              </a:ext>
            </a:extLst>
          </p:cNvPr>
          <p:cNvSpPr/>
          <p:nvPr/>
        </p:nvSpPr>
        <p:spPr>
          <a:xfrm>
            <a:off x="10738472" y="4331664"/>
            <a:ext cx="612000" cy="4680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230CE44-32AD-CE45-BE37-66C47D177C5E}"/>
              </a:ext>
            </a:extLst>
          </p:cNvPr>
          <p:cNvSpPr/>
          <p:nvPr/>
        </p:nvSpPr>
        <p:spPr>
          <a:xfrm>
            <a:off x="11386958" y="4330841"/>
            <a:ext cx="612000" cy="46800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624419" y="3530803"/>
            <a:ext cx="1124017" cy="1186511"/>
          </a:xfrm>
          <a:custGeom>
            <a:avLst/>
            <a:gdLst>
              <a:gd name="connsiteX0" fmla="*/ 788486 w 1124017"/>
              <a:gd name="connsiteY0" fmla="*/ 0 h 1186511"/>
              <a:gd name="connsiteX1" fmla="*/ 900171 w 1124017"/>
              <a:gd name="connsiteY1" fmla="*/ 78274 h 1186511"/>
              <a:gd name="connsiteX2" fmla="*/ 1124017 w 1124017"/>
              <a:gd name="connsiteY2" fmla="*/ 537321 h 1186511"/>
              <a:gd name="connsiteX3" fmla="*/ 359758 w 1124017"/>
              <a:gd name="connsiteY3" fmla="*/ 1186511 h 1186511"/>
              <a:gd name="connsiteX4" fmla="*/ 62274 w 1124017"/>
              <a:gd name="connsiteY4" fmla="*/ 1135495 h 1186511"/>
              <a:gd name="connsiteX5" fmla="*/ 0 w 1124017"/>
              <a:gd name="connsiteY5" fmla="*/ 1106782 h 11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017" h="1186511">
                <a:moveTo>
                  <a:pt x="788486" y="0"/>
                </a:moveTo>
                <a:lnTo>
                  <a:pt x="900171" y="78274"/>
                </a:lnTo>
                <a:cubicBezTo>
                  <a:pt x="1038475" y="195755"/>
                  <a:pt x="1124017" y="358052"/>
                  <a:pt x="1124017" y="537321"/>
                </a:cubicBezTo>
                <a:cubicBezTo>
                  <a:pt x="1124017" y="895859"/>
                  <a:pt x="781847" y="1186511"/>
                  <a:pt x="359758" y="1186511"/>
                </a:cubicBezTo>
                <a:cubicBezTo>
                  <a:pt x="254236" y="1186511"/>
                  <a:pt x="153709" y="1168345"/>
                  <a:pt x="62274" y="1135495"/>
                </a:cubicBezTo>
                <a:lnTo>
                  <a:pt x="0" y="110678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Oval 50"/>
          <p:cNvSpPr/>
          <p:nvPr/>
        </p:nvSpPr>
        <p:spPr>
          <a:xfrm>
            <a:off x="5203194" y="5134878"/>
            <a:ext cx="1528518" cy="1298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Freeform 51"/>
          <p:cNvSpPr/>
          <p:nvPr/>
        </p:nvSpPr>
        <p:spPr>
          <a:xfrm>
            <a:off x="5221614" y="3406615"/>
            <a:ext cx="1126964" cy="1188127"/>
          </a:xfrm>
          <a:custGeom>
            <a:avLst/>
            <a:gdLst>
              <a:gd name="connsiteX0" fmla="*/ 764259 w 1126964"/>
              <a:gd name="connsiteY0" fmla="*/ 0 h 1188127"/>
              <a:gd name="connsiteX1" fmla="*/ 1061744 w 1126964"/>
              <a:gd name="connsiteY1" fmla="*/ 51017 h 1188127"/>
              <a:gd name="connsiteX2" fmla="*/ 1126964 w 1126964"/>
              <a:gd name="connsiteY2" fmla="*/ 81087 h 1188127"/>
              <a:gd name="connsiteX3" fmla="*/ 338295 w 1126964"/>
              <a:gd name="connsiteY3" fmla="*/ 1188127 h 1188127"/>
              <a:gd name="connsiteX4" fmla="*/ 336955 w 1126964"/>
              <a:gd name="connsiteY4" fmla="*/ 1187509 h 1188127"/>
              <a:gd name="connsiteX5" fmla="*/ 0 w 1126964"/>
              <a:gd name="connsiteY5" fmla="*/ 649190 h 1188127"/>
              <a:gd name="connsiteX6" fmla="*/ 764259 w 1126964"/>
              <a:gd name="connsiteY6" fmla="*/ 0 h 11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964" h="1188127">
                <a:moveTo>
                  <a:pt x="764259" y="0"/>
                </a:moveTo>
                <a:cubicBezTo>
                  <a:pt x="869782" y="0"/>
                  <a:pt x="970309" y="18166"/>
                  <a:pt x="1061744" y="51017"/>
                </a:cubicBezTo>
                <a:lnTo>
                  <a:pt x="1126964" y="81087"/>
                </a:lnTo>
                <a:lnTo>
                  <a:pt x="338295" y="1188127"/>
                </a:lnTo>
                <a:lnTo>
                  <a:pt x="336955" y="1187509"/>
                </a:lnTo>
                <a:cubicBezTo>
                  <a:pt x="133660" y="1070845"/>
                  <a:pt x="0" y="873277"/>
                  <a:pt x="0" y="649190"/>
                </a:cubicBezTo>
                <a:cubicBezTo>
                  <a:pt x="0" y="290652"/>
                  <a:pt x="342170" y="0"/>
                  <a:pt x="764259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3711" y="3490434"/>
            <a:ext cx="729434" cy="7294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9852" y="3870193"/>
            <a:ext cx="729434" cy="72943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3031" y="5270917"/>
            <a:ext cx="974488" cy="974488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>
            <a:off x="5195980" y="1772101"/>
            <a:ext cx="1528518" cy="12983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2051" y="1903451"/>
            <a:ext cx="1085733" cy="108573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7754B615-CA72-594F-86D6-3C64DB27F56A}"/>
              </a:ext>
            </a:extLst>
          </p:cNvPr>
          <p:cNvGrpSpPr>
            <a:grpSpLocks/>
          </p:cNvGrpSpPr>
          <p:nvPr/>
        </p:nvGrpSpPr>
        <p:grpSpPr>
          <a:xfrm>
            <a:off x="8526331" y="3603518"/>
            <a:ext cx="1227050" cy="655957"/>
            <a:chOff x="2901419" y="5142289"/>
            <a:chExt cx="1911927" cy="130232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3F57C15D-E0E4-0B47-B3B4-BB91093A025B}"/>
                </a:ext>
              </a:extLst>
            </p:cNvPr>
            <p:cNvCxnSpPr/>
            <p:nvPr/>
          </p:nvCxnSpPr>
          <p:spPr>
            <a:xfrm>
              <a:off x="3090985" y="5142289"/>
              <a:ext cx="0" cy="1302327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6993DB37-3667-B144-A833-4CD569C351E9}"/>
                </a:ext>
              </a:extLst>
            </p:cNvPr>
            <p:cNvCxnSpPr/>
            <p:nvPr/>
          </p:nvCxnSpPr>
          <p:spPr>
            <a:xfrm flipH="1">
              <a:off x="2901419" y="6225035"/>
              <a:ext cx="1911927" cy="0"/>
            </a:xfrm>
            <a:prstGeom prst="line">
              <a:avLst/>
            </a:prstGeom>
            <a:ln w="38100">
              <a:solidFill>
                <a:srgbClr val="3C3C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reeform 60">
              <a:extLst>
                <a:ext uri="{FF2B5EF4-FFF2-40B4-BE49-F238E27FC236}">
                  <a16:creationId xmlns="" xmlns:a16="http://schemas.microsoft.com/office/drawing/2014/main" id="{EAF5FB4C-DE8C-1F4A-B880-4E38025CBB58}"/>
                </a:ext>
              </a:extLst>
            </p:cNvPr>
            <p:cNvSpPr/>
            <p:nvPr/>
          </p:nvSpPr>
          <p:spPr>
            <a:xfrm>
              <a:off x="3201822" y="5404078"/>
              <a:ext cx="1593398" cy="757935"/>
            </a:xfrm>
            <a:custGeom>
              <a:avLst/>
              <a:gdLst>
                <a:gd name="connsiteX0" fmla="*/ 0 w 1593398"/>
                <a:gd name="connsiteY0" fmla="*/ 167249 h 167249"/>
                <a:gd name="connsiteX1" fmla="*/ 55418 w 1593398"/>
                <a:gd name="connsiteY1" fmla="*/ 995 h 167249"/>
                <a:gd name="connsiteX2" fmla="*/ 277091 w 1593398"/>
                <a:gd name="connsiteY2" fmla="*/ 97976 h 167249"/>
                <a:gd name="connsiteX3" fmla="*/ 360218 w 1593398"/>
                <a:gd name="connsiteY3" fmla="*/ 97976 h 167249"/>
                <a:gd name="connsiteX4" fmla="*/ 568036 w 1593398"/>
                <a:gd name="connsiteY4" fmla="*/ 14849 h 167249"/>
                <a:gd name="connsiteX5" fmla="*/ 651163 w 1593398"/>
                <a:gd name="connsiteY5" fmla="*/ 42558 h 167249"/>
                <a:gd name="connsiteX6" fmla="*/ 762000 w 1593398"/>
                <a:gd name="connsiteY6" fmla="*/ 111831 h 167249"/>
                <a:gd name="connsiteX7" fmla="*/ 1025236 w 1593398"/>
                <a:gd name="connsiteY7" fmla="*/ 28704 h 167249"/>
                <a:gd name="connsiteX8" fmla="*/ 1205345 w 1593398"/>
                <a:gd name="connsiteY8" fmla="*/ 70267 h 167249"/>
                <a:gd name="connsiteX9" fmla="*/ 1233054 w 1593398"/>
                <a:gd name="connsiteY9" fmla="*/ 125685 h 167249"/>
                <a:gd name="connsiteX10" fmla="*/ 1371600 w 1593398"/>
                <a:gd name="connsiteY10" fmla="*/ 111831 h 167249"/>
                <a:gd name="connsiteX11" fmla="*/ 1482436 w 1593398"/>
                <a:gd name="connsiteY11" fmla="*/ 56413 h 167249"/>
                <a:gd name="connsiteX12" fmla="*/ 1551709 w 1593398"/>
                <a:gd name="connsiteY12" fmla="*/ 111831 h 167249"/>
                <a:gd name="connsiteX13" fmla="*/ 1593272 w 1593398"/>
                <a:gd name="connsiteY13" fmla="*/ 111831 h 167249"/>
                <a:gd name="connsiteX14" fmla="*/ 1565563 w 1593398"/>
                <a:gd name="connsiteY14" fmla="*/ 125685 h 16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3398" h="167249">
                  <a:moveTo>
                    <a:pt x="0" y="167249"/>
                  </a:moveTo>
                  <a:cubicBezTo>
                    <a:pt x="4618" y="89894"/>
                    <a:pt x="9236" y="12540"/>
                    <a:pt x="55418" y="995"/>
                  </a:cubicBezTo>
                  <a:cubicBezTo>
                    <a:pt x="101600" y="-10550"/>
                    <a:pt x="226291" y="81813"/>
                    <a:pt x="277091" y="97976"/>
                  </a:cubicBezTo>
                  <a:cubicBezTo>
                    <a:pt x="327891" y="114139"/>
                    <a:pt x="311727" y="111830"/>
                    <a:pt x="360218" y="97976"/>
                  </a:cubicBezTo>
                  <a:cubicBezTo>
                    <a:pt x="408709" y="84122"/>
                    <a:pt x="519545" y="24085"/>
                    <a:pt x="568036" y="14849"/>
                  </a:cubicBezTo>
                  <a:cubicBezTo>
                    <a:pt x="616527" y="5613"/>
                    <a:pt x="618836" y="26394"/>
                    <a:pt x="651163" y="42558"/>
                  </a:cubicBezTo>
                  <a:cubicBezTo>
                    <a:pt x="683490" y="58722"/>
                    <a:pt x="699655" y="114140"/>
                    <a:pt x="762000" y="111831"/>
                  </a:cubicBezTo>
                  <a:cubicBezTo>
                    <a:pt x="824345" y="109522"/>
                    <a:pt x="951345" y="35631"/>
                    <a:pt x="1025236" y="28704"/>
                  </a:cubicBezTo>
                  <a:cubicBezTo>
                    <a:pt x="1099127" y="21777"/>
                    <a:pt x="1170709" y="54103"/>
                    <a:pt x="1205345" y="70267"/>
                  </a:cubicBezTo>
                  <a:cubicBezTo>
                    <a:pt x="1239981" y="86431"/>
                    <a:pt x="1205345" y="118758"/>
                    <a:pt x="1233054" y="125685"/>
                  </a:cubicBezTo>
                  <a:cubicBezTo>
                    <a:pt x="1260763" y="132612"/>
                    <a:pt x="1330036" y="123376"/>
                    <a:pt x="1371600" y="111831"/>
                  </a:cubicBezTo>
                  <a:cubicBezTo>
                    <a:pt x="1413164" y="100286"/>
                    <a:pt x="1452418" y="56413"/>
                    <a:pt x="1482436" y="56413"/>
                  </a:cubicBezTo>
                  <a:cubicBezTo>
                    <a:pt x="1512454" y="56413"/>
                    <a:pt x="1533236" y="102595"/>
                    <a:pt x="1551709" y="111831"/>
                  </a:cubicBezTo>
                  <a:cubicBezTo>
                    <a:pt x="1570182" y="121067"/>
                    <a:pt x="1590963" y="109522"/>
                    <a:pt x="1593272" y="111831"/>
                  </a:cubicBezTo>
                  <a:cubicBezTo>
                    <a:pt x="1595581" y="114140"/>
                    <a:pt x="1565563" y="125685"/>
                    <a:pt x="1565563" y="125685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3C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165791" y="3059499"/>
            <a:ext cx="1603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100%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10024" y="4731489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60%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59914" y="6459788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0%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(Alert</a:t>
            </a:r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List)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88551" y="5291242"/>
            <a:ext cx="1553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1"/>
                </a:solidFill>
              </a:rPr>
              <a:t>prob_1</a:t>
            </a:r>
            <a:r>
              <a:rPr lang="zh-TW" altLang="en-US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x</a:t>
            </a:r>
            <a:endParaRPr lang="zh-TW" alt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8503303" y="5291242"/>
            <a:ext cx="143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1"/>
                </a:solidFill>
              </a:rPr>
              <a:t>prob_2</a:t>
            </a:r>
            <a:r>
              <a:rPr lang="zh-TW" altLang="en-US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endParaRPr lang="zh-TW" alt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6917635" y="2715356"/>
            <a:ext cx="1600278" cy="92680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900492" y="4000679"/>
            <a:ext cx="1538656" cy="1942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950483" y="4152764"/>
            <a:ext cx="1560088" cy="123981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792713">
            <a:off x="7389036" y="2980745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6714" y="375896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19277462">
            <a:off x="7218652" y="4560719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matching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01708" y="5576178"/>
            <a:ext cx="2648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Log</a:t>
            </a:r>
            <a:r>
              <a:rPr lang="en-US" altLang="zh-TW" sz="1400" baseline="-25000" dirty="0" smtClean="0"/>
              <a:t>2</a:t>
            </a:r>
            <a:r>
              <a:rPr lang="en-US" altLang="zh-TW" sz="1400" dirty="0" smtClean="0"/>
              <a:t>(0.9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x </a:t>
            </a:r>
            <a:r>
              <a:rPr lang="en-US" altLang="zh-TW" sz="1400" dirty="0"/>
              <a:t>Log</a:t>
            </a:r>
            <a:r>
              <a:rPr lang="en-US" altLang="zh-TW" sz="1400" baseline="-25000" dirty="0"/>
              <a:t>2</a:t>
            </a:r>
            <a:r>
              <a:rPr lang="en-US" altLang="zh-TW" sz="1400" dirty="0"/>
              <a:t>(</a:t>
            </a:r>
            <a:r>
              <a:rPr lang="zh-TW" altLang="en-US" sz="1400" dirty="0"/>
              <a:t> </a:t>
            </a:r>
            <a:r>
              <a:rPr lang="en-US" altLang="zh-TW" sz="1400" dirty="0" smtClean="0"/>
              <a:t>1.0</a:t>
            </a:r>
            <a:r>
              <a:rPr lang="zh-TW" altLang="en-US" sz="1400" dirty="0" smtClean="0"/>
              <a:t> </a:t>
            </a:r>
            <a:r>
              <a:rPr lang="en-US" altLang="zh-TW" sz="1400" dirty="0"/>
              <a:t>+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en-US" altLang="zh-TW" sz="1400" dirty="0" smtClean="0"/>
              <a:t>) = 0.9</a:t>
            </a:r>
            <a:endParaRPr lang="zh-TW" altLang="en-US" sz="1400" dirty="0"/>
          </a:p>
          <a:p>
            <a:endParaRPr lang="zh-TW" alt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194567" y="5562925"/>
            <a:ext cx="0" cy="1819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94567" y="5757563"/>
            <a:ext cx="23990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419287" y="5837788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群內相似度 </a:t>
            </a:r>
            <a:endParaRPr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517913" y="5853981"/>
            <a:ext cx="1616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單群含有</a:t>
            </a:r>
          </a:p>
          <a:p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         </a:t>
            </a:r>
            <a:r>
              <a:rPr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alert</a:t>
            </a:r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400" dirty="0" smtClean="0">
                <a:latin typeface="Microsoft JhengHei" charset="0"/>
                <a:ea typeface="Microsoft JhengHei" charset="0"/>
                <a:cs typeface="Microsoft JhengHei" charset="0"/>
              </a:rPr>
              <a:t>list</a:t>
            </a:r>
            <a:r>
              <a:rPr lang="zh-TW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比例</a:t>
            </a:r>
            <a:endParaRPr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98868" y="4225279"/>
            <a:ext cx="1991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Pattern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being</a:t>
            </a:r>
            <a:r>
              <a:rPr lang="zh-TW" altLang="en-US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1200" b="1" dirty="0" smtClean="0">
                <a:solidFill>
                  <a:schemeClr val="bg1">
                    <a:lumMod val="65000"/>
                  </a:schemeClr>
                </a:solidFill>
                <a:latin typeface="Microsoft JhengHei" charset="0"/>
                <a:ea typeface="Microsoft JhengHei" charset="0"/>
                <a:cs typeface="Microsoft JhengHei" charset="0"/>
              </a:rPr>
              <a:t>compared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9377" y="1647984"/>
            <a:ext cx="4321115" cy="519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4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069" y="30632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b="1" dirty="0" smtClean="0">
                <a:latin typeface="Microsoft JhengHei" charset="0"/>
                <a:ea typeface="Microsoft JhengHei" charset="0"/>
                <a:cs typeface="Microsoft JhengHei" charset="0"/>
              </a:rPr>
              <a:t>取得數值序列資料</a:t>
            </a:r>
          </a:p>
          <a:p>
            <a:pPr algn="ctr"/>
            <a:r>
              <a:rPr kumimoji="1" lang="en-US" altLang="zh-TW" b="1" dirty="0" err="1" smtClean="0">
                <a:latin typeface="Microsoft JhengHei" charset="0"/>
                <a:ea typeface="Microsoft JhengHei" charset="0"/>
                <a:cs typeface="Microsoft JhengHei" charset="0"/>
              </a:rPr>
              <a:t>MinMax</a:t>
            </a:r>
            <a:r>
              <a:rPr kumimoji="1" lang="zh-TW" altLang="en-US" b="1" dirty="0" smtClean="0"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TW" b="1" dirty="0" smtClean="0">
                <a:latin typeface="Microsoft JhengHei" charset="0"/>
                <a:ea typeface="Microsoft JhengHei" charset="0"/>
                <a:cs typeface="Microsoft JhengHei" charset="0"/>
              </a:rPr>
              <a:t>Scaling</a:t>
            </a:r>
            <a:endParaRPr kumimoji="1" lang="zh-TW" altLang="en-US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3578899">
            <a:off x="3294261" y="3151681"/>
            <a:ext cx="350036" cy="33076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428" y="313356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Microsoft JhengHei" charset="0"/>
                <a:ea typeface="Microsoft JhengHei" charset="0"/>
                <a:cs typeface="Microsoft JhengHei" charset="0"/>
              </a:rPr>
              <a:t>序列字元化</a:t>
            </a:r>
            <a:endParaRPr lang="zh-TW" altLang="en-US" sz="20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3578899">
            <a:off x="5663777" y="3151682"/>
            <a:ext cx="350036" cy="33076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38328" y="3111135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Microsoft JhengHei" charset="0"/>
                <a:ea typeface="Microsoft JhengHei" charset="0"/>
                <a:cs typeface="Microsoft JhengHei" charset="0"/>
              </a:rPr>
              <a:t>序列相似度比對</a:t>
            </a:r>
            <a:endParaRPr lang="zh-TW" altLang="en-US" sz="20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9" name="Right Triangle 8"/>
          <p:cNvSpPr/>
          <p:nvPr/>
        </p:nvSpPr>
        <p:spPr>
          <a:xfrm rot="13578899">
            <a:off x="8872924" y="3186545"/>
            <a:ext cx="350036" cy="330769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73500" y="304787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latin typeface="Microsoft JhengHei" charset="0"/>
                <a:ea typeface="Microsoft JhengHei" charset="0"/>
                <a:cs typeface="Microsoft JhengHei" charset="0"/>
              </a:rPr>
              <a:t>序列相似度集群</a:t>
            </a:r>
            <a:endParaRPr lang="zh-TW" altLang="en-US" sz="20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3" y="4226566"/>
            <a:ext cx="4116365" cy="1988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643545"/>
            <a:ext cx="5108600" cy="21809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43" y="4210947"/>
            <a:ext cx="5361587" cy="20828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288424" y="1932071"/>
            <a:ext cx="2862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Alert</a:t>
            </a:r>
            <a:r>
              <a:rPr kumimoji="1" lang="zh-TW" altLang="en-US" dirty="0"/>
              <a:t> </a:t>
            </a:r>
            <a:r>
              <a:rPr kumimoji="1" lang="en-US" altLang="zh-TW" dirty="0"/>
              <a:t>list</a:t>
            </a:r>
            <a:r>
              <a:rPr kumimoji="1" lang="zh-TW" altLang="en-US" dirty="0"/>
              <a:t> 在分群中佔比：</a:t>
            </a:r>
            <a:r>
              <a:rPr kumimoji="1" lang="en-US" altLang="zh-TW" dirty="0"/>
              <a:t>[0.56,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0.32,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0.82,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0.62,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0.1,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0.64,</a:t>
            </a:r>
            <a:r>
              <a:rPr kumimoji="1" lang="zh-TW" altLang="en-US" dirty="0"/>
              <a:t> </a:t>
            </a:r>
            <a:r>
              <a:rPr kumimoji="1" lang="en-US" altLang="zh-TW" dirty="0"/>
              <a:t>1.0,</a:t>
            </a:r>
            <a:r>
              <a:rPr kumimoji="1" lang="zh-TW" altLang="en-US" dirty="0"/>
              <a:t> </a:t>
            </a:r>
            <a:r>
              <a:rPr kumimoji="1" lang="en-US" altLang="zh-TW" dirty="0"/>
              <a:t>0.69,</a:t>
            </a:r>
            <a:r>
              <a:rPr kumimoji="1" lang="zh-TW" altLang="en-US" dirty="0"/>
              <a:t> </a:t>
            </a:r>
            <a:r>
              <a:rPr kumimoji="1" lang="en-US" altLang="zh-TW" dirty="0"/>
              <a:t>0,</a:t>
            </a:r>
            <a:r>
              <a:rPr kumimoji="1" lang="zh-TW" altLang="en-US" dirty="0"/>
              <a:t> </a:t>
            </a:r>
            <a:r>
              <a:rPr kumimoji="1" lang="en-US" altLang="zh-TW" dirty="0"/>
              <a:t>0,</a:t>
            </a:r>
            <a:r>
              <a:rPr kumimoji="1" lang="zh-TW" altLang="en-US" dirty="0"/>
              <a:t> </a:t>
            </a:r>
            <a:r>
              <a:rPr kumimoji="1" lang="en-US" altLang="zh-TW" dirty="0"/>
              <a:t>0,</a:t>
            </a:r>
            <a:r>
              <a:rPr kumimoji="1" lang="zh-TW" altLang="en-US" dirty="0"/>
              <a:t> </a:t>
            </a:r>
            <a:r>
              <a:rPr kumimoji="1" lang="en-US" altLang="zh-TW" dirty="0"/>
              <a:t>0,</a:t>
            </a:r>
            <a:r>
              <a:rPr kumimoji="1" lang="zh-TW" altLang="en-US" dirty="0"/>
              <a:t> </a:t>
            </a:r>
            <a:r>
              <a:rPr kumimoji="1" lang="en-US" altLang="zh-TW" dirty="0"/>
              <a:t>0]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1A076EF-4B37-7F48-B9E2-1B1768D1D244}"/>
              </a:ext>
            </a:extLst>
          </p:cNvPr>
          <p:cNvSpPr txBox="1"/>
          <p:nvPr/>
        </p:nvSpPr>
        <p:spPr>
          <a:xfrm>
            <a:off x="1851457" y="583535"/>
            <a:ext cx="8048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讀書會</a:t>
            </a:r>
          </a:p>
          <a:p>
            <a:pPr algn="ctr"/>
            <a:endParaRPr lang="zh-TW" altLang="en-US" sz="4000" b="1" dirty="0" smtClean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3904" y="23336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第一輪：</a:t>
            </a:r>
            <a:r>
              <a:rPr lang="en-US" altLang="zh-TW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Feature</a:t>
            </a:r>
            <a:r>
              <a:rPr lang="zh-TW" altLang="en-US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Engineering</a:t>
            </a:r>
            <a:endParaRPr lang="zh-TW" altLang="en-US" sz="24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第二輪：</a:t>
            </a:r>
            <a:r>
              <a:rPr lang="en-US" altLang="zh-TW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Data</a:t>
            </a:r>
            <a:r>
              <a:rPr lang="zh-TW" altLang="en-US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 </a:t>
            </a:r>
            <a:r>
              <a:rPr lang="en-US" altLang="zh-TW" sz="24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Structure</a:t>
            </a:r>
            <a:endParaRPr lang="zh-TW" altLang="en-US" sz="2400" b="1" dirty="0" smtClean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第三輪：各自的專案使用的技術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第四輪：分組深入研究某一樣技術</a:t>
            </a:r>
            <a:endParaRPr lang="zh-TW" altLang="en-US" sz="24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0632" y="48674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第四輪：分組深入研究某一樣技術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0986" y="2403086"/>
            <a:ext cx="818685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2D2D2D"/>
                </a:solidFill>
                <a:latin typeface="Microsoft JhengHei" charset="0"/>
                <a:ea typeface="Microsoft JhengHei" charset="0"/>
                <a:cs typeface="Microsoft JhengHei" charset="0"/>
              </a:rPr>
              <a:t>發想：</a:t>
            </a:r>
          </a:p>
          <a:p>
            <a:endParaRPr lang="zh-TW" altLang="en-US" sz="2400" b="1" dirty="0">
              <a:solidFill>
                <a:srgbClr val="2D2D2D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lang="zh-TW" altLang="en-US" sz="2400" dirty="0" smtClean="0">
                <a:latin typeface="Microsoft JhengHei" charset="0"/>
                <a:ea typeface="Microsoft JhengHei" charset="0"/>
                <a:cs typeface="Microsoft JhengHei" charset="0"/>
              </a:rPr>
              <a:t>一到兩個人為一組，每週由一組進行技術方法介紹，</a:t>
            </a:r>
          </a:p>
          <a:p>
            <a:r>
              <a:rPr lang="zh-TW" altLang="en-US" sz="2400" dirty="0" smtClean="0">
                <a:latin typeface="Microsoft JhengHei" charset="0"/>
                <a:ea typeface="Microsoft JhengHei" charset="0"/>
                <a:cs typeface="Microsoft JhengHei" charset="0"/>
              </a:rPr>
              <a:t>組內的成員，每次每人報告都需呈現程式碼並進行介紹。</a:t>
            </a:r>
          </a:p>
          <a:p>
            <a:endParaRPr lang="zh-TW" altLang="en-US" sz="24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r>
              <a:rPr lang="zh-TW" altLang="en-US" sz="2400" dirty="0" smtClean="0">
                <a:latin typeface="Microsoft JhengHei" charset="0"/>
                <a:ea typeface="Microsoft JhengHei" charset="0"/>
                <a:cs typeface="Microsoft JhengHei" charset="0"/>
              </a:rPr>
              <a:t>此輪為深入持續的技術研究，因此同一主題將報告三次。</a:t>
            </a:r>
          </a:p>
          <a:p>
            <a:endParaRPr lang="zh-TW" altLang="en-US" sz="2400" dirty="0">
              <a:latin typeface="Microsoft JhengHei" charset="0"/>
              <a:ea typeface="Microsoft JhengHei" charset="0"/>
              <a:cs typeface="Microsoft JhengHei" charset="0"/>
            </a:endParaRPr>
          </a:p>
          <a:p>
            <a:pPr algn="ctr"/>
            <a:r>
              <a:rPr lang="en-US" altLang="zh-TW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-</a:t>
            </a:r>
            <a:r>
              <a:rPr lang="zh-TW" altLang="en-US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意見回饋</a:t>
            </a:r>
            <a:r>
              <a:rPr lang="en-US" altLang="zh-TW" sz="2400" b="1" dirty="0" smtClean="0">
                <a:latin typeface="Microsoft JhengHei" charset="0"/>
                <a:ea typeface="Microsoft JhengHei" charset="0"/>
                <a:cs typeface="Microsoft JhengHei" charset="0"/>
              </a:rPr>
              <a:t>-</a:t>
            </a:r>
            <a:endParaRPr lang="zh-TW" altLang="en-US" sz="2400" b="1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455</Words>
  <Application>Microsoft Macintosh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Microsoft JhengHei</vt:lpstr>
      <vt:lpstr>宋体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2019-09-29T02:58:04Z</dcterms:created>
  <dcterms:modified xsi:type="dcterms:W3CDTF">2019-10-07T00:25:13Z</dcterms:modified>
</cp:coreProperties>
</file>