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6" r:id="rId4"/>
    <p:sldId id="261" r:id="rId5"/>
    <p:sldId id="270" r:id="rId6"/>
    <p:sldId id="262" r:id="rId7"/>
    <p:sldId id="264" r:id="rId8"/>
    <p:sldId id="268" r:id="rId9"/>
    <p:sldId id="269" r:id="rId10"/>
    <p:sldId id="271" r:id="rId11"/>
    <p:sldId id="274" r:id="rId12"/>
    <p:sldId id="275" r:id="rId13"/>
    <p:sldId id="276" r:id="rId14"/>
    <p:sldId id="277" r:id="rId15"/>
    <p:sldId id="278" r:id="rId16"/>
    <p:sldId id="279" r:id="rId17"/>
    <p:sldId id="288" r:id="rId18"/>
    <p:sldId id="281" r:id="rId19"/>
    <p:sldId id="290" r:id="rId20"/>
    <p:sldId id="286" r:id="rId21"/>
    <p:sldId id="291" r:id="rId22"/>
    <p:sldId id="273" r:id="rId23"/>
    <p:sldId id="258" r:id="rId24"/>
    <p:sldId id="272" r:id="rId2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59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A8D3-4080-43CF-BB3C-64D63CB69F50}" type="datetimeFigureOut">
              <a:rPr lang="zh-TW" altLang="en-US" smtClean="0"/>
              <a:t>2019/11/25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AB4B5-64D2-44BA-BF64-F9E1FB9C62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5002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A8D3-4080-43CF-BB3C-64D63CB69F50}" type="datetimeFigureOut">
              <a:rPr lang="zh-TW" altLang="en-US" smtClean="0"/>
              <a:t>2019/11/25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AB4B5-64D2-44BA-BF64-F9E1FB9C62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2228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A8D3-4080-43CF-BB3C-64D63CB69F50}" type="datetimeFigureOut">
              <a:rPr lang="zh-TW" altLang="en-US" smtClean="0"/>
              <a:t>2019/11/25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AB4B5-64D2-44BA-BF64-F9E1FB9C62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1776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A8D3-4080-43CF-BB3C-64D63CB69F50}" type="datetimeFigureOut">
              <a:rPr lang="zh-TW" altLang="en-US" smtClean="0"/>
              <a:t>2019/11/25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AB4B5-64D2-44BA-BF64-F9E1FB9C62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0403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A8D3-4080-43CF-BB3C-64D63CB69F50}" type="datetimeFigureOut">
              <a:rPr lang="zh-TW" altLang="en-US" smtClean="0"/>
              <a:t>2019/11/25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AB4B5-64D2-44BA-BF64-F9E1FB9C62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0371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A8D3-4080-43CF-BB3C-64D63CB69F50}" type="datetimeFigureOut">
              <a:rPr lang="zh-TW" altLang="en-US" smtClean="0"/>
              <a:t>2019/11/25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AB4B5-64D2-44BA-BF64-F9E1FB9C62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8806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A8D3-4080-43CF-BB3C-64D63CB69F50}" type="datetimeFigureOut">
              <a:rPr lang="zh-TW" altLang="en-US" smtClean="0"/>
              <a:t>2019/11/25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AB4B5-64D2-44BA-BF64-F9E1FB9C62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5461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A8D3-4080-43CF-BB3C-64D63CB69F50}" type="datetimeFigureOut">
              <a:rPr lang="zh-TW" altLang="en-US" smtClean="0"/>
              <a:t>2019/11/25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AB4B5-64D2-44BA-BF64-F9E1FB9C62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9151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A8D3-4080-43CF-BB3C-64D63CB69F50}" type="datetimeFigureOut">
              <a:rPr lang="zh-TW" altLang="en-US" smtClean="0"/>
              <a:t>2019/11/25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AB4B5-64D2-44BA-BF64-F9E1FB9C62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8432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A8D3-4080-43CF-BB3C-64D63CB69F50}" type="datetimeFigureOut">
              <a:rPr lang="zh-TW" altLang="en-US" smtClean="0"/>
              <a:t>2019/11/25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AB4B5-64D2-44BA-BF64-F9E1FB9C62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15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A8D3-4080-43CF-BB3C-64D63CB69F50}" type="datetimeFigureOut">
              <a:rPr lang="zh-TW" altLang="en-US" smtClean="0"/>
              <a:t>2019/11/25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AB4B5-64D2-44BA-BF64-F9E1FB9C62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7538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0A8D3-4080-43CF-BB3C-64D63CB69F50}" type="datetimeFigureOut">
              <a:rPr lang="zh-TW" altLang="en-US" smtClean="0"/>
              <a:t>2019/11/25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BAB4B5-64D2-44BA-BF64-F9E1FB9C62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4876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tw.twincl.com/programming/*662v?source=post_page-----adc1650ada53----------------------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sz="88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設計模式</a:t>
            </a:r>
            <a:endParaRPr lang="zh-TW" altLang="en-US" sz="88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9761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77" y="99588"/>
            <a:ext cx="6041222" cy="2700243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799831"/>
            <a:ext cx="5979801" cy="3978998"/>
          </a:xfrm>
          <a:prstGeom prst="rect">
            <a:avLst/>
          </a:prstGeom>
        </p:spPr>
      </p:pic>
      <p:sp>
        <p:nvSpPr>
          <p:cNvPr id="6" name="上彎箭號 5"/>
          <p:cNvSpPr/>
          <p:nvPr/>
        </p:nvSpPr>
        <p:spPr>
          <a:xfrm rot="5400000">
            <a:off x="3610363" y="3293494"/>
            <a:ext cx="1339912" cy="1380065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808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3257025" y="1065135"/>
            <a:ext cx="5134739" cy="142192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indent="0" algn="ctr">
              <a:buNone/>
            </a:pPr>
            <a:r>
              <a:rPr lang="zh-TW" altLang="en-US" sz="9600" b="1" spc="50" dirty="0" smtClean="0">
                <a:ln w="0"/>
                <a:solidFill>
                  <a:srgbClr val="0070C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設計</a:t>
            </a:r>
            <a:r>
              <a:rPr lang="zh-TW" altLang="en-US" sz="9600" b="1" spc="50" dirty="0">
                <a:ln w="0"/>
                <a:solidFill>
                  <a:srgbClr val="0070C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模式</a:t>
            </a:r>
            <a:endParaRPr lang="zh-TW" altLang="en-US" sz="9600" b="1" cap="none" spc="50" dirty="0">
              <a:ln w="0"/>
              <a:solidFill>
                <a:srgbClr val="0070C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54816" y="3108533"/>
            <a:ext cx="851857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A</a:t>
            </a:r>
            <a:r>
              <a:rPr lang="en-US" altLang="zh-TW" dirty="0" smtClean="0"/>
              <a:t> </a:t>
            </a:r>
            <a:r>
              <a:rPr lang="en-US" altLang="zh-TW" dirty="0"/>
              <a:t>general purpose abstraction of a problem, which can be applied to a specific solution</a:t>
            </a:r>
            <a:r>
              <a:rPr lang="en-US" altLang="zh-TW" dirty="0" smtClean="0"/>
              <a:t>.</a:t>
            </a:r>
          </a:p>
          <a:p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They give the developer a selection of </a:t>
            </a:r>
            <a:r>
              <a:rPr lang="en-US" altLang="zh-TW" dirty="0" smtClean="0">
                <a:solidFill>
                  <a:srgbClr val="00B0F0"/>
                </a:solidFill>
              </a:rPr>
              <a:t>tried and tested solutions to </a:t>
            </a:r>
            <a:r>
              <a:rPr lang="en-US" altLang="zh-TW" dirty="0">
                <a:solidFill>
                  <a:srgbClr val="00B0F0"/>
                </a:solidFill>
              </a:rPr>
              <a:t>work with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They are </a:t>
            </a:r>
            <a:r>
              <a:rPr lang="en-US" altLang="zh-TW" dirty="0">
                <a:solidFill>
                  <a:srgbClr val="00B0F0"/>
                </a:solidFill>
              </a:rPr>
              <a:t>language neutral</a:t>
            </a:r>
            <a:r>
              <a:rPr lang="en-US" altLang="zh-TW" dirty="0"/>
              <a:t> and so can be </a:t>
            </a:r>
            <a:r>
              <a:rPr lang="en-US" altLang="zh-TW" dirty="0" smtClean="0"/>
              <a:t>applied </a:t>
            </a:r>
            <a:r>
              <a:rPr lang="en-US" altLang="zh-TW" dirty="0"/>
              <a:t>to any language that supports object-orientation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They </a:t>
            </a:r>
            <a:r>
              <a:rPr lang="en-US" altLang="zh-TW" dirty="0">
                <a:solidFill>
                  <a:srgbClr val="00B0F0"/>
                </a:solidFill>
              </a:rPr>
              <a:t>aid communication</a:t>
            </a:r>
            <a:r>
              <a:rPr lang="en-US" altLang="zh-TW" dirty="0"/>
              <a:t> by the very fact that they are well documented and can be researched if that is not the case.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They have </a:t>
            </a:r>
            <a:r>
              <a:rPr lang="en-US" altLang="zh-TW" dirty="0">
                <a:solidFill>
                  <a:srgbClr val="00B0F0"/>
                </a:solidFill>
              </a:rPr>
              <a:t>a proven track record</a:t>
            </a:r>
            <a:r>
              <a:rPr lang="en-US" altLang="zh-TW" dirty="0"/>
              <a:t> as they are already widely used and thus </a:t>
            </a:r>
            <a:r>
              <a:rPr lang="en-US" altLang="zh-TW" dirty="0">
                <a:solidFill>
                  <a:srgbClr val="00B0F0"/>
                </a:solidFill>
              </a:rPr>
              <a:t>reduce the technical risk</a:t>
            </a:r>
            <a:r>
              <a:rPr lang="en-US" altLang="zh-TW" dirty="0"/>
              <a:t> to the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They are highly flexible and can be used in practically any type of application or domain</a:t>
            </a:r>
          </a:p>
        </p:txBody>
      </p:sp>
    </p:spTree>
    <p:extLst>
      <p:ext uri="{BB962C8B-B14F-4D97-AF65-F5344CB8AC3E}">
        <p14:creationId xmlns:p14="http://schemas.microsoft.com/office/powerpoint/2010/main" val="218000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5612"/>
          </a:xfrm>
        </p:spPr>
        <p:txBody>
          <a:bodyPr/>
          <a:lstStyle/>
          <a:p>
            <a:r>
              <a:rPr lang="en-US" altLang="zh-TW" b="1" dirty="0"/>
              <a:t>The </a:t>
            </a:r>
            <a:r>
              <a:rPr lang="en-US" altLang="zh-TW" b="1" dirty="0" smtClean="0"/>
              <a:t>Factory Pattern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(</a:t>
            </a:r>
            <a:r>
              <a:rPr lang="en-US" altLang="zh-TW" b="1" dirty="0"/>
              <a:t>Creational </a:t>
            </a:r>
            <a:r>
              <a:rPr lang="en-US" altLang="zh-TW" b="1" dirty="0" smtClean="0"/>
              <a:t>patterns)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394234"/>
            <a:ext cx="10515600" cy="4782729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解釋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</a:p>
          <a:p>
            <a:pPr marL="0" indent="0">
              <a:buNone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Client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端可以建立一個物件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(object)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而不用知道此物件被哪一個類別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(class)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建立。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421" y="3015269"/>
            <a:ext cx="6891158" cy="316169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0467" y="113854"/>
            <a:ext cx="565690" cy="502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64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7505"/>
          </a:xfrm>
        </p:spPr>
        <p:txBody>
          <a:bodyPr/>
          <a:lstStyle/>
          <a:p>
            <a:r>
              <a:rPr lang="en-US" altLang="zh-TW" b="1" dirty="0"/>
              <a:t>Abstract </a:t>
            </a:r>
            <a:r>
              <a:rPr lang="en-US" altLang="zh-TW" b="1" dirty="0" smtClean="0"/>
              <a:t>Factory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(</a:t>
            </a:r>
            <a:r>
              <a:rPr lang="en-US" altLang="zh-TW" b="1" dirty="0"/>
              <a:t>Creational patterns)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67485"/>
            <a:ext cx="10515600" cy="4909478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</a:p>
          <a:p>
            <a:pPr marL="0" indent="0">
              <a:buNone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工廠方法適用於物件種類較少的情況，如果有多種不同類型的物件需要建立時，則可使用抽象工廠模式。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0467" y="113854"/>
            <a:ext cx="565690" cy="50254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442" y="2987644"/>
            <a:ext cx="6791165" cy="3603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74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4130"/>
          </a:xfrm>
        </p:spPr>
        <p:txBody>
          <a:bodyPr>
            <a:normAutofit fontScale="90000"/>
          </a:bodyPr>
          <a:lstStyle/>
          <a:p>
            <a:r>
              <a:rPr lang="en-US" altLang="zh-TW" b="1" dirty="0"/>
              <a:t>The Builder </a:t>
            </a:r>
            <a:r>
              <a:rPr lang="en-US" altLang="zh-TW" b="1" dirty="0" smtClean="0"/>
              <a:t>Pattern</a:t>
            </a:r>
            <a:r>
              <a:rPr lang="zh-TW" altLang="en-US" b="1" dirty="0" smtClean="0"/>
              <a:t> </a:t>
            </a:r>
            <a:r>
              <a:rPr lang="en-US" altLang="zh-TW" b="1" dirty="0"/>
              <a:t>(Creational patterns)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176950"/>
            <a:ext cx="10515600" cy="5000013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解釋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</a:p>
          <a:p>
            <a:pPr marL="0" indent="0">
              <a:buNone/>
            </a:pP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物件需要多個部分組合起來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一步步建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立。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可以這麼理解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你要買電腦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工廠模式直接返回一個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既定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型號的電腦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但是構造模式允許你自訂電腦各種配置類型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組裝完成後給你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這個過程你可以傳入</a:t>
            </a:r>
            <a:r>
              <a:rPr lang="en-US" altLang="zh-CN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builder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從而自訂建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立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的方式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0467" y="113854"/>
            <a:ext cx="565690" cy="50254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056" y="3473173"/>
            <a:ext cx="4549140" cy="3116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53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6024"/>
          </a:xfrm>
        </p:spPr>
        <p:txBody>
          <a:bodyPr>
            <a:normAutofit fontScale="90000"/>
          </a:bodyPr>
          <a:lstStyle/>
          <a:p>
            <a:r>
              <a:rPr lang="en-US" altLang="zh-TW" b="1" dirty="0"/>
              <a:t>The Prototype </a:t>
            </a:r>
            <a:r>
              <a:rPr lang="en-US" altLang="zh-TW" b="1" dirty="0" smtClean="0"/>
              <a:t>Pattern</a:t>
            </a:r>
            <a:r>
              <a:rPr lang="zh-TW" altLang="en-US" b="1" dirty="0" smtClean="0"/>
              <a:t> </a:t>
            </a:r>
            <a:r>
              <a:rPr lang="en-US" altLang="zh-TW" b="1" dirty="0"/>
              <a:t>(Creational patterns)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041150"/>
            <a:ext cx="10515600" cy="4900424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[</a:t>
            </a:r>
            <a:r>
              <a:rPr lang="zh-TW" altLang="en-US" dirty="0" smtClean="0"/>
              <a:t>解釋</a:t>
            </a:r>
            <a:r>
              <a:rPr lang="en-US" altLang="zh-TW" dirty="0" smtClean="0"/>
              <a:t>]</a:t>
            </a:r>
          </a:p>
          <a:p>
            <a:pPr marL="0" indent="0">
              <a:buNone/>
            </a:pP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這是創建模式中的最後一個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用來克隆一個物件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有點像生物學中的有絲分裂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我們可以使用</a:t>
            </a:r>
            <a:r>
              <a:rPr lang="en-US" altLang="zh-CN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內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</a:t>
            </a: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CN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copy</a:t>
            </a: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模組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來</a:t>
            </a: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實現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拷貝分為深拷貝和淺拷貝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深拷貝會遞迴複製並建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立</a:t>
            </a: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新物件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而淺拷貝會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利用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reference</a:t>
            </a: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指向同一個物件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深拷貝的優點是物件之間互不影響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但是會耗費資源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立</a:t>
            </a: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比較耗時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；</a:t>
            </a: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如果不會修改物件可以使用淺拷貝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更加節省資源和建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立</a:t>
            </a: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時間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0467" y="113854"/>
            <a:ext cx="565690" cy="50254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4280" y="4283987"/>
            <a:ext cx="466344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99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229323"/>
            <a:ext cx="10515600" cy="712237"/>
          </a:xfrm>
        </p:spPr>
        <p:txBody>
          <a:bodyPr>
            <a:normAutofit/>
          </a:bodyPr>
          <a:lstStyle/>
          <a:p>
            <a:r>
              <a:rPr lang="en-US" altLang="zh-TW" sz="4000" b="1" dirty="0"/>
              <a:t>The Adapter </a:t>
            </a:r>
            <a:r>
              <a:rPr lang="en-US" altLang="zh-TW" sz="4000" b="1" dirty="0" smtClean="0"/>
              <a:t>Pattern (</a:t>
            </a:r>
            <a:r>
              <a:rPr lang="en-US" altLang="zh-TW" sz="4000" b="1" dirty="0"/>
              <a:t>Structural </a:t>
            </a:r>
            <a:r>
              <a:rPr lang="en-US" altLang="zh-TW" sz="4000" b="1" dirty="0" smtClean="0"/>
              <a:t>Patterns)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013988"/>
            <a:ext cx="10515600" cy="5162975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[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解釋</a:t>
            </a:r>
            <a:r>
              <a:rPr lang="en-US" altLang="zh-TW" dirty="0" smtClean="0"/>
              <a:t>]</a:t>
            </a:r>
          </a:p>
          <a:p>
            <a:pPr marL="0" indent="0">
              <a:buNone/>
            </a:pP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適配器模式通過引入間接層來實現不相容介面之間的適配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現實中最好的例子就是手機充電口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不同型號安卓手機都可以用同樣的充電線充電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CN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中可以通過繼承實現適配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也可以通過使用</a:t>
            </a:r>
            <a:r>
              <a:rPr lang="en-US" altLang="zh-CN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class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CN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__</a:t>
            </a:r>
            <a:r>
              <a:rPr lang="en-US" altLang="zh-CN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dict</a:t>
            </a:r>
            <a:r>
              <a:rPr lang="en-US" altLang="zh-CN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__</a:t>
            </a: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屬性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適配器模式和</a:t>
            </a:r>
            <a:r>
              <a:rPr lang="en-US" altLang="zh-CN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OOP</a:t>
            </a: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中的開閉原則關係密切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開閉原則強調對擴展開放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對修改關閉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通過適配器模式我們可以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透過</a:t>
            </a: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立</a:t>
            </a: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適配器模式在不修改原有類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別</a:t>
            </a: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代碼的情況下實現新的功能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3937" y="4438088"/>
            <a:ext cx="3612332" cy="241991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0467" y="113854"/>
            <a:ext cx="565690" cy="502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16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612648"/>
          </a:xfrm>
        </p:spPr>
        <p:txBody>
          <a:bodyPr>
            <a:normAutofit fontScale="90000"/>
          </a:bodyPr>
          <a:lstStyle/>
          <a:p>
            <a:r>
              <a:rPr lang="en-US" altLang="zh-TW" b="1" dirty="0"/>
              <a:t>The Observer </a:t>
            </a:r>
            <a:r>
              <a:rPr lang="en-US" altLang="zh-TW" b="1" dirty="0" smtClean="0"/>
              <a:t>Pattern</a:t>
            </a:r>
            <a:r>
              <a:rPr lang="zh-TW" altLang="en-US" b="1" dirty="0" smtClean="0"/>
              <a:t> </a:t>
            </a:r>
            <a:r>
              <a:rPr lang="en-US" altLang="zh-TW" b="1" dirty="0"/>
              <a:t>(Behavioral Patterns)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122630"/>
            <a:ext cx="10515600" cy="5054333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[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解釋</a:t>
            </a:r>
            <a:r>
              <a:rPr lang="en-US" altLang="zh-TW" dirty="0" smtClean="0"/>
              <a:t>]</a:t>
            </a:r>
          </a:p>
          <a:p>
            <a:pPr marL="0" indent="0">
              <a:buNone/>
            </a:pP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該模式用在當一個物件的狀態變更需要通知其他很多物件的時候，比如</a:t>
            </a:r>
            <a:r>
              <a:rPr lang="en-US" altLang="zh-CN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rss</a:t>
            </a: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訂閱或者在社交網站上訂閱某個頻道的更新。事件驅動系統也是一種發佈訂閱模式，事件作為發佈者，監聽器作為訂閱者，只不過這裡多個事件監聽器可以監聽同一個事件。 這裡實現一個”</a:t>
            </a:r>
            <a:r>
              <a:rPr lang="en-US" altLang="zh-CN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 </a:t>
            </a:r>
            <a:r>
              <a:rPr lang="en-US" altLang="zh-CN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Formatter</a:t>
            </a:r>
            <a:r>
              <a:rPr lang="en-US" altLang="zh-CN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來解釋發佈訂閱模式，一種資料可以有多個格式化</a:t>
            </a:r>
            <a:r>
              <a:rPr lang="en-US" altLang="zh-CN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Formatter</a:t>
            </a: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，當資料更新的時候，會通知所有的</a:t>
            </a:r>
            <a:r>
              <a:rPr lang="en-US" altLang="zh-CN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Formatter</a:t>
            </a: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格式化新的資料。使用繼承來實現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0467" y="113854"/>
            <a:ext cx="565690" cy="50254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92" y="4000500"/>
            <a:ext cx="347472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65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7382"/>
          </a:xfrm>
        </p:spPr>
        <p:txBody>
          <a:bodyPr>
            <a:normAutofit fontScale="90000"/>
          </a:bodyPr>
          <a:lstStyle/>
          <a:p>
            <a:r>
              <a:rPr lang="en-US" altLang="zh-TW" b="1" dirty="0"/>
              <a:t>The Facade </a:t>
            </a:r>
            <a:r>
              <a:rPr lang="en-US" altLang="zh-TW" b="1" dirty="0" smtClean="0"/>
              <a:t>Pattern</a:t>
            </a:r>
            <a:r>
              <a:rPr lang="zh-TW" altLang="en-US" b="1" dirty="0" smtClean="0"/>
              <a:t> </a:t>
            </a:r>
            <a:r>
              <a:rPr lang="en-US" altLang="zh-TW" b="1" dirty="0"/>
              <a:t>(Structural Patterns)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059255"/>
            <a:ext cx="10515600" cy="5117708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[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解釋</a:t>
            </a:r>
            <a:r>
              <a:rPr lang="en-US" altLang="zh-TW" dirty="0" smtClean="0"/>
              <a:t>]</a:t>
            </a:r>
            <a:endParaRPr lang="en-US" altLang="zh-CN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外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觀</a:t>
            </a: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模式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用來簡化複雜系統的訪問。通過簡化的介面只訪問需要的部分，隱藏系統複雜性。想像一下公司接線員，雖然公司內部運行機制比較複雜，但是接線員可以迅速幫你解決特定問題。</a:t>
            </a:r>
            <a:endParaRPr lang="en-US" altLang="zh-CN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0467" y="113854"/>
            <a:ext cx="565690" cy="50254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8809" y="3385996"/>
            <a:ext cx="6817291" cy="2512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00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274590"/>
            <a:ext cx="10515600" cy="648863"/>
          </a:xfrm>
        </p:spPr>
        <p:txBody>
          <a:bodyPr>
            <a:normAutofit/>
          </a:bodyPr>
          <a:lstStyle/>
          <a:p>
            <a:r>
              <a:rPr lang="en-US" altLang="zh-TW" sz="4000" b="1" dirty="0"/>
              <a:t>The Strategy </a:t>
            </a:r>
            <a:r>
              <a:rPr lang="en-US" altLang="zh-TW" sz="4000" b="1" dirty="0" smtClean="0"/>
              <a:t>Pattern</a:t>
            </a:r>
            <a:r>
              <a:rPr lang="zh-TW" altLang="en-US" sz="4000" b="1" dirty="0" smtClean="0"/>
              <a:t> </a:t>
            </a:r>
            <a:r>
              <a:rPr lang="en-US" altLang="zh-TW" sz="4000" b="1" dirty="0" smtClean="0"/>
              <a:t>(</a:t>
            </a:r>
            <a:r>
              <a:rPr lang="en-US" altLang="zh-TW" sz="4000" b="1" dirty="0"/>
              <a:t>Behavioral </a:t>
            </a:r>
            <a:r>
              <a:rPr lang="en-US" altLang="zh-TW" sz="4000" b="1" dirty="0" smtClean="0"/>
              <a:t>Patterns)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013988"/>
            <a:ext cx="10515600" cy="5162975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[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解釋</a:t>
            </a:r>
            <a:r>
              <a:rPr lang="en-US" altLang="zh-TW" dirty="0"/>
              <a:t>]</a:t>
            </a:r>
          </a:p>
          <a:p>
            <a:pPr marL="0" indent="0">
              <a:buNone/>
            </a:pP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根據問題的特徵選擇最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佳</a:t>
            </a: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的實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</a:t>
            </a: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策略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策略模式允許我們根據待處理資料的特徵靈活選用當前特徵下最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佳</a:t>
            </a: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的實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作，</a:t>
            </a: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比如常見庫的排序演算法一般都是混合了多種排序演算法的實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作。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0467" y="113854"/>
            <a:ext cx="565690" cy="50254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681" y="3296455"/>
            <a:ext cx="6120180" cy="3134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686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156897"/>
            <a:ext cx="10515600" cy="1038162"/>
          </a:xfrm>
        </p:spPr>
        <p:txBody>
          <a:bodyPr/>
          <a:lstStyle/>
          <a:p>
            <a:r>
              <a:rPr lang="zh-TW" altLang="en-US" dirty="0" smtClean="0"/>
              <a:t>大</a:t>
            </a:r>
            <a:r>
              <a:rPr lang="zh-TW" altLang="en-US" dirty="0"/>
              <a:t>綱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195059"/>
            <a:ext cx="10515600" cy="4351338"/>
          </a:xfrm>
        </p:spPr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TW" dirty="0" smtClean="0"/>
              <a:t>UML</a:t>
            </a:r>
            <a:r>
              <a:rPr lang="zh-TW" altLang="en-US" dirty="0" smtClean="0"/>
              <a:t>圖</a:t>
            </a:r>
            <a:endParaRPr lang="en-US" altLang="zh-TW" dirty="0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TW" dirty="0" smtClean="0"/>
              <a:t>OOP</a:t>
            </a:r>
            <a:r>
              <a:rPr lang="zh-TW" altLang="en-US" dirty="0" smtClean="0"/>
              <a:t>的四個概念</a:t>
            </a:r>
            <a:endParaRPr lang="en-US" altLang="zh-TW" dirty="0" smtClean="0"/>
          </a:p>
          <a:p>
            <a:pPr lvl="1">
              <a:lnSpc>
                <a:spcPct val="150000"/>
              </a:lnSpc>
            </a:pPr>
            <a:r>
              <a:rPr lang="zh-TW" altLang="en-US" dirty="0" smtClean="0"/>
              <a:t>抽象、封裝、繼承、多型</a:t>
            </a:r>
            <a:endParaRPr lang="en-US" altLang="zh-TW" dirty="0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 smtClean="0"/>
              <a:t>軟體設計的五個原則</a:t>
            </a:r>
            <a:endParaRPr lang="en-US" altLang="zh-TW" dirty="0" smtClean="0"/>
          </a:p>
          <a:p>
            <a:pPr lvl="1">
              <a:lnSpc>
                <a:spcPct val="150000"/>
              </a:lnSpc>
            </a:pPr>
            <a:r>
              <a:rPr lang="en-US" altLang="zh-TW" dirty="0" smtClean="0"/>
              <a:t>SOLID</a:t>
            </a:r>
            <a:endParaRPr lang="en-US" altLang="zh-TW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 smtClean="0"/>
              <a:t>設計模式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2685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2649"/>
          </a:xfrm>
        </p:spPr>
        <p:txBody>
          <a:bodyPr>
            <a:normAutofit fontScale="90000"/>
          </a:bodyPr>
          <a:lstStyle/>
          <a:p>
            <a:r>
              <a:rPr lang="en-US" altLang="zh-TW" b="1" dirty="0"/>
              <a:t>The Command </a:t>
            </a:r>
            <a:r>
              <a:rPr lang="en-US" altLang="zh-TW" b="1" dirty="0" smtClean="0"/>
              <a:t>Pattern</a:t>
            </a:r>
            <a:r>
              <a:rPr lang="zh-TW" altLang="en-US" b="1" dirty="0" smtClean="0"/>
              <a:t> </a:t>
            </a:r>
            <a:r>
              <a:rPr lang="en-US" altLang="zh-TW" b="1" dirty="0"/>
              <a:t>(Behavioral Patterns)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077362"/>
            <a:ext cx="10515600" cy="5099601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[</a:t>
            </a:r>
            <a:r>
              <a:rPr lang="zh-TW" altLang="en-US" dirty="0" smtClean="0"/>
              <a:t>解釋</a:t>
            </a:r>
            <a:r>
              <a:rPr lang="en-US" altLang="zh-TW" dirty="0" smtClean="0"/>
              <a:t>]</a:t>
            </a:r>
          </a:p>
          <a:p>
            <a:pPr marL="0" indent="0">
              <a:buNone/>
            </a:pP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命令模式説明我們把一個操作</a:t>
            </a:r>
            <a:r>
              <a:rPr lang="en-US" altLang="zh-CN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CN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undo,redo,copy,paste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等</a:t>
            </a:r>
            <a:r>
              <a:rPr lang="en-US" altLang="zh-CN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封裝成一個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物件，</a:t>
            </a: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通常是創建一個包含</a:t>
            </a:r>
            <a:r>
              <a:rPr lang="en-US" altLang="zh-CN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Operation</a:t>
            </a: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所有邏輯和方法的類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別。</a:t>
            </a: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通過命令模式可以控制命令的執行時間和過程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還可以用來組織事務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0467" y="113854"/>
            <a:ext cx="565690" cy="50254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576" y="3282683"/>
            <a:ext cx="5934848" cy="322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29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229325"/>
            <a:ext cx="10515600" cy="648862"/>
          </a:xfrm>
        </p:spPr>
        <p:txBody>
          <a:bodyPr>
            <a:normAutofit fontScale="90000"/>
          </a:bodyPr>
          <a:lstStyle/>
          <a:p>
            <a:r>
              <a:rPr lang="en-US" altLang="zh-TW" b="1" dirty="0"/>
              <a:t>The Template </a:t>
            </a:r>
            <a:r>
              <a:rPr lang="en-US" altLang="zh-TW" b="1" dirty="0" smtClean="0"/>
              <a:t>Pattern</a:t>
            </a:r>
            <a:r>
              <a:rPr lang="zh-TW" altLang="en-US" b="1" dirty="0" smtClean="0"/>
              <a:t> </a:t>
            </a:r>
            <a:r>
              <a:rPr lang="en-US" altLang="zh-TW" b="1" dirty="0"/>
              <a:t>(Behavioral Patterns)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077362"/>
            <a:ext cx="10515600" cy="5099601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[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解釋</a:t>
            </a:r>
            <a:r>
              <a:rPr lang="en-US" altLang="zh-TW" dirty="0"/>
              <a:t>]</a:t>
            </a:r>
          </a:p>
          <a:p>
            <a:pPr marL="0" indent="0">
              <a:buNone/>
            </a:pP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我們可以把代碼中重複的部分抽出來作為一個新的函數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把可變的部分作為函數參數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從而消除代碼冗餘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實際上這種模式</a:t>
            </a: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實現繼承</a:t>
            </a: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的時候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就在</a:t>
            </a: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了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920" y="3132713"/>
            <a:ext cx="5851443" cy="324342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0467" y="113854"/>
            <a:ext cx="565690" cy="502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995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010604" y="1337713"/>
            <a:ext cx="5844870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15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Appendix</a:t>
            </a:r>
            <a:endParaRPr lang="zh-TW" altLang="en-US" sz="115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8556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57505"/>
          </a:xfrm>
        </p:spPr>
        <p:txBody>
          <a:bodyPr/>
          <a:lstStyle/>
          <a:p>
            <a:r>
              <a:rPr lang="en-US" altLang="zh-TW" dirty="0" smtClean="0"/>
              <a:t>Interface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757505"/>
            <a:ext cx="10515600" cy="5419458"/>
          </a:xfrm>
        </p:spPr>
        <p:txBody>
          <a:bodyPr/>
          <a:lstStyle/>
          <a:p>
            <a:r>
              <a:rPr lang="zh-TW" altLang="en-US" dirty="0"/>
              <a:t>「抽象類別」是從子類中發現共通的東西，而泛化出現的，但是「接口」可以根本不預先知道子類是什麼，而僅僅事先定義行為本身，換句話說，「抽象類別」是類別的抽象化，而「接口」則是行為的抽象化。</a:t>
            </a:r>
          </a:p>
        </p:txBody>
      </p:sp>
    </p:spTree>
    <p:extLst>
      <p:ext uri="{BB962C8B-B14F-4D97-AF65-F5344CB8AC3E}">
        <p14:creationId xmlns:p14="http://schemas.microsoft.com/office/powerpoint/2010/main" val="384572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9398"/>
          </a:xfrm>
        </p:spPr>
        <p:txBody>
          <a:bodyPr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altLang="zh-TW" b="1" dirty="0" smtClean="0">
                <a:ln/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Composition better than inheritance</a:t>
            </a:r>
            <a:r>
              <a:rPr lang="zh-TW" altLang="en-US" b="1" dirty="0" smtClean="0">
                <a:ln/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？</a:t>
            </a:r>
            <a:endParaRPr lang="zh-TW" altLang="en-US" b="1" dirty="0">
              <a:ln/>
              <a:solidFill>
                <a:schemeClr val="accent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484768"/>
            <a:ext cx="10515600" cy="4692195"/>
          </a:xfrm>
        </p:spPr>
        <p:txBody>
          <a:bodyPr/>
          <a:lstStyle/>
          <a:p>
            <a:r>
              <a:rPr lang="en-US" altLang="zh-TW" dirty="0">
                <a:hlinkClick r:id="rId2"/>
              </a:rPr>
              <a:t>https://tw.twincl.com/programming/*662v?source=post_page-----adc1650ada53----------------------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6150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3976669" y="2206844"/>
            <a:ext cx="4238661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9600" b="1" cap="none" spc="50" dirty="0" smtClean="0">
                <a:ln w="0"/>
                <a:solidFill>
                  <a:srgbClr val="0070C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UML</a:t>
            </a:r>
            <a:r>
              <a:rPr lang="zh-TW" altLang="en-US" sz="9600" b="1" cap="none" spc="50" dirty="0" smtClean="0">
                <a:ln w="0"/>
                <a:solidFill>
                  <a:srgbClr val="0070C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圖</a:t>
            </a:r>
            <a:endParaRPr lang="zh-TW" altLang="en-US" sz="9600" b="1" cap="none" spc="50" dirty="0">
              <a:ln w="0"/>
              <a:solidFill>
                <a:srgbClr val="0070C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5050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41" y="1593410"/>
            <a:ext cx="4318104" cy="3186820"/>
          </a:xfr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472" y="1593410"/>
            <a:ext cx="3217187" cy="3340727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3386" y="1686123"/>
            <a:ext cx="3721313" cy="3248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16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292698"/>
            <a:ext cx="10515600" cy="902360"/>
          </a:xfrm>
        </p:spPr>
        <p:txBody>
          <a:bodyPr/>
          <a:lstStyle/>
          <a:p>
            <a:r>
              <a:rPr lang="en-US" altLang="zh-TW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Why OOP?</a:t>
            </a:r>
            <a:endParaRPr lang="zh-TW" altLang="en-US" b="1" dirty="0">
              <a:ln w="9525">
                <a:solidFill>
                  <a:schemeClr val="bg1"/>
                </a:solidFill>
                <a:prstDash val="solid"/>
              </a:ln>
              <a:solidFill>
                <a:srgbClr val="0070C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55895" y="1638679"/>
            <a:ext cx="10515600" cy="40559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600" b="1" dirty="0"/>
              <a:t>T</a:t>
            </a:r>
            <a:r>
              <a:rPr lang="en-US" altLang="zh-TW" sz="3600" b="1" dirty="0" smtClean="0"/>
              <a:t>op benefits</a:t>
            </a:r>
          </a:p>
          <a:p>
            <a:pPr marL="742950" indent="-742950">
              <a:buFont typeface="+mj-lt"/>
              <a:buAutoNum type="arabicPeriod"/>
            </a:pPr>
            <a:r>
              <a:rPr lang="en-US" altLang="zh-TW" sz="3600" dirty="0"/>
              <a:t>Modularity for easier troubleshooting</a:t>
            </a:r>
          </a:p>
          <a:p>
            <a:pPr marL="742950" indent="-742950">
              <a:buFont typeface="+mj-lt"/>
              <a:buAutoNum type="arabicPeriod"/>
            </a:pPr>
            <a:r>
              <a:rPr lang="en-US" altLang="zh-TW" sz="3600" dirty="0"/>
              <a:t>Reuse of code through inheritance</a:t>
            </a:r>
          </a:p>
          <a:p>
            <a:pPr marL="742950" indent="-742950">
              <a:buFont typeface="+mj-lt"/>
              <a:buAutoNum type="arabicPeriod"/>
            </a:pPr>
            <a:r>
              <a:rPr lang="en-US" altLang="zh-TW" sz="3600" dirty="0"/>
              <a:t>Flexibility through polymorphism</a:t>
            </a:r>
          </a:p>
          <a:p>
            <a:pPr marL="742950" indent="-742950">
              <a:buFont typeface="+mj-lt"/>
              <a:buAutoNum type="arabicPeriod"/>
            </a:pPr>
            <a:r>
              <a:rPr lang="en-US" altLang="zh-TW" sz="3600" dirty="0"/>
              <a:t>Effective problem solving</a:t>
            </a:r>
          </a:p>
          <a:p>
            <a:pPr marL="0" indent="0">
              <a:buNone/>
            </a:pPr>
            <a:endParaRPr lang="zh-TW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02907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1392755" y="693944"/>
            <a:ext cx="9171100" cy="142192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indent="0" algn="ctr">
              <a:buNone/>
            </a:pPr>
            <a:r>
              <a:rPr lang="en-US" altLang="zh-TW" sz="9600" b="1" cap="none" spc="50" dirty="0" smtClean="0">
                <a:ln w="0"/>
                <a:solidFill>
                  <a:srgbClr val="0070C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OOP</a:t>
            </a:r>
            <a:r>
              <a:rPr lang="zh-TW" altLang="en-US" sz="9600" b="1" cap="none" spc="50" dirty="0" smtClean="0">
                <a:ln w="0"/>
                <a:solidFill>
                  <a:srgbClr val="0070C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的四個概念</a:t>
            </a:r>
            <a:endParaRPr lang="zh-TW" altLang="en-US" sz="9600" b="1" cap="none" spc="50" dirty="0">
              <a:ln w="0"/>
              <a:solidFill>
                <a:srgbClr val="0070C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2492" y="2776512"/>
            <a:ext cx="5871627" cy="3167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87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8731996"/>
              </p:ext>
            </p:extLst>
          </p:nvPr>
        </p:nvGraphicFramePr>
        <p:xfrm>
          <a:off x="86761" y="1146615"/>
          <a:ext cx="7165065" cy="402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8253"/>
                <a:gridCol w="5386812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概念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說明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b="1" dirty="0" smtClean="0"/>
                        <a:t>抽象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TW" altLang="en-US" dirty="0" smtClean="0"/>
                        <a:t>找出關鍵性的特徵並加以描述</a:t>
                      </a:r>
                      <a:endParaRPr lang="en-US" altLang="zh-TW" dirty="0" smtClean="0"/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TW" altLang="en-US" sz="1800" dirty="0" smtClean="0"/>
                        <a:t>分類的基礎技巧就是抽象</a:t>
                      </a:r>
                      <a:endParaRPr lang="en-US" altLang="zh-TW" sz="18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800" dirty="0" smtClean="0"/>
                        <a:t>分類是必須的，但方式並非絕對的 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 smtClean="0"/>
                        <a:t>封裝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隱藏不必要為外界所知的資訊</a:t>
                      </a:r>
                      <a:endParaRPr lang="en-US" altLang="zh-TW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隱藏行為的變化</a:t>
                      </a:r>
                      <a:endParaRPr lang="en-US" altLang="zh-TW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車速與火星塞</a:t>
                      </a:r>
                      <a:endParaRPr lang="en-US" altLang="zh-TW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資料漏洞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b="1" dirty="0" smtClean="0"/>
                        <a:t>繼承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dirty="0" smtClean="0"/>
                        <a:t>子承父業，多個爸爸</a:t>
                      </a:r>
                      <a:endParaRPr lang="en-US" altLang="zh-TW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dirty="0" smtClean="0"/>
                        <a:t>爸爸不給的</a:t>
                      </a:r>
                      <a:r>
                        <a:rPr lang="en-US" altLang="zh-TW" dirty="0" smtClean="0"/>
                        <a:t>(privacy)</a:t>
                      </a:r>
                      <a:r>
                        <a:rPr lang="zh-TW" altLang="en-US" dirty="0" smtClean="0"/>
                        <a:t>，兒子不能強拿</a:t>
                      </a:r>
                      <a:endParaRPr lang="en-US" altLang="zh-TW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dirty="0" smtClean="0"/>
                        <a:t>程式碼的</a:t>
                      </a:r>
                      <a:r>
                        <a:rPr lang="en-US" altLang="zh-TW" dirty="0" smtClean="0"/>
                        <a:t>reuse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="1" dirty="0" smtClean="0"/>
                        <a:t>(</a:t>
                      </a:r>
                      <a:r>
                        <a:rPr lang="zh-TW" altLang="en-US" b="1" dirty="0" smtClean="0"/>
                        <a:t>繼承式</a:t>
                      </a:r>
                      <a:r>
                        <a:rPr lang="en-US" altLang="zh-TW" b="1" dirty="0" smtClean="0"/>
                        <a:t>)</a:t>
                      </a:r>
                      <a:r>
                        <a:rPr lang="zh-TW" altLang="en-US" b="1" dirty="0" smtClean="0"/>
                        <a:t>多型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繼承者會擁有被繼承者的型別特徵</a:t>
                      </a:r>
                      <a:endParaRPr lang="en-US" altLang="zh-TW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動物、貓、狗，叫</a:t>
                      </a:r>
                      <a:endParaRPr lang="en-US" altLang="zh-TW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962" y="1319597"/>
            <a:ext cx="4327558" cy="3791083"/>
          </a:xfrm>
          <a:prstGeom prst="rect">
            <a:avLst/>
          </a:prstGeom>
        </p:spPr>
      </p:pic>
      <p:cxnSp>
        <p:nvCxnSpPr>
          <p:cNvPr id="7" name="直線接點 6"/>
          <p:cNvCxnSpPr>
            <a:endCxn id="5" idx="1"/>
          </p:cNvCxnSpPr>
          <p:nvPr/>
        </p:nvCxnSpPr>
        <p:spPr>
          <a:xfrm>
            <a:off x="7242772" y="1982709"/>
            <a:ext cx="371190" cy="123243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>
            <a:endCxn id="5" idx="1"/>
          </p:cNvCxnSpPr>
          <p:nvPr/>
        </p:nvCxnSpPr>
        <p:spPr>
          <a:xfrm flipV="1">
            <a:off x="7242772" y="3215139"/>
            <a:ext cx="371190" cy="86797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>
            <a:endCxn id="5" idx="1"/>
          </p:cNvCxnSpPr>
          <p:nvPr/>
        </p:nvCxnSpPr>
        <p:spPr>
          <a:xfrm flipV="1">
            <a:off x="7242772" y="3215139"/>
            <a:ext cx="371190" cy="163751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603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3410934" y="693944"/>
            <a:ext cx="5134739" cy="142192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indent="0" algn="ctr">
              <a:buNone/>
            </a:pPr>
            <a:r>
              <a:rPr lang="zh-TW" altLang="en-US" sz="9600" b="1" spc="50" dirty="0" smtClean="0">
                <a:ln w="0"/>
                <a:solidFill>
                  <a:srgbClr val="0070C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五大原則</a:t>
            </a:r>
            <a:endParaRPr lang="zh-TW" altLang="en-US" sz="9600" b="1" cap="none" spc="50" dirty="0">
              <a:ln w="0"/>
              <a:solidFill>
                <a:srgbClr val="0070C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內容版面配置區 3"/>
          <p:cNvSpPr txBox="1">
            <a:spLocks/>
          </p:cNvSpPr>
          <p:nvPr/>
        </p:nvSpPr>
        <p:spPr>
          <a:xfrm>
            <a:off x="4021677" y="3109711"/>
            <a:ext cx="3913252" cy="1421928"/>
          </a:xfrm>
          <a:prstGeom prst="rect">
            <a:avLst/>
          </a:prstGeom>
          <a:noFill/>
        </p:spPr>
        <p:txBody>
          <a:bodyPr vert="horz" wrap="non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TW" sz="96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SOLID</a:t>
            </a:r>
            <a:endParaRPr lang="zh-TW" altLang="en-US" sz="9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487349" y="5125368"/>
            <a:ext cx="29819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>
                <a:latin typeface="Helvetica Neue"/>
              </a:rPr>
              <a:t>Robert C. Martin - Bob</a:t>
            </a:r>
            <a:r>
              <a:rPr lang="zh-TW" altLang="en-US" sz="2000" dirty="0">
                <a:latin typeface="Helvetica Neue"/>
              </a:rPr>
              <a:t>大叔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09322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8413821"/>
              </p:ext>
            </p:extLst>
          </p:nvPr>
        </p:nvGraphicFramePr>
        <p:xfrm>
          <a:off x="213511" y="105466"/>
          <a:ext cx="11456406" cy="439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9734"/>
                <a:gridCol w="8246672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原則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說明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/>
                        <a:t>S</a:t>
                      </a:r>
                      <a:r>
                        <a:rPr lang="en-US" altLang="zh-TW" sz="1600" dirty="0" smtClean="0"/>
                        <a:t>ingle responsibility principle</a:t>
                      </a:r>
                      <a:endParaRPr lang="zh-TW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class should have just one reason to change.</a:t>
                      </a:r>
                      <a:r>
                        <a:rPr lang="en-US" altLang="zh-TW" dirty="0" smtClean="0"/>
                        <a:t>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Reduce complexity.</a:t>
                      </a:r>
                      <a:endParaRPr lang="en-US" altLang="zh-TW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dirty="0" smtClean="0"/>
                        <a:t>職責切分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/>
                        <a:t>O</a:t>
                      </a:r>
                      <a:r>
                        <a:rPr lang="en-US" altLang="zh-TW" sz="1600" dirty="0" smtClean="0"/>
                        <a:t>pen/Closed Principle</a:t>
                      </a:r>
                      <a:endParaRPr lang="zh-TW" alt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Classes should be open for extension but closed for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modification.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Become robust, flexible, and reusable.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err="1" smtClean="0"/>
                        <a:t>L</a:t>
                      </a:r>
                      <a:r>
                        <a:rPr lang="en-US" altLang="zh-TW" sz="1600" dirty="0" err="1" smtClean="0"/>
                        <a:t>iskov</a:t>
                      </a:r>
                      <a:r>
                        <a:rPr lang="en-US" altLang="zh-TW" sz="1600" dirty="0" smtClean="0"/>
                        <a:t> substitution principle</a:t>
                      </a:r>
                      <a:endParaRPr lang="zh-TW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Functions that use pointers to base classes must be able to use objects of derived classes without knowing it.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使用父類別的地方，一定也會適用於子類別</a:t>
                      </a:r>
                      <a:r>
                        <a:rPr lang="zh-TW" altLang="en-US" dirty="0" smtClean="0"/>
                        <a:t> </a:t>
                      </a:r>
                      <a:endParaRPr lang="zh-TW" altLang="en-US" i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/>
                        <a:t>I</a:t>
                      </a:r>
                      <a:r>
                        <a:rPr lang="en-US" altLang="zh-TW" sz="1600" dirty="0" smtClean="0"/>
                        <a:t>nterface Segregation Principle </a:t>
                      </a:r>
                      <a:endParaRPr lang="zh-TW" altLang="en-US" sz="1600" b="1" spc="50" dirty="0" smtClean="0">
                        <a:ln w="0"/>
                        <a:solidFill>
                          <a:srgbClr val="0070C0"/>
                        </a:solidFill>
                        <a:effectLst>
                          <a:innerShdw blurRad="63500" dist="50800" dir="13500000">
                            <a:srgbClr val="000000">
                              <a:alpha val="50000"/>
                            </a:srgbClr>
                          </a:innerShdw>
                        </a:effectLst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Clients shouldn’t be forced to depend on methods they do not use.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在需要多型時，會比較容易為類別實作對應方法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/>
                        <a:t>D</a:t>
                      </a:r>
                      <a:r>
                        <a:rPr lang="en-US" altLang="zh-TW" sz="1600" dirty="0" smtClean="0"/>
                        <a:t>ependency Inversion Principle</a:t>
                      </a:r>
                      <a:r>
                        <a:rPr lang="en-US" altLang="zh-TW" sz="2000" b="1" dirty="0" smtClean="0"/>
                        <a:t> </a:t>
                      </a:r>
                      <a:endParaRPr lang="zh-TW" altLang="en-US" sz="20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High-level modules should not depend on low-level modules. Both should depend on abstractions.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program to an interface,  not an implementation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76" y="4788906"/>
            <a:ext cx="2171707" cy="177035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072" y="4769660"/>
            <a:ext cx="2455968" cy="1777778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359" y="4788322"/>
            <a:ext cx="2263586" cy="1777777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403" y="4793576"/>
            <a:ext cx="2414044" cy="1772524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4064" y="4793802"/>
            <a:ext cx="2416097" cy="1772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18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1531</TotalTime>
  <Words>1204</Words>
  <Application>Microsoft Office PowerPoint</Application>
  <PresentationFormat>寬螢幕</PresentationFormat>
  <Paragraphs>100</Paragraphs>
  <Slides>24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1" baseType="lpstr">
      <vt:lpstr>Helvetica Neue</vt:lpstr>
      <vt:lpstr>微軟正黑體</vt:lpstr>
      <vt:lpstr>新細明體</vt:lpstr>
      <vt:lpstr>Arial</vt:lpstr>
      <vt:lpstr>Calibri</vt:lpstr>
      <vt:lpstr>Calibri Light</vt:lpstr>
      <vt:lpstr>Office 佈景主題</vt:lpstr>
      <vt:lpstr>設計模式</vt:lpstr>
      <vt:lpstr>大綱 </vt:lpstr>
      <vt:lpstr>PowerPoint 簡報</vt:lpstr>
      <vt:lpstr>PowerPoint 簡報</vt:lpstr>
      <vt:lpstr>Why OOP?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The Factory Pattern (Creational patterns)</vt:lpstr>
      <vt:lpstr>Abstract Factory (Creational patterns)</vt:lpstr>
      <vt:lpstr>The Builder Pattern (Creational patterns)</vt:lpstr>
      <vt:lpstr>The Prototype Pattern (Creational patterns)</vt:lpstr>
      <vt:lpstr>The Adapter Pattern (Structural Patterns)</vt:lpstr>
      <vt:lpstr>The Observer Pattern (Behavioral Patterns)</vt:lpstr>
      <vt:lpstr>The Facade Pattern (Structural Patterns)</vt:lpstr>
      <vt:lpstr>The Strategy Pattern (Behavioral Patterns)</vt:lpstr>
      <vt:lpstr>The Command Pattern (Behavioral Patterns)</vt:lpstr>
      <vt:lpstr>The Template Pattern (Behavioral Patterns)</vt:lpstr>
      <vt:lpstr>PowerPoint 簡報</vt:lpstr>
      <vt:lpstr>Interface </vt:lpstr>
      <vt:lpstr>Composition better than inheritance？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60</cp:revision>
  <dcterms:created xsi:type="dcterms:W3CDTF">2019-11-04T08:41:43Z</dcterms:created>
  <dcterms:modified xsi:type="dcterms:W3CDTF">2019-11-25T00:04:58Z</dcterms:modified>
</cp:coreProperties>
</file>