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81" r:id="rId3"/>
    <p:sldId id="276" r:id="rId4"/>
    <p:sldId id="279" r:id="rId5"/>
    <p:sldId id="280" r:id="rId6"/>
    <p:sldId id="264" r:id="rId7"/>
    <p:sldId id="262" r:id="rId8"/>
    <p:sldId id="266" r:id="rId9"/>
    <p:sldId id="267" r:id="rId10"/>
    <p:sldId id="268" r:id="rId11"/>
    <p:sldId id="270" r:id="rId12"/>
    <p:sldId id="271" r:id="rId13"/>
    <p:sldId id="272" r:id="rId14"/>
    <p:sldId id="273" r:id="rId15"/>
    <p:sldId id="269"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89"/>
    <p:restoredTop sz="68063"/>
  </p:normalViewPr>
  <p:slideViewPr>
    <p:cSldViewPr snapToGrid="0" snapToObjects="1">
      <p:cViewPr>
        <p:scale>
          <a:sx n="86" d="100"/>
          <a:sy n="86" d="100"/>
        </p:scale>
        <p:origin x="68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E1D010-E72F-7F45-8EFB-2082A7479D16}" type="datetimeFigureOut">
              <a:rPr lang="en-US" smtClean="0"/>
              <a:t>12/4/19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1C5719-93BC-5B40-A181-B03119EC3C35}" type="slidenum">
              <a:rPr lang="en-US" smtClean="0"/>
              <a:t>‹#›</a:t>
            </a:fld>
            <a:endParaRPr lang="en-US"/>
          </a:p>
        </p:txBody>
      </p:sp>
    </p:spTree>
    <p:extLst>
      <p:ext uri="{BB962C8B-B14F-4D97-AF65-F5344CB8AC3E}">
        <p14:creationId xmlns:p14="http://schemas.microsoft.com/office/powerpoint/2010/main" val="88745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1C5719-93BC-5B40-A181-B03119EC3C35}" type="slidenum">
              <a:rPr lang="en-US" smtClean="0"/>
              <a:t>5</a:t>
            </a:fld>
            <a:endParaRPr lang="en-US"/>
          </a:p>
        </p:txBody>
      </p:sp>
    </p:spTree>
    <p:extLst>
      <p:ext uri="{BB962C8B-B14F-4D97-AF65-F5344CB8AC3E}">
        <p14:creationId xmlns:p14="http://schemas.microsoft.com/office/powerpoint/2010/main" val="3538833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 betweenness. </a:t>
            </a:r>
          </a:p>
          <a:p>
            <a:r>
              <a:rPr lang="en-US" dirty="0"/>
              <a:t>This algorithm was introduced by Girvan &amp; Newman . To find which edges in a network exist most frequently between other pairs of nodes, the authors </a:t>
            </a:r>
            <a:r>
              <a:rPr lang="en-US" dirty="0" err="1"/>
              <a:t>generalised</a:t>
            </a:r>
            <a:r>
              <a:rPr lang="en-US" dirty="0"/>
              <a:t> Freeman’s betweenness centrality to edges betweenness. The edges connecting communities are then expected to have high edge betweenness. The underlying community structure of the network will be much clear after removing edges with high edge betweenness. </a:t>
            </a:r>
          </a:p>
          <a:p>
            <a:endParaRPr lang="en-US" dirty="0"/>
          </a:p>
          <a:p>
            <a:r>
              <a:rPr lang="en-US" dirty="0" err="1"/>
              <a:t>Fastgreedy</a:t>
            </a:r>
            <a:endParaRPr lang="en-US" dirty="0"/>
          </a:p>
          <a:p>
            <a:r>
              <a:rPr lang="en-US" dirty="0"/>
              <a:t>This algorithm was proposed by </a:t>
            </a:r>
            <a:r>
              <a:rPr lang="en-US" dirty="0" err="1"/>
              <a:t>Clauset</a:t>
            </a:r>
            <a:r>
              <a:rPr lang="en-US" dirty="0"/>
              <a:t> et al. It is a greedy community analysis algorithm that </a:t>
            </a:r>
            <a:r>
              <a:rPr lang="en-US" dirty="0" err="1"/>
              <a:t>optimises</a:t>
            </a:r>
            <a:r>
              <a:rPr lang="en-US" dirty="0"/>
              <a:t> the modularity score. This method starts with a totally non-clustered initial assignment, where each node forms a singleton community, and then computes the expected improvement of modularity for each pair of communities, chooses a community pair that gives the maximum improvement of modularity and merges them into a new community. The above procedure is repeated until no community pairs merge leads to an increase in modularity. For sparse, hierarchical, networks the algorithm runs in ( l N N </a:t>
            </a:r>
            <a:r>
              <a:rPr lang="en-US" dirty="0" err="1"/>
              <a:t>og</a:t>
            </a:r>
            <a:r>
              <a:rPr lang="en-US" dirty="0"/>
              <a:t> ( )) 2 12. </a:t>
            </a:r>
          </a:p>
          <a:p>
            <a:endParaRPr lang="en-US" dirty="0"/>
          </a:p>
          <a:p>
            <a:r>
              <a:rPr lang="en-US" dirty="0" err="1"/>
              <a:t>Infomap</a:t>
            </a:r>
            <a:r>
              <a:rPr lang="en-US" dirty="0"/>
              <a:t>.</a:t>
            </a:r>
          </a:p>
          <a:p>
            <a:r>
              <a:rPr lang="en-US" dirty="0"/>
              <a:t>This algorithm was proposed by </a:t>
            </a:r>
            <a:r>
              <a:rPr lang="en-US" dirty="0" err="1"/>
              <a:t>Rosvall</a:t>
            </a:r>
            <a:r>
              <a:rPr lang="en-US" dirty="0"/>
              <a:t> et al.35,36. It figures out communities by employing random walks to </a:t>
            </a:r>
            <a:r>
              <a:rPr lang="en-US" dirty="0" err="1"/>
              <a:t>analyse</a:t>
            </a:r>
            <a:r>
              <a:rPr lang="en-US" dirty="0"/>
              <a:t> the information flow through a network17. This algorithm starts with encoding the network into modules in a way that </a:t>
            </a:r>
            <a:r>
              <a:rPr lang="en-US" dirty="0" err="1"/>
              <a:t>maximises</a:t>
            </a:r>
            <a:r>
              <a:rPr lang="en-US" dirty="0"/>
              <a:t> the amount of information about the original network. Then it sends the signal to a decoder through a channel with limited capacity. The decoder tries to decode the message and to construct a set of possible candidates for the original graph. The smaller the number of candidates, the more information about the original network has been transferred. This algorithm runs in ( ) E 37. </a:t>
            </a:r>
          </a:p>
          <a:p>
            <a:endParaRPr lang="en-US" dirty="0"/>
          </a:p>
          <a:p>
            <a:endParaRPr lang="en-US" dirty="0"/>
          </a:p>
          <a:p>
            <a:r>
              <a:rPr lang="en-US" dirty="0"/>
              <a:t>Label propagation. </a:t>
            </a:r>
          </a:p>
          <a:p>
            <a:r>
              <a:rPr lang="en-US" dirty="0"/>
              <a:t>This algorithm was introduced by Raghavan et al.38. It assumes that each node in the network is assigned to the same community as the majority of its </a:t>
            </a:r>
            <a:r>
              <a:rPr lang="en-US" dirty="0" err="1"/>
              <a:t>neighbours</a:t>
            </a:r>
            <a:r>
              <a:rPr lang="en-US" dirty="0"/>
              <a:t>. This algorithm starts with </a:t>
            </a:r>
            <a:r>
              <a:rPr lang="en-US" dirty="0" err="1"/>
              <a:t>initialising</a:t>
            </a:r>
            <a:r>
              <a:rPr lang="en-US" dirty="0"/>
              <a:t> a distinct label (community) for each node in the network. Then, the nodes in the network are listed in a random sequential order. Afterwards, through the sequence, each node takes the label of the majority of its </a:t>
            </a:r>
            <a:r>
              <a:rPr lang="en-US" dirty="0" err="1"/>
              <a:t>neighbours</a:t>
            </a:r>
            <a:r>
              <a:rPr lang="en-US" dirty="0"/>
              <a:t>. The above step will stop once each node has the same label as the majority of its </a:t>
            </a:r>
            <a:r>
              <a:rPr lang="en-US" dirty="0" err="1"/>
              <a:t>neighbours</a:t>
            </a:r>
            <a:r>
              <a:rPr lang="en-US" dirty="0"/>
              <a:t>. The computational complexity of label propagation algorithm is ( ) E 38. </a:t>
            </a:r>
          </a:p>
          <a:p>
            <a:endParaRPr lang="en-US" dirty="0"/>
          </a:p>
          <a:p>
            <a:r>
              <a:rPr lang="en-US" dirty="0"/>
              <a:t>Leading eigenvector. </a:t>
            </a:r>
          </a:p>
          <a:p>
            <a:r>
              <a:rPr lang="en-US" dirty="0"/>
              <a:t>This algorithm was proposed by Newman39. The heart of this algorithm is the spectral </a:t>
            </a:r>
            <a:r>
              <a:rPr lang="en-US" dirty="0" err="1"/>
              <a:t>optimisation</a:t>
            </a:r>
            <a:r>
              <a:rPr lang="en-US" dirty="0"/>
              <a:t> of modularity by using the eigenvalues and eigenvectors of the modularity matrix. First, the leading eigenvector of the modularity matrix is calculated, and then the graph is split into two parts in a way that modularity improvement is </a:t>
            </a:r>
            <a:r>
              <a:rPr lang="en-US" dirty="0" err="1"/>
              <a:t>maximised</a:t>
            </a:r>
            <a:r>
              <a:rPr lang="en-US" dirty="0"/>
              <a:t> based on the leading eigenvector. After that, the modularity contribution is calculated at each step in the subdivision of a network. It stops once the value of the modularity contribution is not positive. Its computational complexity of each graph bipartition is ( ( N E + N)), or ( ) N2 on a sparse graph40. </a:t>
            </a:r>
          </a:p>
          <a:p>
            <a:endParaRPr lang="en-US" dirty="0"/>
          </a:p>
          <a:p>
            <a:r>
              <a:rPr lang="en-US" dirty="0"/>
              <a:t>Multilevel.</a:t>
            </a:r>
          </a:p>
          <a:p>
            <a:r>
              <a:rPr lang="en-US" dirty="0"/>
              <a:t>This algorithm was introduced by Blondel et al.25. It is a different greedy approach for </a:t>
            </a:r>
            <a:r>
              <a:rPr lang="en-US" dirty="0" err="1"/>
              <a:t>optimising</a:t>
            </a:r>
            <a:r>
              <a:rPr lang="en-US" dirty="0"/>
              <a:t> the modularity with respect to the </a:t>
            </a:r>
            <a:r>
              <a:rPr lang="en-US" dirty="0" err="1"/>
              <a:t>Fastgreedy</a:t>
            </a:r>
            <a:r>
              <a:rPr lang="en-US" dirty="0"/>
              <a:t> method. This method first assigns a different community to each node of the network, then a node is moved to the community of one of its </a:t>
            </a:r>
            <a:r>
              <a:rPr lang="en-US" dirty="0" err="1"/>
              <a:t>neighbours</a:t>
            </a:r>
            <a:r>
              <a:rPr lang="en-US" dirty="0"/>
              <a:t> with which it achieves the highest positive contribution to modularity. The above step is repeated for all nodes until no further improvement can be achieved. Then each community is considered as a single node on its own and the second step is repeated until there is only a single node left or when the modularity can’t be increased in a single step. The computational complexity of the Multilevel algorithm is ( l N N </a:t>
            </a:r>
            <a:r>
              <a:rPr lang="en-US" dirty="0" err="1"/>
              <a:t>og</a:t>
            </a:r>
            <a:r>
              <a:rPr lang="en-US" dirty="0"/>
              <a:t> ) 40. Spinglass. This algorithm was first proposed by Reichardt &amp; Bornholdt41. It is based on the Potts model42. The basic principle of the method is that edges should connect nodes of the same spin state (community, in the </a:t>
            </a:r>
            <a:r>
              <a:rPr lang="en-US" dirty="0" err="1"/>
              <a:t>www.nature.com</a:t>
            </a:r>
            <a:r>
              <a:rPr lang="en-US" dirty="0"/>
              <a:t>/</a:t>
            </a:r>
            <a:r>
              <a:rPr lang="en-US" dirty="0" err="1"/>
              <a:t>scientificreports</a:t>
            </a:r>
            <a:r>
              <a:rPr lang="en-US" dirty="0"/>
              <a:t>/ Scientific </a:t>
            </a:r>
            <a:r>
              <a:rPr lang="en-US" dirty="0" err="1"/>
              <a:t>ReporTs</a:t>
            </a:r>
            <a:r>
              <a:rPr lang="en-US" dirty="0"/>
              <a:t> | 6:30750 | DOI: 10.1038/srep30750 15 current context), whereas nodes of different states (belonging to different communities) should be disconnected. Therefore, the aim of this algorithm is to find the ground state of a spin glass model with a Potts Hamiltonian. Simulated annealing43 has been used to </a:t>
            </a:r>
            <a:r>
              <a:rPr lang="en-US" dirty="0" err="1"/>
              <a:t>minimise</a:t>
            </a:r>
            <a:r>
              <a:rPr lang="en-US" dirty="0"/>
              <a:t> the system’s free energy44. In a sparse graph, the computational complexity of this algorithm is approximately  . ( ) N3 2 45. </a:t>
            </a:r>
            <a:r>
              <a:rPr lang="en-US" dirty="0" err="1"/>
              <a:t>Walktrap</a:t>
            </a:r>
            <a:r>
              <a:rPr lang="en-US" dirty="0"/>
              <a:t>. This algorithm was proposed by </a:t>
            </a:r>
            <a:r>
              <a:rPr lang="en-US" dirty="0" err="1"/>
              <a:t>Pon</a:t>
            </a:r>
            <a:r>
              <a:rPr lang="en-US" dirty="0"/>
              <a:t> &amp; Latapy46. It is a hierarchical clustering algorithm. The basic idea of this method is that short distance random walks tend to stay in the same community. Starting from a totally non-clustered partition, the distances between all adjacent nodes are computed. Then, two adjacent communities are chosen, they are merged into a new one and the distances between communities are updated. This step is repeated (N− 1) times, thus the computational complexity of this algorithm is ( ) E N2 . For sparse networks the computational complexity is ( l N N </a:t>
            </a:r>
            <a:r>
              <a:rPr lang="en-US" dirty="0" err="1"/>
              <a:t>og</a:t>
            </a:r>
            <a:r>
              <a:rPr lang="en-US" dirty="0"/>
              <a:t>( )) 2  40. We have employed virtual machines to implement all the computation. For each network size and for each algorithm, a virtual machine is created using a pre-defined installation that guarantees the same execution environment conditions. The installation is tuned to guarantee that each virtual machine makes use of an entire physical node, and, at the same time, that all physical nodes where the virtual machines will be hosted have the very same hardware specifications. The workload distribution and collection for the results are commanded by a master-slave approach.</a:t>
            </a:r>
          </a:p>
        </p:txBody>
      </p:sp>
      <p:sp>
        <p:nvSpPr>
          <p:cNvPr id="4" name="Slide Number Placeholder 3"/>
          <p:cNvSpPr>
            <a:spLocks noGrp="1"/>
          </p:cNvSpPr>
          <p:nvPr>
            <p:ph type="sldNum" sz="quarter" idx="5"/>
          </p:nvPr>
        </p:nvSpPr>
        <p:spPr/>
        <p:txBody>
          <a:bodyPr/>
          <a:lstStyle/>
          <a:p>
            <a:fld id="{DD1C5719-93BC-5B40-A181-B03119EC3C35}" type="slidenum">
              <a:rPr lang="en-US" smtClean="0"/>
              <a:t>15</a:t>
            </a:fld>
            <a:endParaRPr lang="en-US"/>
          </a:p>
        </p:txBody>
      </p:sp>
    </p:spTree>
    <p:extLst>
      <p:ext uri="{BB962C8B-B14F-4D97-AF65-F5344CB8AC3E}">
        <p14:creationId xmlns:p14="http://schemas.microsoft.com/office/powerpoint/2010/main" val="1601862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Modularity(</a:t>
            </a:r>
            <a:r>
              <a:rPr lang="ja-JP" altLang="en-US">
                <a:effectLst/>
              </a:rPr>
              <a:t>模塊度</a:t>
            </a:r>
            <a:r>
              <a:rPr lang="en-US" altLang="ja-JP" dirty="0">
                <a:effectLst/>
              </a:rPr>
              <a:t>),</a:t>
            </a:r>
            <a:r>
              <a:rPr lang="ja-JP" altLang="en-US">
                <a:effectLst/>
              </a:rPr>
              <a:t>這個概念是</a:t>
            </a:r>
            <a:r>
              <a:rPr lang="en-US" altLang="ja-JP" dirty="0">
                <a:effectLst/>
              </a:rPr>
              <a:t>2003</a:t>
            </a:r>
            <a:r>
              <a:rPr lang="ja-JP" altLang="en-US">
                <a:effectLst/>
              </a:rPr>
              <a:t>年一個叫</a:t>
            </a:r>
            <a:r>
              <a:rPr lang="en-US" dirty="0">
                <a:effectLst/>
              </a:rPr>
              <a:t>Newman</a:t>
            </a:r>
            <a:r>
              <a:rPr lang="ja-JP" altLang="en-US">
                <a:effectLst/>
              </a:rPr>
              <a:t>的人提出的。這個人先後發表了很多關於社區劃分的論文，包括</a:t>
            </a:r>
            <a:r>
              <a:rPr lang="en-US" altLang="ja-JP" dirty="0">
                <a:effectLst/>
              </a:rPr>
              <a:t>2002</a:t>
            </a:r>
            <a:r>
              <a:rPr lang="ja-JP" altLang="en-US">
                <a:effectLst/>
              </a:rPr>
              <a:t>年發表的著名的</a:t>
            </a:r>
            <a:r>
              <a:rPr lang="en-US" dirty="0">
                <a:effectLst/>
              </a:rPr>
              <a:t>Girvan-Newman(GN)</a:t>
            </a:r>
            <a:r>
              <a:rPr lang="ja-JP" altLang="en-US">
                <a:effectLst/>
              </a:rPr>
              <a:t>算法，和</a:t>
            </a:r>
            <a:r>
              <a:rPr lang="en-US" altLang="ja-JP" dirty="0">
                <a:effectLst/>
              </a:rPr>
              <a:t>2004</a:t>
            </a:r>
            <a:r>
              <a:rPr lang="ja-JP" altLang="en-US">
                <a:effectLst/>
              </a:rPr>
              <a:t>發表的</a:t>
            </a:r>
            <a:r>
              <a:rPr lang="en-US" dirty="0">
                <a:effectLst/>
              </a:rPr>
              <a:t>Fast Newman(FB)</a:t>
            </a:r>
            <a:r>
              <a:rPr lang="ja-JP" altLang="en-US">
                <a:effectLst/>
              </a:rPr>
              <a:t>算法，</a:t>
            </a:r>
            <a:r>
              <a:rPr lang="en-US" dirty="0">
                <a:effectLst/>
              </a:rPr>
              <a:t>Modularity</a:t>
            </a:r>
            <a:r>
              <a:rPr lang="ja-JP" altLang="en-US">
                <a:effectLst/>
              </a:rPr>
              <a:t>就是</a:t>
            </a:r>
            <a:r>
              <a:rPr lang="en-US" dirty="0">
                <a:effectLst/>
              </a:rPr>
              <a:t>FB</a:t>
            </a:r>
            <a:r>
              <a:rPr lang="ja-JP" altLang="en-US">
                <a:effectLst/>
              </a:rPr>
              <a:t>算法中提出的（</a:t>
            </a:r>
            <a:r>
              <a:rPr lang="en-US" altLang="ja-JP" dirty="0">
                <a:effectLst/>
              </a:rPr>
              <a:t>03</a:t>
            </a:r>
            <a:r>
              <a:rPr lang="ja-JP" altLang="en-US">
                <a:effectLst/>
              </a:rPr>
              <a:t>年提出的概念，</a:t>
            </a:r>
            <a:r>
              <a:rPr lang="en-US" altLang="ja-JP" dirty="0">
                <a:effectLst/>
              </a:rPr>
              <a:t>04</a:t>
            </a:r>
            <a:r>
              <a:rPr lang="ja-JP" altLang="en-US">
                <a:effectLst/>
              </a:rPr>
              <a:t>年確認發表）。</a:t>
            </a:r>
            <a:br>
              <a:rPr lang="ja-JP" altLang="en-US"/>
            </a:br>
            <a:r>
              <a:rPr lang="ja-JP" altLang="en-US">
                <a:effectLst/>
              </a:rPr>
              <a:t>在</a:t>
            </a:r>
            <a:r>
              <a:rPr lang="en-US" altLang="ja-JP" dirty="0">
                <a:effectLst/>
              </a:rPr>
              <a:t>2006</a:t>
            </a:r>
            <a:r>
              <a:rPr lang="ja-JP" altLang="en-US">
                <a:effectLst/>
              </a:rPr>
              <a:t>年的時候</a:t>
            </a:r>
            <a:r>
              <a:rPr lang="en-US" dirty="0">
                <a:effectLst/>
              </a:rPr>
              <a:t>Newman</a:t>
            </a:r>
            <a:r>
              <a:rPr lang="ja-JP" altLang="en-US">
                <a:effectLst/>
              </a:rPr>
              <a:t>重新定義了</a:t>
            </a:r>
            <a:r>
              <a:rPr lang="en-US" dirty="0">
                <a:effectLst/>
              </a:rPr>
              <a:t>Modularity，</a:t>
            </a:r>
            <a:r>
              <a:rPr lang="ja-JP" altLang="en-US">
                <a:effectLst/>
              </a:rPr>
              <a:t>實際上只是對原來的公式做了變換，使其適用於</a:t>
            </a:r>
            <a:r>
              <a:rPr lang="en-US" dirty="0">
                <a:effectLst/>
              </a:rPr>
              <a:t>Spectral Optimization Algorithms。</a:t>
            </a:r>
          </a:p>
          <a:p>
            <a:r>
              <a:rPr lang="ja-JP" altLang="en-US">
                <a:effectLst/>
              </a:rPr>
              <a:t>早期的算法不能夠很好的確認什麼樣的社區劃分是最優的。</a:t>
            </a:r>
            <a:r>
              <a:rPr lang="en-US" dirty="0">
                <a:effectLst/>
              </a:rPr>
              <a:t>Modularity</a:t>
            </a:r>
            <a:r>
              <a:rPr lang="ja-JP" altLang="en-US">
                <a:effectLst/>
              </a:rPr>
              <a:t>這個概念就是為了定義一個對於社區劃分結果優劣的評判。</a:t>
            </a:r>
            <a:endParaRPr lang="ja-JP" altLang="en-US"/>
          </a:p>
          <a:p>
            <a:endParaRPr lang="en-US" dirty="0"/>
          </a:p>
        </p:txBody>
      </p:sp>
      <p:sp>
        <p:nvSpPr>
          <p:cNvPr id="4" name="Slide Number Placeholder 3"/>
          <p:cNvSpPr>
            <a:spLocks noGrp="1"/>
          </p:cNvSpPr>
          <p:nvPr>
            <p:ph type="sldNum" sz="quarter" idx="5"/>
          </p:nvPr>
        </p:nvSpPr>
        <p:spPr/>
        <p:txBody>
          <a:bodyPr/>
          <a:lstStyle/>
          <a:p>
            <a:fld id="{DD1C5719-93BC-5B40-A181-B03119EC3C35}" type="slidenum">
              <a:rPr lang="en-US" smtClean="0"/>
              <a:t>16</a:t>
            </a:fld>
            <a:endParaRPr lang="en-US"/>
          </a:p>
        </p:txBody>
      </p:sp>
    </p:spTree>
    <p:extLst>
      <p:ext uri="{BB962C8B-B14F-4D97-AF65-F5344CB8AC3E}">
        <p14:creationId xmlns:p14="http://schemas.microsoft.com/office/powerpoint/2010/main" val="2033235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 betweenness. </a:t>
            </a:r>
          </a:p>
          <a:p>
            <a:r>
              <a:rPr lang="en-US" dirty="0"/>
              <a:t>This algorithm was introduced by Girvan &amp; Newman . To find which edges in a network exist most frequently between other pairs of nodes, the authors </a:t>
            </a:r>
            <a:r>
              <a:rPr lang="en-US" dirty="0" err="1"/>
              <a:t>generalised</a:t>
            </a:r>
            <a:r>
              <a:rPr lang="en-US" dirty="0"/>
              <a:t> Freeman’s betweenness centrality to edges betweenness. The edges connecting communities are then expected to have high edge betweenness. The underlying community structure of the network will be much clear after removing edges with high edge betweenness. </a:t>
            </a:r>
          </a:p>
          <a:p>
            <a:endParaRPr lang="en-US" dirty="0"/>
          </a:p>
          <a:p>
            <a:r>
              <a:rPr lang="en-US" dirty="0" err="1"/>
              <a:t>Fastgreedy</a:t>
            </a:r>
            <a:endParaRPr lang="en-US" dirty="0"/>
          </a:p>
          <a:p>
            <a:r>
              <a:rPr lang="en-US" dirty="0"/>
              <a:t>This algorithm was proposed by </a:t>
            </a:r>
            <a:r>
              <a:rPr lang="en-US" dirty="0" err="1"/>
              <a:t>Clauset</a:t>
            </a:r>
            <a:r>
              <a:rPr lang="en-US" dirty="0"/>
              <a:t> et al. It is a greedy community analysis algorithm that </a:t>
            </a:r>
            <a:r>
              <a:rPr lang="en-US" dirty="0" err="1"/>
              <a:t>optimises</a:t>
            </a:r>
            <a:r>
              <a:rPr lang="en-US" dirty="0"/>
              <a:t> the modularity score. This method starts with a totally non-clustered initial assignment, where each node forms a singleton community, and then computes the expected improvement of modularity for each pair of communities, chooses a community pair that gives the maximum improvement of modularity and merges them into a new community. The above procedure is repeated until no community pairs merge leads to an increase in modularity. For sparse, hierarchical, networks the algorithm runs in ( l N N </a:t>
            </a:r>
            <a:r>
              <a:rPr lang="en-US" dirty="0" err="1"/>
              <a:t>og</a:t>
            </a:r>
            <a:r>
              <a:rPr lang="en-US" dirty="0"/>
              <a:t> ( )) 2 12. </a:t>
            </a:r>
          </a:p>
          <a:p>
            <a:endParaRPr lang="en-US" dirty="0"/>
          </a:p>
          <a:p>
            <a:r>
              <a:rPr lang="en-US" dirty="0" err="1"/>
              <a:t>Infomap</a:t>
            </a:r>
            <a:r>
              <a:rPr lang="en-US" dirty="0"/>
              <a:t>.</a:t>
            </a:r>
          </a:p>
          <a:p>
            <a:r>
              <a:rPr lang="en-US" dirty="0"/>
              <a:t>This algorithm was proposed by </a:t>
            </a:r>
            <a:r>
              <a:rPr lang="en-US" dirty="0" err="1"/>
              <a:t>Rosvall</a:t>
            </a:r>
            <a:r>
              <a:rPr lang="en-US" dirty="0"/>
              <a:t> et al.35,36. It figures out communities by employing random walks to </a:t>
            </a:r>
            <a:r>
              <a:rPr lang="en-US" dirty="0" err="1"/>
              <a:t>analyse</a:t>
            </a:r>
            <a:r>
              <a:rPr lang="en-US" dirty="0"/>
              <a:t> the information flow through a network17. This algorithm starts with encoding the network into modules in a way that </a:t>
            </a:r>
            <a:r>
              <a:rPr lang="en-US" dirty="0" err="1"/>
              <a:t>maximises</a:t>
            </a:r>
            <a:r>
              <a:rPr lang="en-US" dirty="0"/>
              <a:t> the amount of information about the original network. Then it sends the signal to a decoder through a channel with limited capacity. The decoder tries to decode the message and to construct a set of possible candidates for the original graph. The smaller the number of candidates, the more information about the original network has been transferred. This algorithm runs in ( ) E 37. Label propagation. This algorithm was introduced by Raghavan et al.38. It assumes that each node in the network is assigned to the same community as the majority of its </a:t>
            </a:r>
            <a:r>
              <a:rPr lang="en-US" dirty="0" err="1"/>
              <a:t>neighbours</a:t>
            </a:r>
            <a:r>
              <a:rPr lang="en-US" dirty="0"/>
              <a:t>. This algorithm starts with </a:t>
            </a:r>
            <a:r>
              <a:rPr lang="en-US" dirty="0" err="1"/>
              <a:t>initialising</a:t>
            </a:r>
            <a:r>
              <a:rPr lang="en-US" dirty="0"/>
              <a:t> a distinct label (community) for each node in the network. Then, the nodes in the network are listed in a random sequential order. Afterwards, through the sequence, each node takes the label of the majority of its </a:t>
            </a:r>
            <a:r>
              <a:rPr lang="en-US" dirty="0" err="1"/>
              <a:t>neighbours</a:t>
            </a:r>
            <a:r>
              <a:rPr lang="en-US" dirty="0"/>
              <a:t>. The above step will stop once each node has the same label as the majority of its </a:t>
            </a:r>
            <a:r>
              <a:rPr lang="en-US" dirty="0" err="1"/>
              <a:t>neighbours</a:t>
            </a:r>
            <a:r>
              <a:rPr lang="en-US" dirty="0"/>
              <a:t>. The computational complexity of label propagation algorithm is ( ) E 38. </a:t>
            </a:r>
          </a:p>
          <a:p>
            <a:endParaRPr lang="en-US" dirty="0"/>
          </a:p>
          <a:p>
            <a:r>
              <a:rPr lang="en-US" dirty="0"/>
              <a:t>Leading eigenvector. </a:t>
            </a:r>
          </a:p>
          <a:p>
            <a:r>
              <a:rPr lang="en-US" dirty="0"/>
              <a:t>This algorithm was proposed by Newman39. The heart of this algorithm is the spectral </a:t>
            </a:r>
            <a:r>
              <a:rPr lang="en-US" dirty="0" err="1"/>
              <a:t>optimisation</a:t>
            </a:r>
            <a:r>
              <a:rPr lang="en-US" dirty="0"/>
              <a:t> of modularity by using the eigenvalues and eigenvectors of the modularity matrix. First, the leading eigenvector of the modularity matrix is calculated, and then the graph is split into two parts in a way that modularity improvement is </a:t>
            </a:r>
            <a:r>
              <a:rPr lang="en-US" dirty="0" err="1"/>
              <a:t>maximised</a:t>
            </a:r>
            <a:r>
              <a:rPr lang="en-US" dirty="0"/>
              <a:t> based on the leading eigenvector. After that, the modularity contribution is calculated at each step in the subdivision of a network. It stops once the value of the modularity contribution is not positive. Its computational complexity of each graph bipartition is ( ( N E + N)), or ( ) N2 on a sparse graph40. </a:t>
            </a:r>
          </a:p>
          <a:p>
            <a:endParaRPr lang="en-US" dirty="0"/>
          </a:p>
          <a:p>
            <a:r>
              <a:rPr lang="en-US" dirty="0"/>
              <a:t>Multilevel.</a:t>
            </a:r>
          </a:p>
          <a:p>
            <a:r>
              <a:rPr lang="en-US" dirty="0"/>
              <a:t>This algorithm was introduced by Blondel et al.25. It is a different greedy approach for </a:t>
            </a:r>
            <a:r>
              <a:rPr lang="en-US" dirty="0" err="1"/>
              <a:t>optimising</a:t>
            </a:r>
            <a:r>
              <a:rPr lang="en-US" dirty="0"/>
              <a:t> the modularity with respect to the </a:t>
            </a:r>
            <a:r>
              <a:rPr lang="en-US" dirty="0" err="1"/>
              <a:t>Fastgreedy</a:t>
            </a:r>
            <a:r>
              <a:rPr lang="en-US" dirty="0"/>
              <a:t> method. This method first assigns a different community to each node of the network, then a node is moved to the community of one of its </a:t>
            </a:r>
            <a:r>
              <a:rPr lang="en-US" dirty="0" err="1"/>
              <a:t>neighbours</a:t>
            </a:r>
            <a:r>
              <a:rPr lang="en-US" dirty="0"/>
              <a:t> with which it achieves the highest positive contribution to modularity. The above step is repeated for all nodes until no further improvement can be achieved. Then each community is considered as a single node on its own and the second step is repeated until there is only a single node left or when the modularity can’t be increased in a single step. The computational complexity of the Multilevel algorithm is ( l N N </a:t>
            </a:r>
            <a:r>
              <a:rPr lang="en-US" dirty="0" err="1"/>
              <a:t>og</a:t>
            </a:r>
            <a:r>
              <a:rPr lang="en-US" dirty="0"/>
              <a:t> ) 40. Spinglass. This algorithm was first proposed by Reichardt &amp; Bornholdt41. It is based on the Potts model42. The basic principle of the method is that edges should connect nodes of the same spin state (community, in the </a:t>
            </a:r>
            <a:r>
              <a:rPr lang="en-US" dirty="0" err="1"/>
              <a:t>www.nature.com</a:t>
            </a:r>
            <a:r>
              <a:rPr lang="en-US" dirty="0"/>
              <a:t>/</a:t>
            </a:r>
            <a:r>
              <a:rPr lang="en-US" dirty="0" err="1"/>
              <a:t>scientificreports</a:t>
            </a:r>
            <a:r>
              <a:rPr lang="en-US" dirty="0"/>
              <a:t>/ Scientific </a:t>
            </a:r>
            <a:r>
              <a:rPr lang="en-US" dirty="0" err="1"/>
              <a:t>ReporTs</a:t>
            </a:r>
            <a:r>
              <a:rPr lang="en-US" dirty="0"/>
              <a:t> | 6:30750 | DOI: 10.1038/srep30750 15 current context), whereas nodes of different states (belonging to different communities) should be disconnected. Therefore, the aim of this algorithm is to find the ground state of a spin glass model with a Potts Hamiltonian. Simulated annealing43 has been used to </a:t>
            </a:r>
            <a:r>
              <a:rPr lang="en-US" dirty="0" err="1"/>
              <a:t>minimise</a:t>
            </a:r>
            <a:r>
              <a:rPr lang="en-US" dirty="0"/>
              <a:t> the system’s free energy44. In a sparse graph, the computational complexity of this algorithm is approximately  . ( ) N3 2 45. </a:t>
            </a:r>
            <a:r>
              <a:rPr lang="en-US" dirty="0" err="1"/>
              <a:t>Walktrap</a:t>
            </a:r>
            <a:r>
              <a:rPr lang="en-US" dirty="0"/>
              <a:t>. This algorithm was proposed by </a:t>
            </a:r>
            <a:r>
              <a:rPr lang="en-US" dirty="0" err="1"/>
              <a:t>Pon</a:t>
            </a:r>
            <a:r>
              <a:rPr lang="en-US" dirty="0"/>
              <a:t> &amp; Latapy46. It is a hierarchical clustering algorithm. The basic idea of this method is that short distance random walks tend to stay in the same community. Starting from a totally non-clustered partition, the distances between all adjacent nodes are computed. Then, two adjacent communities are chosen, they are merged into a new one and the distances between communities are updated. This step is repeated (N− 1) times, thus the computational complexity of this algorithm is ( ) E N2 . For sparse networks the computational complexity is ( l N N </a:t>
            </a:r>
            <a:r>
              <a:rPr lang="en-US" dirty="0" err="1"/>
              <a:t>og</a:t>
            </a:r>
            <a:r>
              <a:rPr lang="en-US" dirty="0"/>
              <a:t>( )) 2  40. We have employed virtual machines to implement all the computation. For each network size and for each algorithm, a virtual machine is created using a pre-defined installation that guarantees the same execution environment conditions. The installation is tuned to guarantee that each virtual machine makes use of an entire physical node, and, at the same time, that all physical nodes where the virtual machines will be hosted have the very same hardware specifications. The workload distribution and collection for the results are commanded by a master-slave approach.</a:t>
            </a:r>
          </a:p>
        </p:txBody>
      </p:sp>
      <p:sp>
        <p:nvSpPr>
          <p:cNvPr id="4" name="Slide Number Placeholder 3"/>
          <p:cNvSpPr>
            <a:spLocks noGrp="1"/>
          </p:cNvSpPr>
          <p:nvPr>
            <p:ph type="sldNum" sz="quarter" idx="5"/>
          </p:nvPr>
        </p:nvSpPr>
        <p:spPr/>
        <p:txBody>
          <a:bodyPr/>
          <a:lstStyle/>
          <a:p>
            <a:fld id="{DD1C5719-93BC-5B40-A181-B03119EC3C35}" type="slidenum">
              <a:rPr lang="en-US" smtClean="0"/>
              <a:t>7</a:t>
            </a:fld>
            <a:endParaRPr lang="en-US"/>
          </a:p>
        </p:txBody>
      </p:sp>
    </p:spTree>
    <p:extLst>
      <p:ext uri="{BB962C8B-B14F-4D97-AF65-F5344CB8AC3E}">
        <p14:creationId xmlns:p14="http://schemas.microsoft.com/office/powerpoint/2010/main" val="2114476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 betweenness. </a:t>
            </a:r>
          </a:p>
          <a:p>
            <a:r>
              <a:rPr lang="en-US" dirty="0"/>
              <a:t>This algorithm was introduced by Girvan &amp; Newman . To find which edges in a network exist most frequently between other pairs of nodes, the authors </a:t>
            </a:r>
            <a:r>
              <a:rPr lang="en-US" dirty="0" err="1"/>
              <a:t>generalised</a:t>
            </a:r>
            <a:r>
              <a:rPr lang="en-US" dirty="0"/>
              <a:t> Freeman’s betweenness centrality to edges betweenness. The edges connecting communities are then expected to have high edge betweenness. The underlying community structure of the network will be much clear after removing edges with high edge betweenness. </a:t>
            </a:r>
          </a:p>
          <a:p>
            <a:endParaRPr lang="en-US" dirty="0"/>
          </a:p>
          <a:p>
            <a:r>
              <a:rPr lang="en-US" dirty="0" err="1"/>
              <a:t>Fastgreedy</a:t>
            </a:r>
            <a:endParaRPr lang="en-US" dirty="0"/>
          </a:p>
          <a:p>
            <a:r>
              <a:rPr lang="en-US" dirty="0"/>
              <a:t>This algorithm was proposed by </a:t>
            </a:r>
            <a:r>
              <a:rPr lang="en-US" dirty="0" err="1"/>
              <a:t>Clauset</a:t>
            </a:r>
            <a:r>
              <a:rPr lang="en-US" dirty="0"/>
              <a:t> et al. It is a greedy community analysis algorithm that </a:t>
            </a:r>
            <a:r>
              <a:rPr lang="en-US" dirty="0" err="1"/>
              <a:t>optimises</a:t>
            </a:r>
            <a:r>
              <a:rPr lang="en-US" dirty="0"/>
              <a:t> the modularity score. This method starts with a totally non-clustered initial assignment, where each node forms a singleton community, and then computes the expected improvement of modularity for each pair of communities, chooses a community pair that gives the maximum improvement of modularity and merges them into a new community. The above procedure is repeated until no community pairs merge leads to an increase in modularity. For sparse, hierarchical, networks the algorithm runs in ( l N N </a:t>
            </a:r>
            <a:r>
              <a:rPr lang="en-US" dirty="0" err="1"/>
              <a:t>og</a:t>
            </a:r>
            <a:r>
              <a:rPr lang="en-US" dirty="0"/>
              <a:t> ( )) 2 12. </a:t>
            </a:r>
          </a:p>
          <a:p>
            <a:endParaRPr lang="en-US" dirty="0"/>
          </a:p>
          <a:p>
            <a:r>
              <a:rPr lang="en-US" dirty="0" err="1"/>
              <a:t>Infomap</a:t>
            </a:r>
            <a:r>
              <a:rPr lang="en-US" dirty="0"/>
              <a:t>.</a:t>
            </a:r>
          </a:p>
          <a:p>
            <a:r>
              <a:rPr lang="en-US" dirty="0"/>
              <a:t>This algorithm was proposed by </a:t>
            </a:r>
            <a:r>
              <a:rPr lang="en-US" dirty="0" err="1"/>
              <a:t>Rosvall</a:t>
            </a:r>
            <a:r>
              <a:rPr lang="en-US" dirty="0"/>
              <a:t> et al.35,36. It figures out communities by employing random walks to </a:t>
            </a:r>
            <a:r>
              <a:rPr lang="en-US" dirty="0" err="1"/>
              <a:t>analyse</a:t>
            </a:r>
            <a:r>
              <a:rPr lang="en-US" dirty="0"/>
              <a:t> the information flow through a network17. This algorithm starts with encoding the network into modules in a way that </a:t>
            </a:r>
            <a:r>
              <a:rPr lang="en-US" dirty="0" err="1"/>
              <a:t>maximises</a:t>
            </a:r>
            <a:r>
              <a:rPr lang="en-US" dirty="0"/>
              <a:t> the amount of information about the original network. Then it sends the signal to a decoder through a channel with limited capacity. The decoder tries to decode the message and to construct a set of possible candidates for the original graph. The smaller the number of candidates, the more information about the original network has been transferred. This algorithm runs in ( ) E 37. Label propagation. This algorithm was introduced by Raghavan et al.38. It assumes that each node in the network is assigned to the same community as the majority of its </a:t>
            </a:r>
            <a:r>
              <a:rPr lang="en-US" dirty="0" err="1"/>
              <a:t>neighbours</a:t>
            </a:r>
            <a:r>
              <a:rPr lang="en-US" dirty="0"/>
              <a:t>. This algorithm starts with </a:t>
            </a:r>
            <a:r>
              <a:rPr lang="en-US" dirty="0" err="1"/>
              <a:t>initialising</a:t>
            </a:r>
            <a:r>
              <a:rPr lang="en-US" dirty="0"/>
              <a:t> a distinct label (community) for each node in the network. Then, the nodes in the network are listed in a random sequential order. Afterwards, through the sequence, each node takes the label of the majority of its </a:t>
            </a:r>
            <a:r>
              <a:rPr lang="en-US" dirty="0" err="1"/>
              <a:t>neighbours</a:t>
            </a:r>
            <a:r>
              <a:rPr lang="en-US" dirty="0"/>
              <a:t>. The above step will stop once each node has the same label as the majority of its </a:t>
            </a:r>
            <a:r>
              <a:rPr lang="en-US" dirty="0" err="1"/>
              <a:t>neighbours</a:t>
            </a:r>
            <a:r>
              <a:rPr lang="en-US" dirty="0"/>
              <a:t>. The computational complexity of label propagation algorithm is ( ) E 38. </a:t>
            </a:r>
          </a:p>
          <a:p>
            <a:endParaRPr lang="en-US" dirty="0"/>
          </a:p>
          <a:p>
            <a:r>
              <a:rPr lang="en-US" dirty="0"/>
              <a:t>Leading eigenvector. </a:t>
            </a:r>
          </a:p>
          <a:p>
            <a:r>
              <a:rPr lang="en-US" dirty="0"/>
              <a:t>This algorithm was proposed by Newman39. The heart of this algorithm is the spectral </a:t>
            </a:r>
            <a:r>
              <a:rPr lang="en-US" dirty="0" err="1"/>
              <a:t>optimisation</a:t>
            </a:r>
            <a:r>
              <a:rPr lang="en-US" dirty="0"/>
              <a:t> of modularity by using the eigenvalues and eigenvectors of the modularity matrix. First, the leading eigenvector of the modularity matrix is calculated, and then the graph is split into two parts in a way that modularity improvement is </a:t>
            </a:r>
            <a:r>
              <a:rPr lang="en-US" dirty="0" err="1"/>
              <a:t>maximised</a:t>
            </a:r>
            <a:r>
              <a:rPr lang="en-US" dirty="0"/>
              <a:t> based on the leading eigenvector. After that, the modularity contribution is calculated at each step in the subdivision of a network. It stops once the value of the modularity contribution is not positive. Its computational complexity of each graph bipartition is ( ( N E + N)), or ( ) N2 on a sparse graph40. </a:t>
            </a:r>
          </a:p>
          <a:p>
            <a:endParaRPr lang="en-US" dirty="0"/>
          </a:p>
          <a:p>
            <a:r>
              <a:rPr lang="en-US" dirty="0"/>
              <a:t>Multilevel.</a:t>
            </a:r>
          </a:p>
          <a:p>
            <a:r>
              <a:rPr lang="en-US" dirty="0"/>
              <a:t>This algorithm was introduced by Blondel et al.25. It is a different greedy approach for </a:t>
            </a:r>
            <a:r>
              <a:rPr lang="en-US" dirty="0" err="1"/>
              <a:t>optimising</a:t>
            </a:r>
            <a:r>
              <a:rPr lang="en-US" dirty="0"/>
              <a:t> the modularity with respect to the </a:t>
            </a:r>
            <a:r>
              <a:rPr lang="en-US" dirty="0" err="1"/>
              <a:t>Fastgreedy</a:t>
            </a:r>
            <a:r>
              <a:rPr lang="en-US" dirty="0"/>
              <a:t> method. This method first assigns a different community to each node of the network, then a node is moved to the community of one of its </a:t>
            </a:r>
            <a:r>
              <a:rPr lang="en-US" dirty="0" err="1"/>
              <a:t>neighbours</a:t>
            </a:r>
            <a:r>
              <a:rPr lang="en-US" dirty="0"/>
              <a:t> with which it achieves the highest positive contribution to modularity. The above step is repeated for all nodes until no further improvement can be achieved. Then each community is considered as a single node on its own and the second step is repeated until there is only a single node left or when the modularity can’t be increased in a single step. The computational complexity of the Multilevel algorithm is ( l N N </a:t>
            </a:r>
            <a:r>
              <a:rPr lang="en-US" dirty="0" err="1"/>
              <a:t>og</a:t>
            </a:r>
            <a:r>
              <a:rPr lang="en-US" dirty="0"/>
              <a:t> ) 40. Spinglass. This algorithm was first proposed by Reichardt &amp; Bornholdt41. It is based on the Potts model42. The basic principle of the method is that edges should connect nodes of the same spin state (community, in the </a:t>
            </a:r>
            <a:r>
              <a:rPr lang="en-US" dirty="0" err="1"/>
              <a:t>www.nature.com</a:t>
            </a:r>
            <a:r>
              <a:rPr lang="en-US" dirty="0"/>
              <a:t>/</a:t>
            </a:r>
            <a:r>
              <a:rPr lang="en-US" dirty="0" err="1"/>
              <a:t>scientificreports</a:t>
            </a:r>
            <a:r>
              <a:rPr lang="en-US" dirty="0"/>
              <a:t>/ Scientific </a:t>
            </a:r>
            <a:r>
              <a:rPr lang="en-US" dirty="0" err="1"/>
              <a:t>ReporTs</a:t>
            </a:r>
            <a:r>
              <a:rPr lang="en-US" dirty="0"/>
              <a:t> | 6:30750 | DOI: 10.1038/srep30750 15 current context), whereas nodes of different states (belonging to different communities) should be disconnected. Therefore, the aim of this algorithm is to find the ground state of a spin glass model with a Potts Hamiltonian. Simulated annealing43 has been used to </a:t>
            </a:r>
            <a:r>
              <a:rPr lang="en-US" dirty="0" err="1"/>
              <a:t>minimise</a:t>
            </a:r>
            <a:r>
              <a:rPr lang="en-US" dirty="0"/>
              <a:t> the system’s free energy44. In a sparse graph, the computational complexity of this algorithm is approximately  . ( ) N3 2 45. </a:t>
            </a:r>
            <a:r>
              <a:rPr lang="en-US" dirty="0" err="1"/>
              <a:t>Walktrap</a:t>
            </a:r>
            <a:r>
              <a:rPr lang="en-US" dirty="0"/>
              <a:t>. This algorithm was proposed by </a:t>
            </a:r>
            <a:r>
              <a:rPr lang="en-US" dirty="0" err="1"/>
              <a:t>Pon</a:t>
            </a:r>
            <a:r>
              <a:rPr lang="en-US" dirty="0"/>
              <a:t> &amp; Latapy46. It is a hierarchical clustering algorithm. The basic idea of this method is that short distance random walks tend to stay in the same community. Starting from a totally non-clustered partition, the distances between all adjacent nodes are computed. Then, two adjacent communities are chosen, they are merged into a new one and the distances between communities are updated. This step is repeated (N− 1) times, thus the computational complexity of this algorithm is ( ) E N2 . For sparse networks the computational complexity is ( l N N </a:t>
            </a:r>
            <a:r>
              <a:rPr lang="en-US" dirty="0" err="1"/>
              <a:t>og</a:t>
            </a:r>
            <a:r>
              <a:rPr lang="en-US" dirty="0"/>
              <a:t>( )) 2  40. We have employed virtual machines to implement all the computation. For each network size and for each algorithm, a virtual machine is created using a pre-defined installation that guarantees the same execution environment conditions. The installation is tuned to guarantee that each virtual machine makes use of an entire physical node, and, at the same time, that all physical nodes where the virtual machines will be hosted have the very same hardware specifications. The workload distribution and collection for the results are commanded by a master-slave approach.</a:t>
            </a:r>
          </a:p>
        </p:txBody>
      </p:sp>
      <p:sp>
        <p:nvSpPr>
          <p:cNvPr id="4" name="Slide Number Placeholder 3"/>
          <p:cNvSpPr>
            <a:spLocks noGrp="1"/>
          </p:cNvSpPr>
          <p:nvPr>
            <p:ph type="sldNum" sz="quarter" idx="5"/>
          </p:nvPr>
        </p:nvSpPr>
        <p:spPr/>
        <p:txBody>
          <a:bodyPr/>
          <a:lstStyle/>
          <a:p>
            <a:fld id="{DD1C5719-93BC-5B40-A181-B03119EC3C35}" type="slidenum">
              <a:rPr lang="en-US" smtClean="0"/>
              <a:t>8</a:t>
            </a:fld>
            <a:endParaRPr lang="en-US"/>
          </a:p>
        </p:txBody>
      </p:sp>
    </p:spTree>
    <p:extLst>
      <p:ext uri="{BB962C8B-B14F-4D97-AF65-F5344CB8AC3E}">
        <p14:creationId xmlns:p14="http://schemas.microsoft.com/office/powerpoint/2010/main" val="3055963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 betweenness. </a:t>
            </a:r>
          </a:p>
          <a:p>
            <a:r>
              <a:rPr lang="en-US" dirty="0"/>
              <a:t>This algorithm was introduced by Girvan &amp; Newman . To find which edges in a network exist most frequently between other pairs of nodes, the authors </a:t>
            </a:r>
            <a:r>
              <a:rPr lang="en-US" dirty="0" err="1"/>
              <a:t>generalised</a:t>
            </a:r>
            <a:r>
              <a:rPr lang="en-US" dirty="0"/>
              <a:t> Freeman’s betweenness centrality to edges betweenness. The edges connecting communities are then expected to have high edge betweenness. The underlying community structure of the network will be much clear after removing edges with high edge betweenness. </a:t>
            </a:r>
          </a:p>
          <a:p>
            <a:endParaRPr lang="en-US" dirty="0"/>
          </a:p>
          <a:p>
            <a:r>
              <a:rPr lang="en-US" dirty="0" err="1"/>
              <a:t>Fastgreedy</a:t>
            </a:r>
            <a:endParaRPr lang="en-US" dirty="0"/>
          </a:p>
          <a:p>
            <a:r>
              <a:rPr lang="en-US" dirty="0"/>
              <a:t>This algorithm was proposed by </a:t>
            </a:r>
            <a:r>
              <a:rPr lang="en-US" dirty="0" err="1"/>
              <a:t>Clauset</a:t>
            </a:r>
            <a:r>
              <a:rPr lang="en-US" dirty="0"/>
              <a:t> et al. It is a greedy community analysis algorithm that </a:t>
            </a:r>
            <a:r>
              <a:rPr lang="en-US" dirty="0" err="1"/>
              <a:t>optimises</a:t>
            </a:r>
            <a:r>
              <a:rPr lang="en-US" dirty="0"/>
              <a:t> the modularity score. This method starts with a totally non-clustered initial assignment, where each node forms a singleton community, and then computes the expected improvement of modularity for each pair of communities, chooses a community pair that gives the maximum improvement of modularity and merges them into a new community. The above procedure is repeated until no community pairs merge leads to an increase in modularity. For sparse, hierarchical, networks the algorithm runs in ( l N N </a:t>
            </a:r>
            <a:r>
              <a:rPr lang="en-US" dirty="0" err="1"/>
              <a:t>og</a:t>
            </a:r>
            <a:r>
              <a:rPr lang="en-US" dirty="0"/>
              <a:t> ( )) 2 12. </a:t>
            </a:r>
          </a:p>
          <a:p>
            <a:endParaRPr lang="en-US" dirty="0"/>
          </a:p>
          <a:p>
            <a:r>
              <a:rPr lang="en-US" dirty="0" err="1"/>
              <a:t>Infomap</a:t>
            </a:r>
            <a:r>
              <a:rPr lang="en-US" dirty="0"/>
              <a:t>.</a:t>
            </a:r>
          </a:p>
          <a:p>
            <a:r>
              <a:rPr lang="en-US" dirty="0"/>
              <a:t>This algorithm was proposed by </a:t>
            </a:r>
            <a:r>
              <a:rPr lang="en-US" dirty="0" err="1"/>
              <a:t>Rosvall</a:t>
            </a:r>
            <a:r>
              <a:rPr lang="en-US" dirty="0"/>
              <a:t> et al.35,36. It figures out communities by employing random walks to </a:t>
            </a:r>
            <a:r>
              <a:rPr lang="en-US" dirty="0" err="1"/>
              <a:t>analyse</a:t>
            </a:r>
            <a:r>
              <a:rPr lang="en-US" dirty="0"/>
              <a:t> the information flow through a network17. This algorithm starts with encoding the network into modules in a way that </a:t>
            </a:r>
            <a:r>
              <a:rPr lang="en-US" dirty="0" err="1"/>
              <a:t>maximises</a:t>
            </a:r>
            <a:r>
              <a:rPr lang="en-US" dirty="0"/>
              <a:t> the amount of information about the original network. Then it sends the signal to a decoder through a channel with limited capacity. The decoder tries to decode the message and to construct a set of possible candidates for the original graph. The smaller the number of candidates, the more information about the original network has been transferred. This algorithm runs in ( ) E 37. Label propagation. This algorithm was introduced by Raghavan et al.38. It assumes that each node in the network is assigned to the same community as the majority of its </a:t>
            </a:r>
            <a:r>
              <a:rPr lang="en-US" dirty="0" err="1"/>
              <a:t>neighbours</a:t>
            </a:r>
            <a:r>
              <a:rPr lang="en-US" dirty="0"/>
              <a:t>. This algorithm starts with </a:t>
            </a:r>
            <a:r>
              <a:rPr lang="en-US" dirty="0" err="1"/>
              <a:t>initialising</a:t>
            </a:r>
            <a:r>
              <a:rPr lang="en-US" dirty="0"/>
              <a:t> a distinct label (community) for each node in the network. Then, the nodes in the network are listed in a random sequential order. Afterwards, through the sequence, each node takes the label of the majority of its </a:t>
            </a:r>
            <a:r>
              <a:rPr lang="en-US" dirty="0" err="1"/>
              <a:t>neighbours</a:t>
            </a:r>
            <a:r>
              <a:rPr lang="en-US" dirty="0"/>
              <a:t>. The above step will stop once each node has the same label as the majority of its </a:t>
            </a:r>
            <a:r>
              <a:rPr lang="en-US" dirty="0" err="1"/>
              <a:t>neighbours</a:t>
            </a:r>
            <a:r>
              <a:rPr lang="en-US" dirty="0"/>
              <a:t>. The computational complexity of label propagation algorithm is ( ) E 38. </a:t>
            </a:r>
          </a:p>
          <a:p>
            <a:endParaRPr lang="en-US" dirty="0"/>
          </a:p>
          <a:p>
            <a:r>
              <a:rPr lang="en-US" dirty="0"/>
              <a:t>Leading eigenvector. </a:t>
            </a:r>
          </a:p>
          <a:p>
            <a:r>
              <a:rPr lang="en-US" dirty="0"/>
              <a:t>This algorithm was proposed by Newman39. The heart of this algorithm is the spectral </a:t>
            </a:r>
            <a:r>
              <a:rPr lang="en-US" dirty="0" err="1"/>
              <a:t>optimisation</a:t>
            </a:r>
            <a:r>
              <a:rPr lang="en-US" dirty="0"/>
              <a:t> of modularity by using the eigenvalues and eigenvectors of the modularity matrix. First, the leading eigenvector of the modularity matrix is calculated, and then the graph is split into two parts in a way that modularity improvement is </a:t>
            </a:r>
            <a:r>
              <a:rPr lang="en-US" dirty="0" err="1"/>
              <a:t>maximised</a:t>
            </a:r>
            <a:r>
              <a:rPr lang="en-US" dirty="0"/>
              <a:t> based on the leading eigenvector. After that, the modularity contribution is calculated at each step in the subdivision of a network. It stops once the value of the modularity contribution is not positive. Its computational complexity of each graph bipartition is ( ( N E + N)), or ( ) N2 on a sparse graph40. </a:t>
            </a:r>
          </a:p>
          <a:p>
            <a:endParaRPr lang="en-US" dirty="0"/>
          </a:p>
          <a:p>
            <a:r>
              <a:rPr lang="en-US" dirty="0"/>
              <a:t>Multilevel.</a:t>
            </a:r>
          </a:p>
          <a:p>
            <a:r>
              <a:rPr lang="en-US" dirty="0"/>
              <a:t>This algorithm was introduced by Blondel et al.25. It is a different greedy approach for </a:t>
            </a:r>
            <a:r>
              <a:rPr lang="en-US" dirty="0" err="1"/>
              <a:t>optimising</a:t>
            </a:r>
            <a:r>
              <a:rPr lang="en-US" dirty="0"/>
              <a:t> the modularity with respect to the </a:t>
            </a:r>
            <a:r>
              <a:rPr lang="en-US" dirty="0" err="1"/>
              <a:t>Fastgreedy</a:t>
            </a:r>
            <a:r>
              <a:rPr lang="en-US" dirty="0"/>
              <a:t> method. This method first assigns a different community to each node of the network, then a node is moved to the community of one of its </a:t>
            </a:r>
            <a:r>
              <a:rPr lang="en-US" dirty="0" err="1"/>
              <a:t>neighbours</a:t>
            </a:r>
            <a:r>
              <a:rPr lang="en-US" dirty="0"/>
              <a:t> with which it achieves the highest positive contribution to modularity. The above step is repeated for all nodes until no further improvement can be achieved. Then each community is considered as a single node on its own and the second step is repeated until there is only a single node left or when the modularity can’t be increased in a single step. The computational complexity of the Multilevel algorithm is ( l N N </a:t>
            </a:r>
            <a:r>
              <a:rPr lang="en-US" dirty="0" err="1"/>
              <a:t>og</a:t>
            </a:r>
            <a:r>
              <a:rPr lang="en-US" dirty="0"/>
              <a:t> ) 40. Spinglass. This algorithm was first proposed by Reichardt &amp; Bornholdt41. It is based on the Potts model42. The basic principle of the method is that edges should connect nodes of the same spin state (community, in the </a:t>
            </a:r>
            <a:r>
              <a:rPr lang="en-US" dirty="0" err="1"/>
              <a:t>www.nature.com</a:t>
            </a:r>
            <a:r>
              <a:rPr lang="en-US" dirty="0"/>
              <a:t>/</a:t>
            </a:r>
            <a:r>
              <a:rPr lang="en-US" dirty="0" err="1"/>
              <a:t>scientificreports</a:t>
            </a:r>
            <a:r>
              <a:rPr lang="en-US" dirty="0"/>
              <a:t>/ Scientific </a:t>
            </a:r>
            <a:r>
              <a:rPr lang="en-US" dirty="0" err="1"/>
              <a:t>ReporTs</a:t>
            </a:r>
            <a:r>
              <a:rPr lang="en-US" dirty="0"/>
              <a:t> | 6:30750 | DOI: 10.1038/srep30750 15 current context), whereas nodes of different states (belonging to different communities) should be disconnected. Therefore, the aim of this algorithm is to find the ground state of a spin glass model with a Potts Hamiltonian. Simulated annealing43 has been used to </a:t>
            </a:r>
            <a:r>
              <a:rPr lang="en-US" dirty="0" err="1"/>
              <a:t>minimise</a:t>
            </a:r>
            <a:r>
              <a:rPr lang="en-US" dirty="0"/>
              <a:t> the system’s free energy44. In a sparse graph, the computational complexity of this algorithm is approximately  . ( ) N3 2 45. </a:t>
            </a:r>
            <a:r>
              <a:rPr lang="en-US" dirty="0" err="1"/>
              <a:t>Walktrap</a:t>
            </a:r>
            <a:r>
              <a:rPr lang="en-US" dirty="0"/>
              <a:t>. This algorithm was proposed by </a:t>
            </a:r>
            <a:r>
              <a:rPr lang="en-US" dirty="0" err="1"/>
              <a:t>Pon</a:t>
            </a:r>
            <a:r>
              <a:rPr lang="en-US" dirty="0"/>
              <a:t> &amp; Latapy46. It is a hierarchical clustering algorithm. The basic idea of this method is that short distance random walks tend to stay in the same community. Starting from a totally non-clustered partition, the distances between all adjacent nodes are computed. Then, two adjacent communities are chosen, they are merged into a new one and the distances between communities are updated. This step is repeated (N− 1) times, thus the computational complexity of this algorithm is ( ) E N2 . For sparse networks the computational complexity is ( l N N </a:t>
            </a:r>
            <a:r>
              <a:rPr lang="en-US" dirty="0" err="1"/>
              <a:t>og</a:t>
            </a:r>
            <a:r>
              <a:rPr lang="en-US" dirty="0"/>
              <a:t>( )) 2  40. We have employed virtual machines to implement all the computation. For each network size and for each algorithm, a virtual machine is created using a pre-defined installation that guarantees the same execution environment conditions. The installation is tuned to guarantee that each virtual machine makes use of an entire physical node, and, at the same time, that all physical nodes where the virtual machines will be hosted have the very same hardware specifications. The workload distribution and collection for the results are commanded by a master-slave approach.</a:t>
            </a:r>
          </a:p>
        </p:txBody>
      </p:sp>
      <p:sp>
        <p:nvSpPr>
          <p:cNvPr id="4" name="Slide Number Placeholder 3"/>
          <p:cNvSpPr>
            <a:spLocks noGrp="1"/>
          </p:cNvSpPr>
          <p:nvPr>
            <p:ph type="sldNum" sz="quarter" idx="5"/>
          </p:nvPr>
        </p:nvSpPr>
        <p:spPr/>
        <p:txBody>
          <a:bodyPr/>
          <a:lstStyle/>
          <a:p>
            <a:fld id="{DD1C5719-93BC-5B40-A181-B03119EC3C35}" type="slidenum">
              <a:rPr lang="en-US" smtClean="0"/>
              <a:t>9</a:t>
            </a:fld>
            <a:endParaRPr lang="en-US"/>
          </a:p>
        </p:txBody>
      </p:sp>
    </p:spTree>
    <p:extLst>
      <p:ext uri="{BB962C8B-B14F-4D97-AF65-F5344CB8AC3E}">
        <p14:creationId xmlns:p14="http://schemas.microsoft.com/office/powerpoint/2010/main" val="3667034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 betweenness. </a:t>
            </a:r>
          </a:p>
          <a:p>
            <a:r>
              <a:rPr lang="en-US" dirty="0"/>
              <a:t>This algorithm was introduced by Girvan &amp; Newman . To find which edges in a network exist most frequently between other pairs of nodes, the authors </a:t>
            </a:r>
            <a:r>
              <a:rPr lang="en-US" dirty="0" err="1"/>
              <a:t>generalised</a:t>
            </a:r>
            <a:r>
              <a:rPr lang="en-US" dirty="0"/>
              <a:t> Freeman’s betweenness centrality to edges betweenness. The edges connecting communities are then expected to have high edge betweenness. The underlying community structure of the network will be much clear after removing edges with high edge betweenness. </a:t>
            </a:r>
          </a:p>
          <a:p>
            <a:endParaRPr lang="en-US" dirty="0"/>
          </a:p>
          <a:p>
            <a:r>
              <a:rPr lang="en-US" dirty="0" err="1"/>
              <a:t>Fastgreedy</a:t>
            </a:r>
            <a:endParaRPr lang="en-US" dirty="0"/>
          </a:p>
          <a:p>
            <a:r>
              <a:rPr lang="en-US" dirty="0"/>
              <a:t>This algorithm was proposed by </a:t>
            </a:r>
            <a:r>
              <a:rPr lang="en-US" dirty="0" err="1"/>
              <a:t>Clauset</a:t>
            </a:r>
            <a:r>
              <a:rPr lang="en-US" dirty="0"/>
              <a:t> et al. It is a greedy community analysis algorithm that </a:t>
            </a:r>
            <a:r>
              <a:rPr lang="en-US" dirty="0" err="1"/>
              <a:t>optimises</a:t>
            </a:r>
            <a:r>
              <a:rPr lang="en-US" dirty="0"/>
              <a:t> the modularity score. This method starts with a totally non-clustered initial assignment, where each node forms a singleton community, and then computes the expected improvement of modularity for each pair of communities, chooses a community pair that gives the maximum improvement of modularity and merges them into a new community. The above procedure is repeated until no community pairs merge leads to an increase in modularity. For sparse, hierarchical, networks the algorithm runs in ( l N N </a:t>
            </a:r>
            <a:r>
              <a:rPr lang="en-US" dirty="0" err="1"/>
              <a:t>og</a:t>
            </a:r>
            <a:r>
              <a:rPr lang="en-US" dirty="0"/>
              <a:t> ( )) 2 12. </a:t>
            </a:r>
          </a:p>
          <a:p>
            <a:endParaRPr lang="en-US" dirty="0"/>
          </a:p>
          <a:p>
            <a:r>
              <a:rPr lang="en-US" dirty="0" err="1"/>
              <a:t>Infomap</a:t>
            </a:r>
            <a:r>
              <a:rPr lang="en-US" dirty="0"/>
              <a:t>.</a:t>
            </a:r>
          </a:p>
          <a:p>
            <a:r>
              <a:rPr lang="en-US" dirty="0"/>
              <a:t>This algorithm was proposed by </a:t>
            </a:r>
            <a:r>
              <a:rPr lang="en-US" dirty="0" err="1"/>
              <a:t>Rosvall</a:t>
            </a:r>
            <a:r>
              <a:rPr lang="en-US" dirty="0"/>
              <a:t> et al.35,36. It figures out communities by employing random walks to </a:t>
            </a:r>
            <a:r>
              <a:rPr lang="en-US" dirty="0" err="1"/>
              <a:t>analyse</a:t>
            </a:r>
            <a:r>
              <a:rPr lang="en-US" dirty="0"/>
              <a:t> the information flow through a network17. This algorithm starts with encoding the network into modules in a way that </a:t>
            </a:r>
            <a:r>
              <a:rPr lang="en-US" dirty="0" err="1"/>
              <a:t>maximises</a:t>
            </a:r>
            <a:r>
              <a:rPr lang="en-US" dirty="0"/>
              <a:t> the amount of information about the original network. Then it sends the signal to a decoder through a channel with limited capacity. The decoder tries to decode the message and to construct a set of possible candidates for the original graph. The smaller the number of candidates, the more information about the original network has been transferred. This algorithm runs in ( ) E 37. Label propagation. This algorithm was introduced by Raghavan et al.38. It assumes that each node in the network is assigned to the same community as the majority of its </a:t>
            </a:r>
            <a:r>
              <a:rPr lang="en-US" dirty="0" err="1"/>
              <a:t>neighbours</a:t>
            </a:r>
            <a:r>
              <a:rPr lang="en-US" dirty="0"/>
              <a:t>. This algorithm starts with </a:t>
            </a:r>
            <a:r>
              <a:rPr lang="en-US" dirty="0" err="1"/>
              <a:t>initialising</a:t>
            </a:r>
            <a:r>
              <a:rPr lang="en-US" dirty="0"/>
              <a:t> a distinct label (community) for each node in the network. Then, the nodes in the network are listed in a random sequential order. Afterwards, through the sequence, each node takes the label of the majority of its </a:t>
            </a:r>
            <a:r>
              <a:rPr lang="en-US" dirty="0" err="1"/>
              <a:t>neighbours</a:t>
            </a:r>
            <a:r>
              <a:rPr lang="en-US" dirty="0"/>
              <a:t>. The above step will stop once each node has the same label as the majority of its </a:t>
            </a:r>
            <a:r>
              <a:rPr lang="en-US" dirty="0" err="1"/>
              <a:t>neighbours</a:t>
            </a:r>
            <a:r>
              <a:rPr lang="en-US" dirty="0"/>
              <a:t>. The computational complexity of label propagation algorithm is ( ) E 38. </a:t>
            </a:r>
          </a:p>
          <a:p>
            <a:endParaRPr lang="en-US" dirty="0"/>
          </a:p>
          <a:p>
            <a:r>
              <a:rPr lang="en-US" dirty="0"/>
              <a:t>Leading eigenvector. </a:t>
            </a:r>
          </a:p>
          <a:p>
            <a:r>
              <a:rPr lang="en-US" dirty="0"/>
              <a:t>This algorithm was proposed by Newman39. The heart of this algorithm is the spectral </a:t>
            </a:r>
            <a:r>
              <a:rPr lang="en-US" dirty="0" err="1"/>
              <a:t>optimisation</a:t>
            </a:r>
            <a:r>
              <a:rPr lang="en-US" dirty="0"/>
              <a:t> of modularity by using the eigenvalues and eigenvectors of the modularity matrix. First, the leading eigenvector of the modularity matrix is calculated, and then the graph is split into two parts in a way that modularity improvement is </a:t>
            </a:r>
            <a:r>
              <a:rPr lang="en-US" dirty="0" err="1"/>
              <a:t>maximised</a:t>
            </a:r>
            <a:r>
              <a:rPr lang="en-US" dirty="0"/>
              <a:t> based on the leading eigenvector. After that, the modularity contribution is calculated at each step in the subdivision of a network. It stops once the value of the modularity contribution is not positive. Its computational complexity of each graph bipartition is ( ( N E + N)), or ( ) N2 on a sparse graph40. </a:t>
            </a:r>
          </a:p>
          <a:p>
            <a:endParaRPr lang="en-US" dirty="0"/>
          </a:p>
          <a:p>
            <a:r>
              <a:rPr lang="en-US" dirty="0"/>
              <a:t>Multilevel.</a:t>
            </a:r>
          </a:p>
          <a:p>
            <a:r>
              <a:rPr lang="en-US" dirty="0"/>
              <a:t>This algorithm was introduced by Blondel et al.25. It is a different greedy approach for </a:t>
            </a:r>
            <a:r>
              <a:rPr lang="en-US" dirty="0" err="1"/>
              <a:t>optimising</a:t>
            </a:r>
            <a:r>
              <a:rPr lang="en-US" dirty="0"/>
              <a:t> the modularity with respect to the </a:t>
            </a:r>
            <a:r>
              <a:rPr lang="en-US" dirty="0" err="1"/>
              <a:t>Fastgreedy</a:t>
            </a:r>
            <a:r>
              <a:rPr lang="en-US" dirty="0"/>
              <a:t> method. This method first assigns a different community to each node of the network, then a node is moved to the community of one of its </a:t>
            </a:r>
            <a:r>
              <a:rPr lang="en-US" dirty="0" err="1"/>
              <a:t>neighbours</a:t>
            </a:r>
            <a:r>
              <a:rPr lang="en-US" dirty="0"/>
              <a:t> with which it achieves the highest positive contribution to modularity. The above step is repeated for all nodes until no further improvement can be achieved. Then each community is considered as a single node on its own and the second step is repeated until there is only a single node left or when the modularity can’t be increased in a single step. The computational complexity of the Multilevel algorithm is ( l N N </a:t>
            </a:r>
            <a:r>
              <a:rPr lang="en-US" dirty="0" err="1"/>
              <a:t>og</a:t>
            </a:r>
            <a:r>
              <a:rPr lang="en-US" dirty="0"/>
              <a:t> ) 40. Spinglass. This algorithm was first proposed by Reichardt &amp; Bornholdt41. It is based on the Potts model42. The basic principle of the method is that edges should connect nodes of the same spin state (community, in the </a:t>
            </a:r>
            <a:r>
              <a:rPr lang="en-US" dirty="0" err="1"/>
              <a:t>www.nature.com</a:t>
            </a:r>
            <a:r>
              <a:rPr lang="en-US" dirty="0"/>
              <a:t>/</a:t>
            </a:r>
            <a:r>
              <a:rPr lang="en-US" dirty="0" err="1"/>
              <a:t>scientificreports</a:t>
            </a:r>
            <a:r>
              <a:rPr lang="en-US" dirty="0"/>
              <a:t>/ Scientific </a:t>
            </a:r>
            <a:r>
              <a:rPr lang="en-US" dirty="0" err="1"/>
              <a:t>ReporTs</a:t>
            </a:r>
            <a:r>
              <a:rPr lang="en-US" dirty="0"/>
              <a:t> | 6:30750 | DOI: 10.1038/srep30750 15 current context), whereas nodes of different states (belonging to different communities) should be disconnected. Therefore, the aim of this algorithm is to find the ground state of a spin glass model with a Potts Hamiltonian. Simulated annealing43 has been used to </a:t>
            </a:r>
            <a:r>
              <a:rPr lang="en-US" dirty="0" err="1"/>
              <a:t>minimise</a:t>
            </a:r>
            <a:r>
              <a:rPr lang="en-US" dirty="0"/>
              <a:t> the system’s free energy44. In a sparse graph, the computational complexity of this algorithm is approximately  . ( ) N3 2 45. </a:t>
            </a:r>
            <a:r>
              <a:rPr lang="en-US" dirty="0" err="1"/>
              <a:t>Walktrap</a:t>
            </a:r>
            <a:r>
              <a:rPr lang="en-US" dirty="0"/>
              <a:t>. This algorithm was proposed by </a:t>
            </a:r>
            <a:r>
              <a:rPr lang="en-US" dirty="0" err="1"/>
              <a:t>Pon</a:t>
            </a:r>
            <a:r>
              <a:rPr lang="en-US" dirty="0"/>
              <a:t> &amp; Latapy46. It is a hierarchical clustering algorithm. The basic idea of this method is that short distance random walks tend to stay in the same community. Starting from a totally non-clustered partition, the distances between all adjacent nodes are computed. Then, two adjacent communities are chosen, they are merged into a new one and the distances between communities are updated. This step is repeated (N− 1) times, thus the computational complexity of this algorithm is ( ) E N2 . For sparse networks the computational complexity is ( l N N </a:t>
            </a:r>
            <a:r>
              <a:rPr lang="en-US" dirty="0" err="1"/>
              <a:t>og</a:t>
            </a:r>
            <a:r>
              <a:rPr lang="en-US" dirty="0"/>
              <a:t>( )) 2  40. We have employed virtual machines to implement all the computation. For each network size and for each algorithm, a virtual machine is created using a pre-defined installation that guarantees the same execution environment conditions. The installation is tuned to guarantee that each virtual machine makes use of an entire physical node, and, at the same time, that all physical nodes where the virtual machines will be hosted have the very same hardware specifications. The workload distribution and collection for the results are commanded by a master-slave approach.</a:t>
            </a:r>
          </a:p>
        </p:txBody>
      </p:sp>
      <p:sp>
        <p:nvSpPr>
          <p:cNvPr id="4" name="Slide Number Placeholder 3"/>
          <p:cNvSpPr>
            <a:spLocks noGrp="1"/>
          </p:cNvSpPr>
          <p:nvPr>
            <p:ph type="sldNum" sz="quarter" idx="5"/>
          </p:nvPr>
        </p:nvSpPr>
        <p:spPr/>
        <p:txBody>
          <a:bodyPr/>
          <a:lstStyle/>
          <a:p>
            <a:fld id="{DD1C5719-93BC-5B40-A181-B03119EC3C35}" type="slidenum">
              <a:rPr lang="en-US" smtClean="0"/>
              <a:t>10</a:t>
            </a:fld>
            <a:endParaRPr lang="en-US"/>
          </a:p>
        </p:txBody>
      </p:sp>
    </p:spTree>
    <p:extLst>
      <p:ext uri="{BB962C8B-B14F-4D97-AF65-F5344CB8AC3E}">
        <p14:creationId xmlns:p14="http://schemas.microsoft.com/office/powerpoint/2010/main" val="1065519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 betweenness. </a:t>
            </a:r>
          </a:p>
          <a:p>
            <a:r>
              <a:rPr lang="en-US" dirty="0"/>
              <a:t>This algorithm was introduced by Girvan &amp; Newman . To find which edges in a network exist most frequently between other pairs of nodes, the authors </a:t>
            </a:r>
            <a:r>
              <a:rPr lang="en-US" dirty="0" err="1"/>
              <a:t>generalised</a:t>
            </a:r>
            <a:r>
              <a:rPr lang="en-US" dirty="0"/>
              <a:t> Freeman’s betweenness centrality to edges betweenness. The edges connecting communities are then expected to have high edge betweenness. The underlying community structure of the network will be much clear after removing edges with high edge betweenness. </a:t>
            </a:r>
          </a:p>
          <a:p>
            <a:endParaRPr lang="en-US" dirty="0"/>
          </a:p>
          <a:p>
            <a:r>
              <a:rPr lang="en-US" dirty="0" err="1"/>
              <a:t>Fastgreedy</a:t>
            </a:r>
            <a:endParaRPr lang="en-US" dirty="0"/>
          </a:p>
          <a:p>
            <a:r>
              <a:rPr lang="en-US" dirty="0"/>
              <a:t>This algorithm was proposed by </a:t>
            </a:r>
            <a:r>
              <a:rPr lang="en-US" dirty="0" err="1"/>
              <a:t>Clauset</a:t>
            </a:r>
            <a:r>
              <a:rPr lang="en-US" dirty="0"/>
              <a:t> et al. It is a greedy community analysis algorithm that </a:t>
            </a:r>
            <a:r>
              <a:rPr lang="en-US" dirty="0" err="1"/>
              <a:t>optimises</a:t>
            </a:r>
            <a:r>
              <a:rPr lang="en-US" dirty="0"/>
              <a:t> the modularity score. This method starts with a totally non-clustered initial assignment, where each node forms a singleton community, and then computes the expected improvement of modularity for each pair of communities, chooses a community pair that gives the maximum improvement of modularity and merges them into a new community. The above procedure is repeated until no community pairs merge leads to an increase in modularity. For sparse, hierarchical, networks the algorithm runs in ( l N N </a:t>
            </a:r>
            <a:r>
              <a:rPr lang="en-US" dirty="0" err="1"/>
              <a:t>og</a:t>
            </a:r>
            <a:r>
              <a:rPr lang="en-US" dirty="0"/>
              <a:t> ( )) 2 12. </a:t>
            </a:r>
          </a:p>
          <a:p>
            <a:endParaRPr lang="en-US" dirty="0"/>
          </a:p>
          <a:p>
            <a:r>
              <a:rPr lang="en-US" dirty="0" err="1"/>
              <a:t>Infomap</a:t>
            </a:r>
            <a:r>
              <a:rPr lang="en-US" dirty="0"/>
              <a:t>.</a:t>
            </a:r>
          </a:p>
          <a:p>
            <a:r>
              <a:rPr lang="en-US" dirty="0"/>
              <a:t>This algorithm was proposed by </a:t>
            </a:r>
            <a:r>
              <a:rPr lang="en-US" dirty="0" err="1"/>
              <a:t>Rosvall</a:t>
            </a:r>
            <a:r>
              <a:rPr lang="en-US" dirty="0"/>
              <a:t> et al.35,36. It figures out communities by employing random walks to </a:t>
            </a:r>
            <a:r>
              <a:rPr lang="en-US" dirty="0" err="1"/>
              <a:t>analyse</a:t>
            </a:r>
            <a:r>
              <a:rPr lang="en-US" dirty="0"/>
              <a:t> the information flow through a network17. This algorithm starts with encoding the network into modules in a way that </a:t>
            </a:r>
            <a:r>
              <a:rPr lang="en-US" dirty="0" err="1"/>
              <a:t>maximises</a:t>
            </a:r>
            <a:r>
              <a:rPr lang="en-US" dirty="0"/>
              <a:t> the amount of information about the original network. Then it sends the signal to a decoder through a channel with limited capacity. The decoder tries to decode the message and to construct a set of possible candidates for the original graph. The smaller the number of candidates, the more information about the original network has been transferred. This algorithm runs in ( ) E 37. </a:t>
            </a:r>
          </a:p>
          <a:p>
            <a:endParaRPr lang="en-US" dirty="0"/>
          </a:p>
          <a:p>
            <a:endParaRPr lang="en-US" dirty="0"/>
          </a:p>
          <a:p>
            <a:r>
              <a:rPr lang="en-US" dirty="0"/>
              <a:t>Label propagation. </a:t>
            </a:r>
          </a:p>
          <a:p>
            <a:r>
              <a:rPr lang="en-US" dirty="0"/>
              <a:t>This algorithm was introduced by Raghavan et al.38. It assumes that each node in the network is assigned to the same community as the majority of its </a:t>
            </a:r>
            <a:r>
              <a:rPr lang="en-US" dirty="0" err="1"/>
              <a:t>neighbours</a:t>
            </a:r>
            <a:r>
              <a:rPr lang="en-US" dirty="0"/>
              <a:t>. This algorithm starts with </a:t>
            </a:r>
            <a:r>
              <a:rPr lang="en-US" dirty="0" err="1"/>
              <a:t>initialising</a:t>
            </a:r>
            <a:r>
              <a:rPr lang="en-US" dirty="0"/>
              <a:t> a distinct label (community) for each node in the network. Then, the nodes in the network are listed in a random sequential order. Afterwards, through the sequence, each node takes the label of the majority of its </a:t>
            </a:r>
            <a:r>
              <a:rPr lang="en-US" dirty="0" err="1"/>
              <a:t>neighbours</a:t>
            </a:r>
            <a:r>
              <a:rPr lang="en-US" dirty="0"/>
              <a:t>. The above step will stop once each node has the same label as the majority of its </a:t>
            </a:r>
            <a:r>
              <a:rPr lang="en-US" dirty="0" err="1"/>
              <a:t>neighbours</a:t>
            </a:r>
            <a:r>
              <a:rPr lang="en-US" dirty="0"/>
              <a:t>. The computational complexity of label propagation algorithm is ( ) E 38. </a:t>
            </a:r>
          </a:p>
          <a:p>
            <a:endParaRPr lang="en-US" dirty="0"/>
          </a:p>
          <a:p>
            <a:r>
              <a:rPr lang="en-US" dirty="0"/>
              <a:t>Leading eigenvector. </a:t>
            </a:r>
          </a:p>
          <a:p>
            <a:r>
              <a:rPr lang="en-US" dirty="0"/>
              <a:t>This algorithm was proposed by Newman39. The heart of this algorithm is the spectral </a:t>
            </a:r>
            <a:r>
              <a:rPr lang="en-US" dirty="0" err="1"/>
              <a:t>optimisation</a:t>
            </a:r>
            <a:r>
              <a:rPr lang="en-US" dirty="0"/>
              <a:t> of modularity by using the eigenvalues and eigenvectors of the modularity matrix. First, the leading eigenvector of the modularity matrix is calculated, and then the graph is split into two parts in a way that modularity improvement is </a:t>
            </a:r>
            <a:r>
              <a:rPr lang="en-US" dirty="0" err="1"/>
              <a:t>maximised</a:t>
            </a:r>
            <a:r>
              <a:rPr lang="en-US" dirty="0"/>
              <a:t> based on the leading eigenvector. After that, the modularity contribution is calculated at each step in the subdivision of a network. It stops once the value of the modularity contribution is not positive. Its computational complexity of each graph bipartition is ( ( N E + N)), or ( ) N2 on a sparse graph40. </a:t>
            </a:r>
          </a:p>
          <a:p>
            <a:endParaRPr lang="en-US" dirty="0"/>
          </a:p>
          <a:p>
            <a:r>
              <a:rPr lang="en-US" dirty="0"/>
              <a:t>Multilevel.</a:t>
            </a:r>
          </a:p>
          <a:p>
            <a:r>
              <a:rPr lang="en-US" dirty="0"/>
              <a:t>This algorithm was introduced by Blondel et al.25. It is a different greedy approach for </a:t>
            </a:r>
            <a:r>
              <a:rPr lang="en-US" dirty="0" err="1"/>
              <a:t>optimising</a:t>
            </a:r>
            <a:r>
              <a:rPr lang="en-US" dirty="0"/>
              <a:t> the modularity with respect to the </a:t>
            </a:r>
            <a:r>
              <a:rPr lang="en-US" dirty="0" err="1"/>
              <a:t>Fastgreedy</a:t>
            </a:r>
            <a:r>
              <a:rPr lang="en-US" dirty="0"/>
              <a:t> method. This method first assigns a different community to each node of the network, then a node is moved to the community of one of its </a:t>
            </a:r>
            <a:r>
              <a:rPr lang="en-US" dirty="0" err="1"/>
              <a:t>neighbours</a:t>
            </a:r>
            <a:r>
              <a:rPr lang="en-US" dirty="0"/>
              <a:t> with which it achieves the highest positive contribution to modularity. The above step is repeated for all nodes until no further improvement can be achieved. Then each community is considered as a single node on its own and the second step is repeated until there is only a single node left or when the modularity can’t be increased in a single step. The computational complexity of the Multilevel algorithm is ( l N N </a:t>
            </a:r>
            <a:r>
              <a:rPr lang="en-US" dirty="0" err="1"/>
              <a:t>og</a:t>
            </a:r>
            <a:r>
              <a:rPr lang="en-US" dirty="0"/>
              <a:t> ) 40. Spinglass. This algorithm was first proposed by Reichardt &amp; Bornholdt41. It is based on the Potts model42. The basic principle of the method is that edges should connect nodes of the same spin state (community, in the </a:t>
            </a:r>
            <a:r>
              <a:rPr lang="en-US" dirty="0" err="1"/>
              <a:t>www.nature.com</a:t>
            </a:r>
            <a:r>
              <a:rPr lang="en-US" dirty="0"/>
              <a:t>/</a:t>
            </a:r>
            <a:r>
              <a:rPr lang="en-US" dirty="0" err="1"/>
              <a:t>scientificreports</a:t>
            </a:r>
            <a:r>
              <a:rPr lang="en-US" dirty="0"/>
              <a:t>/ Scientific </a:t>
            </a:r>
            <a:r>
              <a:rPr lang="en-US" dirty="0" err="1"/>
              <a:t>ReporTs</a:t>
            </a:r>
            <a:r>
              <a:rPr lang="en-US" dirty="0"/>
              <a:t> | 6:30750 | DOI: 10.1038/srep30750 15 current context), whereas nodes of different states (belonging to different communities) should be disconnected. Therefore, the aim of this algorithm is to find the ground state of a spin glass model with a Potts Hamiltonian. Simulated annealing43 has been used to </a:t>
            </a:r>
            <a:r>
              <a:rPr lang="en-US" dirty="0" err="1"/>
              <a:t>minimise</a:t>
            </a:r>
            <a:r>
              <a:rPr lang="en-US" dirty="0"/>
              <a:t> the system’s free energy44. In a sparse graph, the computational complexity of this algorithm is approximately  . ( ) N3 2 45. </a:t>
            </a:r>
            <a:r>
              <a:rPr lang="en-US" dirty="0" err="1"/>
              <a:t>Walktrap</a:t>
            </a:r>
            <a:r>
              <a:rPr lang="en-US" dirty="0"/>
              <a:t>. This algorithm was proposed by </a:t>
            </a:r>
            <a:r>
              <a:rPr lang="en-US" dirty="0" err="1"/>
              <a:t>Pon</a:t>
            </a:r>
            <a:r>
              <a:rPr lang="en-US" dirty="0"/>
              <a:t> &amp; Latapy46. It is a hierarchical clustering algorithm. The basic idea of this method is that short distance random walks tend to stay in the same community. Starting from a totally non-clustered partition, the distances between all adjacent nodes are computed. Then, two adjacent communities are chosen, they are merged into a new one and the distances between communities are updated. This step is repeated (N− 1) times, thus the computational complexity of this algorithm is ( ) E N2 . For sparse networks the computational complexity is ( l N N </a:t>
            </a:r>
            <a:r>
              <a:rPr lang="en-US" dirty="0" err="1"/>
              <a:t>og</a:t>
            </a:r>
            <a:r>
              <a:rPr lang="en-US" dirty="0"/>
              <a:t>( )) 2  40. We have employed virtual machines to implement all the computation. For each network size and for each algorithm, a virtual machine is created using a pre-defined installation that guarantees the same execution environment conditions. The installation is tuned to guarantee that each virtual machine makes use of an entire physical node, and, at the same time, that all physical nodes where the virtual machines will be hosted have the very same hardware specifications. The workload distribution and collection for the results are commanded by a master-slave approach.</a:t>
            </a:r>
          </a:p>
        </p:txBody>
      </p:sp>
      <p:sp>
        <p:nvSpPr>
          <p:cNvPr id="4" name="Slide Number Placeholder 3"/>
          <p:cNvSpPr>
            <a:spLocks noGrp="1"/>
          </p:cNvSpPr>
          <p:nvPr>
            <p:ph type="sldNum" sz="quarter" idx="5"/>
          </p:nvPr>
        </p:nvSpPr>
        <p:spPr/>
        <p:txBody>
          <a:bodyPr/>
          <a:lstStyle/>
          <a:p>
            <a:fld id="{DD1C5719-93BC-5B40-A181-B03119EC3C35}" type="slidenum">
              <a:rPr lang="en-US" smtClean="0"/>
              <a:t>11</a:t>
            </a:fld>
            <a:endParaRPr lang="en-US"/>
          </a:p>
        </p:txBody>
      </p:sp>
    </p:spTree>
    <p:extLst>
      <p:ext uri="{BB962C8B-B14F-4D97-AF65-F5344CB8AC3E}">
        <p14:creationId xmlns:p14="http://schemas.microsoft.com/office/powerpoint/2010/main" val="430353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 betweenness. </a:t>
            </a:r>
          </a:p>
          <a:p>
            <a:r>
              <a:rPr lang="en-US" dirty="0"/>
              <a:t>This algorithm was introduced by Girvan &amp; Newman . To find which edges in a network exist most frequently between other pairs of nodes, the authors </a:t>
            </a:r>
            <a:r>
              <a:rPr lang="en-US" dirty="0" err="1"/>
              <a:t>generalised</a:t>
            </a:r>
            <a:r>
              <a:rPr lang="en-US" dirty="0"/>
              <a:t> Freeman’s betweenness centrality to edges betweenness. The edges connecting communities are then expected to have high edge betweenness. The underlying community structure of the network will be much clear after removing edges with high edge betweenness. </a:t>
            </a:r>
          </a:p>
          <a:p>
            <a:endParaRPr lang="en-US" dirty="0"/>
          </a:p>
          <a:p>
            <a:r>
              <a:rPr lang="en-US" dirty="0" err="1"/>
              <a:t>Fastgreedy</a:t>
            </a:r>
            <a:endParaRPr lang="en-US" dirty="0"/>
          </a:p>
          <a:p>
            <a:r>
              <a:rPr lang="en-US" dirty="0"/>
              <a:t>This algorithm was proposed by </a:t>
            </a:r>
            <a:r>
              <a:rPr lang="en-US" dirty="0" err="1"/>
              <a:t>Clauset</a:t>
            </a:r>
            <a:r>
              <a:rPr lang="en-US" dirty="0"/>
              <a:t> et al. It is a greedy community analysis algorithm that </a:t>
            </a:r>
            <a:r>
              <a:rPr lang="en-US" dirty="0" err="1"/>
              <a:t>optimises</a:t>
            </a:r>
            <a:r>
              <a:rPr lang="en-US" dirty="0"/>
              <a:t> the modularity score. This method starts with a totally non-clustered initial assignment, where each node forms a singleton community, and then computes the expected improvement of modularity for each pair of communities, chooses a community pair that gives the maximum improvement of modularity and merges them into a new community. The above procedure is repeated until no community pairs merge leads to an increase in modularity. For sparse, hierarchical, networks the algorithm runs in ( l N N </a:t>
            </a:r>
            <a:r>
              <a:rPr lang="en-US" dirty="0" err="1"/>
              <a:t>og</a:t>
            </a:r>
            <a:r>
              <a:rPr lang="en-US" dirty="0"/>
              <a:t> ( )) 2 12. </a:t>
            </a:r>
          </a:p>
          <a:p>
            <a:endParaRPr lang="en-US" dirty="0"/>
          </a:p>
          <a:p>
            <a:r>
              <a:rPr lang="en-US" dirty="0" err="1"/>
              <a:t>Infomap</a:t>
            </a:r>
            <a:r>
              <a:rPr lang="en-US" dirty="0"/>
              <a:t>.</a:t>
            </a:r>
          </a:p>
          <a:p>
            <a:r>
              <a:rPr lang="en-US" dirty="0"/>
              <a:t>This algorithm was proposed by </a:t>
            </a:r>
            <a:r>
              <a:rPr lang="en-US" dirty="0" err="1"/>
              <a:t>Rosvall</a:t>
            </a:r>
            <a:r>
              <a:rPr lang="en-US" dirty="0"/>
              <a:t> et al.35,36. It figures out communities by employing random walks to </a:t>
            </a:r>
            <a:r>
              <a:rPr lang="en-US" dirty="0" err="1"/>
              <a:t>analyse</a:t>
            </a:r>
            <a:r>
              <a:rPr lang="en-US" dirty="0"/>
              <a:t> the information flow through a network17. This algorithm starts with encoding the network into modules in a way that </a:t>
            </a:r>
            <a:r>
              <a:rPr lang="en-US" dirty="0" err="1"/>
              <a:t>maximises</a:t>
            </a:r>
            <a:r>
              <a:rPr lang="en-US" dirty="0"/>
              <a:t> the amount of information about the original network. Then it sends the signal to a decoder through a channel with limited capacity. The decoder tries to decode the message and to construct a set of possible candidates for the original graph. The smaller the number of candidates, the more information about the original network has been transferred. This algorithm runs in ( ) E 37. </a:t>
            </a:r>
          </a:p>
          <a:p>
            <a:endParaRPr lang="en-US" dirty="0"/>
          </a:p>
          <a:p>
            <a:endParaRPr lang="en-US" dirty="0"/>
          </a:p>
          <a:p>
            <a:r>
              <a:rPr lang="en-US" dirty="0"/>
              <a:t>Label propagation. </a:t>
            </a:r>
          </a:p>
          <a:p>
            <a:r>
              <a:rPr lang="en-US" dirty="0"/>
              <a:t>This algorithm was introduced by Raghavan et al.38. It assumes that each node in the network is assigned to the same community as the majority of its </a:t>
            </a:r>
            <a:r>
              <a:rPr lang="en-US" dirty="0" err="1"/>
              <a:t>neighbours</a:t>
            </a:r>
            <a:r>
              <a:rPr lang="en-US" dirty="0"/>
              <a:t>. This algorithm starts with </a:t>
            </a:r>
            <a:r>
              <a:rPr lang="en-US" dirty="0" err="1"/>
              <a:t>initialising</a:t>
            </a:r>
            <a:r>
              <a:rPr lang="en-US" dirty="0"/>
              <a:t> a distinct label (community) for each node in the network. Then, the nodes in the network are listed in a random sequential order. Afterwards, through the sequence, each node takes the label of the majority of its </a:t>
            </a:r>
            <a:r>
              <a:rPr lang="en-US" dirty="0" err="1"/>
              <a:t>neighbours</a:t>
            </a:r>
            <a:r>
              <a:rPr lang="en-US" dirty="0"/>
              <a:t>. The above step will stop once each node has the same label as the majority of its </a:t>
            </a:r>
            <a:r>
              <a:rPr lang="en-US" dirty="0" err="1"/>
              <a:t>neighbours</a:t>
            </a:r>
            <a:r>
              <a:rPr lang="en-US" dirty="0"/>
              <a:t>. The computational complexity of label propagation algorithm is ( ) E 38. </a:t>
            </a:r>
          </a:p>
          <a:p>
            <a:endParaRPr lang="en-US" dirty="0"/>
          </a:p>
          <a:p>
            <a:r>
              <a:rPr lang="en-US" dirty="0"/>
              <a:t>Leading eigenvector. </a:t>
            </a:r>
          </a:p>
          <a:p>
            <a:r>
              <a:rPr lang="en-US" dirty="0"/>
              <a:t>This algorithm was proposed by Newman39. The heart of this algorithm is the spectral </a:t>
            </a:r>
            <a:r>
              <a:rPr lang="en-US" dirty="0" err="1"/>
              <a:t>optimisation</a:t>
            </a:r>
            <a:r>
              <a:rPr lang="en-US" dirty="0"/>
              <a:t> of modularity by using the eigenvalues and eigenvectors of the modularity matrix. First, the leading eigenvector of the modularity matrix is calculated, and then the graph is split into two parts in a way that modularity improvement is </a:t>
            </a:r>
            <a:r>
              <a:rPr lang="en-US" dirty="0" err="1"/>
              <a:t>maximised</a:t>
            </a:r>
            <a:r>
              <a:rPr lang="en-US" dirty="0"/>
              <a:t> based on the leading eigenvector. After that, the modularity contribution is calculated at each step in the subdivision of a network. It stops once the value of the modularity contribution is not positive. Its computational complexity of each graph bipartition is ( ( N E + N)), or ( ) N2 on a sparse graph40. </a:t>
            </a:r>
          </a:p>
          <a:p>
            <a:endParaRPr lang="en-US" dirty="0"/>
          </a:p>
          <a:p>
            <a:r>
              <a:rPr lang="en-US" dirty="0"/>
              <a:t>Multilevel.</a:t>
            </a:r>
          </a:p>
          <a:p>
            <a:r>
              <a:rPr lang="en-US" dirty="0"/>
              <a:t>This algorithm was introduced by Blondel et al.25. It is a different greedy approach for </a:t>
            </a:r>
            <a:r>
              <a:rPr lang="en-US" dirty="0" err="1"/>
              <a:t>optimising</a:t>
            </a:r>
            <a:r>
              <a:rPr lang="en-US" dirty="0"/>
              <a:t> the modularity with respect to the </a:t>
            </a:r>
            <a:r>
              <a:rPr lang="en-US" dirty="0" err="1"/>
              <a:t>Fastgreedy</a:t>
            </a:r>
            <a:r>
              <a:rPr lang="en-US" dirty="0"/>
              <a:t> method. This method first assigns a different community to each node of the network, then a node is moved to the community of one of its </a:t>
            </a:r>
            <a:r>
              <a:rPr lang="en-US" dirty="0" err="1"/>
              <a:t>neighbours</a:t>
            </a:r>
            <a:r>
              <a:rPr lang="en-US" dirty="0"/>
              <a:t> with which it achieves the highest positive contribution to modularity. The above step is repeated for all nodes until no further improvement can be achieved. Then each community is considered as a single node on its own and the second step is repeated until there is only a single node left or when the modularity can’t be increased in a single step. The computational complexity of the Multilevel algorithm is ( l N N </a:t>
            </a:r>
            <a:r>
              <a:rPr lang="en-US" dirty="0" err="1"/>
              <a:t>og</a:t>
            </a:r>
            <a:r>
              <a:rPr lang="en-US" dirty="0"/>
              <a:t> ) 40. </a:t>
            </a:r>
          </a:p>
          <a:p>
            <a:endParaRPr lang="en-US" dirty="0"/>
          </a:p>
          <a:p>
            <a:endParaRPr lang="en-US" dirty="0"/>
          </a:p>
          <a:p>
            <a:r>
              <a:rPr lang="en-US" dirty="0"/>
              <a:t>Spinglass. This algorithm was first proposed by Reichardt &amp; Bornholdt41. It is based on the Potts model42. The basic principle of the method is that edges should connect nodes of the same spin state (community, in the </a:t>
            </a:r>
            <a:r>
              <a:rPr lang="en-US" dirty="0" err="1"/>
              <a:t>www.nature.com</a:t>
            </a:r>
            <a:r>
              <a:rPr lang="en-US" dirty="0"/>
              <a:t>/</a:t>
            </a:r>
            <a:r>
              <a:rPr lang="en-US" dirty="0" err="1"/>
              <a:t>scientificreports</a:t>
            </a:r>
            <a:r>
              <a:rPr lang="en-US" dirty="0"/>
              <a:t>/ Scientific </a:t>
            </a:r>
            <a:r>
              <a:rPr lang="en-US" dirty="0" err="1"/>
              <a:t>ReporTs</a:t>
            </a:r>
            <a:r>
              <a:rPr lang="en-US" dirty="0"/>
              <a:t> | 6:30750 | DOI: 10.1038/srep30750 15 current context), whereas nodes of different states (belonging to different communities) should be disconnected. Therefore, the aim of this algorithm is to find the ground state of a spin glass model with a Potts Hamiltonian. Simulated annealing43 has been used to </a:t>
            </a:r>
            <a:r>
              <a:rPr lang="en-US" dirty="0" err="1"/>
              <a:t>minimise</a:t>
            </a:r>
            <a:r>
              <a:rPr lang="en-US" dirty="0"/>
              <a:t> the system’s free energy44. In a sparse graph, the computational complexity of this algorithm is approximately  . ( ) N3 2 45. </a:t>
            </a:r>
            <a:r>
              <a:rPr lang="en-US" dirty="0" err="1"/>
              <a:t>Walktrap</a:t>
            </a:r>
            <a:r>
              <a:rPr lang="en-US" dirty="0"/>
              <a:t>. This algorithm was proposed by </a:t>
            </a:r>
            <a:r>
              <a:rPr lang="en-US" dirty="0" err="1"/>
              <a:t>Pon</a:t>
            </a:r>
            <a:r>
              <a:rPr lang="en-US" dirty="0"/>
              <a:t> &amp; Latapy46. It is a hierarchical clustering algorithm. The basic idea of this method is that short distance random walks tend to stay in the same community. Starting from a totally non-clustered partition, the distances between all adjacent nodes are computed. Then, two adjacent communities are chosen, they are merged into a new one and the distances between communities are updated. This step is repeated (N− 1) times, thus the computational complexity of this algorithm is ( ) E N2 . For sparse networks the computational complexity is ( l N N </a:t>
            </a:r>
            <a:r>
              <a:rPr lang="en-US" dirty="0" err="1"/>
              <a:t>og</a:t>
            </a:r>
            <a:r>
              <a:rPr lang="en-US" dirty="0"/>
              <a:t>( )) 2  40. We have employed virtual machines to implement all the computation. For each network size and for each algorithm, a virtual machine is created using a pre-defined installation that guarantees the same execution environment conditions. The installation is tuned to guarantee that each virtual machine makes use of an entire physical node, and, at the same time, that all physical nodes where the virtual machines will be hosted have the very same hardware specifications. The workload distribution and collection for the results are commanded by a master-slave approach.</a:t>
            </a:r>
          </a:p>
        </p:txBody>
      </p:sp>
      <p:sp>
        <p:nvSpPr>
          <p:cNvPr id="4" name="Slide Number Placeholder 3"/>
          <p:cNvSpPr>
            <a:spLocks noGrp="1"/>
          </p:cNvSpPr>
          <p:nvPr>
            <p:ph type="sldNum" sz="quarter" idx="5"/>
          </p:nvPr>
        </p:nvSpPr>
        <p:spPr/>
        <p:txBody>
          <a:bodyPr/>
          <a:lstStyle/>
          <a:p>
            <a:fld id="{DD1C5719-93BC-5B40-A181-B03119EC3C35}" type="slidenum">
              <a:rPr lang="en-US" smtClean="0"/>
              <a:t>12</a:t>
            </a:fld>
            <a:endParaRPr lang="en-US"/>
          </a:p>
        </p:txBody>
      </p:sp>
    </p:spTree>
    <p:extLst>
      <p:ext uri="{BB962C8B-B14F-4D97-AF65-F5344CB8AC3E}">
        <p14:creationId xmlns:p14="http://schemas.microsoft.com/office/powerpoint/2010/main" val="4011039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 betweenness. </a:t>
            </a:r>
          </a:p>
          <a:p>
            <a:r>
              <a:rPr lang="en-US" dirty="0"/>
              <a:t>This algorithm was introduced by Girvan &amp; Newman . To find which edges in a network exist most frequently between other pairs of nodes, the authors </a:t>
            </a:r>
            <a:r>
              <a:rPr lang="en-US" dirty="0" err="1"/>
              <a:t>generalised</a:t>
            </a:r>
            <a:r>
              <a:rPr lang="en-US" dirty="0"/>
              <a:t> Freeman’s betweenness centrality to edges betweenness. The edges connecting communities are then expected to have high edge betweenness. The underlying community structure of the network will be much clear after removing edges with high edge betweenness. </a:t>
            </a:r>
          </a:p>
          <a:p>
            <a:endParaRPr lang="en-US" dirty="0"/>
          </a:p>
          <a:p>
            <a:r>
              <a:rPr lang="en-US" dirty="0" err="1"/>
              <a:t>Fastgreedy</a:t>
            </a:r>
            <a:endParaRPr lang="en-US" dirty="0"/>
          </a:p>
          <a:p>
            <a:r>
              <a:rPr lang="en-US" dirty="0"/>
              <a:t>This algorithm was proposed by </a:t>
            </a:r>
            <a:r>
              <a:rPr lang="en-US" dirty="0" err="1"/>
              <a:t>Clauset</a:t>
            </a:r>
            <a:r>
              <a:rPr lang="en-US" dirty="0"/>
              <a:t> et al. It is a greedy community analysis algorithm that </a:t>
            </a:r>
            <a:r>
              <a:rPr lang="en-US" dirty="0" err="1"/>
              <a:t>optimises</a:t>
            </a:r>
            <a:r>
              <a:rPr lang="en-US" dirty="0"/>
              <a:t> the modularity score. This method starts with a totally non-clustered initial assignment, where each node forms a singleton community, and then computes the expected improvement of modularity for each pair of communities, chooses a community pair that gives the maximum improvement of modularity and merges them into a new community. The above procedure is repeated until no community pairs merge leads to an increase in modularity. For sparse, hierarchical, networks the algorithm runs in ( l N N </a:t>
            </a:r>
            <a:r>
              <a:rPr lang="en-US" dirty="0" err="1"/>
              <a:t>og</a:t>
            </a:r>
            <a:r>
              <a:rPr lang="en-US" dirty="0"/>
              <a:t> ( )) 2 12. </a:t>
            </a:r>
          </a:p>
          <a:p>
            <a:endParaRPr lang="en-US" dirty="0"/>
          </a:p>
          <a:p>
            <a:r>
              <a:rPr lang="en-US" dirty="0" err="1"/>
              <a:t>Infomap</a:t>
            </a:r>
            <a:r>
              <a:rPr lang="en-US" dirty="0"/>
              <a:t>.</a:t>
            </a:r>
          </a:p>
          <a:p>
            <a:r>
              <a:rPr lang="en-US" dirty="0"/>
              <a:t>This algorithm was proposed by </a:t>
            </a:r>
            <a:r>
              <a:rPr lang="en-US" dirty="0" err="1"/>
              <a:t>Rosvall</a:t>
            </a:r>
            <a:r>
              <a:rPr lang="en-US" dirty="0"/>
              <a:t> et al.35,36. It figures out communities by employing random walks to </a:t>
            </a:r>
            <a:r>
              <a:rPr lang="en-US" dirty="0" err="1"/>
              <a:t>analyse</a:t>
            </a:r>
            <a:r>
              <a:rPr lang="en-US" dirty="0"/>
              <a:t> the information flow through a network17. This algorithm starts with encoding the network into modules in a way that </a:t>
            </a:r>
            <a:r>
              <a:rPr lang="en-US" dirty="0" err="1"/>
              <a:t>maximises</a:t>
            </a:r>
            <a:r>
              <a:rPr lang="en-US" dirty="0"/>
              <a:t> the amount of information about the original network. Then it sends the signal to a decoder through a channel with limited capacity. The decoder tries to decode the message and to construct a set of possible candidates for the original graph. The smaller the number of candidates, the more information about the original network has been transferred. This algorithm runs in ( ) E 37. </a:t>
            </a:r>
          </a:p>
          <a:p>
            <a:endParaRPr lang="en-US" dirty="0"/>
          </a:p>
          <a:p>
            <a:endParaRPr lang="en-US" dirty="0"/>
          </a:p>
          <a:p>
            <a:r>
              <a:rPr lang="en-US" dirty="0"/>
              <a:t>Label propagation. </a:t>
            </a:r>
          </a:p>
          <a:p>
            <a:r>
              <a:rPr lang="en-US" dirty="0"/>
              <a:t>This algorithm was introduced by Raghavan et al.38. It assumes that each node in the network is assigned to the same community as the majority of its </a:t>
            </a:r>
            <a:r>
              <a:rPr lang="en-US" dirty="0" err="1"/>
              <a:t>neighbours</a:t>
            </a:r>
            <a:r>
              <a:rPr lang="en-US" dirty="0"/>
              <a:t>. This algorithm starts with </a:t>
            </a:r>
            <a:r>
              <a:rPr lang="en-US" dirty="0" err="1"/>
              <a:t>initialising</a:t>
            </a:r>
            <a:r>
              <a:rPr lang="en-US" dirty="0"/>
              <a:t> a distinct label (community) for each node in the network. Then, the nodes in the network are listed in a random sequential order. Afterwards, through the sequence, each node takes the label of the majority of its </a:t>
            </a:r>
            <a:r>
              <a:rPr lang="en-US" dirty="0" err="1"/>
              <a:t>neighbours</a:t>
            </a:r>
            <a:r>
              <a:rPr lang="en-US" dirty="0"/>
              <a:t>. The above step will stop once each node has the same label as the majority of its </a:t>
            </a:r>
            <a:r>
              <a:rPr lang="en-US" dirty="0" err="1"/>
              <a:t>neighbours</a:t>
            </a:r>
            <a:r>
              <a:rPr lang="en-US" dirty="0"/>
              <a:t>. The computational complexity of label propagation algorithm is ( ) E 38. </a:t>
            </a:r>
          </a:p>
          <a:p>
            <a:endParaRPr lang="en-US" dirty="0"/>
          </a:p>
          <a:p>
            <a:r>
              <a:rPr lang="en-US" dirty="0"/>
              <a:t>Leading eigenvector. </a:t>
            </a:r>
          </a:p>
          <a:p>
            <a:r>
              <a:rPr lang="en-US" dirty="0"/>
              <a:t>This algorithm was proposed by Newman39. The heart of this algorithm is the spectral </a:t>
            </a:r>
            <a:r>
              <a:rPr lang="en-US" dirty="0" err="1"/>
              <a:t>optimisation</a:t>
            </a:r>
            <a:r>
              <a:rPr lang="en-US" dirty="0"/>
              <a:t> of modularity by using the eigenvalues and eigenvectors of the modularity matrix. First, the leading eigenvector of the modularity matrix is calculated, and then the graph is split into two parts in a way that modularity improvement is </a:t>
            </a:r>
            <a:r>
              <a:rPr lang="en-US" dirty="0" err="1"/>
              <a:t>maximised</a:t>
            </a:r>
            <a:r>
              <a:rPr lang="en-US" dirty="0"/>
              <a:t> based on the leading eigenvector. After that, the modularity contribution is calculated at each step in the subdivision of a network. It stops once the value of the modularity contribution is not positive. Its computational complexity of each graph bipartition is ( ( N E + N)), or ( ) N2 on a sparse graph40. </a:t>
            </a:r>
          </a:p>
          <a:p>
            <a:endParaRPr lang="en-US" dirty="0"/>
          </a:p>
          <a:p>
            <a:r>
              <a:rPr lang="en-US" dirty="0"/>
              <a:t>Multilevel.</a:t>
            </a:r>
          </a:p>
          <a:p>
            <a:r>
              <a:rPr lang="en-US" dirty="0"/>
              <a:t>This algorithm was introduced by Blondel et al.25. It is a different greedy approach for </a:t>
            </a:r>
            <a:r>
              <a:rPr lang="en-US" dirty="0" err="1"/>
              <a:t>optimising</a:t>
            </a:r>
            <a:r>
              <a:rPr lang="en-US" dirty="0"/>
              <a:t> the modularity with respect to the </a:t>
            </a:r>
            <a:r>
              <a:rPr lang="en-US" dirty="0" err="1"/>
              <a:t>Fastgreedy</a:t>
            </a:r>
            <a:r>
              <a:rPr lang="en-US" dirty="0"/>
              <a:t> method. This method first assigns a different community to each node of the network, then a node is moved to the community of one of its </a:t>
            </a:r>
            <a:r>
              <a:rPr lang="en-US" dirty="0" err="1"/>
              <a:t>neighbours</a:t>
            </a:r>
            <a:r>
              <a:rPr lang="en-US" dirty="0"/>
              <a:t> with which it achieves the highest positive contribution to modularity. The above step is repeated for all nodes until no further improvement can be achieved. Then each community is considered as a single node on its own and the second step is repeated until there is only a single node left or when the modularity can’t be increased in a single step. The computational complexity of the Multilevel algorithm is ( l N N </a:t>
            </a:r>
            <a:r>
              <a:rPr lang="en-US" dirty="0" err="1"/>
              <a:t>og</a:t>
            </a:r>
            <a:r>
              <a:rPr lang="en-US" dirty="0"/>
              <a:t> ) 40. </a:t>
            </a:r>
          </a:p>
          <a:p>
            <a:endParaRPr lang="en-US" dirty="0"/>
          </a:p>
          <a:p>
            <a:r>
              <a:rPr lang="en-US" dirty="0"/>
              <a:t>Spinglass. </a:t>
            </a:r>
          </a:p>
          <a:p>
            <a:r>
              <a:rPr lang="en-US" dirty="0"/>
              <a:t>This algorithm was first proposed by Reichardt &amp; Bornholdt41. It is based on the Potts model42. The basic principle of the method is that edges should connect nodes of the same spin state (community, in the </a:t>
            </a:r>
            <a:r>
              <a:rPr lang="en-US" dirty="0" err="1"/>
              <a:t>www.nature.com</a:t>
            </a:r>
            <a:r>
              <a:rPr lang="en-US" dirty="0"/>
              <a:t>/</a:t>
            </a:r>
            <a:r>
              <a:rPr lang="en-US" dirty="0" err="1"/>
              <a:t>scientificreports</a:t>
            </a:r>
            <a:r>
              <a:rPr lang="en-US" dirty="0"/>
              <a:t>/ Scientific </a:t>
            </a:r>
            <a:r>
              <a:rPr lang="en-US" dirty="0" err="1"/>
              <a:t>ReporTs</a:t>
            </a:r>
            <a:r>
              <a:rPr lang="en-US" dirty="0"/>
              <a:t> | 6:30750 | DOI: 10.1038/srep30750 15 current context), whereas nodes of different states (belonging to different communities) should be disconnected. Therefore, the aim of this algorithm is to find the ground state of a spin glass model with a Potts Hamiltonian. Simulated annealing43 has been used to </a:t>
            </a:r>
            <a:r>
              <a:rPr lang="en-US" dirty="0" err="1"/>
              <a:t>minimise</a:t>
            </a:r>
            <a:r>
              <a:rPr lang="en-US" dirty="0"/>
              <a:t> the system’s free energy44. In a sparse graph, the computational complexity of this algorithm is approximately  . ( ) N3 2 45. </a:t>
            </a:r>
          </a:p>
          <a:p>
            <a:endParaRPr lang="en-US" dirty="0"/>
          </a:p>
          <a:p>
            <a:endParaRPr lang="en-US" dirty="0"/>
          </a:p>
          <a:p>
            <a:r>
              <a:rPr lang="en-US" dirty="0" err="1"/>
              <a:t>Walktrap</a:t>
            </a:r>
            <a:r>
              <a:rPr lang="en-US" dirty="0"/>
              <a:t>.</a:t>
            </a:r>
          </a:p>
          <a:p>
            <a:r>
              <a:rPr lang="en-US" dirty="0"/>
              <a:t>This algorithm was proposed by </a:t>
            </a:r>
            <a:r>
              <a:rPr lang="en-US" dirty="0" err="1"/>
              <a:t>Pon</a:t>
            </a:r>
            <a:r>
              <a:rPr lang="en-US" dirty="0"/>
              <a:t> &amp; Latapy46. It is a hierarchical clustering algorithm. The basic idea of this method is that short distance random walks tend to stay in the same community. Starting from a totally non-clustered partition, the distances between all adjacent nodes are computed. Then, two adjacent communities are chosen, they are merged into a new one and the distances between communities are updated. This step is repeated (N− 1) times, thus the computational complexity of this algorithm is ( ) E N2 . For sparse networks the computational complexity is ( l N N </a:t>
            </a:r>
            <a:r>
              <a:rPr lang="en-US" dirty="0" err="1"/>
              <a:t>og</a:t>
            </a:r>
            <a:r>
              <a:rPr lang="en-US" dirty="0"/>
              <a:t>( )) 2  40. We have employed virtual machines to implement all the computation. For each network size and for each algorithm, a virtual machine is created using a pre-defined installation that guarantees the same execution environment conditions. The installation is tuned to guarantee that each virtual machine makes use of an entire physical node, and, at the same time, that all physical nodes where the virtual machines will be hosted have the very same hardware specifications. The workload distribution and collection for the results are commanded by a master-slave approach.</a:t>
            </a:r>
          </a:p>
        </p:txBody>
      </p:sp>
      <p:sp>
        <p:nvSpPr>
          <p:cNvPr id="4" name="Slide Number Placeholder 3"/>
          <p:cNvSpPr>
            <a:spLocks noGrp="1"/>
          </p:cNvSpPr>
          <p:nvPr>
            <p:ph type="sldNum" sz="quarter" idx="5"/>
          </p:nvPr>
        </p:nvSpPr>
        <p:spPr/>
        <p:txBody>
          <a:bodyPr/>
          <a:lstStyle/>
          <a:p>
            <a:fld id="{DD1C5719-93BC-5B40-A181-B03119EC3C35}" type="slidenum">
              <a:rPr lang="en-US" smtClean="0"/>
              <a:t>13</a:t>
            </a:fld>
            <a:endParaRPr lang="en-US"/>
          </a:p>
        </p:txBody>
      </p:sp>
    </p:spTree>
    <p:extLst>
      <p:ext uri="{BB962C8B-B14F-4D97-AF65-F5344CB8AC3E}">
        <p14:creationId xmlns:p14="http://schemas.microsoft.com/office/powerpoint/2010/main" val="873727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 betweenness. </a:t>
            </a:r>
          </a:p>
          <a:p>
            <a:r>
              <a:rPr lang="en-US" dirty="0"/>
              <a:t>This algorithm was introduced by Girvan &amp; Newman . To find which edges in a network exist most frequently between other pairs of nodes, the authors </a:t>
            </a:r>
            <a:r>
              <a:rPr lang="en-US" dirty="0" err="1"/>
              <a:t>generalised</a:t>
            </a:r>
            <a:r>
              <a:rPr lang="en-US" dirty="0"/>
              <a:t> Freeman’s betweenness centrality to edges betweenness. The edges connecting communities are then expected to have high edge betweenness. The underlying community structure of the network will be much clear after removing edges with high edge betweenness. </a:t>
            </a:r>
          </a:p>
          <a:p>
            <a:endParaRPr lang="en-US" dirty="0"/>
          </a:p>
          <a:p>
            <a:r>
              <a:rPr lang="en-US" dirty="0" err="1"/>
              <a:t>Fastgreedy</a:t>
            </a:r>
            <a:endParaRPr lang="en-US" dirty="0"/>
          </a:p>
          <a:p>
            <a:r>
              <a:rPr lang="en-US" dirty="0"/>
              <a:t>This algorithm was proposed by </a:t>
            </a:r>
            <a:r>
              <a:rPr lang="en-US" dirty="0" err="1"/>
              <a:t>Clauset</a:t>
            </a:r>
            <a:r>
              <a:rPr lang="en-US" dirty="0"/>
              <a:t> et al. It is a greedy community analysis algorithm that </a:t>
            </a:r>
            <a:r>
              <a:rPr lang="en-US" dirty="0" err="1"/>
              <a:t>optimises</a:t>
            </a:r>
            <a:r>
              <a:rPr lang="en-US" dirty="0"/>
              <a:t> the modularity score. This method starts with a totally non-clustered initial assignment, where each node forms a singleton community, and then computes the expected improvement of modularity for each pair of communities, chooses a community pair that gives the maximum improvement of modularity and merges them into a new community. The above procedure is repeated until no community pairs merge leads to an increase in modularity. For sparse, hierarchical, networks the algorithm runs in ( l N N </a:t>
            </a:r>
            <a:r>
              <a:rPr lang="en-US" dirty="0" err="1"/>
              <a:t>og</a:t>
            </a:r>
            <a:r>
              <a:rPr lang="en-US" dirty="0"/>
              <a:t> ( )) 2 12. </a:t>
            </a:r>
          </a:p>
          <a:p>
            <a:endParaRPr lang="en-US" dirty="0"/>
          </a:p>
          <a:p>
            <a:r>
              <a:rPr lang="en-US" dirty="0" err="1"/>
              <a:t>Infomap</a:t>
            </a:r>
            <a:r>
              <a:rPr lang="en-US" dirty="0"/>
              <a:t>.</a:t>
            </a:r>
          </a:p>
          <a:p>
            <a:r>
              <a:rPr lang="en-US" dirty="0"/>
              <a:t>This algorithm was proposed by </a:t>
            </a:r>
            <a:r>
              <a:rPr lang="en-US" dirty="0" err="1"/>
              <a:t>Rosvall</a:t>
            </a:r>
            <a:r>
              <a:rPr lang="en-US" dirty="0"/>
              <a:t> et al.35,36. It figures out communities by employing random walks to </a:t>
            </a:r>
            <a:r>
              <a:rPr lang="en-US" dirty="0" err="1"/>
              <a:t>analyse</a:t>
            </a:r>
            <a:r>
              <a:rPr lang="en-US" dirty="0"/>
              <a:t> the information flow through a network17. This algorithm starts with encoding the network into modules in a way that </a:t>
            </a:r>
            <a:r>
              <a:rPr lang="en-US" dirty="0" err="1"/>
              <a:t>maximises</a:t>
            </a:r>
            <a:r>
              <a:rPr lang="en-US" dirty="0"/>
              <a:t> the amount of information about the original network. Then it sends the signal to a decoder through a channel with limited capacity. The decoder tries to decode the message and to construct a set of possible candidates for the original graph. The smaller the number of candidates, the more information about the original network has been transferred. This algorithm runs in ( ) E 37. </a:t>
            </a:r>
          </a:p>
          <a:p>
            <a:endParaRPr lang="en-US" dirty="0"/>
          </a:p>
          <a:p>
            <a:endParaRPr lang="en-US" dirty="0"/>
          </a:p>
          <a:p>
            <a:r>
              <a:rPr lang="en-US" dirty="0"/>
              <a:t>Label propagation. </a:t>
            </a:r>
          </a:p>
          <a:p>
            <a:r>
              <a:rPr lang="en-US" dirty="0"/>
              <a:t>This algorithm was introduced by Raghavan et al.38. It assumes that each node in the network is assigned to the same community as the majority of its </a:t>
            </a:r>
            <a:r>
              <a:rPr lang="en-US" dirty="0" err="1"/>
              <a:t>neighbours</a:t>
            </a:r>
            <a:r>
              <a:rPr lang="en-US" dirty="0"/>
              <a:t>. This algorithm starts with </a:t>
            </a:r>
            <a:r>
              <a:rPr lang="en-US" dirty="0" err="1"/>
              <a:t>initialising</a:t>
            </a:r>
            <a:r>
              <a:rPr lang="en-US" dirty="0"/>
              <a:t> a distinct label (community) for each node in the network. Then, the nodes in the network are listed in a random sequential order. Afterwards, through the sequence, each node takes the label of the majority of its </a:t>
            </a:r>
            <a:r>
              <a:rPr lang="en-US" dirty="0" err="1"/>
              <a:t>neighbours</a:t>
            </a:r>
            <a:r>
              <a:rPr lang="en-US" dirty="0"/>
              <a:t>. The above step will stop once each node has the same label as the majority of its </a:t>
            </a:r>
            <a:r>
              <a:rPr lang="en-US" dirty="0" err="1"/>
              <a:t>neighbours</a:t>
            </a:r>
            <a:r>
              <a:rPr lang="en-US" dirty="0"/>
              <a:t>. The computational complexity of label propagation algorithm is ( ) E 38. </a:t>
            </a:r>
          </a:p>
          <a:p>
            <a:endParaRPr lang="en-US" dirty="0"/>
          </a:p>
          <a:p>
            <a:r>
              <a:rPr lang="en-US" dirty="0"/>
              <a:t>Leading eigenvector. </a:t>
            </a:r>
          </a:p>
          <a:p>
            <a:r>
              <a:rPr lang="en-US" dirty="0"/>
              <a:t>This algorithm was proposed by Newman39. The heart of this algorithm is the spectral </a:t>
            </a:r>
            <a:r>
              <a:rPr lang="en-US" dirty="0" err="1"/>
              <a:t>optimisation</a:t>
            </a:r>
            <a:r>
              <a:rPr lang="en-US" dirty="0"/>
              <a:t> of modularity by using the eigenvalues and eigenvectors of the modularity matrix. First, the leading eigenvector of the modularity matrix is calculated, and then the graph is split into two parts in a way that modularity improvement is </a:t>
            </a:r>
            <a:r>
              <a:rPr lang="en-US" dirty="0" err="1"/>
              <a:t>maximised</a:t>
            </a:r>
            <a:r>
              <a:rPr lang="en-US" dirty="0"/>
              <a:t> based on the leading eigenvector. After that, the modularity contribution is calculated at each step in the subdivision of a network. It stops once the value of the modularity contribution is not positive. Its computational complexity of each graph bipartition is ( ( N E + N)), or ( ) N2 on a sparse graph40. </a:t>
            </a:r>
          </a:p>
          <a:p>
            <a:endParaRPr lang="en-US" dirty="0"/>
          </a:p>
          <a:p>
            <a:r>
              <a:rPr lang="en-US" dirty="0"/>
              <a:t>Multilevel.</a:t>
            </a:r>
          </a:p>
          <a:p>
            <a:r>
              <a:rPr lang="en-US" dirty="0"/>
              <a:t>This algorithm was introduced by Blondel et al.25. It is a different greedy approach for </a:t>
            </a:r>
            <a:r>
              <a:rPr lang="en-US" dirty="0" err="1"/>
              <a:t>optimising</a:t>
            </a:r>
            <a:r>
              <a:rPr lang="en-US" dirty="0"/>
              <a:t> the modularity with respect to the </a:t>
            </a:r>
            <a:r>
              <a:rPr lang="en-US" dirty="0" err="1"/>
              <a:t>Fastgreedy</a:t>
            </a:r>
            <a:r>
              <a:rPr lang="en-US" dirty="0"/>
              <a:t> method. This method first assigns a different community to each node of the network, then a node is moved to the community of one of its </a:t>
            </a:r>
            <a:r>
              <a:rPr lang="en-US" dirty="0" err="1"/>
              <a:t>neighbours</a:t>
            </a:r>
            <a:r>
              <a:rPr lang="en-US" dirty="0"/>
              <a:t> with which it achieves the highest positive contribution to modularity. The above step is repeated for all nodes until no further improvement can be achieved. Then each community is considered as a single node on its own and the second step is repeated until there is only a single node left or when the modularity can’t be increased in a single step. The computational complexity of the Multilevel algorithm is ( l N N </a:t>
            </a:r>
            <a:r>
              <a:rPr lang="en-US" dirty="0" err="1"/>
              <a:t>og</a:t>
            </a:r>
            <a:r>
              <a:rPr lang="en-US" dirty="0"/>
              <a:t> ) 40. </a:t>
            </a:r>
          </a:p>
          <a:p>
            <a:endParaRPr lang="en-US" dirty="0"/>
          </a:p>
          <a:p>
            <a:r>
              <a:rPr lang="en-US" dirty="0"/>
              <a:t>Spinglass. </a:t>
            </a:r>
          </a:p>
          <a:p>
            <a:r>
              <a:rPr lang="en-US" dirty="0"/>
              <a:t>This algorithm was first proposed by Reichardt &amp; Bornholdt41. It is based on the Potts model42. The basic principle of the method is that edges should connect nodes of the same spin state (community, in the </a:t>
            </a:r>
            <a:r>
              <a:rPr lang="en-US" dirty="0" err="1"/>
              <a:t>www.nature.com</a:t>
            </a:r>
            <a:r>
              <a:rPr lang="en-US" dirty="0"/>
              <a:t>/</a:t>
            </a:r>
            <a:r>
              <a:rPr lang="en-US" dirty="0" err="1"/>
              <a:t>scientificreports</a:t>
            </a:r>
            <a:r>
              <a:rPr lang="en-US" dirty="0"/>
              <a:t>/ Scientific </a:t>
            </a:r>
            <a:r>
              <a:rPr lang="en-US" dirty="0" err="1"/>
              <a:t>ReporTs</a:t>
            </a:r>
            <a:r>
              <a:rPr lang="en-US" dirty="0"/>
              <a:t> | 6:30750 | DOI: 10.1038/srep30750 15 current context), whereas nodes of different states (belonging to different communities) should be disconnected. Therefore, the aim of this algorithm is to find the ground state of a spin glass model with a Potts Hamiltonian. Simulated annealing43 has been used to </a:t>
            </a:r>
            <a:r>
              <a:rPr lang="en-US" dirty="0" err="1"/>
              <a:t>minimise</a:t>
            </a:r>
            <a:r>
              <a:rPr lang="en-US" dirty="0"/>
              <a:t> the system’s free energy44. In a sparse graph, the computational complexity of this algorithm is approximately  . ( ) N3 2 45. </a:t>
            </a:r>
          </a:p>
          <a:p>
            <a:endParaRPr lang="en-US" dirty="0"/>
          </a:p>
          <a:p>
            <a:endParaRPr lang="en-US" dirty="0"/>
          </a:p>
          <a:p>
            <a:r>
              <a:rPr lang="en-US" dirty="0" err="1"/>
              <a:t>Walktrap</a:t>
            </a:r>
            <a:r>
              <a:rPr lang="en-US" dirty="0"/>
              <a:t>.</a:t>
            </a:r>
          </a:p>
          <a:p>
            <a:r>
              <a:rPr lang="en-US" dirty="0"/>
              <a:t>This algorithm was proposed by </a:t>
            </a:r>
            <a:r>
              <a:rPr lang="en-US" dirty="0" err="1"/>
              <a:t>Pon</a:t>
            </a:r>
            <a:r>
              <a:rPr lang="en-US" dirty="0"/>
              <a:t> &amp; Latapy46. It is a hierarchical clustering algorithm. The basic idea of this method is that short distance random walks tend to stay in the same community. Starting from a totally non-clustered partition, the distances between all adjacent nodes are computed. Then, two adjacent communities are chosen, they are merged into a new one and the distances between communities are updated. This step is repeated (N− 1) times, thus the computational complexity of this algorithm is ( ) E N2 . For sparse networks the computational complexity is ( l N N </a:t>
            </a:r>
            <a:r>
              <a:rPr lang="en-US" dirty="0" err="1"/>
              <a:t>og</a:t>
            </a:r>
            <a:r>
              <a:rPr lang="en-US" dirty="0"/>
              <a:t>( )) 2  40. </a:t>
            </a:r>
          </a:p>
        </p:txBody>
      </p:sp>
      <p:sp>
        <p:nvSpPr>
          <p:cNvPr id="4" name="Slide Number Placeholder 3"/>
          <p:cNvSpPr>
            <a:spLocks noGrp="1"/>
          </p:cNvSpPr>
          <p:nvPr>
            <p:ph type="sldNum" sz="quarter" idx="5"/>
          </p:nvPr>
        </p:nvSpPr>
        <p:spPr/>
        <p:txBody>
          <a:bodyPr/>
          <a:lstStyle/>
          <a:p>
            <a:fld id="{DD1C5719-93BC-5B40-A181-B03119EC3C35}" type="slidenum">
              <a:rPr lang="en-US" smtClean="0"/>
              <a:t>14</a:t>
            </a:fld>
            <a:endParaRPr lang="en-US"/>
          </a:p>
        </p:txBody>
      </p:sp>
    </p:spTree>
    <p:extLst>
      <p:ext uri="{BB962C8B-B14F-4D97-AF65-F5344CB8AC3E}">
        <p14:creationId xmlns:p14="http://schemas.microsoft.com/office/powerpoint/2010/main" val="571897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F6C4F-F214-BF4C-ADF8-BDC87B7FB5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062126-853D-3B49-8A7B-ABE0D326F3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CED774-0F43-0A41-BE1D-042E2C25F132}"/>
              </a:ext>
            </a:extLst>
          </p:cNvPr>
          <p:cNvSpPr>
            <a:spLocks noGrp="1"/>
          </p:cNvSpPr>
          <p:nvPr>
            <p:ph type="dt" sz="half" idx="10"/>
          </p:nvPr>
        </p:nvSpPr>
        <p:spPr/>
        <p:txBody>
          <a:bodyPr/>
          <a:lstStyle/>
          <a:p>
            <a:fld id="{D8926CE9-A1D0-374C-ACA6-0C05436FD01B}" type="datetimeFigureOut">
              <a:rPr lang="en-US" smtClean="0"/>
              <a:t>11/18/19</a:t>
            </a:fld>
            <a:endParaRPr lang="en-US"/>
          </a:p>
        </p:txBody>
      </p:sp>
      <p:sp>
        <p:nvSpPr>
          <p:cNvPr id="5" name="Footer Placeholder 4">
            <a:extLst>
              <a:ext uri="{FF2B5EF4-FFF2-40B4-BE49-F238E27FC236}">
                <a16:creationId xmlns:a16="http://schemas.microsoft.com/office/drawing/2014/main" id="{27D0AC2A-72A3-3041-9E9B-E3ACF37AA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EA0D2-9EA9-A744-A5D0-9A58096395CA}"/>
              </a:ext>
            </a:extLst>
          </p:cNvPr>
          <p:cNvSpPr>
            <a:spLocks noGrp="1"/>
          </p:cNvSpPr>
          <p:nvPr>
            <p:ph type="sldNum" sz="quarter" idx="12"/>
          </p:nvPr>
        </p:nvSpPr>
        <p:spPr/>
        <p:txBody>
          <a:bodyPr/>
          <a:lstStyle/>
          <a:p>
            <a:fld id="{01836F08-DAE8-A34D-A398-58CCEAF9C87B}" type="slidenum">
              <a:rPr lang="en-US" smtClean="0"/>
              <a:t>‹#›</a:t>
            </a:fld>
            <a:endParaRPr lang="en-US"/>
          </a:p>
        </p:txBody>
      </p:sp>
    </p:spTree>
    <p:extLst>
      <p:ext uri="{BB962C8B-B14F-4D97-AF65-F5344CB8AC3E}">
        <p14:creationId xmlns:p14="http://schemas.microsoft.com/office/powerpoint/2010/main" val="1383773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3E4B-AAF4-E04E-8CD5-424E7A8315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332547-2A8B-EA41-8691-01B37DFC28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EAC0E4-35B9-F84A-80AA-6D4D1BD6D7D0}"/>
              </a:ext>
            </a:extLst>
          </p:cNvPr>
          <p:cNvSpPr>
            <a:spLocks noGrp="1"/>
          </p:cNvSpPr>
          <p:nvPr>
            <p:ph type="dt" sz="half" idx="10"/>
          </p:nvPr>
        </p:nvSpPr>
        <p:spPr/>
        <p:txBody>
          <a:bodyPr/>
          <a:lstStyle/>
          <a:p>
            <a:fld id="{D8926CE9-A1D0-374C-ACA6-0C05436FD01B}" type="datetimeFigureOut">
              <a:rPr lang="en-US" smtClean="0"/>
              <a:t>11/18/19</a:t>
            </a:fld>
            <a:endParaRPr lang="en-US"/>
          </a:p>
        </p:txBody>
      </p:sp>
      <p:sp>
        <p:nvSpPr>
          <p:cNvPr id="5" name="Footer Placeholder 4">
            <a:extLst>
              <a:ext uri="{FF2B5EF4-FFF2-40B4-BE49-F238E27FC236}">
                <a16:creationId xmlns:a16="http://schemas.microsoft.com/office/drawing/2014/main" id="{BDB51B2B-FC3D-B545-A63C-833F7E695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A95772-C73B-B246-AAB9-B75DCA171ED8}"/>
              </a:ext>
            </a:extLst>
          </p:cNvPr>
          <p:cNvSpPr>
            <a:spLocks noGrp="1"/>
          </p:cNvSpPr>
          <p:nvPr>
            <p:ph type="sldNum" sz="quarter" idx="12"/>
          </p:nvPr>
        </p:nvSpPr>
        <p:spPr/>
        <p:txBody>
          <a:bodyPr/>
          <a:lstStyle/>
          <a:p>
            <a:fld id="{01836F08-DAE8-A34D-A398-58CCEAF9C87B}" type="slidenum">
              <a:rPr lang="en-US" smtClean="0"/>
              <a:t>‹#›</a:t>
            </a:fld>
            <a:endParaRPr lang="en-US"/>
          </a:p>
        </p:txBody>
      </p:sp>
    </p:spTree>
    <p:extLst>
      <p:ext uri="{BB962C8B-B14F-4D97-AF65-F5344CB8AC3E}">
        <p14:creationId xmlns:p14="http://schemas.microsoft.com/office/powerpoint/2010/main" val="3361797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B80A0E-FD31-6446-A44B-F1D54609A7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18C921-294E-7748-AC96-B5C6043A36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3D1A8D-7033-E64B-8B44-2D60BDB96855}"/>
              </a:ext>
            </a:extLst>
          </p:cNvPr>
          <p:cNvSpPr>
            <a:spLocks noGrp="1"/>
          </p:cNvSpPr>
          <p:nvPr>
            <p:ph type="dt" sz="half" idx="10"/>
          </p:nvPr>
        </p:nvSpPr>
        <p:spPr/>
        <p:txBody>
          <a:bodyPr/>
          <a:lstStyle/>
          <a:p>
            <a:fld id="{D8926CE9-A1D0-374C-ACA6-0C05436FD01B}" type="datetimeFigureOut">
              <a:rPr lang="en-US" smtClean="0"/>
              <a:t>11/18/19</a:t>
            </a:fld>
            <a:endParaRPr lang="en-US"/>
          </a:p>
        </p:txBody>
      </p:sp>
      <p:sp>
        <p:nvSpPr>
          <p:cNvPr id="5" name="Footer Placeholder 4">
            <a:extLst>
              <a:ext uri="{FF2B5EF4-FFF2-40B4-BE49-F238E27FC236}">
                <a16:creationId xmlns:a16="http://schemas.microsoft.com/office/drawing/2014/main" id="{438C4885-61B8-0B40-AE27-E99C90FF8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398B3-BCF3-EF40-93E7-503A964C5004}"/>
              </a:ext>
            </a:extLst>
          </p:cNvPr>
          <p:cNvSpPr>
            <a:spLocks noGrp="1"/>
          </p:cNvSpPr>
          <p:nvPr>
            <p:ph type="sldNum" sz="quarter" idx="12"/>
          </p:nvPr>
        </p:nvSpPr>
        <p:spPr/>
        <p:txBody>
          <a:bodyPr/>
          <a:lstStyle/>
          <a:p>
            <a:fld id="{01836F08-DAE8-A34D-A398-58CCEAF9C87B}" type="slidenum">
              <a:rPr lang="en-US" smtClean="0"/>
              <a:t>‹#›</a:t>
            </a:fld>
            <a:endParaRPr lang="en-US"/>
          </a:p>
        </p:txBody>
      </p:sp>
    </p:spTree>
    <p:extLst>
      <p:ext uri="{BB962C8B-B14F-4D97-AF65-F5344CB8AC3E}">
        <p14:creationId xmlns:p14="http://schemas.microsoft.com/office/powerpoint/2010/main" val="3002828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CBB2-9E19-CE42-B80E-47838872FF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6DD67E-FE36-674A-867E-B26B3398F8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3BE65C-464D-D846-B14B-1B29F85B4EE6}"/>
              </a:ext>
            </a:extLst>
          </p:cNvPr>
          <p:cNvSpPr>
            <a:spLocks noGrp="1"/>
          </p:cNvSpPr>
          <p:nvPr>
            <p:ph type="dt" sz="half" idx="10"/>
          </p:nvPr>
        </p:nvSpPr>
        <p:spPr/>
        <p:txBody>
          <a:bodyPr/>
          <a:lstStyle/>
          <a:p>
            <a:fld id="{D8926CE9-A1D0-374C-ACA6-0C05436FD01B}" type="datetimeFigureOut">
              <a:rPr lang="en-US" smtClean="0"/>
              <a:t>11/18/19</a:t>
            </a:fld>
            <a:endParaRPr lang="en-US"/>
          </a:p>
        </p:txBody>
      </p:sp>
      <p:sp>
        <p:nvSpPr>
          <p:cNvPr id="5" name="Footer Placeholder 4">
            <a:extLst>
              <a:ext uri="{FF2B5EF4-FFF2-40B4-BE49-F238E27FC236}">
                <a16:creationId xmlns:a16="http://schemas.microsoft.com/office/drawing/2014/main" id="{FAC52FC4-0F37-A441-B930-3881623CFE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9321A6-6357-0B4E-B60B-7C5E06C4D6CE}"/>
              </a:ext>
            </a:extLst>
          </p:cNvPr>
          <p:cNvSpPr>
            <a:spLocks noGrp="1"/>
          </p:cNvSpPr>
          <p:nvPr>
            <p:ph type="sldNum" sz="quarter" idx="12"/>
          </p:nvPr>
        </p:nvSpPr>
        <p:spPr/>
        <p:txBody>
          <a:bodyPr/>
          <a:lstStyle/>
          <a:p>
            <a:fld id="{01836F08-DAE8-A34D-A398-58CCEAF9C87B}" type="slidenum">
              <a:rPr lang="en-US" smtClean="0"/>
              <a:t>‹#›</a:t>
            </a:fld>
            <a:endParaRPr lang="en-US"/>
          </a:p>
        </p:txBody>
      </p:sp>
    </p:spTree>
    <p:extLst>
      <p:ext uri="{BB962C8B-B14F-4D97-AF65-F5344CB8AC3E}">
        <p14:creationId xmlns:p14="http://schemas.microsoft.com/office/powerpoint/2010/main" val="743531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830EA-B8C7-B746-BA6A-B291D890D0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86FC06-B48B-234E-A846-14EA881F7A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6E1D3E-6FB2-6C49-89A3-6D86E780CAB1}"/>
              </a:ext>
            </a:extLst>
          </p:cNvPr>
          <p:cNvSpPr>
            <a:spLocks noGrp="1"/>
          </p:cNvSpPr>
          <p:nvPr>
            <p:ph type="dt" sz="half" idx="10"/>
          </p:nvPr>
        </p:nvSpPr>
        <p:spPr/>
        <p:txBody>
          <a:bodyPr/>
          <a:lstStyle/>
          <a:p>
            <a:fld id="{D8926CE9-A1D0-374C-ACA6-0C05436FD01B}" type="datetimeFigureOut">
              <a:rPr lang="en-US" smtClean="0"/>
              <a:t>11/18/19</a:t>
            </a:fld>
            <a:endParaRPr lang="en-US"/>
          </a:p>
        </p:txBody>
      </p:sp>
      <p:sp>
        <p:nvSpPr>
          <p:cNvPr id="5" name="Footer Placeholder 4">
            <a:extLst>
              <a:ext uri="{FF2B5EF4-FFF2-40B4-BE49-F238E27FC236}">
                <a16:creationId xmlns:a16="http://schemas.microsoft.com/office/drawing/2014/main" id="{836428AD-0A8C-5049-845C-97841AEE80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D0A02-ED46-524B-875A-B1F7AB7DD478}"/>
              </a:ext>
            </a:extLst>
          </p:cNvPr>
          <p:cNvSpPr>
            <a:spLocks noGrp="1"/>
          </p:cNvSpPr>
          <p:nvPr>
            <p:ph type="sldNum" sz="quarter" idx="12"/>
          </p:nvPr>
        </p:nvSpPr>
        <p:spPr/>
        <p:txBody>
          <a:bodyPr/>
          <a:lstStyle/>
          <a:p>
            <a:fld id="{01836F08-DAE8-A34D-A398-58CCEAF9C87B}" type="slidenum">
              <a:rPr lang="en-US" smtClean="0"/>
              <a:t>‹#›</a:t>
            </a:fld>
            <a:endParaRPr lang="en-US"/>
          </a:p>
        </p:txBody>
      </p:sp>
    </p:spTree>
    <p:extLst>
      <p:ext uri="{BB962C8B-B14F-4D97-AF65-F5344CB8AC3E}">
        <p14:creationId xmlns:p14="http://schemas.microsoft.com/office/powerpoint/2010/main" val="1823486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DE4B-F23E-1343-AA91-5C5835435F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6C63BA-10E2-9842-A522-DD476C57A0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1401A0-D730-7B4D-9071-4D69369238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A2E307-CF93-664D-A74D-1F58CFBB1316}"/>
              </a:ext>
            </a:extLst>
          </p:cNvPr>
          <p:cNvSpPr>
            <a:spLocks noGrp="1"/>
          </p:cNvSpPr>
          <p:nvPr>
            <p:ph type="dt" sz="half" idx="10"/>
          </p:nvPr>
        </p:nvSpPr>
        <p:spPr/>
        <p:txBody>
          <a:bodyPr/>
          <a:lstStyle/>
          <a:p>
            <a:fld id="{D8926CE9-A1D0-374C-ACA6-0C05436FD01B}" type="datetimeFigureOut">
              <a:rPr lang="en-US" smtClean="0"/>
              <a:t>11/18/19</a:t>
            </a:fld>
            <a:endParaRPr lang="en-US"/>
          </a:p>
        </p:txBody>
      </p:sp>
      <p:sp>
        <p:nvSpPr>
          <p:cNvPr id="6" name="Footer Placeholder 5">
            <a:extLst>
              <a:ext uri="{FF2B5EF4-FFF2-40B4-BE49-F238E27FC236}">
                <a16:creationId xmlns:a16="http://schemas.microsoft.com/office/drawing/2014/main" id="{84181D82-85D7-AA45-93E2-AB9BDBDDAD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F2AB88-C248-854F-B666-09FE34CDE53D}"/>
              </a:ext>
            </a:extLst>
          </p:cNvPr>
          <p:cNvSpPr>
            <a:spLocks noGrp="1"/>
          </p:cNvSpPr>
          <p:nvPr>
            <p:ph type="sldNum" sz="quarter" idx="12"/>
          </p:nvPr>
        </p:nvSpPr>
        <p:spPr/>
        <p:txBody>
          <a:bodyPr/>
          <a:lstStyle/>
          <a:p>
            <a:fld id="{01836F08-DAE8-A34D-A398-58CCEAF9C87B}" type="slidenum">
              <a:rPr lang="en-US" smtClean="0"/>
              <a:t>‹#›</a:t>
            </a:fld>
            <a:endParaRPr lang="en-US"/>
          </a:p>
        </p:txBody>
      </p:sp>
    </p:spTree>
    <p:extLst>
      <p:ext uri="{BB962C8B-B14F-4D97-AF65-F5344CB8AC3E}">
        <p14:creationId xmlns:p14="http://schemas.microsoft.com/office/powerpoint/2010/main" val="4286771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A8112-C528-0A4B-8033-3D9620EAFB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147090-5535-6341-85DA-79E7518A84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0E5CD6-81F9-A140-AA80-684CDCD31F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49F7D9-995B-6942-8918-88EA0E7925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EFC550-FA13-EF4E-9322-BC46133BEC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5FFC27-B19E-7443-8EE3-8361AE594187}"/>
              </a:ext>
            </a:extLst>
          </p:cNvPr>
          <p:cNvSpPr>
            <a:spLocks noGrp="1"/>
          </p:cNvSpPr>
          <p:nvPr>
            <p:ph type="dt" sz="half" idx="10"/>
          </p:nvPr>
        </p:nvSpPr>
        <p:spPr/>
        <p:txBody>
          <a:bodyPr/>
          <a:lstStyle/>
          <a:p>
            <a:fld id="{D8926CE9-A1D0-374C-ACA6-0C05436FD01B}" type="datetimeFigureOut">
              <a:rPr lang="en-US" smtClean="0"/>
              <a:t>11/18/19</a:t>
            </a:fld>
            <a:endParaRPr lang="en-US"/>
          </a:p>
        </p:txBody>
      </p:sp>
      <p:sp>
        <p:nvSpPr>
          <p:cNvPr id="8" name="Footer Placeholder 7">
            <a:extLst>
              <a:ext uri="{FF2B5EF4-FFF2-40B4-BE49-F238E27FC236}">
                <a16:creationId xmlns:a16="http://schemas.microsoft.com/office/drawing/2014/main" id="{CF1585CE-52BF-3B42-B4D9-471F7F345C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070DB5-0CE4-4E4E-B2FD-EDC7CE749029}"/>
              </a:ext>
            </a:extLst>
          </p:cNvPr>
          <p:cNvSpPr>
            <a:spLocks noGrp="1"/>
          </p:cNvSpPr>
          <p:nvPr>
            <p:ph type="sldNum" sz="quarter" idx="12"/>
          </p:nvPr>
        </p:nvSpPr>
        <p:spPr/>
        <p:txBody>
          <a:bodyPr/>
          <a:lstStyle/>
          <a:p>
            <a:fld id="{01836F08-DAE8-A34D-A398-58CCEAF9C87B}" type="slidenum">
              <a:rPr lang="en-US" smtClean="0"/>
              <a:t>‹#›</a:t>
            </a:fld>
            <a:endParaRPr lang="en-US"/>
          </a:p>
        </p:txBody>
      </p:sp>
    </p:spTree>
    <p:extLst>
      <p:ext uri="{BB962C8B-B14F-4D97-AF65-F5344CB8AC3E}">
        <p14:creationId xmlns:p14="http://schemas.microsoft.com/office/powerpoint/2010/main" val="2358595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C8A18-259C-A14C-8E67-712044DEFE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B10005-A855-F74D-B820-32A313A25AD2}"/>
              </a:ext>
            </a:extLst>
          </p:cNvPr>
          <p:cNvSpPr>
            <a:spLocks noGrp="1"/>
          </p:cNvSpPr>
          <p:nvPr>
            <p:ph type="dt" sz="half" idx="10"/>
          </p:nvPr>
        </p:nvSpPr>
        <p:spPr/>
        <p:txBody>
          <a:bodyPr/>
          <a:lstStyle/>
          <a:p>
            <a:fld id="{D8926CE9-A1D0-374C-ACA6-0C05436FD01B}" type="datetimeFigureOut">
              <a:rPr lang="en-US" smtClean="0"/>
              <a:t>11/18/19</a:t>
            </a:fld>
            <a:endParaRPr lang="en-US"/>
          </a:p>
        </p:txBody>
      </p:sp>
      <p:sp>
        <p:nvSpPr>
          <p:cNvPr id="4" name="Footer Placeholder 3">
            <a:extLst>
              <a:ext uri="{FF2B5EF4-FFF2-40B4-BE49-F238E27FC236}">
                <a16:creationId xmlns:a16="http://schemas.microsoft.com/office/drawing/2014/main" id="{1421CCC4-BA8C-B34C-B807-7C0B88AF9B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C1E591-D4CB-5A45-A835-E6D7C78C7D61}"/>
              </a:ext>
            </a:extLst>
          </p:cNvPr>
          <p:cNvSpPr>
            <a:spLocks noGrp="1"/>
          </p:cNvSpPr>
          <p:nvPr>
            <p:ph type="sldNum" sz="quarter" idx="12"/>
          </p:nvPr>
        </p:nvSpPr>
        <p:spPr/>
        <p:txBody>
          <a:bodyPr/>
          <a:lstStyle/>
          <a:p>
            <a:fld id="{01836F08-DAE8-A34D-A398-58CCEAF9C87B}" type="slidenum">
              <a:rPr lang="en-US" smtClean="0"/>
              <a:t>‹#›</a:t>
            </a:fld>
            <a:endParaRPr lang="en-US"/>
          </a:p>
        </p:txBody>
      </p:sp>
    </p:spTree>
    <p:extLst>
      <p:ext uri="{BB962C8B-B14F-4D97-AF65-F5344CB8AC3E}">
        <p14:creationId xmlns:p14="http://schemas.microsoft.com/office/powerpoint/2010/main" val="2241441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18390A-EE38-CD41-A408-854BC0B2DF8B}"/>
              </a:ext>
            </a:extLst>
          </p:cNvPr>
          <p:cNvSpPr>
            <a:spLocks noGrp="1"/>
          </p:cNvSpPr>
          <p:nvPr>
            <p:ph type="dt" sz="half" idx="10"/>
          </p:nvPr>
        </p:nvSpPr>
        <p:spPr/>
        <p:txBody>
          <a:bodyPr/>
          <a:lstStyle/>
          <a:p>
            <a:fld id="{D8926CE9-A1D0-374C-ACA6-0C05436FD01B}" type="datetimeFigureOut">
              <a:rPr lang="en-US" smtClean="0"/>
              <a:t>11/18/19</a:t>
            </a:fld>
            <a:endParaRPr lang="en-US"/>
          </a:p>
        </p:txBody>
      </p:sp>
      <p:sp>
        <p:nvSpPr>
          <p:cNvPr id="3" name="Footer Placeholder 2">
            <a:extLst>
              <a:ext uri="{FF2B5EF4-FFF2-40B4-BE49-F238E27FC236}">
                <a16:creationId xmlns:a16="http://schemas.microsoft.com/office/drawing/2014/main" id="{AE907EE3-B2E7-8D45-BA1B-5B58BE82D8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F5D319-F9F1-FD41-9ABA-4C91EB9249B4}"/>
              </a:ext>
            </a:extLst>
          </p:cNvPr>
          <p:cNvSpPr>
            <a:spLocks noGrp="1"/>
          </p:cNvSpPr>
          <p:nvPr>
            <p:ph type="sldNum" sz="quarter" idx="12"/>
          </p:nvPr>
        </p:nvSpPr>
        <p:spPr/>
        <p:txBody>
          <a:bodyPr/>
          <a:lstStyle/>
          <a:p>
            <a:fld id="{01836F08-DAE8-A34D-A398-58CCEAF9C87B}" type="slidenum">
              <a:rPr lang="en-US" smtClean="0"/>
              <a:t>‹#›</a:t>
            </a:fld>
            <a:endParaRPr lang="en-US"/>
          </a:p>
        </p:txBody>
      </p:sp>
    </p:spTree>
    <p:extLst>
      <p:ext uri="{BB962C8B-B14F-4D97-AF65-F5344CB8AC3E}">
        <p14:creationId xmlns:p14="http://schemas.microsoft.com/office/powerpoint/2010/main" val="3743124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00EC8-C277-EC4E-8BCF-B34F8AA189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B37073-1D11-7645-8A75-09E4DC9FDD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4CAF59-38D4-C64F-B4C7-06CE96FC6C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756807-19D1-464E-A931-226D7F33E0DC}"/>
              </a:ext>
            </a:extLst>
          </p:cNvPr>
          <p:cNvSpPr>
            <a:spLocks noGrp="1"/>
          </p:cNvSpPr>
          <p:nvPr>
            <p:ph type="dt" sz="half" idx="10"/>
          </p:nvPr>
        </p:nvSpPr>
        <p:spPr/>
        <p:txBody>
          <a:bodyPr/>
          <a:lstStyle/>
          <a:p>
            <a:fld id="{D8926CE9-A1D0-374C-ACA6-0C05436FD01B}" type="datetimeFigureOut">
              <a:rPr lang="en-US" smtClean="0"/>
              <a:t>11/18/19</a:t>
            </a:fld>
            <a:endParaRPr lang="en-US"/>
          </a:p>
        </p:txBody>
      </p:sp>
      <p:sp>
        <p:nvSpPr>
          <p:cNvPr id="6" name="Footer Placeholder 5">
            <a:extLst>
              <a:ext uri="{FF2B5EF4-FFF2-40B4-BE49-F238E27FC236}">
                <a16:creationId xmlns:a16="http://schemas.microsoft.com/office/drawing/2014/main" id="{7E347467-E2D3-8F45-A450-4C04A3BA2C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42FBD-41E9-5C43-8AF7-6AFAA902B27C}"/>
              </a:ext>
            </a:extLst>
          </p:cNvPr>
          <p:cNvSpPr>
            <a:spLocks noGrp="1"/>
          </p:cNvSpPr>
          <p:nvPr>
            <p:ph type="sldNum" sz="quarter" idx="12"/>
          </p:nvPr>
        </p:nvSpPr>
        <p:spPr/>
        <p:txBody>
          <a:bodyPr/>
          <a:lstStyle/>
          <a:p>
            <a:fld id="{01836F08-DAE8-A34D-A398-58CCEAF9C87B}" type="slidenum">
              <a:rPr lang="en-US" smtClean="0"/>
              <a:t>‹#›</a:t>
            </a:fld>
            <a:endParaRPr lang="en-US"/>
          </a:p>
        </p:txBody>
      </p:sp>
    </p:spTree>
    <p:extLst>
      <p:ext uri="{BB962C8B-B14F-4D97-AF65-F5344CB8AC3E}">
        <p14:creationId xmlns:p14="http://schemas.microsoft.com/office/powerpoint/2010/main" val="4055807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9427E-9314-1B4C-8B2B-51BD12246A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E045E8-66EE-6E46-BB3D-6DB50D01D3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248BB2-8D1B-A84F-9DB6-A2427D2E48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17A043-7D11-7A4E-AC8B-C41FF4022001}"/>
              </a:ext>
            </a:extLst>
          </p:cNvPr>
          <p:cNvSpPr>
            <a:spLocks noGrp="1"/>
          </p:cNvSpPr>
          <p:nvPr>
            <p:ph type="dt" sz="half" idx="10"/>
          </p:nvPr>
        </p:nvSpPr>
        <p:spPr/>
        <p:txBody>
          <a:bodyPr/>
          <a:lstStyle/>
          <a:p>
            <a:fld id="{D8926CE9-A1D0-374C-ACA6-0C05436FD01B}" type="datetimeFigureOut">
              <a:rPr lang="en-US" smtClean="0"/>
              <a:t>11/18/19</a:t>
            </a:fld>
            <a:endParaRPr lang="en-US"/>
          </a:p>
        </p:txBody>
      </p:sp>
      <p:sp>
        <p:nvSpPr>
          <p:cNvPr id="6" name="Footer Placeholder 5">
            <a:extLst>
              <a:ext uri="{FF2B5EF4-FFF2-40B4-BE49-F238E27FC236}">
                <a16:creationId xmlns:a16="http://schemas.microsoft.com/office/drawing/2014/main" id="{2941DC5B-CCBB-5447-A941-3EE0107F18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068EAF-6159-3A49-8440-7C715A8625F2}"/>
              </a:ext>
            </a:extLst>
          </p:cNvPr>
          <p:cNvSpPr>
            <a:spLocks noGrp="1"/>
          </p:cNvSpPr>
          <p:nvPr>
            <p:ph type="sldNum" sz="quarter" idx="12"/>
          </p:nvPr>
        </p:nvSpPr>
        <p:spPr/>
        <p:txBody>
          <a:bodyPr/>
          <a:lstStyle/>
          <a:p>
            <a:fld id="{01836F08-DAE8-A34D-A398-58CCEAF9C87B}" type="slidenum">
              <a:rPr lang="en-US" smtClean="0"/>
              <a:t>‹#›</a:t>
            </a:fld>
            <a:endParaRPr lang="en-US"/>
          </a:p>
        </p:txBody>
      </p:sp>
    </p:spTree>
    <p:extLst>
      <p:ext uri="{BB962C8B-B14F-4D97-AF65-F5344CB8AC3E}">
        <p14:creationId xmlns:p14="http://schemas.microsoft.com/office/powerpoint/2010/main" val="274691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7AACE9-C527-E048-84FA-1C335BBB55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3D1247-F350-614D-9470-542BE2686E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4F5452-04D7-8746-A09D-9988F34272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926CE9-A1D0-374C-ACA6-0C05436FD01B}" type="datetimeFigureOut">
              <a:rPr lang="en-US" smtClean="0"/>
              <a:t>11/18/19</a:t>
            </a:fld>
            <a:endParaRPr lang="en-US"/>
          </a:p>
        </p:txBody>
      </p:sp>
      <p:sp>
        <p:nvSpPr>
          <p:cNvPr id="5" name="Footer Placeholder 4">
            <a:extLst>
              <a:ext uri="{FF2B5EF4-FFF2-40B4-BE49-F238E27FC236}">
                <a16:creationId xmlns:a16="http://schemas.microsoft.com/office/drawing/2014/main" id="{9FB7E7B7-177C-264A-AD55-A7AD2FFC5B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304079-3FE3-9042-838C-F3E4175CFD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36F08-DAE8-A34D-A398-58CCEAF9C87B}" type="slidenum">
              <a:rPr lang="en-US" smtClean="0"/>
              <a:t>‹#›</a:t>
            </a:fld>
            <a:endParaRPr lang="en-US"/>
          </a:p>
        </p:txBody>
      </p:sp>
    </p:spTree>
    <p:extLst>
      <p:ext uri="{BB962C8B-B14F-4D97-AF65-F5344CB8AC3E}">
        <p14:creationId xmlns:p14="http://schemas.microsoft.com/office/powerpoint/2010/main" val="2842137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2BAD7-9867-9E41-81AB-C2A296C756B0}"/>
              </a:ext>
            </a:extLst>
          </p:cNvPr>
          <p:cNvSpPr>
            <a:spLocks noGrp="1"/>
          </p:cNvSpPr>
          <p:nvPr>
            <p:ph type="ctrTitle"/>
          </p:nvPr>
        </p:nvSpPr>
        <p:spPr>
          <a:xfrm>
            <a:off x="1429406" y="1994722"/>
            <a:ext cx="9921765" cy="2387600"/>
          </a:xfrm>
        </p:spPr>
        <p:txBody>
          <a:bodyPr>
            <a:normAutofit fontScale="90000"/>
          </a:bodyPr>
          <a:lstStyle/>
          <a:p>
            <a:r>
              <a:rPr lang="en-US" b="1" dirty="0"/>
              <a:t>Community Detection &amp; Importance ranking on detecting suspicious groups</a:t>
            </a:r>
          </a:p>
        </p:txBody>
      </p:sp>
      <p:sp>
        <p:nvSpPr>
          <p:cNvPr id="3" name="Subtitle 2">
            <a:extLst>
              <a:ext uri="{FF2B5EF4-FFF2-40B4-BE49-F238E27FC236}">
                <a16:creationId xmlns:a16="http://schemas.microsoft.com/office/drawing/2014/main" id="{2734DFB8-EC2E-264A-BA64-3FAFFC447C60}"/>
              </a:ext>
            </a:extLst>
          </p:cNvPr>
          <p:cNvSpPr>
            <a:spLocks noGrp="1"/>
          </p:cNvSpPr>
          <p:nvPr>
            <p:ph type="subTitle" idx="1"/>
          </p:nvPr>
        </p:nvSpPr>
        <p:spPr>
          <a:xfrm>
            <a:off x="1524000" y="4575996"/>
            <a:ext cx="9144000" cy="412914"/>
          </a:xfrm>
        </p:spPr>
        <p:txBody>
          <a:bodyPr>
            <a:normAutofit lnSpcReduction="10000"/>
          </a:bodyPr>
          <a:lstStyle/>
          <a:p>
            <a:r>
              <a:rPr lang="en-US" b="1" dirty="0"/>
              <a:t>NT83716 </a:t>
            </a:r>
            <a:r>
              <a:rPr lang="zh-CN" altLang="en-US" b="1" dirty="0"/>
              <a:t>吳薰德</a:t>
            </a:r>
            <a:endParaRPr lang="en-US" b="1" dirty="0"/>
          </a:p>
        </p:txBody>
      </p:sp>
    </p:spTree>
    <p:extLst>
      <p:ext uri="{BB962C8B-B14F-4D97-AF65-F5344CB8AC3E}">
        <p14:creationId xmlns:p14="http://schemas.microsoft.com/office/powerpoint/2010/main" val="3961888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5D9DFFF-AAE6-B340-B2ED-9021967E7763}"/>
              </a:ext>
            </a:extLst>
          </p:cNvPr>
          <p:cNvSpPr/>
          <p:nvPr/>
        </p:nvSpPr>
        <p:spPr>
          <a:xfrm>
            <a:off x="4967841" y="2670309"/>
            <a:ext cx="6827919" cy="2846571"/>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55CD397B-5E6E-244D-A895-BB9BABB45C52}"/>
              </a:ext>
            </a:extLst>
          </p:cNvPr>
          <p:cNvSpPr txBox="1">
            <a:spLocks/>
          </p:cNvSpPr>
          <p:nvPr/>
        </p:nvSpPr>
        <p:spPr>
          <a:xfrm>
            <a:off x="3519652" y="458350"/>
            <a:ext cx="515269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Community Detection</a:t>
            </a:r>
          </a:p>
        </p:txBody>
      </p:sp>
      <p:sp>
        <p:nvSpPr>
          <p:cNvPr id="46" name="Rectangle 45">
            <a:extLst>
              <a:ext uri="{FF2B5EF4-FFF2-40B4-BE49-F238E27FC236}">
                <a16:creationId xmlns:a16="http://schemas.microsoft.com/office/drawing/2014/main" id="{3493A7F3-6078-D84A-A5DC-2344474143F4}"/>
              </a:ext>
            </a:extLst>
          </p:cNvPr>
          <p:cNvSpPr/>
          <p:nvPr/>
        </p:nvSpPr>
        <p:spPr>
          <a:xfrm>
            <a:off x="1101825" y="2578869"/>
            <a:ext cx="2356094" cy="3373359"/>
          </a:xfrm>
          <a:prstGeom prst="rect">
            <a:avLst/>
          </a:prstGeom>
        </p:spPr>
        <p:txBody>
          <a:bodyPr wrap="none">
            <a:spAutoFit/>
          </a:bodyPr>
          <a:lstStyle/>
          <a:p>
            <a:pPr marL="285750" indent="-285750">
              <a:lnSpc>
                <a:spcPct val="150000"/>
              </a:lnSpc>
              <a:buFont typeface="Arial" panose="020B0604020202020204" pitchFamily="34" charset="0"/>
              <a:buChar char="•"/>
            </a:pPr>
            <a:r>
              <a:rPr lang="en-US" dirty="0"/>
              <a:t>Edge betweenness</a:t>
            </a:r>
          </a:p>
          <a:p>
            <a:pPr marL="285750" indent="-285750">
              <a:lnSpc>
                <a:spcPct val="150000"/>
              </a:lnSpc>
              <a:buFont typeface="Arial" panose="020B0604020202020204" pitchFamily="34" charset="0"/>
              <a:buChar char="•"/>
            </a:pPr>
            <a:r>
              <a:rPr lang="en-US" dirty="0" err="1"/>
              <a:t>Fastgreedy</a:t>
            </a:r>
            <a:endParaRPr lang="en-US" dirty="0"/>
          </a:p>
          <a:p>
            <a:pPr marL="285750" indent="-285750">
              <a:lnSpc>
                <a:spcPct val="150000"/>
              </a:lnSpc>
              <a:buFont typeface="Arial" panose="020B0604020202020204" pitchFamily="34" charset="0"/>
              <a:buChar char="•"/>
            </a:pPr>
            <a:r>
              <a:rPr lang="en-US" dirty="0" err="1"/>
              <a:t>Infomap</a:t>
            </a:r>
            <a:endParaRPr lang="en-US" dirty="0"/>
          </a:p>
          <a:p>
            <a:pPr marL="285750" indent="-285750">
              <a:lnSpc>
                <a:spcPct val="150000"/>
              </a:lnSpc>
              <a:buFont typeface="Arial" panose="020B0604020202020204" pitchFamily="34" charset="0"/>
              <a:buChar char="•"/>
            </a:pPr>
            <a:r>
              <a:rPr lang="en-US" dirty="0"/>
              <a:t>Label propagation</a:t>
            </a:r>
          </a:p>
          <a:p>
            <a:pPr marL="285750" indent="-285750">
              <a:lnSpc>
                <a:spcPct val="150000"/>
              </a:lnSpc>
              <a:buFont typeface="Arial" panose="020B0604020202020204" pitchFamily="34" charset="0"/>
              <a:buChar char="•"/>
            </a:pPr>
            <a:r>
              <a:rPr lang="en-US" dirty="0"/>
              <a:t>Leading eigenvector</a:t>
            </a:r>
          </a:p>
          <a:p>
            <a:pPr marL="285750" indent="-285750">
              <a:lnSpc>
                <a:spcPct val="150000"/>
              </a:lnSpc>
              <a:buFont typeface="Arial" panose="020B0604020202020204" pitchFamily="34" charset="0"/>
              <a:buChar char="•"/>
            </a:pPr>
            <a:r>
              <a:rPr lang="en-US" dirty="0"/>
              <a:t>Multilevel</a:t>
            </a:r>
          </a:p>
          <a:p>
            <a:pPr marL="285750" indent="-285750">
              <a:lnSpc>
                <a:spcPct val="150000"/>
              </a:lnSpc>
              <a:buFont typeface="Arial" panose="020B0604020202020204" pitchFamily="34" charset="0"/>
              <a:buChar char="•"/>
            </a:pPr>
            <a:r>
              <a:rPr lang="en-US" dirty="0"/>
              <a:t>Spinglass</a:t>
            </a:r>
          </a:p>
          <a:p>
            <a:pPr marL="285750" indent="-285750">
              <a:lnSpc>
                <a:spcPct val="150000"/>
              </a:lnSpc>
              <a:buFont typeface="Arial" panose="020B0604020202020204" pitchFamily="34" charset="0"/>
              <a:buChar char="•"/>
            </a:pPr>
            <a:r>
              <a:rPr lang="en-US" dirty="0" err="1"/>
              <a:t>Walktrap</a:t>
            </a:r>
            <a:endParaRPr lang="en-US" dirty="0"/>
          </a:p>
        </p:txBody>
      </p:sp>
      <p:sp>
        <p:nvSpPr>
          <p:cNvPr id="47" name="TextBox 46">
            <a:extLst>
              <a:ext uri="{FF2B5EF4-FFF2-40B4-BE49-F238E27FC236}">
                <a16:creationId xmlns:a16="http://schemas.microsoft.com/office/drawing/2014/main" id="{F08493AB-BDCC-8B4D-961D-2F12B5391713}"/>
              </a:ext>
            </a:extLst>
          </p:cNvPr>
          <p:cNvSpPr txBox="1"/>
          <p:nvPr/>
        </p:nvSpPr>
        <p:spPr>
          <a:xfrm>
            <a:off x="1101825" y="1951005"/>
            <a:ext cx="2640659" cy="369332"/>
          </a:xfrm>
          <a:prstGeom prst="rect">
            <a:avLst/>
          </a:prstGeom>
          <a:noFill/>
        </p:spPr>
        <p:txBody>
          <a:bodyPr wrap="none" rtlCol="0">
            <a:spAutoFit/>
          </a:bodyPr>
          <a:lstStyle/>
          <a:p>
            <a:r>
              <a:rPr lang="en-US" b="1" u="sng" dirty="0"/>
              <a:t>State of the art </a:t>
            </a:r>
            <a:r>
              <a:rPr lang="en-US" b="1" u="sng" dirty="0" err="1"/>
              <a:t>algoritms</a:t>
            </a:r>
            <a:r>
              <a:rPr lang="en-US" b="1" u="sng" dirty="0"/>
              <a:t>:</a:t>
            </a:r>
          </a:p>
        </p:txBody>
      </p:sp>
      <p:cxnSp>
        <p:nvCxnSpPr>
          <p:cNvPr id="5" name="Straight Connector 4">
            <a:extLst>
              <a:ext uri="{FF2B5EF4-FFF2-40B4-BE49-F238E27FC236}">
                <a16:creationId xmlns:a16="http://schemas.microsoft.com/office/drawing/2014/main" id="{E5762268-DF93-2448-874D-283F1F71B7A1}"/>
              </a:ext>
            </a:extLst>
          </p:cNvPr>
          <p:cNvCxnSpPr/>
          <p:nvPr/>
        </p:nvCxnSpPr>
        <p:spPr>
          <a:xfrm>
            <a:off x="3322320" y="3672840"/>
            <a:ext cx="16455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338A3DB-A40A-DC47-8792-426351DD1935}"/>
              </a:ext>
            </a:extLst>
          </p:cNvPr>
          <p:cNvSpPr/>
          <p:nvPr/>
        </p:nvSpPr>
        <p:spPr>
          <a:xfrm>
            <a:off x="5105400" y="2782427"/>
            <a:ext cx="6553200" cy="2585323"/>
          </a:xfrm>
          <a:prstGeom prst="rect">
            <a:avLst/>
          </a:prstGeom>
        </p:spPr>
        <p:txBody>
          <a:bodyPr wrap="square">
            <a:spAutoFit/>
          </a:bodyPr>
          <a:lstStyle/>
          <a:p>
            <a:r>
              <a:rPr lang="en-US" dirty="0"/>
              <a:t>This algorithm was proposed by </a:t>
            </a:r>
            <a:r>
              <a:rPr lang="en-US" dirty="0" err="1"/>
              <a:t>Rosvall</a:t>
            </a:r>
            <a:r>
              <a:rPr lang="en-US" dirty="0"/>
              <a:t> et al.35,36. It figures out communities by employing random walks to </a:t>
            </a:r>
            <a:r>
              <a:rPr lang="en-US" dirty="0" err="1"/>
              <a:t>analyse</a:t>
            </a:r>
            <a:r>
              <a:rPr lang="en-US" dirty="0"/>
              <a:t> the information flow through a network17. This algorithm starts with encoding the network into modules in a way that </a:t>
            </a:r>
            <a:r>
              <a:rPr lang="en-US" dirty="0" err="1"/>
              <a:t>maximises</a:t>
            </a:r>
            <a:r>
              <a:rPr lang="en-US" dirty="0"/>
              <a:t> the amount of information about the original network. Then it sends the signal to a decoder through a channel with limited capacity. The decoder tries to decode the message and to construct a set of possible candidates for the original graph. The smaller the number of candidates, the more information about the original network has been transferred.</a:t>
            </a:r>
          </a:p>
        </p:txBody>
      </p:sp>
    </p:spTree>
    <p:extLst>
      <p:ext uri="{BB962C8B-B14F-4D97-AF65-F5344CB8AC3E}">
        <p14:creationId xmlns:p14="http://schemas.microsoft.com/office/powerpoint/2010/main" val="3009025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5762268-DF93-2448-874D-283F1F71B7A1}"/>
              </a:ext>
            </a:extLst>
          </p:cNvPr>
          <p:cNvCxnSpPr/>
          <p:nvPr/>
        </p:nvCxnSpPr>
        <p:spPr>
          <a:xfrm>
            <a:off x="3519652" y="4495800"/>
            <a:ext cx="16455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5D9DFFF-AAE6-B340-B2ED-9021967E7763}"/>
              </a:ext>
            </a:extLst>
          </p:cNvPr>
          <p:cNvSpPr/>
          <p:nvPr/>
        </p:nvSpPr>
        <p:spPr>
          <a:xfrm>
            <a:off x="4997926" y="3369795"/>
            <a:ext cx="6827919" cy="2767353"/>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55CD397B-5E6E-244D-A895-BB9BABB45C52}"/>
              </a:ext>
            </a:extLst>
          </p:cNvPr>
          <p:cNvSpPr txBox="1">
            <a:spLocks/>
          </p:cNvSpPr>
          <p:nvPr/>
        </p:nvSpPr>
        <p:spPr>
          <a:xfrm>
            <a:off x="3519652" y="458350"/>
            <a:ext cx="515269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Community Detection</a:t>
            </a:r>
          </a:p>
        </p:txBody>
      </p:sp>
      <p:sp>
        <p:nvSpPr>
          <p:cNvPr id="46" name="Rectangle 45">
            <a:extLst>
              <a:ext uri="{FF2B5EF4-FFF2-40B4-BE49-F238E27FC236}">
                <a16:creationId xmlns:a16="http://schemas.microsoft.com/office/drawing/2014/main" id="{3493A7F3-6078-D84A-A5DC-2344474143F4}"/>
              </a:ext>
            </a:extLst>
          </p:cNvPr>
          <p:cNvSpPr/>
          <p:nvPr/>
        </p:nvSpPr>
        <p:spPr>
          <a:xfrm>
            <a:off x="1101825" y="2578869"/>
            <a:ext cx="2356094" cy="3373359"/>
          </a:xfrm>
          <a:prstGeom prst="rect">
            <a:avLst/>
          </a:prstGeom>
        </p:spPr>
        <p:txBody>
          <a:bodyPr wrap="none">
            <a:spAutoFit/>
          </a:bodyPr>
          <a:lstStyle/>
          <a:p>
            <a:pPr marL="285750" indent="-285750">
              <a:lnSpc>
                <a:spcPct val="150000"/>
              </a:lnSpc>
              <a:buFont typeface="Arial" panose="020B0604020202020204" pitchFamily="34" charset="0"/>
              <a:buChar char="•"/>
            </a:pPr>
            <a:r>
              <a:rPr lang="en-US" dirty="0"/>
              <a:t>Edge betweenness</a:t>
            </a:r>
          </a:p>
          <a:p>
            <a:pPr marL="285750" indent="-285750">
              <a:lnSpc>
                <a:spcPct val="150000"/>
              </a:lnSpc>
              <a:buFont typeface="Arial" panose="020B0604020202020204" pitchFamily="34" charset="0"/>
              <a:buChar char="•"/>
            </a:pPr>
            <a:r>
              <a:rPr lang="en-US" dirty="0" err="1"/>
              <a:t>Fastgreedy</a:t>
            </a:r>
            <a:endParaRPr lang="en-US" dirty="0"/>
          </a:p>
          <a:p>
            <a:pPr marL="285750" indent="-285750">
              <a:lnSpc>
                <a:spcPct val="150000"/>
              </a:lnSpc>
              <a:buFont typeface="Arial" panose="020B0604020202020204" pitchFamily="34" charset="0"/>
              <a:buChar char="•"/>
            </a:pPr>
            <a:r>
              <a:rPr lang="en-US" dirty="0" err="1"/>
              <a:t>Infomap</a:t>
            </a:r>
            <a:endParaRPr lang="en-US" dirty="0"/>
          </a:p>
          <a:p>
            <a:pPr marL="285750" indent="-285750">
              <a:lnSpc>
                <a:spcPct val="150000"/>
              </a:lnSpc>
              <a:buFont typeface="Arial" panose="020B0604020202020204" pitchFamily="34" charset="0"/>
              <a:buChar char="•"/>
            </a:pPr>
            <a:r>
              <a:rPr lang="en-US" dirty="0"/>
              <a:t>Label propagation</a:t>
            </a:r>
          </a:p>
          <a:p>
            <a:pPr marL="285750" indent="-285750">
              <a:lnSpc>
                <a:spcPct val="150000"/>
              </a:lnSpc>
              <a:buFont typeface="Arial" panose="020B0604020202020204" pitchFamily="34" charset="0"/>
              <a:buChar char="•"/>
            </a:pPr>
            <a:r>
              <a:rPr lang="en-US" dirty="0"/>
              <a:t>Leading eigenvector</a:t>
            </a:r>
          </a:p>
          <a:p>
            <a:pPr marL="285750" indent="-285750">
              <a:lnSpc>
                <a:spcPct val="150000"/>
              </a:lnSpc>
              <a:buFont typeface="Arial" panose="020B0604020202020204" pitchFamily="34" charset="0"/>
              <a:buChar char="•"/>
            </a:pPr>
            <a:r>
              <a:rPr lang="en-US" dirty="0"/>
              <a:t>Multilevel</a:t>
            </a:r>
          </a:p>
          <a:p>
            <a:pPr marL="285750" indent="-285750">
              <a:lnSpc>
                <a:spcPct val="150000"/>
              </a:lnSpc>
              <a:buFont typeface="Arial" panose="020B0604020202020204" pitchFamily="34" charset="0"/>
              <a:buChar char="•"/>
            </a:pPr>
            <a:r>
              <a:rPr lang="en-US" dirty="0"/>
              <a:t>Spinglass</a:t>
            </a:r>
          </a:p>
          <a:p>
            <a:pPr marL="285750" indent="-285750">
              <a:lnSpc>
                <a:spcPct val="150000"/>
              </a:lnSpc>
              <a:buFont typeface="Arial" panose="020B0604020202020204" pitchFamily="34" charset="0"/>
              <a:buChar char="•"/>
            </a:pPr>
            <a:r>
              <a:rPr lang="en-US" dirty="0" err="1"/>
              <a:t>Walktrap</a:t>
            </a:r>
            <a:endParaRPr lang="en-US" dirty="0"/>
          </a:p>
        </p:txBody>
      </p:sp>
      <p:sp>
        <p:nvSpPr>
          <p:cNvPr id="47" name="TextBox 46">
            <a:extLst>
              <a:ext uri="{FF2B5EF4-FFF2-40B4-BE49-F238E27FC236}">
                <a16:creationId xmlns:a16="http://schemas.microsoft.com/office/drawing/2014/main" id="{F08493AB-BDCC-8B4D-961D-2F12B5391713}"/>
              </a:ext>
            </a:extLst>
          </p:cNvPr>
          <p:cNvSpPr txBox="1"/>
          <p:nvPr/>
        </p:nvSpPr>
        <p:spPr>
          <a:xfrm>
            <a:off x="1101825" y="1951005"/>
            <a:ext cx="2640659" cy="369332"/>
          </a:xfrm>
          <a:prstGeom prst="rect">
            <a:avLst/>
          </a:prstGeom>
          <a:noFill/>
        </p:spPr>
        <p:txBody>
          <a:bodyPr wrap="none" rtlCol="0">
            <a:spAutoFit/>
          </a:bodyPr>
          <a:lstStyle/>
          <a:p>
            <a:r>
              <a:rPr lang="en-US" b="1" u="sng" dirty="0"/>
              <a:t>State of the art </a:t>
            </a:r>
            <a:r>
              <a:rPr lang="en-US" b="1" u="sng" dirty="0" err="1"/>
              <a:t>algoritms</a:t>
            </a:r>
            <a:r>
              <a:rPr lang="en-US" b="1" u="sng" dirty="0"/>
              <a:t>:</a:t>
            </a:r>
          </a:p>
        </p:txBody>
      </p:sp>
      <p:sp>
        <p:nvSpPr>
          <p:cNvPr id="3" name="Rectangle 2">
            <a:extLst>
              <a:ext uri="{FF2B5EF4-FFF2-40B4-BE49-F238E27FC236}">
                <a16:creationId xmlns:a16="http://schemas.microsoft.com/office/drawing/2014/main" id="{D338A3DB-A40A-DC47-8792-426351DD1935}"/>
              </a:ext>
            </a:extLst>
          </p:cNvPr>
          <p:cNvSpPr/>
          <p:nvPr/>
        </p:nvSpPr>
        <p:spPr>
          <a:xfrm>
            <a:off x="5165173" y="3460809"/>
            <a:ext cx="6553200" cy="2585323"/>
          </a:xfrm>
          <a:prstGeom prst="rect">
            <a:avLst/>
          </a:prstGeom>
        </p:spPr>
        <p:txBody>
          <a:bodyPr wrap="square">
            <a:spAutoFit/>
          </a:bodyPr>
          <a:lstStyle/>
          <a:p>
            <a:r>
              <a:rPr lang="en-US" dirty="0"/>
              <a:t>This algorithm was proposed by Newman. The heart of this algorithm is the spectral </a:t>
            </a:r>
            <a:r>
              <a:rPr lang="en-US" dirty="0" err="1"/>
              <a:t>optimisation</a:t>
            </a:r>
            <a:r>
              <a:rPr lang="en-US" dirty="0"/>
              <a:t> of modularity by using the eigenvalues and eigenvectors of the modularity matrix. First, the leading eigenvector of the modularity matrix is calculated, and then the graph is split into two parts in a way that modularity improvement is </a:t>
            </a:r>
            <a:r>
              <a:rPr lang="en-US" dirty="0" err="1"/>
              <a:t>maximised</a:t>
            </a:r>
            <a:r>
              <a:rPr lang="en-US" dirty="0"/>
              <a:t> based on the leading eigenvector. After that, the modularity contribution is calculated at each step in the subdivision of a network. It stops once the value of the modularity contribution is not positive. </a:t>
            </a:r>
          </a:p>
        </p:txBody>
      </p:sp>
    </p:spTree>
    <p:extLst>
      <p:ext uri="{BB962C8B-B14F-4D97-AF65-F5344CB8AC3E}">
        <p14:creationId xmlns:p14="http://schemas.microsoft.com/office/powerpoint/2010/main" val="802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5762268-DF93-2448-874D-283F1F71B7A1}"/>
              </a:ext>
            </a:extLst>
          </p:cNvPr>
          <p:cNvCxnSpPr>
            <a:cxnSpLocks/>
          </p:cNvCxnSpPr>
          <p:nvPr/>
        </p:nvCxnSpPr>
        <p:spPr>
          <a:xfrm>
            <a:off x="2895600" y="4922520"/>
            <a:ext cx="210232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5D9DFFF-AAE6-B340-B2ED-9021967E7763}"/>
              </a:ext>
            </a:extLst>
          </p:cNvPr>
          <p:cNvSpPr/>
          <p:nvPr/>
        </p:nvSpPr>
        <p:spPr>
          <a:xfrm>
            <a:off x="4997926" y="3284943"/>
            <a:ext cx="6827919" cy="3114707"/>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55CD397B-5E6E-244D-A895-BB9BABB45C52}"/>
              </a:ext>
            </a:extLst>
          </p:cNvPr>
          <p:cNvSpPr txBox="1">
            <a:spLocks/>
          </p:cNvSpPr>
          <p:nvPr/>
        </p:nvSpPr>
        <p:spPr>
          <a:xfrm>
            <a:off x="3519652" y="458350"/>
            <a:ext cx="515269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Community Detection</a:t>
            </a:r>
          </a:p>
        </p:txBody>
      </p:sp>
      <p:sp>
        <p:nvSpPr>
          <p:cNvPr id="46" name="Rectangle 45">
            <a:extLst>
              <a:ext uri="{FF2B5EF4-FFF2-40B4-BE49-F238E27FC236}">
                <a16:creationId xmlns:a16="http://schemas.microsoft.com/office/drawing/2014/main" id="{3493A7F3-6078-D84A-A5DC-2344474143F4}"/>
              </a:ext>
            </a:extLst>
          </p:cNvPr>
          <p:cNvSpPr/>
          <p:nvPr/>
        </p:nvSpPr>
        <p:spPr>
          <a:xfrm>
            <a:off x="1101825" y="2578869"/>
            <a:ext cx="2356094" cy="3373359"/>
          </a:xfrm>
          <a:prstGeom prst="rect">
            <a:avLst/>
          </a:prstGeom>
        </p:spPr>
        <p:txBody>
          <a:bodyPr wrap="none">
            <a:spAutoFit/>
          </a:bodyPr>
          <a:lstStyle/>
          <a:p>
            <a:pPr marL="285750" indent="-285750">
              <a:lnSpc>
                <a:spcPct val="150000"/>
              </a:lnSpc>
              <a:buFont typeface="Arial" panose="020B0604020202020204" pitchFamily="34" charset="0"/>
              <a:buChar char="•"/>
            </a:pPr>
            <a:r>
              <a:rPr lang="en-US" dirty="0"/>
              <a:t>Edge betweenness</a:t>
            </a:r>
          </a:p>
          <a:p>
            <a:pPr marL="285750" indent="-285750">
              <a:lnSpc>
                <a:spcPct val="150000"/>
              </a:lnSpc>
              <a:buFont typeface="Arial" panose="020B0604020202020204" pitchFamily="34" charset="0"/>
              <a:buChar char="•"/>
            </a:pPr>
            <a:r>
              <a:rPr lang="en-US" dirty="0" err="1"/>
              <a:t>Fastgreedy</a:t>
            </a:r>
            <a:endParaRPr lang="en-US" dirty="0"/>
          </a:p>
          <a:p>
            <a:pPr marL="285750" indent="-285750">
              <a:lnSpc>
                <a:spcPct val="150000"/>
              </a:lnSpc>
              <a:buFont typeface="Arial" panose="020B0604020202020204" pitchFamily="34" charset="0"/>
              <a:buChar char="•"/>
            </a:pPr>
            <a:r>
              <a:rPr lang="en-US" dirty="0" err="1"/>
              <a:t>Infomap</a:t>
            </a:r>
            <a:endParaRPr lang="en-US" dirty="0"/>
          </a:p>
          <a:p>
            <a:pPr marL="285750" indent="-285750">
              <a:lnSpc>
                <a:spcPct val="150000"/>
              </a:lnSpc>
              <a:buFont typeface="Arial" panose="020B0604020202020204" pitchFamily="34" charset="0"/>
              <a:buChar char="•"/>
            </a:pPr>
            <a:r>
              <a:rPr lang="en-US" dirty="0"/>
              <a:t>Label propagation</a:t>
            </a:r>
          </a:p>
          <a:p>
            <a:pPr marL="285750" indent="-285750">
              <a:lnSpc>
                <a:spcPct val="150000"/>
              </a:lnSpc>
              <a:buFont typeface="Arial" panose="020B0604020202020204" pitchFamily="34" charset="0"/>
              <a:buChar char="•"/>
            </a:pPr>
            <a:r>
              <a:rPr lang="en-US" dirty="0"/>
              <a:t>Leading eigenvector</a:t>
            </a:r>
          </a:p>
          <a:p>
            <a:pPr marL="285750" indent="-285750">
              <a:lnSpc>
                <a:spcPct val="150000"/>
              </a:lnSpc>
              <a:buFont typeface="Arial" panose="020B0604020202020204" pitchFamily="34" charset="0"/>
              <a:buChar char="•"/>
            </a:pPr>
            <a:r>
              <a:rPr lang="en-US" dirty="0"/>
              <a:t>Multilevel</a:t>
            </a:r>
          </a:p>
          <a:p>
            <a:pPr marL="285750" indent="-285750">
              <a:lnSpc>
                <a:spcPct val="150000"/>
              </a:lnSpc>
              <a:buFont typeface="Arial" panose="020B0604020202020204" pitchFamily="34" charset="0"/>
              <a:buChar char="•"/>
            </a:pPr>
            <a:r>
              <a:rPr lang="en-US" dirty="0"/>
              <a:t>Spinglass</a:t>
            </a:r>
          </a:p>
          <a:p>
            <a:pPr marL="285750" indent="-285750">
              <a:lnSpc>
                <a:spcPct val="150000"/>
              </a:lnSpc>
              <a:buFont typeface="Arial" panose="020B0604020202020204" pitchFamily="34" charset="0"/>
              <a:buChar char="•"/>
            </a:pPr>
            <a:r>
              <a:rPr lang="en-US" dirty="0" err="1"/>
              <a:t>Walktrap</a:t>
            </a:r>
            <a:endParaRPr lang="en-US" dirty="0"/>
          </a:p>
        </p:txBody>
      </p:sp>
      <p:sp>
        <p:nvSpPr>
          <p:cNvPr id="47" name="TextBox 46">
            <a:extLst>
              <a:ext uri="{FF2B5EF4-FFF2-40B4-BE49-F238E27FC236}">
                <a16:creationId xmlns:a16="http://schemas.microsoft.com/office/drawing/2014/main" id="{F08493AB-BDCC-8B4D-961D-2F12B5391713}"/>
              </a:ext>
            </a:extLst>
          </p:cNvPr>
          <p:cNvSpPr txBox="1"/>
          <p:nvPr/>
        </p:nvSpPr>
        <p:spPr>
          <a:xfrm>
            <a:off x="1101825" y="1951005"/>
            <a:ext cx="2640659" cy="369332"/>
          </a:xfrm>
          <a:prstGeom prst="rect">
            <a:avLst/>
          </a:prstGeom>
          <a:noFill/>
        </p:spPr>
        <p:txBody>
          <a:bodyPr wrap="none" rtlCol="0">
            <a:spAutoFit/>
          </a:bodyPr>
          <a:lstStyle/>
          <a:p>
            <a:r>
              <a:rPr lang="en-US" b="1" u="sng" dirty="0"/>
              <a:t>State of the art </a:t>
            </a:r>
            <a:r>
              <a:rPr lang="en-US" b="1" u="sng" dirty="0" err="1"/>
              <a:t>algoritms</a:t>
            </a:r>
            <a:r>
              <a:rPr lang="en-US" b="1" u="sng" dirty="0"/>
              <a:t>:</a:t>
            </a:r>
          </a:p>
        </p:txBody>
      </p:sp>
      <p:sp>
        <p:nvSpPr>
          <p:cNvPr id="3" name="Rectangle 2">
            <a:extLst>
              <a:ext uri="{FF2B5EF4-FFF2-40B4-BE49-F238E27FC236}">
                <a16:creationId xmlns:a16="http://schemas.microsoft.com/office/drawing/2014/main" id="{D338A3DB-A40A-DC47-8792-426351DD1935}"/>
              </a:ext>
            </a:extLst>
          </p:cNvPr>
          <p:cNvSpPr/>
          <p:nvPr/>
        </p:nvSpPr>
        <p:spPr>
          <a:xfrm>
            <a:off x="5165173" y="3460809"/>
            <a:ext cx="6553200" cy="2862322"/>
          </a:xfrm>
          <a:prstGeom prst="rect">
            <a:avLst/>
          </a:prstGeom>
        </p:spPr>
        <p:txBody>
          <a:bodyPr wrap="square">
            <a:spAutoFit/>
          </a:bodyPr>
          <a:lstStyle/>
          <a:p>
            <a:r>
              <a:rPr lang="en-US" dirty="0"/>
              <a:t>This algorithm was introduced by Blondel et al.. It is a different greedy approach for </a:t>
            </a:r>
            <a:r>
              <a:rPr lang="en-US" dirty="0" err="1"/>
              <a:t>optimising</a:t>
            </a:r>
            <a:r>
              <a:rPr lang="en-US" dirty="0"/>
              <a:t> the modularity with respect to the </a:t>
            </a:r>
            <a:r>
              <a:rPr lang="en-US" dirty="0" err="1"/>
              <a:t>Fastgreedy</a:t>
            </a:r>
            <a:r>
              <a:rPr lang="en-US" dirty="0"/>
              <a:t> method. This method first assigns a different community to each node of the network, then a node is moved to the community of one of its </a:t>
            </a:r>
            <a:r>
              <a:rPr lang="en-US" dirty="0" err="1"/>
              <a:t>neighbours</a:t>
            </a:r>
            <a:r>
              <a:rPr lang="en-US" dirty="0"/>
              <a:t> with which it achieves the highest positive contribution to modularity. The above step is repeated for all nodes until no further improvement can be achieved. Then each community is considered as a single node on its own and the second step is repeated until there is only a single node left or when the modularity can’t be increased in a single step. </a:t>
            </a:r>
          </a:p>
        </p:txBody>
      </p:sp>
    </p:spTree>
    <p:extLst>
      <p:ext uri="{BB962C8B-B14F-4D97-AF65-F5344CB8AC3E}">
        <p14:creationId xmlns:p14="http://schemas.microsoft.com/office/powerpoint/2010/main" val="55357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5762268-DF93-2448-874D-283F1F71B7A1}"/>
              </a:ext>
            </a:extLst>
          </p:cNvPr>
          <p:cNvCxnSpPr>
            <a:cxnSpLocks/>
          </p:cNvCxnSpPr>
          <p:nvPr/>
        </p:nvCxnSpPr>
        <p:spPr>
          <a:xfrm>
            <a:off x="2895600" y="5288280"/>
            <a:ext cx="210232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5D9DFFF-AAE6-B340-B2ED-9021967E7763}"/>
              </a:ext>
            </a:extLst>
          </p:cNvPr>
          <p:cNvSpPr/>
          <p:nvPr/>
        </p:nvSpPr>
        <p:spPr>
          <a:xfrm>
            <a:off x="4997926" y="3284943"/>
            <a:ext cx="6827919" cy="2767353"/>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55CD397B-5E6E-244D-A895-BB9BABB45C52}"/>
              </a:ext>
            </a:extLst>
          </p:cNvPr>
          <p:cNvSpPr txBox="1">
            <a:spLocks/>
          </p:cNvSpPr>
          <p:nvPr/>
        </p:nvSpPr>
        <p:spPr>
          <a:xfrm>
            <a:off x="3519652" y="458350"/>
            <a:ext cx="515269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Community Detection</a:t>
            </a:r>
          </a:p>
        </p:txBody>
      </p:sp>
      <p:sp>
        <p:nvSpPr>
          <p:cNvPr id="46" name="Rectangle 45">
            <a:extLst>
              <a:ext uri="{FF2B5EF4-FFF2-40B4-BE49-F238E27FC236}">
                <a16:creationId xmlns:a16="http://schemas.microsoft.com/office/drawing/2014/main" id="{3493A7F3-6078-D84A-A5DC-2344474143F4}"/>
              </a:ext>
            </a:extLst>
          </p:cNvPr>
          <p:cNvSpPr/>
          <p:nvPr/>
        </p:nvSpPr>
        <p:spPr>
          <a:xfrm>
            <a:off x="1101825" y="2578869"/>
            <a:ext cx="2356094" cy="3373359"/>
          </a:xfrm>
          <a:prstGeom prst="rect">
            <a:avLst/>
          </a:prstGeom>
        </p:spPr>
        <p:txBody>
          <a:bodyPr wrap="none">
            <a:spAutoFit/>
          </a:bodyPr>
          <a:lstStyle/>
          <a:p>
            <a:pPr marL="285750" indent="-285750">
              <a:lnSpc>
                <a:spcPct val="150000"/>
              </a:lnSpc>
              <a:buFont typeface="Arial" panose="020B0604020202020204" pitchFamily="34" charset="0"/>
              <a:buChar char="•"/>
            </a:pPr>
            <a:r>
              <a:rPr lang="en-US" dirty="0"/>
              <a:t>Edge betweenness</a:t>
            </a:r>
          </a:p>
          <a:p>
            <a:pPr marL="285750" indent="-285750">
              <a:lnSpc>
                <a:spcPct val="150000"/>
              </a:lnSpc>
              <a:buFont typeface="Arial" panose="020B0604020202020204" pitchFamily="34" charset="0"/>
              <a:buChar char="•"/>
            </a:pPr>
            <a:r>
              <a:rPr lang="en-US" dirty="0" err="1"/>
              <a:t>Fastgreedy</a:t>
            </a:r>
            <a:endParaRPr lang="en-US" dirty="0"/>
          </a:p>
          <a:p>
            <a:pPr marL="285750" indent="-285750">
              <a:lnSpc>
                <a:spcPct val="150000"/>
              </a:lnSpc>
              <a:buFont typeface="Arial" panose="020B0604020202020204" pitchFamily="34" charset="0"/>
              <a:buChar char="•"/>
            </a:pPr>
            <a:r>
              <a:rPr lang="en-US" dirty="0" err="1"/>
              <a:t>Infomap</a:t>
            </a:r>
            <a:endParaRPr lang="en-US" dirty="0"/>
          </a:p>
          <a:p>
            <a:pPr marL="285750" indent="-285750">
              <a:lnSpc>
                <a:spcPct val="150000"/>
              </a:lnSpc>
              <a:buFont typeface="Arial" panose="020B0604020202020204" pitchFamily="34" charset="0"/>
              <a:buChar char="•"/>
            </a:pPr>
            <a:r>
              <a:rPr lang="en-US" dirty="0"/>
              <a:t>Label propagation</a:t>
            </a:r>
          </a:p>
          <a:p>
            <a:pPr marL="285750" indent="-285750">
              <a:lnSpc>
                <a:spcPct val="150000"/>
              </a:lnSpc>
              <a:buFont typeface="Arial" panose="020B0604020202020204" pitchFamily="34" charset="0"/>
              <a:buChar char="•"/>
            </a:pPr>
            <a:r>
              <a:rPr lang="en-US" dirty="0"/>
              <a:t>Leading eigenvector</a:t>
            </a:r>
          </a:p>
          <a:p>
            <a:pPr marL="285750" indent="-285750">
              <a:lnSpc>
                <a:spcPct val="150000"/>
              </a:lnSpc>
              <a:buFont typeface="Arial" panose="020B0604020202020204" pitchFamily="34" charset="0"/>
              <a:buChar char="•"/>
            </a:pPr>
            <a:r>
              <a:rPr lang="en-US" dirty="0"/>
              <a:t>Multilevel</a:t>
            </a:r>
          </a:p>
          <a:p>
            <a:pPr marL="285750" indent="-285750">
              <a:lnSpc>
                <a:spcPct val="150000"/>
              </a:lnSpc>
              <a:buFont typeface="Arial" panose="020B0604020202020204" pitchFamily="34" charset="0"/>
              <a:buChar char="•"/>
            </a:pPr>
            <a:r>
              <a:rPr lang="en-US" dirty="0"/>
              <a:t>Spinglass</a:t>
            </a:r>
          </a:p>
          <a:p>
            <a:pPr marL="285750" indent="-285750">
              <a:lnSpc>
                <a:spcPct val="150000"/>
              </a:lnSpc>
              <a:buFont typeface="Arial" panose="020B0604020202020204" pitchFamily="34" charset="0"/>
              <a:buChar char="•"/>
            </a:pPr>
            <a:r>
              <a:rPr lang="en-US" dirty="0" err="1"/>
              <a:t>Walktrap</a:t>
            </a:r>
            <a:endParaRPr lang="en-US" dirty="0"/>
          </a:p>
        </p:txBody>
      </p:sp>
      <p:sp>
        <p:nvSpPr>
          <p:cNvPr id="47" name="TextBox 46">
            <a:extLst>
              <a:ext uri="{FF2B5EF4-FFF2-40B4-BE49-F238E27FC236}">
                <a16:creationId xmlns:a16="http://schemas.microsoft.com/office/drawing/2014/main" id="{F08493AB-BDCC-8B4D-961D-2F12B5391713}"/>
              </a:ext>
            </a:extLst>
          </p:cNvPr>
          <p:cNvSpPr txBox="1"/>
          <p:nvPr/>
        </p:nvSpPr>
        <p:spPr>
          <a:xfrm>
            <a:off x="1101825" y="1951005"/>
            <a:ext cx="2640659" cy="369332"/>
          </a:xfrm>
          <a:prstGeom prst="rect">
            <a:avLst/>
          </a:prstGeom>
          <a:noFill/>
        </p:spPr>
        <p:txBody>
          <a:bodyPr wrap="none" rtlCol="0">
            <a:spAutoFit/>
          </a:bodyPr>
          <a:lstStyle/>
          <a:p>
            <a:r>
              <a:rPr lang="en-US" b="1" u="sng" dirty="0"/>
              <a:t>State of the art </a:t>
            </a:r>
            <a:r>
              <a:rPr lang="en-US" b="1" u="sng" dirty="0" err="1"/>
              <a:t>algoritms</a:t>
            </a:r>
            <a:r>
              <a:rPr lang="en-US" b="1" u="sng" dirty="0"/>
              <a:t>:</a:t>
            </a:r>
          </a:p>
        </p:txBody>
      </p:sp>
      <p:sp>
        <p:nvSpPr>
          <p:cNvPr id="3" name="Rectangle 2">
            <a:extLst>
              <a:ext uri="{FF2B5EF4-FFF2-40B4-BE49-F238E27FC236}">
                <a16:creationId xmlns:a16="http://schemas.microsoft.com/office/drawing/2014/main" id="{D338A3DB-A40A-DC47-8792-426351DD1935}"/>
              </a:ext>
            </a:extLst>
          </p:cNvPr>
          <p:cNvSpPr/>
          <p:nvPr/>
        </p:nvSpPr>
        <p:spPr>
          <a:xfrm>
            <a:off x="5135285" y="3514457"/>
            <a:ext cx="6553200" cy="2308324"/>
          </a:xfrm>
          <a:prstGeom prst="rect">
            <a:avLst/>
          </a:prstGeom>
        </p:spPr>
        <p:txBody>
          <a:bodyPr wrap="square">
            <a:spAutoFit/>
          </a:bodyPr>
          <a:lstStyle/>
          <a:p>
            <a:r>
              <a:rPr lang="en-US" dirty="0"/>
              <a:t>This algorithm was first proposed by Reichardt &amp; </a:t>
            </a:r>
            <a:r>
              <a:rPr lang="en-US" dirty="0" err="1"/>
              <a:t>Bornholdt</a:t>
            </a:r>
            <a:r>
              <a:rPr lang="en-US" dirty="0"/>
              <a:t>. It is based on the Potts model42. The basic principle of the method is that edges should connect nodes of the same spin state, whereas nodes of different states (belonging to different communities) should be disconnected. Therefore, the aim of this algorithm is to find the ground state of a spin glass model with a Potts Hamiltonian. Simulated annealing has been used to </a:t>
            </a:r>
            <a:r>
              <a:rPr lang="en-US" dirty="0" err="1"/>
              <a:t>minimise</a:t>
            </a:r>
            <a:r>
              <a:rPr lang="en-US" dirty="0"/>
              <a:t> the system’s free energy.</a:t>
            </a:r>
          </a:p>
        </p:txBody>
      </p:sp>
    </p:spTree>
    <p:extLst>
      <p:ext uri="{BB962C8B-B14F-4D97-AF65-F5344CB8AC3E}">
        <p14:creationId xmlns:p14="http://schemas.microsoft.com/office/powerpoint/2010/main" val="3498124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5762268-DF93-2448-874D-283F1F71B7A1}"/>
              </a:ext>
            </a:extLst>
          </p:cNvPr>
          <p:cNvCxnSpPr>
            <a:cxnSpLocks/>
          </p:cNvCxnSpPr>
          <p:nvPr/>
        </p:nvCxnSpPr>
        <p:spPr>
          <a:xfrm>
            <a:off x="2895600" y="5699760"/>
            <a:ext cx="210232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5D9DFFF-AAE6-B340-B2ED-9021967E7763}"/>
              </a:ext>
            </a:extLst>
          </p:cNvPr>
          <p:cNvSpPr/>
          <p:nvPr/>
        </p:nvSpPr>
        <p:spPr>
          <a:xfrm>
            <a:off x="4997926" y="3284943"/>
            <a:ext cx="6827919" cy="2767353"/>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55CD397B-5E6E-244D-A895-BB9BABB45C52}"/>
              </a:ext>
            </a:extLst>
          </p:cNvPr>
          <p:cNvSpPr txBox="1">
            <a:spLocks/>
          </p:cNvSpPr>
          <p:nvPr/>
        </p:nvSpPr>
        <p:spPr>
          <a:xfrm>
            <a:off x="3519652" y="458350"/>
            <a:ext cx="515269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Community Detection</a:t>
            </a:r>
          </a:p>
        </p:txBody>
      </p:sp>
      <p:sp>
        <p:nvSpPr>
          <p:cNvPr id="46" name="Rectangle 45">
            <a:extLst>
              <a:ext uri="{FF2B5EF4-FFF2-40B4-BE49-F238E27FC236}">
                <a16:creationId xmlns:a16="http://schemas.microsoft.com/office/drawing/2014/main" id="{3493A7F3-6078-D84A-A5DC-2344474143F4}"/>
              </a:ext>
            </a:extLst>
          </p:cNvPr>
          <p:cNvSpPr/>
          <p:nvPr/>
        </p:nvSpPr>
        <p:spPr>
          <a:xfrm>
            <a:off x="1101825" y="2578869"/>
            <a:ext cx="2356094" cy="3373359"/>
          </a:xfrm>
          <a:prstGeom prst="rect">
            <a:avLst/>
          </a:prstGeom>
        </p:spPr>
        <p:txBody>
          <a:bodyPr wrap="none">
            <a:spAutoFit/>
          </a:bodyPr>
          <a:lstStyle/>
          <a:p>
            <a:pPr marL="285750" indent="-285750">
              <a:lnSpc>
                <a:spcPct val="150000"/>
              </a:lnSpc>
              <a:buFont typeface="Arial" panose="020B0604020202020204" pitchFamily="34" charset="0"/>
              <a:buChar char="•"/>
            </a:pPr>
            <a:r>
              <a:rPr lang="en-US" dirty="0"/>
              <a:t>Edge betweenness</a:t>
            </a:r>
          </a:p>
          <a:p>
            <a:pPr marL="285750" indent="-285750">
              <a:lnSpc>
                <a:spcPct val="150000"/>
              </a:lnSpc>
              <a:buFont typeface="Arial" panose="020B0604020202020204" pitchFamily="34" charset="0"/>
              <a:buChar char="•"/>
            </a:pPr>
            <a:r>
              <a:rPr lang="en-US" dirty="0" err="1"/>
              <a:t>Fastgreedy</a:t>
            </a:r>
            <a:endParaRPr lang="en-US" dirty="0"/>
          </a:p>
          <a:p>
            <a:pPr marL="285750" indent="-285750">
              <a:lnSpc>
                <a:spcPct val="150000"/>
              </a:lnSpc>
              <a:buFont typeface="Arial" panose="020B0604020202020204" pitchFamily="34" charset="0"/>
              <a:buChar char="•"/>
            </a:pPr>
            <a:r>
              <a:rPr lang="en-US" dirty="0" err="1"/>
              <a:t>Infomap</a:t>
            </a:r>
            <a:endParaRPr lang="en-US" dirty="0"/>
          </a:p>
          <a:p>
            <a:pPr marL="285750" indent="-285750">
              <a:lnSpc>
                <a:spcPct val="150000"/>
              </a:lnSpc>
              <a:buFont typeface="Arial" panose="020B0604020202020204" pitchFamily="34" charset="0"/>
              <a:buChar char="•"/>
            </a:pPr>
            <a:r>
              <a:rPr lang="en-US" dirty="0"/>
              <a:t>Label propagation</a:t>
            </a:r>
          </a:p>
          <a:p>
            <a:pPr marL="285750" indent="-285750">
              <a:lnSpc>
                <a:spcPct val="150000"/>
              </a:lnSpc>
              <a:buFont typeface="Arial" panose="020B0604020202020204" pitchFamily="34" charset="0"/>
              <a:buChar char="•"/>
            </a:pPr>
            <a:r>
              <a:rPr lang="en-US" dirty="0"/>
              <a:t>Leading eigenvector</a:t>
            </a:r>
          </a:p>
          <a:p>
            <a:pPr marL="285750" indent="-285750">
              <a:lnSpc>
                <a:spcPct val="150000"/>
              </a:lnSpc>
              <a:buFont typeface="Arial" panose="020B0604020202020204" pitchFamily="34" charset="0"/>
              <a:buChar char="•"/>
            </a:pPr>
            <a:r>
              <a:rPr lang="en-US" dirty="0"/>
              <a:t>Multilevel</a:t>
            </a:r>
          </a:p>
          <a:p>
            <a:pPr marL="285750" indent="-285750">
              <a:lnSpc>
                <a:spcPct val="150000"/>
              </a:lnSpc>
              <a:buFont typeface="Arial" panose="020B0604020202020204" pitchFamily="34" charset="0"/>
              <a:buChar char="•"/>
            </a:pPr>
            <a:r>
              <a:rPr lang="en-US" dirty="0"/>
              <a:t>Spinglass</a:t>
            </a:r>
          </a:p>
          <a:p>
            <a:pPr marL="285750" indent="-285750">
              <a:lnSpc>
                <a:spcPct val="150000"/>
              </a:lnSpc>
              <a:buFont typeface="Arial" panose="020B0604020202020204" pitchFamily="34" charset="0"/>
              <a:buChar char="•"/>
            </a:pPr>
            <a:r>
              <a:rPr lang="en-US" dirty="0" err="1"/>
              <a:t>Walktrap</a:t>
            </a:r>
            <a:endParaRPr lang="en-US" dirty="0"/>
          </a:p>
        </p:txBody>
      </p:sp>
      <p:sp>
        <p:nvSpPr>
          <p:cNvPr id="47" name="TextBox 46">
            <a:extLst>
              <a:ext uri="{FF2B5EF4-FFF2-40B4-BE49-F238E27FC236}">
                <a16:creationId xmlns:a16="http://schemas.microsoft.com/office/drawing/2014/main" id="{F08493AB-BDCC-8B4D-961D-2F12B5391713}"/>
              </a:ext>
            </a:extLst>
          </p:cNvPr>
          <p:cNvSpPr txBox="1"/>
          <p:nvPr/>
        </p:nvSpPr>
        <p:spPr>
          <a:xfrm>
            <a:off x="1101825" y="1951005"/>
            <a:ext cx="2640659" cy="369332"/>
          </a:xfrm>
          <a:prstGeom prst="rect">
            <a:avLst/>
          </a:prstGeom>
          <a:noFill/>
        </p:spPr>
        <p:txBody>
          <a:bodyPr wrap="none" rtlCol="0">
            <a:spAutoFit/>
          </a:bodyPr>
          <a:lstStyle/>
          <a:p>
            <a:r>
              <a:rPr lang="en-US" b="1" u="sng" dirty="0"/>
              <a:t>State of the art </a:t>
            </a:r>
            <a:r>
              <a:rPr lang="en-US" b="1" u="sng" dirty="0" err="1"/>
              <a:t>algoritms</a:t>
            </a:r>
            <a:r>
              <a:rPr lang="en-US" b="1" u="sng" dirty="0"/>
              <a:t>:</a:t>
            </a:r>
          </a:p>
        </p:txBody>
      </p:sp>
      <p:sp>
        <p:nvSpPr>
          <p:cNvPr id="3" name="Rectangle 2">
            <a:extLst>
              <a:ext uri="{FF2B5EF4-FFF2-40B4-BE49-F238E27FC236}">
                <a16:creationId xmlns:a16="http://schemas.microsoft.com/office/drawing/2014/main" id="{D338A3DB-A40A-DC47-8792-426351DD1935}"/>
              </a:ext>
            </a:extLst>
          </p:cNvPr>
          <p:cNvSpPr/>
          <p:nvPr/>
        </p:nvSpPr>
        <p:spPr>
          <a:xfrm>
            <a:off x="5135285" y="3652956"/>
            <a:ext cx="6553200" cy="2031325"/>
          </a:xfrm>
          <a:prstGeom prst="rect">
            <a:avLst/>
          </a:prstGeom>
        </p:spPr>
        <p:txBody>
          <a:bodyPr wrap="square">
            <a:spAutoFit/>
          </a:bodyPr>
          <a:lstStyle/>
          <a:p>
            <a:r>
              <a:rPr lang="en-US" dirty="0"/>
              <a:t>This algorithm was proposed by </a:t>
            </a:r>
            <a:r>
              <a:rPr lang="en-US" dirty="0" err="1"/>
              <a:t>Pon</a:t>
            </a:r>
            <a:r>
              <a:rPr lang="en-US" dirty="0"/>
              <a:t> &amp; </a:t>
            </a:r>
            <a:r>
              <a:rPr lang="en-US" dirty="0" err="1"/>
              <a:t>Latapy</a:t>
            </a:r>
            <a:r>
              <a:rPr lang="en-US" dirty="0"/>
              <a:t>. It is a hierarchical clustering algorithm. The basic idea of this method is that short distance random walks tend to stay in the same community. Starting from a totally non-clustered partition, the distances between all adjacent nodes are computed. Then, two adjacent communities are chosen, they are merged into a new one and the distances between communities are updated. </a:t>
            </a:r>
          </a:p>
        </p:txBody>
      </p:sp>
    </p:spTree>
    <p:extLst>
      <p:ext uri="{BB962C8B-B14F-4D97-AF65-F5344CB8AC3E}">
        <p14:creationId xmlns:p14="http://schemas.microsoft.com/office/powerpoint/2010/main" val="2080426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5762268-DF93-2448-874D-283F1F71B7A1}"/>
              </a:ext>
            </a:extLst>
          </p:cNvPr>
          <p:cNvCxnSpPr/>
          <p:nvPr/>
        </p:nvCxnSpPr>
        <p:spPr>
          <a:xfrm>
            <a:off x="3519652" y="4069080"/>
            <a:ext cx="16455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5D9DFFF-AAE6-B340-B2ED-9021967E7763}"/>
              </a:ext>
            </a:extLst>
          </p:cNvPr>
          <p:cNvSpPr/>
          <p:nvPr/>
        </p:nvSpPr>
        <p:spPr>
          <a:xfrm>
            <a:off x="4997927" y="2612363"/>
            <a:ext cx="6827919" cy="2648451"/>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55CD397B-5E6E-244D-A895-BB9BABB45C52}"/>
              </a:ext>
            </a:extLst>
          </p:cNvPr>
          <p:cNvSpPr txBox="1">
            <a:spLocks/>
          </p:cNvSpPr>
          <p:nvPr/>
        </p:nvSpPr>
        <p:spPr>
          <a:xfrm>
            <a:off x="3519652" y="458350"/>
            <a:ext cx="515269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Community Detection</a:t>
            </a:r>
          </a:p>
        </p:txBody>
      </p:sp>
      <p:sp>
        <p:nvSpPr>
          <p:cNvPr id="46" name="Rectangle 45">
            <a:extLst>
              <a:ext uri="{FF2B5EF4-FFF2-40B4-BE49-F238E27FC236}">
                <a16:creationId xmlns:a16="http://schemas.microsoft.com/office/drawing/2014/main" id="{3493A7F3-6078-D84A-A5DC-2344474143F4}"/>
              </a:ext>
            </a:extLst>
          </p:cNvPr>
          <p:cNvSpPr/>
          <p:nvPr/>
        </p:nvSpPr>
        <p:spPr>
          <a:xfrm>
            <a:off x="1101825" y="2578869"/>
            <a:ext cx="2356094" cy="3373359"/>
          </a:xfrm>
          <a:prstGeom prst="rect">
            <a:avLst/>
          </a:prstGeom>
        </p:spPr>
        <p:txBody>
          <a:bodyPr wrap="none">
            <a:spAutoFit/>
          </a:bodyPr>
          <a:lstStyle/>
          <a:p>
            <a:pPr marL="285750" indent="-285750">
              <a:lnSpc>
                <a:spcPct val="150000"/>
              </a:lnSpc>
              <a:buFont typeface="Arial" panose="020B0604020202020204" pitchFamily="34" charset="0"/>
              <a:buChar char="•"/>
            </a:pPr>
            <a:r>
              <a:rPr lang="en-US" dirty="0"/>
              <a:t>Edge betweenness</a:t>
            </a:r>
          </a:p>
          <a:p>
            <a:pPr marL="285750" indent="-285750">
              <a:lnSpc>
                <a:spcPct val="150000"/>
              </a:lnSpc>
              <a:buFont typeface="Arial" panose="020B0604020202020204" pitchFamily="34" charset="0"/>
              <a:buChar char="•"/>
            </a:pPr>
            <a:r>
              <a:rPr lang="en-US" dirty="0" err="1"/>
              <a:t>Fastgreedy</a:t>
            </a:r>
            <a:endParaRPr lang="en-US" dirty="0"/>
          </a:p>
          <a:p>
            <a:pPr marL="285750" indent="-285750">
              <a:lnSpc>
                <a:spcPct val="150000"/>
              </a:lnSpc>
              <a:buFont typeface="Arial" panose="020B0604020202020204" pitchFamily="34" charset="0"/>
              <a:buChar char="•"/>
            </a:pPr>
            <a:r>
              <a:rPr lang="en-US" dirty="0" err="1"/>
              <a:t>Infomap</a:t>
            </a:r>
            <a:endParaRPr lang="en-US" dirty="0"/>
          </a:p>
          <a:p>
            <a:pPr marL="285750" indent="-285750">
              <a:lnSpc>
                <a:spcPct val="150000"/>
              </a:lnSpc>
              <a:buFont typeface="Arial" panose="020B0604020202020204" pitchFamily="34" charset="0"/>
              <a:buChar char="•"/>
            </a:pPr>
            <a:r>
              <a:rPr lang="en-US" dirty="0"/>
              <a:t>Label propagation</a:t>
            </a:r>
          </a:p>
          <a:p>
            <a:pPr marL="285750" indent="-285750">
              <a:lnSpc>
                <a:spcPct val="150000"/>
              </a:lnSpc>
              <a:buFont typeface="Arial" panose="020B0604020202020204" pitchFamily="34" charset="0"/>
              <a:buChar char="•"/>
            </a:pPr>
            <a:r>
              <a:rPr lang="en-US" dirty="0"/>
              <a:t>Leading eigenvector</a:t>
            </a:r>
          </a:p>
          <a:p>
            <a:pPr marL="285750" indent="-285750">
              <a:lnSpc>
                <a:spcPct val="150000"/>
              </a:lnSpc>
              <a:buFont typeface="Arial" panose="020B0604020202020204" pitchFamily="34" charset="0"/>
              <a:buChar char="•"/>
            </a:pPr>
            <a:r>
              <a:rPr lang="en-US" dirty="0"/>
              <a:t>Multilevel</a:t>
            </a:r>
          </a:p>
          <a:p>
            <a:pPr marL="285750" indent="-285750">
              <a:lnSpc>
                <a:spcPct val="150000"/>
              </a:lnSpc>
              <a:buFont typeface="Arial" panose="020B0604020202020204" pitchFamily="34" charset="0"/>
              <a:buChar char="•"/>
            </a:pPr>
            <a:r>
              <a:rPr lang="en-US" dirty="0"/>
              <a:t>Spinglass</a:t>
            </a:r>
          </a:p>
          <a:p>
            <a:pPr marL="285750" indent="-285750">
              <a:lnSpc>
                <a:spcPct val="150000"/>
              </a:lnSpc>
              <a:buFont typeface="Arial" panose="020B0604020202020204" pitchFamily="34" charset="0"/>
              <a:buChar char="•"/>
            </a:pPr>
            <a:r>
              <a:rPr lang="en-US" dirty="0" err="1"/>
              <a:t>Walktrap</a:t>
            </a:r>
            <a:endParaRPr lang="en-US" dirty="0"/>
          </a:p>
        </p:txBody>
      </p:sp>
      <p:sp>
        <p:nvSpPr>
          <p:cNvPr id="47" name="TextBox 46">
            <a:extLst>
              <a:ext uri="{FF2B5EF4-FFF2-40B4-BE49-F238E27FC236}">
                <a16:creationId xmlns:a16="http://schemas.microsoft.com/office/drawing/2014/main" id="{F08493AB-BDCC-8B4D-961D-2F12B5391713}"/>
              </a:ext>
            </a:extLst>
          </p:cNvPr>
          <p:cNvSpPr txBox="1"/>
          <p:nvPr/>
        </p:nvSpPr>
        <p:spPr>
          <a:xfrm>
            <a:off x="1101825" y="1951005"/>
            <a:ext cx="2640659" cy="369332"/>
          </a:xfrm>
          <a:prstGeom prst="rect">
            <a:avLst/>
          </a:prstGeom>
          <a:noFill/>
        </p:spPr>
        <p:txBody>
          <a:bodyPr wrap="none" rtlCol="0">
            <a:spAutoFit/>
          </a:bodyPr>
          <a:lstStyle/>
          <a:p>
            <a:r>
              <a:rPr lang="en-US" b="1" u="sng" dirty="0"/>
              <a:t>State of the art </a:t>
            </a:r>
            <a:r>
              <a:rPr lang="en-US" b="1" u="sng" dirty="0" err="1"/>
              <a:t>algoritms</a:t>
            </a:r>
            <a:r>
              <a:rPr lang="en-US" b="1" u="sng" dirty="0"/>
              <a:t>:</a:t>
            </a:r>
          </a:p>
        </p:txBody>
      </p:sp>
      <p:sp>
        <p:nvSpPr>
          <p:cNvPr id="3" name="Rectangle 2">
            <a:extLst>
              <a:ext uri="{FF2B5EF4-FFF2-40B4-BE49-F238E27FC236}">
                <a16:creationId xmlns:a16="http://schemas.microsoft.com/office/drawing/2014/main" id="{D338A3DB-A40A-DC47-8792-426351DD1935}"/>
              </a:ext>
            </a:extLst>
          </p:cNvPr>
          <p:cNvSpPr/>
          <p:nvPr/>
        </p:nvSpPr>
        <p:spPr>
          <a:xfrm>
            <a:off x="5105400" y="2782427"/>
            <a:ext cx="6553200" cy="2308324"/>
          </a:xfrm>
          <a:prstGeom prst="rect">
            <a:avLst/>
          </a:prstGeom>
        </p:spPr>
        <p:txBody>
          <a:bodyPr wrap="square">
            <a:spAutoFit/>
          </a:bodyPr>
          <a:lstStyle/>
          <a:p>
            <a:r>
              <a:rPr lang="en-US" dirty="0"/>
              <a:t>This algorithm was introduced by Raghavan et al. It assumes that each node in the network is assigned to the same community as the majority of its </a:t>
            </a:r>
            <a:r>
              <a:rPr lang="en-US" dirty="0" err="1"/>
              <a:t>neighbours</a:t>
            </a:r>
            <a:r>
              <a:rPr lang="en-US" dirty="0"/>
              <a:t>. This algorithm starts with </a:t>
            </a:r>
            <a:r>
              <a:rPr lang="en-US" dirty="0" err="1"/>
              <a:t>initialising</a:t>
            </a:r>
            <a:r>
              <a:rPr lang="en-US" dirty="0"/>
              <a:t> a distinct label (community) for each node in the network. Then, the nodes in the network are listed in a random sequential order. Afterwards, through the sequence, each node takes the label of the majority of its </a:t>
            </a:r>
            <a:r>
              <a:rPr lang="en-US" dirty="0" err="1"/>
              <a:t>neighbours</a:t>
            </a:r>
            <a:r>
              <a:rPr lang="en-US" dirty="0"/>
              <a:t>. The above step will stop once each node has the same label as the majority of its </a:t>
            </a:r>
            <a:r>
              <a:rPr lang="en-US" dirty="0" err="1"/>
              <a:t>neighbours</a:t>
            </a:r>
            <a:r>
              <a:rPr lang="en-US" dirty="0"/>
              <a:t>.</a:t>
            </a:r>
          </a:p>
        </p:txBody>
      </p:sp>
    </p:spTree>
    <p:extLst>
      <p:ext uri="{BB962C8B-B14F-4D97-AF65-F5344CB8AC3E}">
        <p14:creationId xmlns:p14="http://schemas.microsoft.com/office/powerpoint/2010/main" val="934865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CD397B-5E6E-244D-A895-BB9BABB45C52}"/>
              </a:ext>
            </a:extLst>
          </p:cNvPr>
          <p:cNvSpPr txBox="1">
            <a:spLocks/>
          </p:cNvSpPr>
          <p:nvPr/>
        </p:nvSpPr>
        <p:spPr>
          <a:xfrm>
            <a:off x="2308466" y="519310"/>
            <a:ext cx="75750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Community Detection Methods</a:t>
            </a:r>
          </a:p>
        </p:txBody>
      </p:sp>
      <p:grpSp>
        <p:nvGrpSpPr>
          <p:cNvPr id="26" name="Group 25">
            <a:extLst>
              <a:ext uri="{FF2B5EF4-FFF2-40B4-BE49-F238E27FC236}">
                <a16:creationId xmlns:a16="http://schemas.microsoft.com/office/drawing/2014/main" id="{4BDBB3B7-511B-0742-94AE-1B18217E592C}"/>
              </a:ext>
            </a:extLst>
          </p:cNvPr>
          <p:cNvGrpSpPr/>
          <p:nvPr/>
        </p:nvGrpSpPr>
        <p:grpSpPr>
          <a:xfrm>
            <a:off x="3444240" y="2453640"/>
            <a:ext cx="5703244" cy="3204805"/>
            <a:chOff x="914400" y="2499360"/>
            <a:chExt cx="5703244" cy="3204805"/>
          </a:xfrm>
        </p:grpSpPr>
        <p:sp>
          <p:nvSpPr>
            <p:cNvPr id="2" name="TextBox 1">
              <a:extLst>
                <a:ext uri="{FF2B5EF4-FFF2-40B4-BE49-F238E27FC236}">
                  <a16:creationId xmlns:a16="http://schemas.microsoft.com/office/drawing/2014/main" id="{D4F3852E-93E5-BB4A-AC41-11D69AD03690}"/>
                </a:ext>
              </a:extLst>
            </p:cNvPr>
            <p:cNvSpPr txBox="1"/>
            <p:nvPr/>
          </p:nvSpPr>
          <p:spPr>
            <a:xfrm>
              <a:off x="1371600" y="2499360"/>
              <a:ext cx="2118360" cy="369332"/>
            </a:xfrm>
            <a:prstGeom prst="rect">
              <a:avLst/>
            </a:prstGeom>
            <a:noFill/>
          </p:spPr>
          <p:txBody>
            <a:bodyPr wrap="square" rtlCol="0">
              <a:spAutoFit/>
            </a:bodyPr>
            <a:lstStyle/>
            <a:p>
              <a:r>
                <a:rPr lang="en-US" altLang="zh-CN" dirty="0"/>
                <a:t>Overlapping</a:t>
              </a:r>
              <a:endParaRPr lang="en-US" dirty="0"/>
            </a:p>
          </p:txBody>
        </p:sp>
        <p:sp>
          <p:nvSpPr>
            <p:cNvPr id="5" name="TextBox 4">
              <a:extLst>
                <a:ext uri="{FF2B5EF4-FFF2-40B4-BE49-F238E27FC236}">
                  <a16:creationId xmlns:a16="http://schemas.microsoft.com/office/drawing/2014/main" id="{E9159508-7896-9E43-98F9-82F14BDBE988}"/>
                </a:ext>
              </a:extLst>
            </p:cNvPr>
            <p:cNvSpPr txBox="1"/>
            <p:nvPr/>
          </p:nvSpPr>
          <p:spPr>
            <a:xfrm>
              <a:off x="1371600" y="3794760"/>
              <a:ext cx="1859280" cy="369332"/>
            </a:xfrm>
            <a:prstGeom prst="rect">
              <a:avLst/>
            </a:prstGeom>
            <a:noFill/>
          </p:spPr>
          <p:txBody>
            <a:bodyPr wrap="square" rtlCol="0">
              <a:spAutoFit/>
            </a:bodyPr>
            <a:lstStyle/>
            <a:p>
              <a:r>
                <a:rPr lang="en-US" altLang="zh-CN" dirty="0"/>
                <a:t>Non-Overlapping</a:t>
              </a:r>
              <a:endParaRPr lang="en-US" dirty="0"/>
            </a:p>
          </p:txBody>
        </p:sp>
        <p:cxnSp>
          <p:nvCxnSpPr>
            <p:cNvPr id="6" name="Straight Connector 5">
              <a:extLst>
                <a:ext uri="{FF2B5EF4-FFF2-40B4-BE49-F238E27FC236}">
                  <a16:creationId xmlns:a16="http://schemas.microsoft.com/office/drawing/2014/main" id="{8CBC1ACA-CA43-C34F-A5F9-41565BC927F3}"/>
                </a:ext>
              </a:extLst>
            </p:cNvPr>
            <p:cNvCxnSpPr>
              <a:cxnSpLocks/>
            </p:cNvCxnSpPr>
            <p:nvPr/>
          </p:nvCxnSpPr>
          <p:spPr>
            <a:xfrm>
              <a:off x="914400" y="3337560"/>
              <a:ext cx="1676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4A3B33D-56C8-5C4E-83FF-6318DEF22E4D}"/>
                </a:ext>
              </a:extLst>
            </p:cNvPr>
            <p:cNvCxnSpPr>
              <a:cxnSpLocks/>
            </p:cNvCxnSpPr>
            <p:nvPr/>
          </p:nvCxnSpPr>
          <p:spPr>
            <a:xfrm flipH="1">
              <a:off x="1082040" y="2684026"/>
              <a:ext cx="2895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771303-5291-6649-A5B1-449C06C85CA5}"/>
                </a:ext>
              </a:extLst>
            </p:cNvPr>
            <p:cNvCxnSpPr/>
            <p:nvPr/>
          </p:nvCxnSpPr>
          <p:spPr>
            <a:xfrm>
              <a:off x="1082040" y="2689383"/>
              <a:ext cx="0" cy="1305283"/>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C2DB467-09E9-284F-B861-35E833E2500F}"/>
                </a:ext>
              </a:extLst>
            </p:cNvPr>
            <p:cNvSpPr txBox="1"/>
            <p:nvPr/>
          </p:nvSpPr>
          <p:spPr>
            <a:xfrm>
              <a:off x="4130040" y="3672840"/>
              <a:ext cx="2487604" cy="2031325"/>
            </a:xfrm>
            <a:prstGeom prst="rect">
              <a:avLst/>
            </a:prstGeom>
            <a:noFill/>
          </p:spPr>
          <p:txBody>
            <a:bodyPr wrap="none" rtlCol="0">
              <a:spAutoFit/>
            </a:bodyPr>
            <a:lstStyle/>
            <a:p>
              <a:r>
                <a:rPr lang="en-US" dirty="0"/>
                <a:t>Modularity Optimization</a:t>
              </a:r>
            </a:p>
            <a:p>
              <a:endParaRPr lang="en-US" dirty="0"/>
            </a:p>
            <a:p>
              <a:r>
                <a:rPr lang="en-US" dirty="0"/>
                <a:t>Hierarchical clustering</a:t>
              </a:r>
            </a:p>
            <a:p>
              <a:endParaRPr lang="en-US" dirty="0"/>
            </a:p>
            <a:p>
              <a:r>
                <a:rPr lang="en-US" dirty="0"/>
                <a:t>Information theory</a:t>
              </a:r>
            </a:p>
            <a:p>
              <a:endParaRPr lang="en-US" dirty="0"/>
            </a:p>
            <a:p>
              <a:r>
                <a:rPr lang="en-US" dirty="0"/>
                <a:t>Label propagation</a:t>
              </a:r>
            </a:p>
          </p:txBody>
        </p:sp>
        <p:cxnSp>
          <p:nvCxnSpPr>
            <p:cNvPr id="15" name="Straight Connector 14">
              <a:extLst>
                <a:ext uri="{FF2B5EF4-FFF2-40B4-BE49-F238E27FC236}">
                  <a16:creationId xmlns:a16="http://schemas.microsoft.com/office/drawing/2014/main" id="{CBD1055B-8374-2447-A9A8-1A8971CFC249}"/>
                </a:ext>
              </a:extLst>
            </p:cNvPr>
            <p:cNvCxnSpPr>
              <a:cxnSpLocks/>
            </p:cNvCxnSpPr>
            <p:nvPr/>
          </p:nvCxnSpPr>
          <p:spPr>
            <a:xfrm flipH="1">
              <a:off x="3520440" y="3842266"/>
              <a:ext cx="579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113C453-3F28-6F47-AC19-36459EA854EA}"/>
                </a:ext>
              </a:extLst>
            </p:cNvPr>
            <p:cNvCxnSpPr>
              <a:cxnSpLocks/>
            </p:cNvCxnSpPr>
            <p:nvPr/>
          </p:nvCxnSpPr>
          <p:spPr>
            <a:xfrm flipH="1">
              <a:off x="3520440" y="4436626"/>
              <a:ext cx="579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97FFB0B-64CF-1848-A116-BB6AB6BA498A}"/>
                </a:ext>
              </a:extLst>
            </p:cNvPr>
            <p:cNvCxnSpPr>
              <a:cxnSpLocks/>
            </p:cNvCxnSpPr>
            <p:nvPr/>
          </p:nvCxnSpPr>
          <p:spPr>
            <a:xfrm flipH="1">
              <a:off x="3520440" y="4985266"/>
              <a:ext cx="579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D751278-BCB4-E949-BCF4-7960415FD221}"/>
                </a:ext>
              </a:extLst>
            </p:cNvPr>
            <p:cNvCxnSpPr>
              <a:cxnSpLocks/>
            </p:cNvCxnSpPr>
            <p:nvPr/>
          </p:nvCxnSpPr>
          <p:spPr>
            <a:xfrm flipH="1">
              <a:off x="3535680" y="5533906"/>
              <a:ext cx="579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0D2A6E1-8203-F245-AC14-320FA49C394B}"/>
                </a:ext>
              </a:extLst>
            </p:cNvPr>
            <p:cNvCxnSpPr>
              <a:cxnSpLocks/>
            </p:cNvCxnSpPr>
            <p:nvPr/>
          </p:nvCxnSpPr>
          <p:spPr>
            <a:xfrm>
              <a:off x="3520440" y="3842266"/>
              <a:ext cx="15240" cy="1691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9DE92EF-3BB8-BF45-AFE7-46211AD3DBD2}"/>
                </a:ext>
              </a:extLst>
            </p:cNvPr>
            <p:cNvCxnSpPr>
              <a:cxnSpLocks/>
            </p:cNvCxnSpPr>
            <p:nvPr/>
          </p:nvCxnSpPr>
          <p:spPr>
            <a:xfrm>
              <a:off x="3185160" y="3994666"/>
              <a:ext cx="320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957D1E5-1A14-F340-9F01-DF397E936F98}"/>
                </a:ext>
              </a:extLst>
            </p:cNvPr>
            <p:cNvCxnSpPr>
              <a:cxnSpLocks/>
            </p:cNvCxnSpPr>
            <p:nvPr/>
          </p:nvCxnSpPr>
          <p:spPr>
            <a:xfrm flipH="1">
              <a:off x="1082040" y="3979426"/>
              <a:ext cx="289560"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8054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906B-2E9C-3A48-B478-F0F458B0E598}"/>
              </a:ext>
            </a:extLst>
          </p:cNvPr>
          <p:cNvSpPr>
            <a:spLocks noGrp="1"/>
          </p:cNvSpPr>
          <p:nvPr>
            <p:ph type="title"/>
          </p:nvPr>
        </p:nvSpPr>
        <p:spPr>
          <a:xfrm>
            <a:off x="943131" y="592647"/>
            <a:ext cx="10515600" cy="1325563"/>
          </a:xfrm>
        </p:spPr>
        <p:txBody>
          <a:bodyPr>
            <a:normAutofit/>
          </a:bodyPr>
          <a:lstStyle/>
          <a:p>
            <a:pPr algn="ctr"/>
            <a:r>
              <a:rPr lang="zh-CN" altLang="en-US" sz="3600" b="1" dirty="0"/>
              <a:t>為何開始做這件事？</a:t>
            </a:r>
            <a:endParaRPr lang="en-US" sz="3600" b="1" dirty="0"/>
          </a:p>
        </p:txBody>
      </p:sp>
      <p:sp>
        <p:nvSpPr>
          <p:cNvPr id="6" name="Down Arrow 5">
            <a:extLst>
              <a:ext uri="{FF2B5EF4-FFF2-40B4-BE49-F238E27FC236}">
                <a16:creationId xmlns:a16="http://schemas.microsoft.com/office/drawing/2014/main" id="{9D2C13B0-6247-6247-BF2D-0FDEED76976A}"/>
              </a:ext>
            </a:extLst>
          </p:cNvPr>
          <p:cNvSpPr/>
          <p:nvPr/>
        </p:nvSpPr>
        <p:spPr>
          <a:xfrm>
            <a:off x="5812502" y="1899889"/>
            <a:ext cx="776856" cy="574751"/>
          </a:xfrm>
          <a:prstGeom prst="downArrow">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25801B97-623E-014D-9C09-73F8858C80DE}"/>
              </a:ext>
            </a:extLst>
          </p:cNvPr>
          <p:cNvSpPr txBox="1">
            <a:spLocks/>
          </p:cNvSpPr>
          <p:nvPr/>
        </p:nvSpPr>
        <p:spPr>
          <a:xfrm>
            <a:off x="943131" y="23854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b="1" dirty="0"/>
              <a:t>如何更改產名單的流程？</a:t>
            </a:r>
            <a:endParaRPr lang="en-US" sz="3200" b="1" dirty="0"/>
          </a:p>
        </p:txBody>
      </p:sp>
      <p:grpSp>
        <p:nvGrpSpPr>
          <p:cNvPr id="23" name="Group 22">
            <a:extLst>
              <a:ext uri="{FF2B5EF4-FFF2-40B4-BE49-F238E27FC236}">
                <a16:creationId xmlns:a16="http://schemas.microsoft.com/office/drawing/2014/main" id="{38959C78-55EF-6C40-A178-937F4AD81626}"/>
              </a:ext>
            </a:extLst>
          </p:cNvPr>
          <p:cNvGrpSpPr/>
          <p:nvPr/>
        </p:nvGrpSpPr>
        <p:grpSpPr>
          <a:xfrm>
            <a:off x="494676" y="3927425"/>
            <a:ext cx="11302449" cy="1439056"/>
            <a:chOff x="554636" y="4841823"/>
            <a:chExt cx="11302449" cy="1439056"/>
          </a:xfrm>
        </p:grpSpPr>
        <p:sp>
          <p:nvSpPr>
            <p:cNvPr id="22" name="Rectangle 21">
              <a:extLst>
                <a:ext uri="{FF2B5EF4-FFF2-40B4-BE49-F238E27FC236}">
                  <a16:creationId xmlns:a16="http://schemas.microsoft.com/office/drawing/2014/main" id="{67F9247C-CF2C-CA4C-8DBD-886B1E2E32DE}"/>
                </a:ext>
              </a:extLst>
            </p:cNvPr>
            <p:cNvSpPr/>
            <p:nvPr/>
          </p:nvSpPr>
          <p:spPr>
            <a:xfrm>
              <a:off x="9383708" y="4841823"/>
              <a:ext cx="2473377" cy="1439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找出網絡中最重要的人</a:t>
              </a:r>
              <a:endParaRPr lang="en-US" dirty="0"/>
            </a:p>
          </p:txBody>
        </p:sp>
        <p:sp>
          <p:nvSpPr>
            <p:cNvPr id="21" name="Rectangle 20">
              <a:extLst>
                <a:ext uri="{FF2B5EF4-FFF2-40B4-BE49-F238E27FC236}">
                  <a16:creationId xmlns:a16="http://schemas.microsoft.com/office/drawing/2014/main" id="{D1338B75-F497-E742-861B-C430B6CBA0DF}"/>
                </a:ext>
              </a:extLst>
            </p:cNvPr>
            <p:cNvSpPr/>
            <p:nvPr/>
          </p:nvSpPr>
          <p:spPr>
            <a:xfrm>
              <a:off x="6440773" y="4841823"/>
              <a:ext cx="2473377" cy="1439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將含有通報過名單的群體標示為可疑群體</a:t>
              </a:r>
              <a:endParaRPr lang="en-US" dirty="0"/>
            </a:p>
          </p:txBody>
        </p:sp>
        <p:sp>
          <p:nvSpPr>
            <p:cNvPr id="20" name="Rectangle 19">
              <a:extLst>
                <a:ext uri="{FF2B5EF4-FFF2-40B4-BE49-F238E27FC236}">
                  <a16:creationId xmlns:a16="http://schemas.microsoft.com/office/drawing/2014/main" id="{FF363F1C-E218-664C-B2A9-889795BB40FD}"/>
                </a:ext>
              </a:extLst>
            </p:cNvPr>
            <p:cNvSpPr/>
            <p:nvPr/>
          </p:nvSpPr>
          <p:spPr>
            <a:xfrm>
              <a:off x="3497838" y="4841823"/>
              <a:ext cx="2473377" cy="1439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把交易網絡中的群體劃分</a:t>
              </a:r>
              <a:endParaRPr lang="en-US" dirty="0"/>
            </a:p>
          </p:txBody>
        </p:sp>
        <p:sp>
          <p:nvSpPr>
            <p:cNvPr id="19" name="Rectangle 18">
              <a:extLst>
                <a:ext uri="{FF2B5EF4-FFF2-40B4-BE49-F238E27FC236}">
                  <a16:creationId xmlns:a16="http://schemas.microsoft.com/office/drawing/2014/main" id="{437DDD68-7056-1A48-9626-EADB0185373A}"/>
                </a:ext>
              </a:extLst>
            </p:cNvPr>
            <p:cNvSpPr/>
            <p:nvPr/>
          </p:nvSpPr>
          <p:spPr>
            <a:xfrm>
              <a:off x="554636" y="4841823"/>
              <a:ext cx="2473377" cy="1439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將交易時間區間</a:t>
              </a:r>
              <a:endParaRPr lang="en-US" altLang="zh-CN" dirty="0"/>
            </a:p>
            <a:p>
              <a:pPr algn="ctr"/>
              <a:r>
                <a:rPr lang="zh-CN" altLang="en-US" dirty="0"/>
                <a:t>限定在</a:t>
              </a:r>
              <a:r>
                <a:rPr lang="en-US" altLang="zh-CN" dirty="0"/>
                <a:t>2</a:t>
              </a:r>
              <a:r>
                <a:rPr lang="zh-CN" altLang="en-US" dirty="0"/>
                <a:t>個月內，</a:t>
              </a:r>
              <a:endParaRPr lang="en-US" altLang="zh-CN" dirty="0"/>
            </a:p>
            <a:p>
              <a:pPr algn="ctr"/>
              <a:r>
                <a:rPr lang="zh-CN" altLang="en-US" dirty="0"/>
                <a:t>交易總額超過</a:t>
              </a:r>
              <a:r>
                <a:rPr lang="en-US" altLang="zh-CN" dirty="0"/>
                <a:t>40W</a:t>
              </a:r>
            </a:p>
          </p:txBody>
        </p:sp>
        <p:cxnSp>
          <p:nvCxnSpPr>
            <p:cNvPr id="16" name="Straight Arrow Connector 15">
              <a:extLst>
                <a:ext uri="{FF2B5EF4-FFF2-40B4-BE49-F238E27FC236}">
                  <a16:creationId xmlns:a16="http://schemas.microsoft.com/office/drawing/2014/main" id="{EE75AB78-32BD-464C-B351-33CEFC34DBF9}"/>
                </a:ext>
              </a:extLst>
            </p:cNvPr>
            <p:cNvCxnSpPr/>
            <p:nvPr/>
          </p:nvCxnSpPr>
          <p:spPr>
            <a:xfrm>
              <a:off x="3028013" y="5464790"/>
              <a:ext cx="47968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94444B6-8C75-9748-B68C-599747CA772F}"/>
                </a:ext>
              </a:extLst>
            </p:cNvPr>
            <p:cNvCxnSpPr/>
            <p:nvPr/>
          </p:nvCxnSpPr>
          <p:spPr>
            <a:xfrm>
              <a:off x="5961088" y="5464790"/>
              <a:ext cx="47968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FB11D7D-B960-A44B-A088-F5C3C447E5CD}"/>
                </a:ext>
              </a:extLst>
            </p:cNvPr>
            <p:cNvCxnSpPr/>
            <p:nvPr/>
          </p:nvCxnSpPr>
          <p:spPr>
            <a:xfrm>
              <a:off x="8871678" y="5445678"/>
              <a:ext cx="47968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24" name="Rounded Rectangle 23">
            <a:extLst>
              <a:ext uri="{FF2B5EF4-FFF2-40B4-BE49-F238E27FC236}">
                <a16:creationId xmlns:a16="http://schemas.microsoft.com/office/drawing/2014/main" id="{103877CB-07C3-1B46-B3E4-907505E7B7E3}"/>
              </a:ext>
            </a:extLst>
          </p:cNvPr>
          <p:cNvSpPr/>
          <p:nvPr/>
        </p:nvSpPr>
        <p:spPr>
          <a:xfrm>
            <a:off x="3447738" y="5704635"/>
            <a:ext cx="2463517" cy="56962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Label Propagation</a:t>
            </a:r>
          </a:p>
        </p:txBody>
      </p:sp>
      <p:sp>
        <p:nvSpPr>
          <p:cNvPr id="25" name="Rounded Rectangle 24">
            <a:extLst>
              <a:ext uri="{FF2B5EF4-FFF2-40B4-BE49-F238E27FC236}">
                <a16:creationId xmlns:a16="http://schemas.microsoft.com/office/drawing/2014/main" id="{0A758663-99E5-FB43-979E-B0AEA01B1FAD}"/>
              </a:ext>
            </a:extLst>
          </p:cNvPr>
          <p:cNvSpPr/>
          <p:nvPr/>
        </p:nvSpPr>
        <p:spPr>
          <a:xfrm>
            <a:off x="9333608" y="5695727"/>
            <a:ext cx="2463517" cy="56962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Page Rank</a:t>
            </a:r>
          </a:p>
        </p:txBody>
      </p:sp>
    </p:spTree>
    <p:extLst>
      <p:ext uri="{BB962C8B-B14F-4D97-AF65-F5344CB8AC3E}">
        <p14:creationId xmlns:p14="http://schemas.microsoft.com/office/powerpoint/2010/main" val="291509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DBA2C1FF-B02A-044B-B711-D5B61D1F756C}"/>
              </a:ext>
            </a:extLst>
          </p:cNvPr>
          <p:cNvGrpSpPr/>
          <p:nvPr/>
        </p:nvGrpSpPr>
        <p:grpSpPr>
          <a:xfrm>
            <a:off x="608023" y="2923153"/>
            <a:ext cx="2758440" cy="2552700"/>
            <a:chOff x="1303020" y="1661160"/>
            <a:chExt cx="4594860" cy="4274820"/>
          </a:xfrm>
        </p:grpSpPr>
        <p:grpSp>
          <p:nvGrpSpPr>
            <p:cNvPr id="33" name="Group 32">
              <a:extLst>
                <a:ext uri="{FF2B5EF4-FFF2-40B4-BE49-F238E27FC236}">
                  <a16:creationId xmlns:a16="http://schemas.microsoft.com/office/drawing/2014/main" id="{AEC64DC6-5C23-8043-A755-D783650AED23}"/>
                </a:ext>
              </a:extLst>
            </p:cNvPr>
            <p:cNvGrpSpPr/>
            <p:nvPr/>
          </p:nvGrpSpPr>
          <p:grpSpPr>
            <a:xfrm>
              <a:off x="1303020" y="1661160"/>
              <a:ext cx="4594860" cy="4274820"/>
              <a:chOff x="1303020" y="1661160"/>
              <a:chExt cx="4594860" cy="4274820"/>
            </a:xfrm>
          </p:grpSpPr>
          <p:sp>
            <p:nvSpPr>
              <p:cNvPr id="4" name="Oval 3">
                <a:extLst>
                  <a:ext uri="{FF2B5EF4-FFF2-40B4-BE49-F238E27FC236}">
                    <a16:creationId xmlns:a16="http://schemas.microsoft.com/office/drawing/2014/main" id="{0C14CEAD-5317-CA4F-A314-8D1F28881580}"/>
                  </a:ext>
                </a:extLst>
              </p:cNvPr>
              <p:cNvSpPr/>
              <p:nvPr/>
            </p:nvSpPr>
            <p:spPr>
              <a:xfrm>
                <a:off x="3108960" y="1661160"/>
                <a:ext cx="929640" cy="92964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A</a:t>
                </a:r>
              </a:p>
            </p:txBody>
          </p:sp>
          <p:sp>
            <p:nvSpPr>
              <p:cNvPr id="5" name="Oval 4">
                <a:extLst>
                  <a:ext uri="{FF2B5EF4-FFF2-40B4-BE49-F238E27FC236}">
                    <a16:creationId xmlns:a16="http://schemas.microsoft.com/office/drawing/2014/main" id="{3A6AC3E4-E052-874F-B80D-946683D1C8BD}"/>
                  </a:ext>
                </a:extLst>
              </p:cNvPr>
              <p:cNvSpPr/>
              <p:nvPr/>
            </p:nvSpPr>
            <p:spPr>
              <a:xfrm>
                <a:off x="1303020" y="3116580"/>
                <a:ext cx="929640" cy="92964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B</a:t>
                </a:r>
              </a:p>
            </p:txBody>
          </p:sp>
          <p:sp>
            <p:nvSpPr>
              <p:cNvPr id="6" name="Oval 5">
                <a:extLst>
                  <a:ext uri="{FF2B5EF4-FFF2-40B4-BE49-F238E27FC236}">
                    <a16:creationId xmlns:a16="http://schemas.microsoft.com/office/drawing/2014/main" id="{F63A7DD2-C99D-D24E-8AAC-FE830AB2E313}"/>
                  </a:ext>
                </a:extLst>
              </p:cNvPr>
              <p:cNvSpPr/>
              <p:nvPr/>
            </p:nvSpPr>
            <p:spPr>
              <a:xfrm>
                <a:off x="2232660" y="5006340"/>
                <a:ext cx="929640" cy="929640"/>
              </a:xfrm>
              <a:prstGeom prst="ellipse">
                <a:avLst/>
              </a:prstGeom>
              <a:solidFill>
                <a:srgbClr val="C0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C</a:t>
                </a:r>
              </a:p>
            </p:txBody>
          </p:sp>
          <p:sp>
            <p:nvSpPr>
              <p:cNvPr id="7" name="Oval 6">
                <a:extLst>
                  <a:ext uri="{FF2B5EF4-FFF2-40B4-BE49-F238E27FC236}">
                    <a16:creationId xmlns:a16="http://schemas.microsoft.com/office/drawing/2014/main" id="{F12A0CD6-7ED5-3848-8679-65B09AE46192}"/>
                  </a:ext>
                </a:extLst>
              </p:cNvPr>
              <p:cNvSpPr/>
              <p:nvPr/>
            </p:nvSpPr>
            <p:spPr>
              <a:xfrm>
                <a:off x="4038600" y="5006340"/>
                <a:ext cx="929640" cy="92964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D</a:t>
                </a:r>
              </a:p>
            </p:txBody>
          </p:sp>
          <p:sp>
            <p:nvSpPr>
              <p:cNvPr id="8" name="Oval 7">
                <a:extLst>
                  <a:ext uri="{FF2B5EF4-FFF2-40B4-BE49-F238E27FC236}">
                    <a16:creationId xmlns:a16="http://schemas.microsoft.com/office/drawing/2014/main" id="{6A4C443C-56B7-2D43-8922-C63777E7D612}"/>
                  </a:ext>
                </a:extLst>
              </p:cNvPr>
              <p:cNvSpPr/>
              <p:nvPr/>
            </p:nvSpPr>
            <p:spPr>
              <a:xfrm>
                <a:off x="4968240" y="3116580"/>
                <a:ext cx="929640" cy="92964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t>E</a:t>
                </a:r>
              </a:p>
            </p:txBody>
          </p:sp>
          <p:cxnSp>
            <p:nvCxnSpPr>
              <p:cNvPr id="10" name="Straight Connector 9">
                <a:extLst>
                  <a:ext uri="{FF2B5EF4-FFF2-40B4-BE49-F238E27FC236}">
                    <a16:creationId xmlns:a16="http://schemas.microsoft.com/office/drawing/2014/main" id="{A6A7DE38-0B84-9345-8315-C279B926922A}"/>
                  </a:ext>
                </a:extLst>
              </p:cNvPr>
              <p:cNvCxnSpPr>
                <a:cxnSpLocks/>
                <a:stCxn id="4" idx="4"/>
                <a:endCxn id="5" idx="6"/>
              </p:cNvCxnSpPr>
              <p:nvPr/>
            </p:nvCxnSpPr>
            <p:spPr>
              <a:xfrm flipH="1">
                <a:off x="2232660" y="2590800"/>
                <a:ext cx="1341120" cy="990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1E6996D-016F-5F4B-AAC0-77F571C12283}"/>
                  </a:ext>
                </a:extLst>
              </p:cNvPr>
              <p:cNvCxnSpPr>
                <a:cxnSpLocks/>
                <a:endCxn id="6" idx="0"/>
              </p:cNvCxnSpPr>
              <p:nvPr/>
            </p:nvCxnSpPr>
            <p:spPr>
              <a:xfrm flipH="1">
                <a:off x="2697480" y="2606806"/>
                <a:ext cx="876300" cy="23995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06F741E-2533-9A4A-9576-DA40D206FDA3}"/>
                  </a:ext>
                </a:extLst>
              </p:cNvPr>
              <p:cNvCxnSpPr>
                <a:cxnSpLocks/>
                <a:stCxn id="4" idx="4"/>
              </p:cNvCxnSpPr>
              <p:nvPr/>
            </p:nvCxnSpPr>
            <p:spPr>
              <a:xfrm>
                <a:off x="3573780" y="2590800"/>
                <a:ext cx="876300" cy="2415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2B9A748-6414-8041-9C36-31CE96A7BDD1}"/>
                  </a:ext>
                </a:extLst>
              </p:cNvPr>
              <p:cNvCxnSpPr>
                <a:cxnSpLocks/>
                <a:stCxn id="4" idx="4"/>
                <a:endCxn id="8" idx="2"/>
              </p:cNvCxnSpPr>
              <p:nvPr/>
            </p:nvCxnSpPr>
            <p:spPr>
              <a:xfrm>
                <a:off x="3573780" y="2590800"/>
                <a:ext cx="1394460" cy="990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9C309C8-5EB1-FC49-9330-BA0601FFB43B}"/>
                  </a:ext>
                </a:extLst>
              </p:cNvPr>
              <p:cNvCxnSpPr>
                <a:stCxn id="5" idx="6"/>
              </p:cNvCxnSpPr>
              <p:nvPr/>
            </p:nvCxnSpPr>
            <p:spPr>
              <a:xfrm>
                <a:off x="2232660" y="3581400"/>
                <a:ext cx="27355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85014B4-B415-8348-9129-1E6CB4183EB5}"/>
                  </a:ext>
                </a:extLst>
              </p:cNvPr>
              <p:cNvCxnSpPr>
                <a:cxnSpLocks/>
                <a:stCxn id="5" idx="6"/>
                <a:endCxn id="6" idx="0"/>
              </p:cNvCxnSpPr>
              <p:nvPr/>
            </p:nvCxnSpPr>
            <p:spPr>
              <a:xfrm>
                <a:off x="2232660" y="3581400"/>
                <a:ext cx="464820" cy="14249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BDAE171-DBDF-BE48-BAD8-BD457D0AB31B}"/>
                  </a:ext>
                </a:extLst>
              </p:cNvPr>
              <p:cNvCxnSpPr>
                <a:cxnSpLocks/>
                <a:endCxn id="7" idx="0"/>
              </p:cNvCxnSpPr>
              <p:nvPr/>
            </p:nvCxnSpPr>
            <p:spPr>
              <a:xfrm flipH="1">
                <a:off x="4503420" y="3566160"/>
                <a:ext cx="438150" cy="14401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6F93D2-7AF4-F24A-B966-359B861DFC02}"/>
                  </a:ext>
                </a:extLst>
              </p:cNvPr>
              <p:cNvCxnSpPr>
                <a:cxnSpLocks/>
                <a:stCxn id="7" idx="0"/>
              </p:cNvCxnSpPr>
              <p:nvPr/>
            </p:nvCxnSpPr>
            <p:spPr>
              <a:xfrm flipH="1">
                <a:off x="2693670" y="5006340"/>
                <a:ext cx="18097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1" name="Straight Connector 50">
              <a:extLst>
                <a:ext uri="{FF2B5EF4-FFF2-40B4-BE49-F238E27FC236}">
                  <a16:creationId xmlns:a16="http://schemas.microsoft.com/office/drawing/2014/main" id="{A85ECD85-6857-C648-AE6D-FFACAC1347B0}"/>
                </a:ext>
              </a:extLst>
            </p:cNvPr>
            <p:cNvCxnSpPr>
              <a:cxnSpLocks/>
              <a:endCxn id="7" idx="0"/>
            </p:cNvCxnSpPr>
            <p:nvPr/>
          </p:nvCxnSpPr>
          <p:spPr>
            <a:xfrm>
              <a:off x="2232660" y="3596640"/>
              <a:ext cx="2270760" cy="1409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233B971-C0D8-C44E-83FA-598B8C97C7AD}"/>
                </a:ext>
              </a:extLst>
            </p:cNvPr>
            <p:cNvCxnSpPr>
              <a:cxnSpLocks/>
              <a:stCxn id="6" idx="0"/>
              <a:endCxn id="8" idx="2"/>
            </p:cNvCxnSpPr>
            <p:nvPr/>
          </p:nvCxnSpPr>
          <p:spPr>
            <a:xfrm flipV="1">
              <a:off x="2697480" y="3581400"/>
              <a:ext cx="2270760" cy="14249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33E5D471-228F-EC4D-AF09-9BCB544FE3E3}"/>
              </a:ext>
            </a:extLst>
          </p:cNvPr>
          <p:cNvGrpSpPr/>
          <p:nvPr/>
        </p:nvGrpSpPr>
        <p:grpSpPr>
          <a:xfrm>
            <a:off x="4087482" y="2838950"/>
            <a:ext cx="2849091" cy="2721106"/>
            <a:chOff x="6804660" y="1661160"/>
            <a:chExt cx="4594860" cy="4274820"/>
          </a:xfrm>
        </p:grpSpPr>
        <p:grpSp>
          <p:nvGrpSpPr>
            <p:cNvPr id="34" name="Group 33">
              <a:extLst>
                <a:ext uri="{FF2B5EF4-FFF2-40B4-BE49-F238E27FC236}">
                  <a16:creationId xmlns:a16="http://schemas.microsoft.com/office/drawing/2014/main" id="{F9885738-3FC4-EB4B-B71E-F8821159E1B5}"/>
                </a:ext>
              </a:extLst>
            </p:cNvPr>
            <p:cNvGrpSpPr/>
            <p:nvPr/>
          </p:nvGrpSpPr>
          <p:grpSpPr>
            <a:xfrm>
              <a:off x="6804660" y="1661160"/>
              <a:ext cx="4594860" cy="4274820"/>
              <a:chOff x="1303020" y="1661160"/>
              <a:chExt cx="4594860" cy="4274820"/>
            </a:xfrm>
          </p:grpSpPr>
          <p:sp>
            <p:nvSpPr>
              <p:cNvPr id="35" name="Oval 34">
                <a:extLst>
                  <a:ext uri="{FF2B5EF4-FFF2-40B4-BE49-F238E27FC236}">
                    <a16:creationId xmlns:a16="http://schemas.microsoft.com/office/drawing/2014/main" id="{2BBFF4B5-BB51-F141-96D9-D63415660CAA}"/>
                  </a:ext>
                </a:extLst>
              </p:cNvPr>
              <p:cNvSpPr/>
              <p:nvPr/>
            </p:nvSpPr>
            <p:spPr>
              <a:xfrm>
                <a:off x="3108960" y="1661160"/>
                <a:ext cx="929640" cy="92964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A</a:t>
                </a:r>
              </a:p>
            </p:txBody>
          </p:sp>
          <p:sp>
            <p:nvSpPr>
              <p:cNvPr id="36" name="Oval 35">
                <a:extLst>
                  <a:ext uri="{FF2B5EF4-FFF2-40B4-BE49-F238E27FC236}">
                    <a16:creationId xmlns:a16="http://schemas.microsoft.com/office/drawing/2014/main" id="{22603DA5-CD3D-C249-9866-BC7E1D387C14}"/>
                  </a:ext>
                </a:extLst>
              </p:cNvPr>
              <p:cNvSpPr/>
              <p:nvPr/>
            </p:nvSpPr>
            <p:spPr>
              <a:xfrm>
                <a:off x="1303020" y="3116580"/>
                <a:ext cx="929640" cy="92964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B</a:t>
                </a:r>
              </a:p>
            </p:txBody>
          </p:sp>
          <p:sp>
            <p:nvSpPr>
              <p:cNvPr id="37" name="Oval 36">
                <a:extLst>
                  <a:ext uri="{FF2B5EF4-FFF2-40B4-BE49-F238E27FC236}">
                    <a16:creationId xmlns:a16="http://schemas.microsoft.com/office/drawing/2014/main" id="{6A4195B2-8448-4D4E-8CC2-D21678325898}"/>
                  </a:ext>
                </a:extLst>
              </p:cNvPr>
              <p:cNvSpPr/>
              <p:nvPr/>
            </p:nvSpPr>
            <p:spPr>
              <a:xfrm>
                <a:off x="2232660" y="5006340"/>
                <a:ext cx="929640" cy="929640"/>
              </a:xfrm>
              <a:prstGeom prst="ellipse">
                <a:avLst/>
              </a:prstGeom>
              <a:solidFill>
                <a:srgbClr val="C00000"/>
              </a:solidFill>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C</a:t>
                </a:r>
              </a:p>
            </p:txBody>
          </p:sp>
          <p:sp>
            <p:nvSpPr>
              <p:cNvPr id="39" name="Oval 38">
                <a:extLst>
                  <a:ext uri="{FF2B5EF4-FFF2-40B4-BE49-F238E27FC236}">
                    <a16:creationId xmlns:a16="http://schemas.microsoft.com/office/drawing/2014/main" id="{C6E46B10-C03D-0247-BA81-90A94F1F40D4}"/>
                  </a:ext>
                </a:extLst>
              </p:cNvPr>
              <p:cNvSpPr/>
              <p:nvPr/>
            </p:nvSpPr>
            <p:spPr>
              <a:xfrm>
                <a:off x="4968240" y="3116580"/>
                <a:ext cx="929640" cy="92964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t>E</a:t>
                </a:r>
              </a:p>
            </p:txBody>
          </p:sp>
          <p:cxnSp>
            <p:nvCxnSpPr>
              <p:cNvPr id="40" name="Straight Connector 39">
                <a:extLst>
                  <a:ext uri="{FF2B5EF4-FFF2-40B4-BE49-F238E27FC236}">
                    <a16:creationId xmlns:a16="http://schemas.microsoft.com/office/drawing/2014/main" id="{2F859C99-ECD3-484B-BAD7-599974EC4217}"/>
                  </a:ext>
                </a:extLst>
              </p:cNvPr>
              <p:cNvCxnSpPr>
                <a:cxnSpLocks/>
                <a:stCxn id="35" idx="4"/>
                <a:endCxn id="36" idx="6"/>
              </p:cNvCxnSpPr>
              <p:nvPr/>
            </p:nvCxnSpPr>
            <p:spPr>
              <a:xfrm flipH="1">
                <a:off x="2232660" y="2590800"/>
                <a:ext cx="1341120" cy="990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E63B35E-C461-6E4E-BF5D-85E297626A2A}"/>
                  </a:ext>
                </a:extLst>
              </p:cNvPr>
              <p:cNvCxnSpPr>
                <a:cxnSpLocks/>
                <a:endCxn id="37" idx="0"/>
              </p:cNvCxnSpPr>
              <p:nvPr/>
            </p:nvCxnSpPr>
            <p:spPr>
              <a:xfrm flipH="1">
                <a:off x="2697480" y="2606806"/>
                <a:ext cx="876300" cy="23995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D71AA2A-42A0-BD4E-9F90-DB15FD23A5C1}"/>
                  </a:ext>
                </a:extLst>
              </p:cNvPr>
              <p:cNvCxnSpPr>
                <a:cxnSpLocks/>
                <a:stCxn id="35" idx="4"/>
              </p:cNvCxnSpPr>
              <p:nvPr/>
            </p:nvCxnSpPr>
            <p:spPr>
              <a:xfrm>
                <a:off x="3573780" y="2590800"/>
                <a:ext cx="876300" cy="24155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BDC9572-0DF4-F24A-A520-544D2B4E4916}"/>
                  </a:ext>
                </a:extLst>
              </p:cNvPr>
              <p:cNvCxnSpPr>
                <a:cxnSpLocks/>
                <a:stCxn id="35" idx="4"/>
                <a:endCxn id="39" idx="2"/>
              </p:cNvCxnSpPr>
              <p:nvPr/>
            </p:nvCxnSpPr>
            <p:spPr>
              <a:xfrm>
                <a:off x="3573780" y="2590800"/>
                <a:ext cx="1394460" cy="990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7B69C84-5058-2C4F-9104-F6D2CB908550}"/>
                  </a:ext>
                </a:extLst>
              </p:cNvPr>
              <p:cNvCxnSpPr>
                <a:stCxn id="36" idx="6"/>
              </p:cNvCxnSpPr>
              <p:nvPr/>
            </p:nvCxnSpPr>
            <p:spPr>
              <a:xfrm>
                <a:off x="2232660" y="3581400"/>
                <a:ext cx="27355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B157983-9A4C-734F-991F-D053D7135D1C}"/>
                  </a:ext>
                </a:extLst>
              </p:cNvPr>
              <p:cNvCxnSpPr>
                <a:cxnSpLocks/>
                <a:stCxn id="36" idx="6"/>
                <a:endCxn id="37" idx="0"/>
              </p:cNvCxnSpPr>
              <p:nvPr/>
            </p:nvCxnSpPr>
            <p:spPr>
              <a:xfrm>
                <a:off x="2232660" y="3581400"/>
                <a:ext cx="464820" cy="14249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F03CB9E-E3A7-0F40-9BA7-79968220924D}"/>
                  </a:ext>
                </a:extLst>
              </p:cNvPr>
              <p:cNvCxnSpPr>
                <a:cxnSpLocks/>
              </p:cNvCxnSpPr>
              <p:nvPr/>
            </p:nvCxnSpPr>
            <p:spPr>
              <a:xfrm flipH="1">
                <a:off x="4503420" y="3566160"/>
                <a:ext cx="438150" cy="14401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93D27B5-00E7-2044-B714-B71DB799A5BC}"/>
                  </a:ext>
                </a:extLst>
              </p:cNvPr>
              <p:cNvCxnSpPr>
                <a:cxnSpLocks/>
              </p:cNvCxnSpPr>
              <p:nvPr/>
            </p:nvCxnSpPr>
            <p:spPr>
              <a:xfrm flipH="1">
                <a:off x="2693670" y="5006340"/>
                <a:ext cx="18097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Oval 47">
              <a:extLst>
                <a:ext uri="{FF2B5EF4-FFF2-40B4-BE49-F238E27FC236}">
                  <a16:creationId xmlns:a16="http://schemas.microsoft.com/office/drawing/2014/main" id="{14627E94-007E-0745-8D4D-38C784A73640}"/>
                </a:ext>
              </a:extLst>
            </p:cNvPr>
            <p:cNvSpPr/>
            <p:nvPr/>
          </p:nvSpPr>
          <p:spPr>
            <a:xfrm>
              <a:off x="9681210" y="5006339"/>
              <a:ext cx="929640" cy="92964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A</a:t>
              </a:r>
            </a:p>
          </p:txBody>
        </p:sp>
        <p:cxnSp>
          <p:nvCxnSpPr>
            <p:cNvPr id="56" name="Straight Connector 55">
              <a:extLst>
                <a:ext uri="{FF2B5EF4-FFF2-40B4-BE49-F238E27FC236}">
                  <a16:creationId xmlns:a16="http://schemas.microsoft.com/office/drawing/2014/main" id="{7E047F82-C60B-A644-A667-243132ED7C01}"/>
                </a:ext>
              </a:extLst>
            </p:cNvPr>
            <p:cNvCxnSpPr>
              <a:cxnSpLocks/>
            </p:cNvCxnSpPr>
            <p:nvPr/>
          </p:nvCxnSpPr>
          <p:spPr>
            <a:xfrm>
              <a:off x="7730490" y="3611880"/>
              <a:ext cx="2270760" cy="1409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7F172A5-20D1-4947-8136-F3A9B9EC2039}"/>
                </a:ext>
              </a:extLst>
            </p:cNvPr>
            <p:cNvCxnSpPr>
              <a:cxnSpLocks/>
            </p:cNvCxnSpPr>
            <p:nvPr/>
          </p:nvCxnSpPr>
          <p:spPr>
            <a:xfrm flipV="1">
              <a:off x="8195310" y="3596640"/>
              <a:ext cx="2270760" cy="14249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8" name="Title 1">
            <a:extLst>
              <a:ext uri="{FF2B5EF4-FFF2-40B4-BE49-F238E27FC236}">
                <a16:creationId xmlns:a16="http://schemas.microsoft.com/office/drawing/2014/main" id="{9AA38213-0CE3-064A-89D5-279DE73F5567}"/>
              </a:ext>
            </a:extLst>
          </p:cNvPr>
          <p:cNvSpPr txBox="1">
            <a:spLocks/>
          </p:cNvSpPr>
          <p:nvPr/>
        </p:nvSpPr>
        <p:spPr>
          <a:xfrm>
            <a:off x="3457903" y="327970"/>
            <a:ext cx="515269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Label Propagation</a:t>
            </a:r>
          </a:p>
        </p:txBody>
      </p:sp>
      <p:grpSp>
        <p:nvGrpSpPr>
          <p:cNvPr id="98" name="Group 97">
            <a:extLst>
              <a:ext uri="{FF2B5EF4-FFF2-40B4-BE49-F238E27FC236}">
                <a16:creationId xmlns:a16="http://schemas.microsoft.com/office/drawing/2014/main" id="{02D59EBA-76F0-714D-80CD-8635102E37B6}"/>
              </a:ext>
            </a:extLst>
          </p:cNvPr>
          <p:cNvGrpSpPr/>
          <p:nvPr/>
        </p:nvGrpSpPr>
        <p:grpSpPr>
          <a:xfrm>
            <a:off x="8724506" y="2804438"/>
            <a:ext cx="2992523" cy="2790131"/>
            <a:chOff x="7080889" y="1669163"/>
            <a:chExt cx="4552946" cy="4274819"/>
          </a:xfrm>
        </p:grpSpPr>
        <p:grpSp>
          <p:nvGrpSpPr>
            <p:cNvPr id="80" name="Group 79">
              <a:extLst>
                <a:ext uri="{FF2B5EF4-FFF2-40B4-BE49-F238E27FC236}">
                  <a16:creationId xmlns:a16="http://schemas.microsoft.com/office/drawing/2014/main" id="{503B13BC-54C7-564D-96D9-424A255FCC99}"/>
                </a:ext>
              </a:extLst>
            </p:cNvPr>
            <p:cNvGrpSpPr/>
            <p:nvPr/>
          </p:nvGrpSpPr>
          <p:grpSpPr>
            <a:xfrm>
              <a:off x="7080889" y="1669163"/>
              <a:ext cx="4552946" cy="4274819"/>
              <a:chOff x="7080889" y="1669163"/>
              <a:chExt cx="4552946" cy="4274819"/>
            </a:xfrm>
          </p:grpSpPr>
          <p:grpSp>
            <p:nvGrpSpPr>
              <p:cNvPr id="81" name="Group 80">
                <a:extLst>
                  <a:ext uri="{FF2B5EF4-FFF2-40B4-BE49-F238E27FC236}">
                    <a16:creationId xmlns:a16="http://schemas.microsoft.com/office/drawing/2014/main" id="{F1A335E2-5DE3-DD49-864A-9C72B8113491}"/>
                  </a:ext>
                </a:extLst>
              </p:cNvPr>
              <p:cNvGrpSpPr/>
              <p:nvPr/>
            </p:nvGrpSpPr>
            <p:grpSpPr>
              <a:xfrm>
                <a:off x="7989572" y="1669163"/>
                <a:ext cx="2876550" cy="4274819"/>
                <a:chOff x="7734300" y="1661160"/>
                <a:chExt cx="2876550" cy="4274819"/>
              </a:xfrm>
            </p:grpSpPr>
            <p:grpSp>
              <p:nvGrpSpPr>
                <p:cNvPr id="86" name="Group 85">
                  <a:extLst>
                    <a:ext uri="{FF2B5EF4-FFF2-40B4-BE49-F238E27FC236}">
                      <a16:creationId xmlns:a16="http://schemas.microsoft.com/office/drawing/2014/main" id="{BE0AF9F5-CB3C-F741-B2EE-138449FE1C00}"/>
                    </a:ext>
                  </a:extLst>
                </p:cNvPr>
                <p:cNvGrpSpPr/>
                <p:nvPr/>
              </p:nvGrpSpPr>
              <p:grpSpPr>
                <a:xfrm>
                  <a:off x="7734300" y="1661160"/>
                  <a:ext cx="2735580" cy="3345180"/>
                  <a:chOff x="2232660" y="1661160"/>
                  <a:chExt cx="2735580" cy="3345180"/>
                </a:xfrm>
              </p:grpSpPr>
              <p:sp>
                <p:nvSpPr>
                  <p:cNvPr id="88" name="Oval 87">
                    <a:extLst>
                      <a:ext uri="{FF2B5EF4-FFF2-40B4-BE49-F238E27FC236}">
                        <a16:creationId xmlns:a16="http://schemas.microsoft.com/office/drawing/2014/main" id="{D44FC426-DA5E-AF45-848E-C353A42AFAAD}"/>
                      </a:ext>
                    </a:extLst>
                  </p:cNvPr>
                  <p:cNvSpPr/>
                  <p:nvPr/>
                </p:nvSpPr>
                <p:spPr>
                  <a:xfrm>
                    <a:off x="3108960" y="1661160"/>
                    <a:ext cx="929640" cy="92964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A</a:t>
                    </a:r>
                  </a:p>
                </p:txBody>
              </p:sp>
              <p:cxnSp>
                <p:nvCxnSpPr>
                  <p:cNvPr id="89" name="Straight Connector 88">
                    <a:extLst>
                      <a:ext uri="{FF2B5EF4-FFF2-40B4-BE49-F238E27FC236}">
                        <a16:creationId xmlns:a16="http://schemas.microsoft.com/office/drawing/2014/main" id="{924C3A1F-2A40-B848-9B85-1BFE7311220E}"/>
                      </a:ext>
                    </a:extLst>
                  </p:cNvPr>
                  <p:cNvCxnSpPr>
                    <a:cxnSpLocks/>
                    <a:stCxn id="88" idx="4"/>
                  </p:cNvCxnSpPr>
                  <p:nvPr/>
                </p:nvCxnSpPr>
                <p:spPr>
                  <a:xfrm flipH="1">
                    <a:off x="2232660" y="2590800"/>
                    <a:ext cx="1341120" cy="990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DDF65E7-39C8-F64A-8EBD-D44109364BE4}"/>
                      </a:ext>
                    </a:extLst>
                  </p:cNvPr>
                  <p:cNvCxnSpPr>
                    <a:cxnSpLocks/>
                  </p:cNvCxnSpPr>
                  <p:nvPr/>
                </p:nvCxnSpPr>
                <p:spPr>
                  <a:xfrm flipH="1">
                    <a:off x="2697480" y="2606806"/>
                    <a:ext cx="876300" cy="23995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C80D794-8BAC-0142-9361-A600995373C8}"/>
                      </a:ext>
                    </a:extLst>
                  </p:cNvPr>
                  <p:cNvCxnSpPr>
                    <a:cxnSpLocks/>
                    <a:stCxn id="88" idx="4"/>
                  </p:cNvCxnSpPr>
                  <p:nvPr/>
                </p:nvCxnSpPr>
                <p:spPr>
                  <a:xfrm>
                    <a:off x="3573780" y="2590800"/>
                    <a:ext cx="876300" cy="24155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0AE07D4-82C4-524D-882E-CFB1F77EC688}"/>
                      </a:ext>
                    </a:extLst>
                  </p:cNvPr>
                  <p:cNvCxnSpPr>
                    <a:cxnSpLocks/>
                    <a:stCxn id="88" idx="4"/>
                  </p:cNvCxnSpPr>
                  <p:nvPr/>
                </p:nvCxnSpPr>
                <p:spPr>
                  <a:xfrm>
                    <a:off x="3573780" y="2590800"/>
                    <a:ext cx="1394460" cy="990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D9D4143-B1A4-2A43-8826-2F9558C0A2D7}"/>
                      </a:ext>
                    </a:extLst>
                  </p:cNvPr>
                  <p:cNvCxnSpPr>
                    <a:cxnSpLocks/>
                  </p:cNvCxnSpPr>
                  <p:nvPr/>
                </p:nvCxnSpPr>
                <p:spPr>
                  <a:xfrm>
                    <a:off x="2232660" y="3581400"/>
                    <a:ext cx="27355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A2C776D-D583-F146-A474-0A55CC65CE23}"/>
                      </a:ext>
                    </a:extLst>
                  </p:cNvPr>
                  <p:cNvCxnSpPr>
                    <a:cxnSpLocks/>
                  </p:cNvCxnSpPr>
                  <p:nvPr/>
                </p:nvCxnSpPr>
                <p:spPr>
                  <a:xfrm>
                    <a:off x="2232660" y="3581400"/>
                    <a:ext cx="464820" cy="14249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EFD11F1-F49C-9E4D-A0C3-E6182EF061C9}"/>
                      </a:ext>
                    </a:extLst>
                  </p:cNvPr>
                  <p:cNvCxnSpPr>
                    <a:cxnSpLocks/>
                  </p:cNvCxnSpPr>
                  <p:nvPr/>
                </p:nvCxnSpPr>
                <p:spPr>
                  <a:xfrm flipH="1">
                    <a:off x="4503420" y="3566160"/>
                    <a:ext cx="438150" cy="14401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D5A1296-DB09-6C41-9650-19FB256FBDF9}"/>
                      </a:ext>
                    </a:extLst>
                  </p:cNvPr>
                  <p:cNvCxnSpPr>
                    <a:cxnSpLocks/>
                  </p:cNvCxnSpPr>
                  <p:nvPr/>
                </p:nvCxnSpPr>
                <p:spPr>
                  <a:xfrm flipH="1">
                    <a:off x="2693670" y="5006340"/>
                    <a:ext cx="18097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7" name="Oval 86">
                  <a:extLst>
                    <a:ext uri="{FF2B5EF4-FFF2-40B4-BE49-F238E27FC236}">
                      <a16:creationId xmlns:a16="http://schemas.microsoft.com/office/drawing/2014/main" id="{B060A031-5439-E74F-9755-96C11786C071}"/>
                    </a:ext>
                  </a:extLst>
                </p:cNvPr>
                <p:cNvSpPr/>
                <p:nvPr/>
              </p:nvSpPr>
              <p:spPr>
                <a:xfrm>
                  <a:off x="9681210" y="5006339"/>
                  <a:ext cx="929640" cy="92964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A</a:t>
                  </a:r>
                </a:p>
              </p:txBody>
            </p:sp>
          </p:grpSp>
          <p:sp>
            <p:nvSpPr>
              <p:cNvPr id="82" name="Oval 81">
                <a:extLst>
                  <a:ext uri="{FF2B5EF4-FFF2-40B4-BE49-F238E27FC236}">
                    <a16:creationId xmlns:a16="http://schemas.microsoft.com/office/drawing/2014/main" id="{98A4DEE8-DA83-9447-AE21-58A6A6E11878}"/>
                  </a:ext>
                </a:extLst>
              </p:cNvPr>
              <p:cNvSpPr/>
              <p:nvPr/>
            </p:nvSpPr>
            <p:spPr>
              <a:xfrm>
                <a:off x="7080889" y="3086100"/>
                <a:ext cx="929640" cy="92964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A</a:t>
                </a:r>
              </a:p>
            </p:txBody>
          </p:sp>
          <p:sp>
            <p:nvSpPr>
              <p:cNvPr id="83" name="Oval 82">
                <a:extLst>
                  <a:ext uri="{FF2B5EF4-FFF2-40B4-BE49-F238E27FC236}">
                    <a16:creationId xmlns:a16="http://schemas.microsoft.com/office/drawing/2014/main" id="{949D694B-ACF9-264E-9FD2-F47684F09A53}"/>
                  </a:ext>
                </a:extLst>
              </p:cNvPr>
              <p:cNvSpPr/>
              <p:nvPr/>
            </p:nvSpPr>
            <p:spPr>
              <a:xfrm>
                <a:off x="10704195" y="3086100"/>
                <a:ext cx="929640" cy="92964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A</a:t>
                </a:r>
              </a:p>
            </p:txBody>
          </p:sp>
          <p:cxnSp>
            <p:nvCxnSpPr>
              <p:cNvPr id="84" name="Straight Connector 83">
                <a:extLst>
                  <a:ext uri="{FF2B5EF4-FFF2-40B4-BE49-F238E27FC236}">
                    <a16:creationId xmlns:a16="http://schemas.microsoft.com/office/drawing/2014/main" id="{9015454E-FB78-E740-BCDB-0D50A975FBCE}"/>
                  </a:ext>
                </a:extLst>
              </p:cNvPr>
              <p:cNvCxnSpPr>
                <a:cxnSpLocks/>
              </p:cNvCxnSpPr>
              <p:nvPr/>
            </p:nvCxnSpPr>
            <p:spPr>
              <a:xfrm>
                <a:off x="8010529" y="3596639"/>
                <a:ext cx="2234569" cy="1433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8319898-B245-D242-808C-112990FB12F8}"/>
                  </a:ext>
                </a:extLst>
              </p:cNvPr>
              <p:cNvCxnSpPr>
                <a:cxnSpLocks/>
              </p:cNvCxnSpPr>
              <p:nvPr/>
            </p:nvCxnSpPr>
            <p:spPr>
              <a:xfrm flipV="1">
                <a:off x="8475349" y="3581399"/>
                <a:ext cx="2270760" cy="14249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7" name="Oval 96">
              <a:extLst>
                <a:ext uri="{FF2B5EF4-FFF2-40B4-BE49-F238E27FC236}">
                  <a16:creationId xmlns:a16="http://schemas.microsoft.com/office/drawing/2014/main" id="{B91B1645-549E-AC45-ACD5-4F9E29864091}"/>
                </a:ext>
              </a:extLst>
            </p:cNvPr>
            <p:cNvSpPr/>
            <p:nvPr/>
          </p:nvSpPr>
          <p:spPr>
            <a:xfrm>
              <a:off x="7821932" y="5014342"/>
              <a:ext cx="929640" cy="92964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A</a:t>
              </a:r>
            </a:p>
          </p:txBody>
        </p:sp>
      </p:grpSp>
      <p:cxnSp>
        <p:nvCxnSpPr>
          <p:cNvPr id="99" name="Straight Connector 98">
            <a:extLst>
              <a:ext uri="{FF2B5EF4-FFF2-40B4-BE49-F238E27FC236}">
                <a16:creationId xmlns:a16="http://schemas.microsoft.com/office/drawing/2014/main" id="{AF863051-0DF3-9045-9DC7-2988A640C2B4}"/>
              </a:ext>
            </a:extLst>
          </p:cNvPr>
          <p:cNvCxnSpPr/>
          <p:nvPr/>
        </p:nvCxnSpPr>
        <p:spPr>
          <a:xfrm>
            <a:off x="7586698" y="4195502"/>
            <a:ext cx="609600" cy="8003"/>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B17AC773-731A-7545-9965-557857DFEDEF}"/>
              </a:ext>
            </a:extLst>
          </p:cNvPr>
          <p:cNvSpPr txBox="1"/>
          <p:nvPr/>
        </p:nvSpPr>
        <p:spPr>
          <a:xfrm>
            <a:off x="4457441" y="1381226"/>
            <a:ext cx="3153620" cy="369332"/>
          </a:xfrm>
          <a:prstGeom prst="rect">
            <a:avLst/>
          </a:prstGeom>
          <a:noFill/>
        </p:spPr>
        <p:txBody>
          <a:bodyPr wrap="none" rtlCol="0">
            <a:spAutoFit/>
          </a:bodyPr>
          <a:lstStyle/>
          <a:p>
            <a:r>
              <a:rPr lang="en-US" dirty="0"/>
              <a:t>Densely Connected Component</a:t>
            </a:r>
          </a:p>
        </p:txBody>
      </p:sp>
    </p:spTree>
    <p:extLst>
      <p:ext uri="{BB962C8B-B14F-4D97-AF65-F5344CB8AC3E}">
        <p14:creationId xmlns:p14="http://schemas.microsoft.com/office/powerpoint/2010/main" val="3989336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1">
            <a:extLst>
              <a:ext uri="{FF2B5EF4-FFF2-40B4-BE49-F238E27FC236}">
                <a16:creationId xmlns:a16="http://schemas.microsoft.com/office/drawing/2014/main" id="{9AA38213-0CE3-064A-89D5-279DE73F5567}"/>
              </a:ext>
            </a:extLst>
          </p:cNvPr>
          <p:cNvSpPr txBox="1">
            <a:spLocks/>
          </p:cNvSpPr>
          <p:nvPr/>
        </p:nvSpPr>
        <p:spPr>
          <a:xfrm>
            <a:off x="3457903" y="327970"/>
            <a:ext cx="515269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Label Propagation</a:t>
            </a:r>
          </a:p>
        </p:txBody>
      </p:sp>
      <p:sp>
        <p:nvSpPr>
          <p:cNvPr id="100" name="TextBox 99">
            <a:extLst>
              <a:ext uri="{FF2B5EF4-FFF2-40B4-BE49-F238E27FC236}">
                <a16:creationId xmlns:a16="http://schemas.microsoft.com/office/drawing/2014/main" id="{B17AC773-731A-7545-9965-557857DFEDEF}"/>
              </a:ext>
            </a:extLst>
          </p:cNvPr>
          <p:cNvSpPr txBox="1"/>
          <p:nvPr/>
        </p:nvSpPr>
        <p:spPr>
          <a:xfrm>
            <a:off x="3589354" y="1404905"/>
            <a:ext cx="5034070" cy="369332"/>
          </a:xfrm>
          <a:prstGeom prst="rect">
            <a:avLst/>
          </a:prstGeom>
          <a:noFill/>
        </p:spPr>
        <p:txBody>
          <a:bodyPr wrap="none" rtlCol="0">
            <a:spAutoFit/>
          </a:bodyPr>
          <a:lstStyle/>
          <a:p>
            <a:r>
              <a:rPr lang="en-US" dirty="0"/>
              <a:t>Bi-partite Component </a:t>
            </a:r>
            <a:r>
              <a:rPr lang="zh-TW" altLang="en-US" dirty="0"/>
              <a:t> </a:t>
            </a:r>
            <a:r>
              <a:rPr lang="en-US" altLang="zh-TW" dirty="0"/>
              <a:t>--&gt; </a:t>
            </a:r>
            <a:r>
              <a:rPr lang="en-US" dirty="0"/>
              <a:t>oscillate between a and b</a:t>
            </a:r>
          </a:p>
        </p:txBody>
      </p:sp>
      <p:grpSp>
        <p:nvGrpSpPr>
          <p:cNvPr id="21" name="Group 20">
            <a:extLst>
              <a:ext uri="{FF2B5EF4-FFF2-40B4-BE49-F238E27FC236}">
                <a16:creationId xmlns:a16="http://schemas.microsoft.com/office/drawing/2014/main" id="{44732638-D641-E440-B44F-7590470EBAA6}"/>
              </a:ext>
            </a:extLst>
          </p:cNvPr>
          <p:cNvGrpSpPr/>
          <p:nvPr/>
        </p:nvGrpSpPr>
        <p:grpSpPr>
          <a:xfrm>
            <a:off x="1091938" y="2498364"/>
            <a:ext cx="2063818" cy="3826239"/>
            <a:chOff x="1394085" y="2488371"/>
            <a:chExt cx="2063818" cy="3826239"/>
          </a:xfrm>
        </p:grpSpPr>
        <p:grpSp>
          <p:nvGrpSpPr>
            <p:cNvPr id="3" name="Group 2">
              <a:extLst>
                <a:ext uri="{FF2B5EF4-FFF2-40B4-BE49-F238E27FC236}">
                  <a16:creationId xmlns:a16="http://schemas.microsoft.com/office/drawing/2014/main" id="{BB9999BE-6188-6E4B-AA35-033502CF623F}"/>
                </a:ext>
              </a:extLst>
            </p:cNvPr>
            <p:cNvGrpSpPr/>
            <p:nvPr/>
          </p:nvGrpSpPr>
          <p:grpSpPr>
            <a:xfrm>
              <a:off x="1394085" y="2488371"/>
              <a:ext cx="580869" cy="3826239"/>
              <a:chOff x="1394085" y="2623281"/>
              <a:chExt cx="580869" cy="3826239"/>
            </a:xfrm>
          </p:grpSpPr>
          <p:sp>
            <p:nvSpPr>
              <p:cNvPr id="2" name="Oval 1">
                <a:extLst>
                  <a:ext uri="{FF2B5EF4-FFF2-40B4-BE49-F238E27FC236}">
                    <a16:creationId xmlns:a16="http://schemas.microsoft.com/office/drawing/2014/main" id="{75BB6D47-8B23-DC46-9F18-3ECB94889846}"/>
                  </a:ext>
                </a:extLst>
              </p:cNvPr>
              <p:cNvSpPr/>
              <p:nvPr/>
            </p:nvSpPr>
            <p:spPr>
              <a:xfrm>
                <a:off x="1394085" y="2623281"/>
                <a:ext cx="580869" cy="5808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1" name="Oval 60">
                <a:extLst>
                  <a:ext uri="{FF2B5EF4-FFF2-40B4-BE49-F238E27FC236}">
                    <a16:creationId xmlns:a16="http://schemas.microsoft.com/office/drawing/2014/main" id="{9B9799C0-BCBC-5C4F-BE64-021C2158E531}"/>
                  </a:ext>
                </a:extLst>
              </p:cNvPr>
              <p:cNvSpPr/>
              <p:nvPr/>
            </p:nvSpPr>
            <p:spPr>
              <a:xfrm>
                <a:off x="1394085" y="3705071"/>
                <a:ext cx="580869" cy="5808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2" name="Oval 61">
                <a:extLst>
                  <a:ext uri="{FF2B5EF4-FFF2-40B4-BE49-F238E27FC236}">
                    <a16:creationId xmlns:a16="http://schemas.microsoft.com/office/drawing/2014/main" id="{CD0B5AC2-5CCA-9442-ADE4-597520048926}"/>
                  </a:ext>
                </a:extLst>
              </p:cNvPr>
              <p:cNvSpPr/>
              <p:nvPr/>
            </p:nvSpPr>
            <p:spPr>
              <a:xfrm>
                <a:off x="1394085" y="4786861"/>
                <a:ext cx="580869" cy="5808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sp>
            <p:nvSpPr>
              <p:cNvPr id="63" name="Oval 62">
                <a:extLst>
                  <a:ext uri="{FF2B5EF4-FFF2-40B4-BE49-F238E27FC236}">
                    <a16:creationId xmlns:a16="http://schemas.microsoft.com/office/drawing/2014/main" id="{6BA3E909-C820-0E4D-92CB-9644877C6781}"/>
                  </a:ext>
                </a:extLst>
              </p:cNvPr>
              <p:cNvSpPr/>
              <p:nvPr/>
            </p:nvSpPr>
            <p:spPr>
              <a:xfrm>
                <a:off x="1394085" y="5868651"/>
                <a:ext cx="580869" cy="580869"/>
              </a:xfrm>
              <a:prstGeom prst="ellipse">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t>
                </a:r>
              </a:p>
            </p:txBody>
          </p:sp>
        </p:grpSp>
        <p:grpSp>
          <p:nvGrpSpPr>
            <p:cNvPr id="68" name="Group 67">
              <a:extLst>
                <a:ext uri="{FF2B5EF4-FFF2-40B4-BE49-F238E27FC236}">
                  <a16:creationId xmlns:a16="http://schemas.microsoft.com/office/drawing/2014/main" id="{117F09DE-29E5-B048-AD8F-3B60A92331EB}"/>
                </a:ext>
              </a:extLst>
            </p:cNvPr>
            <p:cNvGrpSpPr/>
            <p:nvPr/>
          </p:nvGrpSpPr>
          <p:grpSpPr>
            <a:xfrm>
              <a:off x="2877034" y="2488371"/>
              <a:ext cx="580869" cy="3826239"/>
              <a:chOff x="1394085" y="2623281"/>
              <a:chExt cx="580869" cy="3826239"/>
            </a:xfrm>
          </p:grpSpPr>
          <p:sp>
            <p:nvSpPr>
              <p:cNvPr id="69" name="Oval 68">
                <a:extLst>
                  <a:ext uri="{FF2B5EF4-FFF2-40B4-BE49-F238E27FC236}">
                    <a16:creationId xmlns:a16="http://schemas.microsoft.com/office/drawing/2014/main" id="{DE550212-AE80-1040-AB05-A4436C903E3B}"/>
                  </a:ext>
                </a:extLst>
              </p:cNvPr>
              <p:cNvSpPr/>
              <p:nvPr/>
            </p:nvSpPr>
            <p:spPr>
              <a:xfrm>
                <a:off x="1394085" y="2623281"/>
                <a:ext cx="580869" cy="580869"/>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0" name="Oval 69">
                <a:extLst>
                  <a:ext uri="{FF2B5EF4-FFF2-40B4-BE49-F238E27FC236}">
                    <a16:creationId xmlns:a16="http://schemas.microsoft.com/office/drawing/2014/main" id="{B4383088-D3C3-C04C-8E24-20B7EA8B9AE9}"/>
                  </a:ext>
                </a:extLst>
              </p:cNvPr>
              <p:cNvSpPr/>
              <p:nvPr/>
            </p:nvSpPr>
            <p:spPr>
              <a:xfrm>
                <a:off x="1394085" y="3705071"/>
                <a:ext cx="580869" cy="580869"/>
              </a:xfrm>
              <a:prstGeom prst="ellipse">
                <a:avLst/>
              </a:prstGeom>
              <a:solidFill>
                <a:srgbClr val="C00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71" name="Oval 70">
                <a:extLst>
                  <a:ext uri="{FF2B5EF4-FFF2-40B4-BE49-F238E27FC236}">
                    <a16:creationId xmlns:a16="http://schemas.microsoft.com/office/drawing/2014/main" id="{32531EE6-9FA6-6F46-8036-7B152F094712}"/>
                  </a:ext>
                </a:extLst>
              </p:cNvPr>
              <p:cNvSpPr/>
              <p:nvPr/>
            </p:nvSpPr>
            <p:spPr>
              <a:xfrm>
                <a:off x="1394085" y="4786861"/>
                <a:ext cx="580869" cy="580869"/>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sp>
            <p:nvSpPr>
              <p:cNvPr id="72" name="Oval 71">
                <a:extLst>
                  <a:ext uri="{FF2B5EF4-FFF2-40B4-BE49-F238E27FC236}">
                    <a16:creationId xmlns:a16="http://schemas.microsoft.com/office/drawing/2014/main" id="{F6E65E7A-2BDB-0C47-975B-7AD5DBCE1E0B}"/>
                  </a:ext>
                </a:extLst>
              </p:cNvPr>
              <p:cNvSpPr/>
              <p:nvPr/>
            </p:nvSpPr>
            <p:spPr>
              <a:xfrm>
                <a:off x="1394085" y="5868651"/>
                <a:ext cx="580869" cy="580869"/>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grpSp>
        <p:cxnSp>
          <p:nvCxnSpPr>
            <p:cNvPr id="12" name="Straight Connector 11">
              <a:extLst>
                <a:ext uri="{FF2B5EF4-FFF2-40B4-BE49-F238E27FC236}">
                  <a16:creationId xmlns:a16="http://schemas.microsoft.com/office/drawing/2014/main" id="{EDFB5B87-B8D8-0141-A38D-228A301C0E3B}"/>
                </a:ext>
              </a:extLst>
            </p:cNvPr>
            <p:cNvCxnSpPr>
              <a:stCxn id="2" idx="6"/>
              <a:endCxn id="69" idx="2"/>
            </p:cNvCxnSpPr>
            <p:nvPr/>
          </p:nvCxnSpPr>
          <p:spPr>
            <a:xfrm>
              <a:off x="1974954" y="2778806"/>
              <a:ext cx="90208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DABC0C-658E-8E47-B970-E9A77127AEBA}"/>
                </a:ext>
              </a:extLst>
            </p:cNvPr>
            <p:cNvCxnSpPr>
              <a:cxnSpLocks/>
              <a:endCxn id="71" idx="2"/>
            </p:cNvCxnSpPr>
            <p:nvPr/>
          </p:nvCxnSpPr>
          <p:spPr>
            <a:xfrm>
              <a:off x="1974954" y="2778805"/>
              <a:ext cx="902080" cy="216358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2265A45-8192-FD4E-9089-BC8D64161193}"/>
                </a:ext>
              </a:extLst>
            </p:cNvPr>
            <p:cNvCxnSpPr>
              <a:cxnSpLocks/>
              <a:endCxn id="69" idx="2"/>
            </p:cNvCxnSpPr>
            <p:nvPr/>
          </p:nvCxnSpPr>
          <p:spPr>
            <a:xfrm flipV="1">
              <a:off x="1974954" y="2778806"/>
              <a:ext cx="902080" cy="108179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5910565-E77F-C648-99F5-A5E0997047A7}"/>
                </a:ext>
              </a:extLst>
            </p:cNvPr>
            <p:cNvCxnSpPr>
              <a:cxnSpLocks/>
            </p:cNvCxnSpPr>
            <p:nvPr/>
          </p:nvCxnSpPr>
          <p:spPr>
            <a:xfrm>
              <a:off x="1974954" y="3860594"/>
              <a:ext cx="902080" cy="216358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54C1B83-C380-BC4B-90AA-1061B55D2916}"/>
                </a:ext>
              </a:extLst>
            </p:cNvPr>
            <p:cNvCxnSpPr>
              <a:cxnSpLocks/>
              <a:endCxn id="70" idx="2"/>
            </p:cNvCxnSpPr>
            <p:nvPr/>
          </p:nvCxnSpPr>
          <p:spPr>
            <a:xfrm flipV="1">
              <a:off x="1974954" y="3860596"/>
              <a:ext cx="902080" cy="1081788"/>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3DF33FD-9D54-9747-A44E-0A232028EB95}"/>
                </a:ext>
              </a:extLst>
            </p:cNvPr>
            <p:cNvCxnSpPr>
              <a:cxnSpLocks/>
              <a:stCxn id="62" idx="6"/>
              <a:endCxn id="72" idx="2"/>
            </p:cNvCxnSpPr>
            <p:nvPr/>
          </p:nvCxnSpPr>
          <p:spPr>
            <a:xfrm>
              <a:off x="1974954" y="4942386"/>
              <a:ext cx="902080" cy="108179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5A02131-01C0-8446-81CC-6A782E4D6413}"/>
                </a:ext>
              </a:extLst>
            </p:cNvPr>
            <p:cNvCxnSpPr>
              <a:cxnSpLocks/>
            </p:cNvCxnSpPr>
            <p:nvPr/>
          </p:nvCxnSpPr>
          <p:spPr>
            <a:xfrm flipV="1">
              <a:off x="1978163" y="4902410"/>
              <a:ext cx="902080" cy="108179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130BAAEA-EFE3-D649-A502-D419ED2C015D}"/>
              </a:ext>
            </a:extLst>
          </p:cNvPr>
          <p:cNvGrpSpPr/>
          <p:nvPr/>
        </p:nvGrpSpPr>
        <p:grpSpPr>
          <a:xfrm>
            <a:off x="4936187" y="2444241"/>
            <a:ext cx="2091818" cy="3846226"/>
            <a:chOff x="4907511" y="2488371"/>
            <a:chExt cx="2091818" cy="3846226"/>
          </a:xfrm>
        </p:grpSpPr>
        <p:grpSp>
          <p:nvGrpSpPr>
            <p:cNvPr id="104" name="Group 103">
              <a:extLst>
                <a:ext uri="{FF2B5EF4-FFF2-40B4-BE49-F238E27FC236}">
                  <a16:creationId xmlns:a16="http://schemas.microsoft.com/office/drawing/2014/main" id="{C17869B1-4141-5643-A61C-10835CC36775}"/>
                </a:ext>
              </a:extLst>
            </p:cNvPr>
            <p:cNvGrpSpPr/>
            <p:nvPr/>
          </p:nvGrpSpPr>
          <p:grpSpPr>
            <a:xfrm>
              <a:off x="4921511" y="2488371"/>
              <a:ext cx="1486158" cy="3535805"/>
              <a:chOff x="1394085" y="2488371"/>
              <a:chExt cx="1486158" cy="3535805"/>
            </a:xfrm>
          </p:grpSpPr>
          <p:sp>
            <p:nvSpPr>
              <p:cNvPr id="118" name="Oval 117">
                <a:extLst>
                  <a:ext uri="{FF2B5EF4-FFF2-40B4-BE49-F238E27FC236}">
                    <a16:creationId xmlns:a16="http://schemas.microsoft.com/office/drawing/2014/main" id="{0D17E961-6DE2-194E-ABBC-5DCA71958598}"/>
                  </a:ext>
                </a:extLst>
              </p:cNvPr>
              <p:cNvSpPr/>
              <p:nvPr/>
            </p:nvSpPr>
            <p:spPr>
              <a:xfrm>
                <a:off x="1394085" y="2488371"/>
                <a:ext cx="580869" cy="580869"/>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07" name="Straight Connector 106">
                <a:extLst>
                  <a:ext uri="{FF2B5EF4-FFF2-40B4-BE49-F238E27FC236}">
                    <a16:creationId xmlns:a16="http://schemas.microsoft.com/office/drawing/2014/main" id="{610B7216-8208-2E48-96C1-BF2ACD948AAB}"/>
                  </a:ext>
                </a:extLst>
              </p:cNvPr>
              <p:cNvCxnSpPr>
                <a:cxnSpLocks/>
                <a:stCxn id="118" idx="6"/>
              </p:cNvCxnSpPr>
              <p:nvPr/>
            </p:nvCxnSpPr>
            <p:spPr>
              <a:xfrm>
                <a:off x="1974954" y="2778806"/>
                <a:ext cx="90208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1F1610C-710D-454E-9A6B-49C9E50DC74A}"/>
                  </a:ext>
                </a:extLst>
              </p:cNvPr>
              <p:cNvCxnSpPr>
                <a:cxnSpLocks/>
              </p:cNvCxnSpPr>
              <p:nvPr/>
            </p:nvCxnSpPr>
            <p:spPr>
              <a:xfrm>
                <a:off x="1974954" y="2778805"/>
                <a:ext cx="902080" cy="216358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E41F86A-8F6D-9946-A524-61CB1F684CF3}"/>
                  </a:ext>
                </a:extLst>
              </p:cNvPr>
              <p:cNvCxnSpPr>
                <a:cxnSpLocks/>
              </p:cNvCxnSpPr>
              <p:nvPr/>
            </p:nvCxnSpPr>
            <p:spPr>
              <a:xfrm flipV="1">
                <a:off x="1974954" y="2778806"/>
                <a:ext cx="902080" cy="108179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8B82FE1-6AF7-2941-AB32-EA6147FA17C3}"/>
                  </a:ext>
                </a:extLst>
              </p:cNvPr>
              <p:cNvCxnSpPr>
                <a:cxnSpLocks/>
              </p:cNvCxnSpPr>
              <p:nvPr/>
            </p:nvCxnSpPr>
            <p:spPr>
              <a:xfrm>
                <a:off x="1974954" y="3860594"/>
                <a:ext cx="902080" cy="216358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8BC965F-884A-CF4D-8B3E-11B73752A770}"/>
                  </a:ext>
                </a:extLst>
              </p:cNvPr>
              <p:cNvCxnSpPr>
                <a:cxnSpLocks/>
              </p:cNvCxnSpPr>
              <p:nvPr/>
            </p:nvCxnSpPr>
            <p:spPr>
              <a:xfrm flipV="1">
                <a:off x="1974954" y="3860596"/>
                <a:ext cx="902080" cy="1081788"/>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1532D9C-B8DE-D14F-A743-4BDF917F51C9}"/>
                  </a:ext>
                </a:extLst>
              </p:cNvPr>
              <p:cNvCxnSpPr>
                <a:cxnSpLocks/>
              </p:cNvCxnSpPr>
              <p:nvPr/>
            </p:nvCxnSpPr>
            <p:spPr>
              <a:xfrm>
                <a:off x="1974954" y="4942386"/>
                <a:ext cx="902080" cy="108179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8E78B51-9AA8-3A43-A08C-40231C200C12}"/>
                  </a:ext>
                </a:extLst>
              </p:cNvPr>
              <p:cNvCxnSpPr>
                <a:cxnSpLocks/>
              </p:cNvCxnSpPr>
              <p:nvPr/>
            </p:nvCxnSpPr>
            <p:spPr>
              <a:xfrm flipV="1">
                <a:off x="1978163" y="4902410"/>
                <a:ext cx="902080" cy="108179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27" name="Oval 126">
              <a:extLst>
                <a:ext uri="{FF2B5EF4-FFF2-40B4-BE49-F238E27FC236}">
                  <a16:creationId xmlns:a16="http://schemas.microsoft.com/office/drawing/2014/main" id="{64894EF1-2F63-3E49-ADBC-7E82F0691B10}"/>
                </a:ext>
              </a:extLst>
            </p:cNvPr>
            <p:cNvSpPr/>
            <p:nvPr/>
          </p:nvSpPr>
          <p:spPr>
            <a:xfrm>
              <a:off x="4918302" y="3570161"/>
              <a:ext cx="580869" cy="580869"/>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28" name="Oval 127">
              <a:extLst>
                <a:ext uri="{FF2B5EF4-FFF2-40B4-BE49-F238E27FC236}">
                  <a16:creationId xmlns:a16="http://schemas.microsoft.com/office/drawing/2014/main" id="{ED825075-152B-0340-9D69-DFCFCFFEC788}"/>
                </a:ext>
              </a:extLst>
            </p:cNvPr>
            <p:cNvSpPr/>
            <p:nvPr/>
          </p:nvSpPr>
          <p:spPr>
            <a:xfrm>
              <a:off x="4918302" y="4631029"/>
              <a:ext cx="580869" cy="580869"/>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29" name="Oval 128">
              <a:extLst>
                <a:ext uri="{FF2B5EF4-FFF2-40B4-BE49-F238E27FC236}">
                  <a16:creationId xmlns:a16="http://schemas.microsoft.com/office/drawing/2014/main" id="{0FF1715A-B5F8-964F-9A24-E3F038D075FA}"/>
                </a:ext>
              </a:extLst>
            </p:cNvPr>
            <p:cNvSpPr/>
            <p:nvPr/>
          </p:nvSpPr>
          <p:spPr>
            <a:xfrm>
              <a:off x="4907511" y="5734991"/>
              <a:ext cx="580869" cy="580869"/>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30" name="Oval 129">
              <a:extLst>
                <a:ext uri="{FF2B5EF4-FFF2-40B4-BE49-F238E27FC236}">
                  <a16:creationId xmlns:a16="http://schemas.microsoft.com/office/drawing/2014/main" id="{36FBA268-17CB-054C-AAED-CA613EB00D85}"/>
                </a:ext>
              </a:extLst>
            </p:cNvPr>
            <p:cNvSpPr/>
            <p:nvPr/>
          </p:nvSpPr>
          <p:spPr>
            <a:xfrm>
              <a:off x="6385119" y="2488371"/>
              <a:ext cx="580869" cy="5808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31" name="Oval 130">
              <a:extLst>
                <a:ext uri="{FF2B5EF4-FFF2-40B4-BE49-F238E27FC236}">
                  <a16:creationId xmlns:a16="http://schemas.microsoft.com/office/drawing/2014/main" id="{68F07C56-4325-8643-AA0A-E7339D1753F0}"/>
                </a:ext>
              </a:extLst>
            </p:cNvPr>
            <p:cNvSpPr/>
            <p:nvPr/>
          </p:nvSpPr>
          <p:spPr>
            <a:xfrm>
              <a:off x="6418460" y="3570159"/>
              <a:ext cx="580869" cy="5808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32" name="Oval 131">
              <a:extLst>
                <a:ext uri="{FF2B5EF4-FFF2-40B4-BE49-F238E27FC236}">
                  <a16:creationId xmlns:a16="http://schemas.microsoft.com/office/drawing/2014/main" id="{583EE36D-D9B0-9244-99AC-F383FCA2C554}"/>
                </a:ext>
              </a:extLst>
            </p:cNvPr>
            <p:cNvSpPr/>
            <p:nvPr/>
          </p:nvSpPr>
          <p:spPr>
            <a:xfrm>
              <a:off x="6418460" y="4651951"/>
              <a:ext cx="580869" cy="5808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33" name="Oval 132">
              <a:extLst>
                <a:ext uri="{FF2B5EF4-FFF2-40B4-BE49-F238E27FC236}">
                  <a16:creationId xmlns:a16="http://schemas.microsoft.com/office/drawing/2014/main" id="{0BF6D4C9-0D88-D64A-88C7-E35A98426AB1}"/>
                </a:ext>
              </a:extLst>
            </p:cNvPr>
            <p:cNvSpPr/>
            <p:nvPr/>
          </p:nvSpPr>
          <p:spPr>
            <a:xfrm>
              <a:off x="6404460" y="5753728"/>
              <a:ext cx="580869" cy="5808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grpSp>
      <p:grpSp>
        <p:nvGrpSpPr>
          <p:cNvPr id="28" name="Group 27">
            <a:extLst>
              <a:ext uri="{FF2B5EF4-FFF2-40B4-BE49-F238E27FC236}">
                <a16:creationId xmlns:a16="http://schemas.microsoft.com/office/drawing/2014/main" id="{2CBF8644-D849-F748-829C-D9491A0A0EA3}"/>
              </a:ext>
            </a:extLst>
          </p:cNvPr>
          <p:cNvGrpSpPr/>
          <p:nvPr/>
        </p:nvGrpSpPr>
        <p:grpSpPr>
          <a:xfrm>
            <a:off x="8808436" y="2462978"/>
            <a:ext cx="2043749" cy="3861625"/>
            <a:chOff x="8463665" y="2462978"/>
            <a:chExt cx="2043749" cy="3861625"/>
          </a:xfrm>
        </p:grpSpPr>
        <p:cxnSp>
          <p:nvCxnSpPr>
            <p:cNvPr id="144" name="Straight Connector 143">
              <a:extLst>
                <a:ext uri="{FF2B5EF4-FFF2-40B4-BE49-F238E27FC236}">
                  <a16:creationId xmlns:a16="http://schemas.microsoft.com/office/drawing/2014/main" id="{75BCE0A1-1375-BF46-918B-723641F09650}"/>
                </a:ext>
              </a:extLst>
            </p:cNvPr>
            <p:cNvCxnSpPr>
              <a:cxnSpLocks/>
            </p:cNvCxnSpPr>
            <p:nvPr/>
          </p:nvCxnSpPr>
          <p:spPr>
            <a:xfrm>
              <a:off x="8981475" y="2753412"/>
              <a:ext cx="90208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5987CFD1-CE43-DA47-8BDF-3B95E322C5DA}"/>
                </a:ext>
              </a:extLst>
            </p:cNvPr>
            <p:cNvCxnSpPr>
              <a:cxnSpLocks/>
            </p:cNvCxnSpPr>
            <p:nvPr/>
          </p:nvCxnSpPr>
          <p:spPr>
            <a:xfrm>
              <a:off x="9015806" y="2754038"/>
              <a:ext cx="902080" cy="216358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BB0B8C9-AF31-074A-8764-C1FBB909DD61}"/>
                </a:ext>
              </a:extLst>
            </p:cNvPr>
            <p:cNvCxnSpPr>
              <a:cxnSpLocks/>
            </p:cNvCxnSpPr>
            <p:nvPr/>
          </p:nvCxnSpPr>
          <p:spPr>
            <a:xfrm flipV="1">
              <a:off x="9015806" y="2754039"/>
              <a:ext cx="902080" cy="108179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8E1E01B-3001-6843-86B4-7EC80EEBAB81}"/>
                </a:ext>
              </a:extLst>
            </p:cNvPr>
            <p:cNvCxnSpPr>
              <a:cxnSpLocks/>
            </p:cNvCxnSpPr>
            <p:nvPr/>
          </p:nvCxnSpPr>
          <p:spPr>
            <a:xfrm>
              <a:off x="9015806" y="3835827"/>
              <a:ext cx="902080" cy="216358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C7E81DE-94E4-0743-8A0B-A5C136E86A5D}"/>
                </a:ext>
              </a:extLst>
            </p:cNvPr>
            <p:cNvCxnSpPr>
              <a:cxnSpLocks/>
            </p:cNvCxnSpPr>
            <p:nvPr/>
          </p:nvCxnSpPr>
          <p:spPr>
            <a:xfrm flipV="1">
              <a:off x="9015806" y="3835829"/>
              <a:ext cx="902080" cy="1081788"/>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E4136822-CE07-A541-BAE6-7543E3C75109}"/>
                </a:ext>
              </a:extLst>
            </p:cNvPr>
            <p:cNvCxnSpPr>
              <a:cxnSpLocks/>
            </p:cNvCxnSpPr>
            <p:nvPr/>
          </p:nvCxnSpPr>
          <p:spPr>
            <a:xfrm>
              <a:off x="9015806" y="4917619"/>
              <a:ext cx="902080" cy="108179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F30BD2BE-777B-404A-888E-5C883F277365}"/>
                </a:ext>
              </a:extLst>
            </p:cNvPr>
            <p:cNvCxnSpPr>
              <a:cxnSpLocks/>
            </p:cNvCxnSpPr>
            <p:nvPr/>
          </p:nvCxnSpPr>
          <p:spPr>
            <a:xfrm flipV="1">
              <a:off x="9019015" y="4877643"/>
              <a:ext cx="902080" cy="108179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9720BB4F-C3B8-E24B-A218-583F91BD6083}"/>
                </a:ext>
              </a:extLst>
            </p:cNvPr>
            <p:cNvGrpSpPr/>
            <p:nvPr/>
          </p:nvGrpSpPr>
          <p:grpSpPr>
            <a:xfrm>
              <a:off x="9912545" y="2462978"/>
              <a:ext cx="594869" cy="3827489"/>
              <a:chOff x="8420937" y="2463604"/>
              <a:chExt cx="594869" cy="3827489"/>
            </a:xfrm>
          </p:grpSpPr>
          <p:sp>
            <p:nvSpPr>
              <p:cNvPr id="143" name="Oval 142">
                <a:extLst>
                  <a:ext uri="{FF2B5EF4-FFF2-40B4-BE49-F238E27FC236}">
                    <a16:creationId xmlns:a16="http://schemas.microsoft.com/office/drawing/2014/main" id="{0089B8BF-F665-FF4B-BAC8-0E491387B48C}"/>
                  </a:ext>
                </a:extLst>
              </p:cNvPr>
              <p:cNvSpPr/>
              <p:nvPr/>
            </p:nvSpPr>
            <p:spPr>
              <a:xfrm>
                <a:off x="8434937" y="2463604"/>
                <a:ext cx="580869" cy="580869"/>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36" name="Oval 135">
                <a:extLst>
                  <a:ext uri="{FF2B5EF4-FFF2-40B4-BE49-F238E27FC236}">
                    <a16:creationId xmlns:a16="http://schemas.microsoft.com/office/drawing/2014/main" id="{92A87FDC-BC34-824A-B785-3BFC8449E8A8}"/>
                  </a:ext>
                </a:extLst>
              </p:cNvPr>
              <p:cNvSpPr/>
              <p:nvPr/>
            </p:nvSpPr>
            <p:spPr>
              <a:xfrm>
                <a:off x="8431728" y="3545394"/>
                <a:ext cx="580869" cy="580869"/>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37" name="Oval 136">
                <a:extLst>
                  <a:ext uri="{FF2B5EF4-FFF2-40B4-BE49-F238E27FC236}">
                    <a16:creationId xmlns:a16="http://schemas.microsoft.com/office/drawing/2014/main" id="{0CA07CA8-0320-FF4E-B6FF-14109B4FD2AA}"/>
                  </a:ext>
                </a:extLst>
              </p:cNvPr>
              <p:cNvSpPr/>
              <p:nvPr/>
            </p:nvSpPr>
            <p:spPr>
              <a:xfrm>
                <a:off x="8431728" y="4606262"/>
                <a:ext cx="580869" cy="580869"/>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38" name="Oval 137">
                <a:extLst>
                  <a:ext uri="{FF2B5EF4-FFF2-40B4-BE49-F238E27FC236}">
                    <a16:creationId xmlns:a16="http://schemas.microsoft.com/office/drawing/2014/main" id="{E82C3864-E881-A24E-B176-C168CB168282}"/>
                  </a:ext>
                </a:extLst>
              </p:cNvPr>
              <p:cNvSpPr/>
              <p:nvPr/>
            </p:nvSpPr>
            <p:spPr>
              <a:xfrm>
                <a:off x="8420937" y="5710224"/>
                <a:ext cx="580869" cy="580869"/>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grpSp>
        <p:grpSp>
          <p:nvGrpSpPr>
            <p:cNvPr id="26" name="Group 25">
              <a:extLst>
                <a:ext uri="{FF2B5EF4-FFF2-40B4-BE49-F238E27FC236}">
                  <a16:creationId xmlns:a16="http://schemas.microsoft.com/office/drawing/2014/main" id="{4A29F5CC-BE48-8246-B16F-A6CE4F47C355}"/>
                </a:ext>
              </a:extLst>
            </p:cNvPr>
            <p:cNvGrpSpPr/>
            <p:nvPr/>
          </p:nvGrpSpPr>
          <p:grpSpPr>
            <a:xfrm>
              <a:off x="8463665" y="2478377"/>
              <a:ext cx="614210" cy="3846226"/>
              <a:chOff x="9898545" y="2463604"/>
              <a:chExt cx="614210" cy="3846226"/>
            </a:xfrm>
          </p:grpSpPr>
          <p:sp>
            <p:nvSpPr>
              <p:cNvPr id="139" name="Oval 138">
                <a:extLst>
                  <a:ext uri="{FF2B5EF4-FFF2-40B4-BE49-F238E27FC236}">
                    <a16:creationId xmlns:a16="http://schemas.microsoft.com/office/drawing/2014/main" id="{BCF7DFBC-E6A4-2D47-82F6-B1F5758F2619}"/>
                  </a:ext>
                </a:extLst>
              </p:cNvPr>
              <p:cNvSpPr/>
              <p:nvPr/>
            </p:nvSpPr>
            <p:spPr>
              <a:xfrm>
                <a:off x="9898545" y="2463604"/>
                <a:ext cx="580869" cy="5808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40" name="Oval 139">
                <a:extLst>
                  <a:ext uri="{FF2B5EF4-FFF2-40B4-BE49-F238E27FC236}">
                    <a16:creationId xmlns:a16="http://schemas.microsoft.com/office/drawing/2014/main" id="{1DDB0BC5-7012-A248-9E42-4265846DB64F}"/>
                  </a:ext>
                </a:extLst>
              </p:cNvPr>
              <p:cNvSpPr/>
              <p:nvPr/>
            </p:nvSpPr>
            <p:spPr>
              <a:xfrm>
                <a:off x="9931886" y="3545392"/>
                <a:ext cx="580869" cy="5808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41" name="Oval 140">
                <a:extLst>
                  <a:ext uri="{FF2B5EF4-FFF2-40B4-BE49-F238E27FC236}">
                    <a16:creationId xmlns:a16="http://schemas.microsoft.com/office/drawing/2014/main" id="{1B673E87-0314-9841-A486-52E5A958FC26}"/>
                  </a:ext>
                </a:extLst>
              </p:cNvPr>
              <p:cNvSpPr/>
              <p:nvPr/>
            </p:nvSpPr>
            <p:spPr>
              <a:xfrm>
                <a:off x="9931886" y="4627184"/>
                <a:ext cx="580869" cy="5808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42" name="Oval 141">
                <a:extLst>
                  <a:ext uri="{FF2B5EF4-FFF2-40B4-BE49-F238E27FC236}">
                    <a16:creationId xmlns:a16="http://schemas.microsoft.com/office/drawing/2014/main" id="{E4B8EFD8-F903-E441-82F5-CF7A61508159}"/>
                  </a:ext>
                </a:extLst>
              </p:cNvPr>
              <p:cNvSpPr/>
              <p:nvPr/>
            </p:nvSpPr>
            <p:spPr>
              <a:xfrm>
                <a:off x="9917886" y="5728961"/>
                <a:ext cx="580869" cy="5808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grpSp>
      </p:grpSp>
      <p:sp>
        <p:nvSpPr>
          <p:cNvPr id="30" name="TextBox 29">
            <a:extLst>
              <a:ext uri="{FF2B5EF4-FFF2-40B4-BE49-F238E27FC236}">
                <a16:creationId xmlns:a16="http://schemas.microsoft.com/office/drawing/2014/main" id="{7C77B082-8C7D-2440-8BD0-F39A6960EE5A}"/>
              </a:ext>
            </a:extLst>
          </p:cNvPr>
          <p:cNvSpPr txBox="1"/>
          <p:nvPr/>
        </p:nvSpPr>
        <p:spPr>
          <a:xfrm>
            <a:off x="1890642" y="1977457"/>
            <a:ext cx="466410" cy="369332"/>
          </a:xfrm>
          <a:prstGeom prst="rect">
            <a:avLst/>
          </a:prstGeom>
          <a:noFill/>
        </p:spPr>
        <p:txBody>
          <a:bodyPr wrap="none" rtlCol="0">
            <a:spAutoFit/>
          </a:bodyPr>
          <a:lstStyle/>
          <a:p>
            <a:r>
              <a:rPr lang="en-US" b="1" dirty="0"/>
              <a:t>T-1</a:t>
            </a:r>
          </a:p>
        </p:txBody>
      </p:sp>
      <p:sp>
        <p:nvSpPr>
          <p:cNvPr id="151" name="TextBox 150">
            <a:extLst>
              <a:ext uri="{FF2B5EF4-FFF2-40B4-BE49-F238E27FC236}">
                <a16:creationId xmlns:a16="http://schemas.microsoft.com/office/drawing/2014/main" id="{0B0B4B33-564D-4342-9123-737441C7916B}"/>
              </a:ext>
            </a:extLst>
          </p:cNvPr>
          <p:cNvSpPr txBox="1"/>
          <p:nvPr/>
        </p:nvSpPr>
        <p:spPr>
          <a:xfrm>
            <a:off x="5885011" y="1977457"/>
            <a:ext cx="298480" cy="369332"/>
          </a:xfrm>
          <a:prstGeom prst="rect">
            <a:avLst/>
          </a:prstGeom>
          <a:noFill/>
        </p:spPr>
        <p:txBody>
          <a:bodyPr wrap="none" rtlCol="0">
            <a:spAutoFit/>
          </a:bodyPr>
          <a:lstStyle/>
          <a:p>
            <a:r>
              <a:rPr lang="en-US" b="1" dirty="0"/>
              <a:t>T</a:t>
            </a:r>
          </a:p>
        </p:txBody>
      </p:sp>
      <p:sp>
        <p:nvSpPr>
          <p:cNvPr id="152" name="TextBox 151">
            <a:extLst>
              <a:ext uri="{FF2B5EF4-FFF2-40B4-BE49-F238E27FC236}">
                <a16:creationId xmlns:a16="http://schemas.microsoft.com/office/drawing/2014/main" id="{C1491F4F-3AC0-884E-A870-42BBD2690D02}"/>
              </a:ext>
            </a:extLst>
          </p:cNvPr>
          <p:cNvSpPr txBox="1"/>
          <p:nvPr/>
        </p:nvSpPr>
        <p:spPr>
          <a:xfrm>
            <a:off x="9546159" y="1977457"/>
            <a:ext cx="530915" cy="369332"/>
          </a:xfrm>
          <a:prstGeom prst="rect">
            <a:avLst/>
          </a:prstGeom>
          <a:noFill/>
        </p:spPr>
        <p:txBody>
          <a:bodyPr wrap="none" rtlCol="0">
            <a:spAutoFit/>
          </a:bodyPr>
          <a:lstStyle/>
          <a:p>
            <a:r>
              <a:rPr lang="en-US" b="1" dirty="0"/>
              <a:t>T+1</a:t>
            </a:r>
          </a:p>
        </p:txBody>
      </p:sp>
    </p:spTree>
    <p:extLst>
      <p:ext uri="{BB962C8B-B14F-4D97-AF65-F5344CB8AC3E}">
        <p14:creationId xmlns:p14="http://schemas.microsoft.com/office/powerpoint/2010/main" val="524402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CD397B-5E6E-244D-A895-BB9BABB45C52}"/>
              </a:ext>
            </a:extLst>
          </p:cNvPr>
          <p:cNvSpPr txBox="1">
            <a:spLocks/>
          </p:cNvSpPr>
          <p:nvPr/>
        </p:nvSpPr>
        <p:spPr>
          <a:xfrm>
            <a:off x="3519652" y="458350"/>
            <a:ext cx="515269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Label Propagation</a:t>
            </a:r>
          </a:p>
        </p:txBody>
      </p:sp>
      <p:sp>
        <p:nvSpPr>
          <p:cNvPr id="6" name="TextBox 5">
            <a:extLst>
              <a:ext uri="{FF2B5EF4-FFF2-40B4-BE49-F238E27FC236}">
                <a16:creationId xmlns:a16="http://schemas.microsoft.com/office/drawing/2014/main" id="{226C4CFA-13AE-224E-962E-5FA26B664717}"/>
              </a:ext>
            </a:extLst>
          </p:cNvPr>
          <p:cNvSpPr txBox="1"/>
          <p:nvPr/>
        </p:nvSpPr>
        <p:spPr>
          <a:xfrm>
            <a:off x="914400" y="2203554"/>
            <a:ext cx="3921266" cy="3375219"/>
          </a:xfrm>
          <a:prstGeom prst="rect">
            <a:avLst/>
          </a:prstGeom>
          <a:noFill/>
        </p:spPr>
        <p:txBody>
          <a:bodyPr wrap="none" rtlCol="0">
            <a:spAutoFit/>
          </a:bodyPr>
          <a:lstStyle/>
          <a:p>
            <a:pPr>
              <a:lnSpc>
                <a:spcPct val="150000"/>
              </a:lnSpc>
            </a:pPr>
            <a:r>
              <a:rPr lang="zh-CN" altLang="en-US" b="1" u="sng" dirty="0"/>
              <a:t>優點</a:t>
            </a:r>
            <a:endParaRPr lang="en-US" altLang="zh-CN" b="1" u="sng" dirty="0"/>
          </a:p>
          <a:p>
            <a:pPr marL="342900" indent="-342900">
              <a:lnSpc>
                <a:spcPct val="150000"/>
              </a:lnSpc>
              <a:buFont typeface="+mj-lt"/>
              <a:buAutoNum type="arabicPeriod"/>
            </a:pPr>
            <a:r>
              <a:rPr lang="zh-CN" altLang="en-US" dirty="0"/>
              <a:t>思路簡單</a:t>
            </a:r>
            <a:endParaRPr lang="en-US" altLang="zh-CN" dirty="0"/>
          </a:p>
          <a:p>
            <a:pPr marL="342900" indent="-342900">
              <a:lnSpc>
                <a:spcPct val="150000"/>
              </a:lnSpc>
              <a:buFont typeface="+mj-lt"/>
              <a:buAutoNum type="arabicPeriod"/>
            </a:pPr>
            <a:r>
              <a:rPr lang="zh-CN" altLang="en-US" dirty="0"/>
              <a:t>時間複雜度低</a:t>
            </a:r>
            <a:r>
              <a:rPr lang="zh-TW" altLang="en-US" dirty="0"/>
              <a:t> </a:t>
            </a:r>
            <a:r>
              <a:rPr lang="en-US" altLang="zh-TW" dirty="0"/>
              <a:t>O(n)</a:t>
            </a:r>
          </a:p>
          <a:p>
            <a:pPr marL="342900" indent="-342900">
              <a:lnSpc>
                <a:spcPct val="150000"/>
              </a:lnSpc>
              <a:buAutoNum type="arabicPeriod"/>
            </a:pPr>
            <a:r>
              <a:rPr lang="zh-CN" altLang="en-US" dirty="0"/>
              <a:t>適合大型的複雜網絡</a:t>
            </a:r>
            <a:endParaRPr lang="en-US" altLang="zh-CN" dirty="0"/>
          </a:p>
          <a:p>
            <a:pPr marL="342900" indent="-342900">
              <a:lnSpc>
                <a:spcPct val="150000"/>
              </a:lnSpc>
              <a:buAutoNum type="arabicPeriod"/>
            </a:pPr>
            <a:endParaRPr lang="en-US" altLang="zh-CN" dirty="0"/>
          </a:p>
          <a:p>
            <a:pPr>
              <a:lnSpc>
                <a:spcPct val="150000"/>
              </a:lnSpc>
            </a:pPr>
            <a:r>
              <a:rPr lang="zh-CN" altLang="en-US" b="1" u="sng" dirty="0"/>
              <a:t>缺點</a:t>
            </a:r>
            <a:endParaRPr lang="en-US" altLang="zh-CN" b="1" u="sng" dirty="0"/>
          </a:p>
          <a:p>
            <a:pPr marL="342900" indent="-342900">
              <a:lnSpc>
                <a:spcPct val="150000"/>
              </a:lnSpc>
              <a:buFont typeface="+mj-lt"/>
              <a:buAutoNum type="arabicPeriod"/>
            </a:pPr>
            <a:r>
              <a:rPr lang="ja-JP" altLang="en-US"/>
              <a:t>劃分結果不穩定</a:t>
            </a:r>
            <a:endParaRPr lang="en-US" altLang="ja-JP" dirty="0"/>
          </a:p>
          <a:p>
            <a:pPr marL="342900" indent="-342900">
              <a:lnSpc>
                <a:spcPct val="150000"/>
              </a:lnSpc>
              <a:buFont typeface="+mj-lt"/>
              <a:buAutoNum type="arabicPeriod"/>
            </a:pPr>
            <a:r>
              <a:rPr lang="ja-JP" altLang="en-US"/>
              <a:t>太隨機</a:t>
            </a:r>
            <a:r>
              <a:rPr lang="zh-TW" altLang="en-US" dirty="0"/>
              <a:t> （</a:t>
            </a:r>
            <a:r>
              <a:rPr lang="ja-JP" altLang="en-US"/>
              <a:t> 更新順序、 隨機選擇）</a:t>
            </a:r>
            <a:endParaRPr lang="en-US" altLang="zh-CN" dirty="0"/>
          </a:p>
        </p:txBody>
      </p:sp>
    </p:spTree>
    <p:extLst>
      <p:ext uri="{BB962C8B-B14F-4D97-AF65-F5344CB8AC3E}">
        <p14:creationId xmlns:p14="http://schemas.microsoft.com/office/powerpoint/2010/main" val="2830011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CD397B-5E6E-244D-A895-BB9BABB45C52}"/>
              </a:ext>
            </a:extLst>
          </p:cNvPr>
          <p:cNvSpPr txBox="1">
            <a:spLocks/>
          </p:cNvSpPr>
          <p:nvPr/>
        </p:nvSpPr>
        <p:spPr>
          <a:xfrm>
            <a:off x="3519652" y="458350"/>
            <a:ext cx="515269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PageRank</a:t>
            </a:r>
          </a:p>
        </p:txBody>
      </p:sp>
      <p:pic>
        <p:nvPicPr>
          <p:cNvPr id="19" name="Picture 18">
            <a:extLst>
              <a:ext uri="{FF2B5EF4-FFF2-40B4-BE49-F238E27FC236}">
                <a16:creationId xmlns:a16="http://schemas.microsoft.com/office/drawing/2014/main" id="{D4653B97-B4E5-5543-B9B6-AB98266B6C6E}"/>
              </a:ext>
            </a:extLst>
          </p:cNvPr>
          <p:cNvPicPr>
            <a:picLocks noChangeAspect="1"/>
          </p:cNvPicPr>
          <p:nvPr/>
        </p:nvPicPr>
        <p:blipFill>
          <a:blip r:embed="rId2"/>
          <a:stretch>
            <a:fillRect/>
          </a:stretch>
        </p:blipFill>
        <p:spPr>
          <a:xfrm>
            <a:off x="706202" y="2666038"/>
            <a:ext cx="2757878" cy="2343928"/>
          </a:xfrm>
          <a:prstGeom prst="rect">
            <a:avLst/>
          </a:prstGeom>
        </p:spPr>
      </p:pic>
      <p:pic>
        <p:nvPicPr>
          <p:cNvPr id="22" name="Picture 21">
            <a:extLst>
              <a:ext uri="{FF2B5EF4-FFF2-40B4-BE49-F238E27FC236}">
                <a16:creationId xmlns:a16="http://schemas.microsoft.com/office/drawing/2014/main" id="{D965EB36-3AD9-D14A-A547-E720030838D5}"/>
              </a:ext>
            </a:extLst>
          </p:cNvPr>
          <p:cNvPicPr>
            <a:picLocks noChangeAspect="1"/>
          </p:cNvPicPr>
          <p:nvPr/>
        </p:nvPicPr>
        <p:blipFill>
          <a:blip r:embed="rId3"/>
          <a:stretch>
            <a:fillRect/>
          </a:stretch>
        </p:blipFill>
        <p:spPr>
          <a:xfrm>
            <a:off x="3519652" y="2762951"/>
            <a:ext cx="7912100" cy="825500"/>
          </a:xfrm>
          <a:prstGeom prst="rect">
            <a:avLst/>
          </a:prstGeom>
        </p:spPr>
      </p:pic>
      <p:sp>
        <p:nvSpPr>
          <p:cNvPr id="23" name="Rectangle 22">
            <a:extLst>
              <a:ext uri="{FF2B5EF4-FFF2-40B4-BE49-F238E27FC236}">
                <a16:creationId xmlns:a16="http://schemas.microsoft.com/office/drawing/2014/main" id="{EAEA173E-BA42-CA43-9504-3758CB8AB176}"/>
              </a:ext>
            </a:extLst>
          </p:cNvPr>
          <p:cNvSpPr/>
          <p:nvPr/>
        </p:nvSpPr>
        <p:spPr>
          <a:xfrm>
            <a:off x="3519652" y="3550212"/>
            <a:ext cx="7886509" cy="1477328"/>
          </a:xfrm>
          <a:prstGeom prst="rect">
            <a:avLst/>
          </a:prstGeom>
        </p:spPr>
        <p:txBody>
          <a:bodyPr wrap="square">
            <a:spAutoFit/>
          </a:bodyPr>
          <a:lstStyle/>
          <a:p>
            <a:pPr>
              <a:buFont typeface="Arial" panose="020B0604020202020204" pitchFamily="34" charset="0"/>
              <a:buChar char="•"/>
            </a:pPr>
            <a:r>
              <a:rPr lang="en-US" b="0" i="0" dirty="0">
                <a:solidFill>
                  <a:srgbClr val="333333"/>
                </a:solidFill>
                <a:effectLst/>
                <a:latin typeface="-apple-system"/>
              </a:rPr>
              <a:t>PR(A) </a:t>
            </a:r>
            <a:r>
              <a:rPr lang="ja-JP" altLang="en-US" b="0" i="0">
                <a:solidFill>
                  <a:srgbClr val="333333"/>
                </a:solidFill>
                <a:effectLst/>
                <a:latin typeface="-apple-system"/>
              </a:rPr>
              <a:t>是頁面</a:t>
            </a:r>
            <a:r>
              <a:rPr lang="en-US" b="0" i="0" dirty="0">
                <a:solidFill>
                  <a:srgbClr val="333333"/>
                </a:solidFill>
                <a:effectLst/>
                <a:latin typeface="-apple-system"/>
              </a:rPr>
              <a:t>A</a:t>
            </a:r>
            <a:r>
              <a:rPr lang="ja-JP" altLang="en-US" b="0" i="0">
                <a:solidFill>
                  <a:srgbClr val="333333"/>
                </a:solidFill>
                <a:effectLst/>
                <a:latin typeface="-apple-system"/>
              </a:rPr>
              <a:t>的</a:t>
            </a:r>
            <a:r>
              <a:rPr lang="en-US" b="0" i="0" dirty="0">
                <a:solidFill>
                  <a:srgbClr val="333333"/>
                </a:solidFill>
                <a:effectLst/>
                <a:latin typeface="-apple-system"/>
              </a:rPr>
              <a:t>PR</a:t>
            </a:r>
            <a:r>
              <a:rPr lang="ja-JP" altLang="en-US" b="0" i="0">
                <a:solidFill>
                  <a:srgbClr val="333333"/>
                </a:solidFill>
                <a:effectLst/>
                <a:latin typeface="-apple-system"/>
              </a:rPr>
              <a:t>值</a:t>
            </a:r>
          </a:p>
          <a:p>
            <a:pPr>
              <a:buFont typeface="Arial" panose="020B0604020202020204" pitchFamily="34" charset="0"/>
              <a:buChar char="•"/>
            </a:pPr>
            <a:r>
              <a:rPr lang="en-US" b="0" i="0" dirty="0">
                <a:solidFill>
                  <a:srgbClr val="333333"/>
                </a:solidFill>
                <a:effectLst/>
                <a:latin typeface="-apple-system"/>
              </a:rPr>
              <a:t>PR(</a:t>
            </a:r>
            <a:r>
              <a:rPr lang="en-US" b="0" i="0" dirty="0" err="1">
                <a:solidFill>
                  <a:srgbClr val="333333"/>
                </a:solidFill>
                <a:effectLst/>
                <a:latin typeface="-apple-system"/>
              </a:rPr>
              <a:t>Ti</a:t>
            </a:r>
            <a:r>
              <a:rPr lang="en-US" b="0" i="0" dirty="0">
                <a:solidFill>
                  <a:srgbClr val="333333"/>
                </a:solidFill>
                <a:effectLst/>
                <a:latin typeface="-apple-system"/>
              </a:rPr>
              <a:t>)</a:t>
            </a:r>
            <a:r>
              <a:rPr lang="ja-JP" altLang="en-US" b="0" i="0">
                <a:solidFill>
                  <a:srgbClr val="333333"/>
                </a:solidFill>
                <a:effectLst/>
                <a:latin typeface="-apple-system"/>
              </a:rPr>
              <a:t>是頁面</a:t>
            </a:r>
            <a:r>
              <a:rPr lang="en-US" b="0" i="0" dirty="0" err="1">
                <a:solidFill>
                  <a:srgbClr val="333333"/>
                </a:solidFill>
                <a:effectLst/>
                <a:latin typeface="-apple-system"/>
              </a:rPr>
              <a:t>Ti</a:t>
            </a:r>
            <a:r>
              <a:rPr lang="ja-JP" altLang="en-US" b="0" i="0">
                <a:solidFill>
                  <a:srgbClr val="333333"/>
                </a:solidFill>
                <a:effectLst/>
                <a:latin typeface="-apple-system"/>
              </a:rPr>
              <a:t>的</a:t>
            </a:r>
            <a:r>
              <a:rPr lang="en-US" b="0" i="0" dirty="0">
                <a:solidFill>
                  <a:srgbClr val="333333"/>
                </a:solidFill>
                <a:effectLst/>
                <a:latin typeface="-apple-system"/>
              </a:rPr>
              <a:t>PR</a:t>
            </a:r>
            <a:r>
              <a:rPr lang="ja-JP" altLang="en-US" b="0" i="0">
                <a:solidFill>
                  <a:srgbClr val="333333"/>
                </a:solidFill>
                <a:effectLst/>
                <a:latin typeface="-apple-system"/>
              </a:rPr>
              <a:t>值，在這裡，頁面</a:t>
            </a:r>
            <a:r>
              <a:rPr lang="en-US" b="0" i="0" dirty="0" err="1">
                <a:solidFill>
                  <a:srgbClr val="333333"/>
                </a:solidFill>
                <a:effectLst/>
                <a:latin typeface="-apple-system"/>
              </a:rPr>
              <a:t>Ti</a:t>
            </a:r>
            <a:r>
              <a:rPr lang="ja-JP" altLang="en-US" b="0" i="0">
                <a:solidFill>
                  <a:srgbClr val="333333"/>
                </a:solidFill>
                <a:effectLst/>
                <a:latin typeface="-apple-system"/>
              </a:rPr>
              <a:t>是指向</a:t>
            </a:r>
            <a:r>
              <a:rPr lang="en-US" b="0" i="0" dirty="0">
                <a:solidFill>
                  <a:srgbClr val="333333"/>
                </a:solidFill>
                <a:effectLst/>
                <a:latin typeface="-apple-system"/>
              </a:rPr>
              <a:t>A</a:t>
            </a:r>
            <a:r>
              <a:rPr lang="ja-JP" altLang="en-US" b="0" i="0">
                <a:solidFill>
                  <a:srgbClr val="333333"/>
                </a:solidFill>
                <a:effectLst/>
                <a:latin typeface="-apple-system"/>
              </a:rPr>
              <a:t>的所有頁面中的某個頁面</a:t>
            </a:r>
          </a:p>
          <a:p>
            <a:pPr>
              <a:buFont typeface="Arial" panose="020B0604020202020204" pitchFamily="34" charset="0"/>
              <a:buChar char="•"/>
            </a:pPr>
            <a:r>
              <a:rPr lang="en-US" b="0" i="0" dirty="0">
                <a:solidFill>
                  <a:srgbClr val="333333"/>
                </a:solidFill>
                <a:effectLst/>
                <a:latin typeface="-apple-system"/>
              </a:rPr>
              <a:t>C(</a:t>
            </a:r>
            <a:r>
              <a:rPr lang="en-US" b="0" i="0" dirty="0" err="1">
                <a:solidFill>
                  <a:srgbClr val="333333"/>
                </a:solidFill>
                <a:effectLst/>
                <a:latin typeface="-apple-system"/>
              </a:rPr>
              <a:t>Ti</a:t>
            </a:r>
            <a:r>
              <a:rPr lang="en-US" b="0" i="0" dirty="0">
                <a:solidFill>
                  <a:srgbClr val="333333"/>
                </a:solidFill>
                <a:effectLst/>
                <a:latin typeface="-apple-system"/>
              </a:rPr>
              <a:t>)</a:t>
            </a:r>
            <a:r>
              <a:rPr lang="ja-JP" altLang="en-US" b="0" i="0">
                <a:solidFill>
                  <a:srgbClr val="333333"/>
                </a:solidFill>
                <a:effectLst/>
                <a:latin typeface="-apple-system"/>
              </a:rPr>
              <a:t>是頁面</a:t>
            </a:r>
            <a:r>
              <a:rPr lang="en-US" b="0" i="0" dirty="0" err="1">
                <a:solidFill>
                  <a:srgbClr val="333333"/>
                </a:solidFill>
                <a:effectLst/>
                <a:latin typeface="-apple-system"/>
              </a:rPr>
              <a:t>Ti</a:t>
            </a:r>
            <a:r>
              <a:rPr lang="ja-JP" altLang="en-US" b="0" i="0">
                <a:solidFill>
                  <a:srgbClr val="333333"/>
                </a:solidFill>
                <a:effectLst/>
                <a:latin typeface="-apple-system"/>
              </a:rPr>
              <a:t>的出度，也就是</a:t>
            </a:r>
            <a:r>
              <a:rPr lang="en-US" b="0" i="0" dirty="0" err="1">
                <a:solidFill>
                  <a:srgbClr val="333333"/>
                </a:solidFill>
                <a:effectLst/>
                <a:latin typeface="-apple-system"/>
              </a:rPr>
              <a:t>Ti</a:t>
            </a:r>
            <a:r>
              <a:rPr lang="ja-JP" altLang="en-US" b="0" i="0">
                <a:solidFill>
                  <a:srgbClr val="333333"/>
                </a:solidFill>
                <a:effectLst/>
                <a:latin typeface="-apple-system"/>
              </a:rPr>
              <a:t>指向其他頁面的邊的個數</a:t>
            </a:r>
          </a:p>
          <a:p>
            <a:pPr>
              <a:buFont typeface="Arial" panose="020B0604020202020204" pitchFamily="34" charset="0"/>
              <a:buChar char="•"/>
            </a:pPr>
            <a:r>
              <a:rPr lang="en-US" b="0" i="0" dirty="0">
                <a:solidFill>
                  <a:srgbClr val="333333"/>
                </a:solidFill>
                <a:effectLst/>
                <a:latin typeface="-apple-system"/>
              </a:rPr>
              <a:t>d </a:t>
            </a:r>
            <a:r>
              <a:rPr lang="ja-JP" altLang="en-US" b="0" i="0">
                <a:solidFill>
                  <a:srgbClr val="333333"/>
                </a:solidFill>
                <a:effectLst/>
                <a:latin typeface="-apple-system"/>
              </a:rPr>
              <a:t>為阻尼係數，其意義是，在任意時刻，用戶到達某頁面後並繼續向後瀏覽的概率，</a:t>
            </a:r>
          </a:p>
        </p:txBody>
      </p:sp>
    </p:spTree>
    <p:extLst>
      <p:ext uri="{BB962C8B-B14F-4D97-AF65-F5344CB8AC3E}">
        <p14:creationId xmlns:p14="http://schemas.microsoft.com/office/powerpoint/2010/main" val="1464965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CD397B-5E6E-244D-A895-BB9BABB45C52}"/>
              </a:ext>
            </a:extLst>
          </p:cNvPr>
          <p:cNvSpPr txBox="1">
            <a:spLocks/>
          </p:cNvSpPr>
          <p:nvPr/>
        </p:nvSpPr>
        <p:spPr>
          <a:xfrm>
            <a:off x="3519652" y="458350"/>
            <a:ext cx="515269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Community Detection</a:t>
            </a:r>
          </a:p>
        </p:txBody>
      </p:sp>
      <p:pic>
        <p:nvPicPr>
          <p:cNvPr id="8" name="Picture 7">
            <a:extLst>
              <a:ext uri="{FF2B5EF4-FFF2-40B4-BE49-F238E27FC236}">
                <a16:creationId xmlns:a16="http://schemas.microsoft.com/office/drawing/2014/main" id="{84649823-2CA1-8D46-8C6F-1FB51A37CA1B}"/>
              </a:ext>
            </a:extLst>
          </p:cNvPr>
          <p:cNvPicPr>
            <a:picLocks noChangeAspect="1"/>
          </p:cNvPicPr>
          <p:nvPr/>
        </p:nvPicPr>
        <p:blipFill>
          <a:blip r:embed="rId3"/>
          <a:stretch>
            <a:fillRect/>
          </a:stretch>
        </p:blipFill>
        <p:spPr>
          <a:xfrm>
            <a:off x="1661511" y="3338161"/>
            <a:ext cx="2794000" cy="2921000"/>
          </a:xfrm>
          <a:prstGeom prst="rect">
            <a:avLst/>
          </a:prstGeom>
        </p:spPr>
      </p:pic>
      <p:sp>
        <p:nvSpPr>
          <p:cNvPr id="9" name="TextBox 8">
            <a:extLst>
              <a:ext uri="{FF2B5EF4-FFF2-40B4-BE49-F238E27FC236}">
                <a16:creationId xmlns:a16="http://schemas.microsoft.com/office/drawing/2014/main" id="{29FB06BC-F3E4-644B-95CA-CD6E1AF9555C}"/>
              </a:ext>
            </a:extLst>
          </p:cNvPr>
          <p:cNvSpPr txBox="1"/>
          <p:nvPr/>
        </p:nvSpPr>
        <p:spPr>
          <a:xfrm>
            <a:off x="1107463" y="1906340"/>
            <a:ext cx="4824377" cy="1162178"/>
          </a:xfrm>
          <a:prstGeom prst="rect">
            <a:avLst/>
          </a:prstGeom>
          <a:noFill/>
        </p:spPr>
        <p:txBody>
          <a:bodyPr wrap="square" rtlCol="0">
            <a:spAutoFit/>
          </a:bodyPr>
          <a:lstStyle/>
          <a:p>
            <a:pPr>
              <a:lnSpc>
                <a:spcPct val="150000"/>
              </a:lnSpc>
            </a:pPr>
            <a:r>
              <a:rPr lang="en-US" sz="1600" b="1" u="sng" dirty="0"/>
              <a:t>Community</a:t>
            </a:r>
            <a:r>
              <a:rPr lang="zh-TW" altLang="en-US" sz="1600" b="1" u="sng" dirty="0"/>
              <a:t> </a:t>
            </a:r>
            <a:r>
              <a:rPr lang="en-US" altLang="zh-TW" sz="1600" b="1" u="sng" dirty="0"/>
              <a:t>Definition</a:t>
            </a:r>
            <a:r>
              <a:rPr lang="en-US" sz="1600" u="sng" dirty="0"/>
              <a:t> </a:t>
            </a:r>
          </a:p>
          <a:p>
            <a:pPr>
              <a:lnSpc>
                <a:spcPct val="150000"/>
              </a:lnSpc>
            </a:pPr>
            <a:r>
              <a:rPr lang="en-US" sz="1600" dirty="0"/>
              <a:t>groups of nodes with dense internal connections and sparser connections between groups.</a:t>
            </a:r>
          </a:p>
        </p:txBody>
      </p:sp>
      <p:sp>
        <p:nvSpPr>
          <p:cNvPr id="46" name="Rectangle 45">
            <a:extLst>
              <a:ext uri="{FF2B5EF4-FFF2-40B4-BE49-F238E27FC236}">
                <a16:creationId xmlns:a16="http://schemas.microsoft.com/office/drawing/2014/main" id="{3493A7F3-6078-D84A-A5DC-2344474143F4}"/>
              </a:ext>
            </a:extLst>
          </p:cNvPr>
          <p:cNvSpPr/>
          <p:nvPr/>
        </p:nvSpPr>
        <p:spPr>
          <a:xfrm>
            <a:off x="7136865" y="2578869"/>
            <a:ext cx="2356094" cy="3373359"/>
          </a:xfrm>
          <a:prstGeom prst="rect">
            <a:avLst/>
          </a:prstGeom>
        </p:spPr>
        <p:txBody>
          <a:bodyPr wrap="none">
            <a:spAutoFit/>
          </a:bodyPr>
          <a:lstStyle/>
          <a:p>
            <a:pPr marL="285750" indent="-285750">
              <a:lnSpc>
                <a:spcPct val="150000"/>
              </a:lnSpc>
              <a:buFont typeface="Arial" panose="020B0604020202020204" pitchFamily="34" charset="0"/>
              <a:buChar char="•"/>
            </a:pPr>
            <a:r>
              <a:rPr lang="en-US" dirty="0"/>
              <a:t>Edge betweenness</a:t>
            </a:r>
          </a:p>
          <a:p>
            <a:pPr marL="285750" indent="-285750">
              <a:lnSpc>
                <a:spcPct val="150000"/>
              </a:lnSpc>
              <a:buFont typeface="Arial" panose="020B0604020202020204" pitchFamily="34" charset="0"/>
              <a:buChar char="•"/>
            </a:pPr>
            <a:r>
              <a:rPr lang="en-US" dirty="0" err="1"/>
              <a:t>Fastgreedy</a:t>
            </a:r>
            <a:endParaRPr lang="en-US" dirty="0"/>
          </a:p>
          <a:p>
            <a:pPr marL="285750" indent="-285750">
              <a:lnSpc>
                <a:spcPct val="150000"/>
              </a:lnSpc>
              <a:buFont typeface="Arial" panose="020B0604020202020204" pitchFamily="34" charset="0"/>
              <a:buChar char="•"/>
            </a:pPr>
            <a:r>
              <a:rPr lang="en-US" dirty="0" err="1"/>
              <a:t>Infomap</a:t>
            </a:r>
            <a:endParaRPr lang="en-US" dirty="0"/>
          </a:p>
          <a:p>
            <a:pPr marL="285750" indent="-285750">
              <a:lnSpc>
                <a:spcPct val="150000"/>
              </a:lnSpc>
              <a:buFont typeface="Arial" panose="020B0604020202020204" pitchFamily="34" charset="0"/>
              <a:buChar char="•"/>
            </a:pPr>
            <a:r>
              <a:rPr lang="en-US" dirty="0"/>
              <a:t>Label propagation</a:t>
            </a:r>
          </a:p>
          <a:p>
            <a:pPr marL="285750" indent="-285750">
              <a:lnSpc>
                <a:spcPct val="150000"/>
              </a:lnSpc>
              <a:buFont typeface="Arial" panose="020B0604020202020204" pitchFamily="34" charset="0"/>
              <a:buChar char="•"/>
            </a:pPr>
            <a:r>
              <a:rPr lang="en-US" dirty="0"/>
              <a:t>Leading eigenvector</a:t>
            </a:r>
          </a:p>
          <a:p>
            <a:pPr marL="285750" indent="-285750">
              <a:lnSpc>
                <a:spcPct val="150000"/>
              </a:lnSpc>
              <a:buFont typeface="Arial" panose="020B0604020202020204" pitchFamily="34" charset="0"/>
              <a:buChar char="•"/>
            </a:pPr>
            <a:r>
              <a:rPr lang="en-US" dirty="0"/>
              <a:t>Multilevel</a:t>
            </a:r>
          </a:p>
          <a:p>
            <a:pPr marL="285750" indent="-285750">
              <a:lnSpc>
                <a:spcPct val="150000"/>
              </a:lnSpc>
              <a:buFont typeface="Arial" panose="020B0604020202020204" pitchFamily="34" charset="0"/>
              <a:buChar char="•"/>
            </a:pPr>
            <a:r>
              <a:rPr lang="en-US" dirty="0"/>
              <a:t>Spinglass</a:t>
            </a:r>
          </a:p>
          <a:p>
            <a:pPr marL="285750" indent="-285750">
              <a:lnSpc>
                <a:spcPct val="150000"/>
              </a:lnSpc>
              <a:buFont typeface="Arial" panose="020B0604020202020204" pitchFamily="34" charset="0"/>
              <a:buChar char="•"/>
            </a:pPr>
            <a:r>
              <a:rPr lang="en-US" dirty="0" err="1"/>
              <a:t>Walktrap</a:t>
            </a:r>
            <a:endParaRPr lang="en-US" dirty="0"/>
          </a:p>
        </p:txBody>
      </p:sp>
      <p:sp>
        <p:nvSpPr>
          <p:cNvPr id="47" name="TextBox 46">
            <a:extLst>
              <a:ext uri="{FF2B5EF4-FFF2-40B4-BE49-F238E27FC236}">
                <a16:creationId xmlns:a16="http://schemas.microsoft.com/office/drawing/2014/main" id="{F08493AB-BDCC-8B4D-961D-2F12B5391713}"/>
              </a:ext>
            </a:extLst>
          </p:cNvPr>
          <p:cNvSpPr txBox="1"/>
          <p:nvPr/>
        </p:nvSpPr>
        <p:spPr>
          <a:xfrm>
            <a:off x="7136865" y="1951005"/>
            <a:ext cx="2640659" cy="369332"/>
          </a:xfrm>
          <a:prstGeom prst="rect">
            <a:avLst/>
          </a:prstGeom>
          <a:noFill/>
        </p:spPr>
        <p:txBody>
          <a:bodyPr wrap="none" rtlCol="0">
            <a:spAutoFit/>
          </a:bodyPr>
          <a:lstStyle/>
          <a:p>
            <a:r>
              <a:rPr lang="en-US" b="1" u="sng" dirty="0"/>
              <a:t>State of the art </a:t>
            </a:r>
            <a:r>
              <a:rPr lang="en-US" b="1" u="sng" dirty="0" err="1"/>
              <a:t>algoritms</a:t>
            </a:r>
            <a:r>
              <a:rPr lang="en-US" b="1" u="sng" dirty="0"/>
              <a:t>:</a:t>
            </a:r>
          </a:p>
        </p:txBody>
      </p:sp>
      <p:cxnSp>
        <p:nvCxnSpPr>
          <p:cNvPr id="49" name="Straight Connector 48">
            <a:extLst>
              <a:ext uri="{FF2B5EF4-FFF2-40B4-BE49-F238E27FC236}">
                <a16:creationId xmlns:a16="http://schemas.microsoft.com/office/drawing/2014/main" id="{2BD44CFD-D66B-CF41-AE34-33EC83141367}"/>
              </a:ext>
            </a:extLst>
          </p:cNvPr>
          <p:cNvCxnSpPr/>
          <p:nvPr/>
        </p:nvCxnSpPr>
        <p:spPr>
          <a:xfrm>
            <a:off x="6260162" y="1712713"/>
            <a:ext cx="0" cy="4739189"/>
          </a:xfrm>
          <a:prstGeom prst="line">
            <a:avLst/>
          </a:prstGeom>
          <a:ln w="381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6183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5D9DFFF-AAE6-B340-B2ED-9021967E7763}"/>
              </a:ext>
            </a:extLst>
          </p:cNvPr>
          <p:cNvSpPr/>
          <p:nvPr/>
        </p:nvSpPr>
        <p:spPr>
          <a:xfrm>
            <a:off x="4967841" y="2578869"/>
            <a:ext cx="6827919" cy="2663691"/>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5CD397B-5E6E-244D-A895-BB9BABB45C52}"/>
              </a:ext>
            </a:extLst>
          </p:cNvPr>
          <p:cNvSpPr txBox="1">
            <a:spLocks/>
          </p:cNvSpPr>
          <p:nvPr/>
        </p:nvSpPr>
        <p:spPr>
          <a:xfrm>
            <a:off x="3519652" y="458350"/>
            <a:ext cx="515269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Community Detection</a:t>
            </a:r>
          </a:p>
        </p:txBody>
      </p:sp>
      <p:sp>
        <p:nvSpPr>
          <p:cNvPr id="46" name="Rectangle 45">
            <a:extLst>
              <a:ext uri="{FF2B5EF4-FFF2-40B4-BE49-F238E27FC236}">
                <a16:creationId xmlns:a16="http://schemas.microsoft.com/office/drawing/2014/main" id="{3493A7F3-6078-D84A-A5DC-2344474143F4}"/>
              </a:ext>
            </a:extLst>
          </p:cNvPr>
          <p:cNvSpPr/>
          <p:nvPr/>
        </p:nvSpPr>
        <p:spPr>
          <a:xfrm>
            <a:off x="1101825" y="2578869"/>
            <a:ext cx="2356094" cy="3373359"/>
          </a:xfrm>
          <a:prstGeom prst="rect">
            <a:avLst/>
          </a:prstGeom>
        </p:spPr>
        <p:txBody>
          <a:bodyPr wrap="none">
            <a:spAutoFit/>
          </a:bodyPr>
          <a:lstStyle/>
          <a:p>
            <a:pPr marL="285750" indent="-285750">
              <a:lnSpc>
                <a:spcPct val="150000"/>
              </a:lnSpc>
              <a:buFont typeface="Arial" panose="020B0604020202020204" pitchFamily="34" charset="0"/>
              <a:buChar char="•"/>
            </a:pPr>
            <a:r>
              <a:rPr lang="en-US" dirty="0"/>
              <a:t>Edge betweenness</a:t>
            </a:r>
          </a:p>
          <a:p>
            <a:pPr marL="285750" indent="-285750">
              <a:lnSpc>
                <a:spcPct val="150000"/>
              </a:lnSpc>
              <a:buFont typeface="Arial" panose="020B0604020202020204" pitchFamily="34" charset="0"/>
              <a:buChar char="•"/>
            </a:pPr>
            <a:r>
              <a:rPr lang="en-US" dirty="0" err="1"/>
              <a:t>Fastgreedy</a:t>
            </a:r>
            <a:endParaRPr lang="en-US" dirty="0"/>
          </a:p>
          <a:p>
            <a:pPr marL="285750" indent="-285750">
              <a:lnSpc>
                <a:spcPct val="150000"/>
              </a:lnSpc>
              <a:buFont typeface="Arial" panose="020B0604020202020204" pitchFamily="34" charset="0"/>
              <a:buChar char="•"/>
            </a:pPr>
            <a:r>
              <a:rPr lang="en-US" dirty="0" err="1"/>
              <a:t>Infomap</a:t>
            </a:r>
            <a:endParaRPr lang="en-US" dirty="0"/>
          </a:p>
          <a:p>
            <a:pPr marL="285750" indent="-285750">
              <a:lnSpc>
                <a:spcPct val="150000"/>
              </a:lnSpc>
              <a:buFont typeface="Arial" panose="020B0604020202020204" pitchFamily="34" charset="0"/>
              <a:buChar char="•"/>
            </a:pPr>
            <a:r>
              <a:rPr lang="en-US" dirty="0"/>
              <a:t>Label propagation</a:t>
            </a:r>
          </a:p>
          <a:p>
            <a:pPr marL="285750" indent="-285750">
              <a:lnSpc>
                <a:spcPct val="150000"/>
              </a:lnSpc>
              <a:buFont typeface="Arial" panose="020B0604020202020204" pitchFamily="34" charset="0"/>
              <a:buChar char="•"/>
            </a:pPr>
            <a:r>
              <a:rPr lang="en-US" dirty="0"/>
              <a:t>Leading eigenvector</a:t>
            </a:r>
          </a:p>
          <a:p>
            <a:pPr marL="285750" indent="-285750">
              <a:lnSpc>
                <a:spcPct val="150000"/>
              </a:lnSpc>
              <a:buFont typeface="Arial" panose="020B0604020202020204" pitchFamily="34" charset="0"/>
              <a:buChar char="•"/>
            </a:pPr>
            <a:r>
              <a:rPr lang="en-US" dirty="0"/>
              <a:t>Multilevel</a:t>
            </a:r>
          </a:p>
          <a:p>
            <a:pPr marL="285750" indent="-285750">
              <a:lnSpc>
                <a:spcPct val="150000"/>
              </a:lnSpc>
              <a:buFont typeface="Arial" panose="020B0604020202020204" pitchFamily="34" charset="0"/>
              <a:buChar char="•"/>
            </a:pPr>
            <a:r>
              <a:rPr lang="en-US" dirty="0"/>
              <a:t>Spinglass</a:t>
            </a:r>
          </a:p>
          <a:p>
            <a:pPr marL="285750" indent="-285750">
              <a:lnSpc>
                <a:spcPct val="150000"/>
              </a:lnSpc>
              <a:buFont typeface="Arial" panose="020B0604020202020204" pitchFamily="34" charset="0"/>
              <a:buChar char="•"/>
            </a:pPr>
            <a:r>
              <a:rPr lang="en-US" dirty="0" err="1"/>
              <a:t>Walktrap</a:t>
            </a:r>
            <a:endParaRPr lang="en-US" dirty="0"/>
          </a:p>
        </p:txBody>
      </p:sp>
      <p:sp>
        <p:nvSpPr>
          <p:cNvPr id="47" name="TextBox 46">
            <a:extLst>
              <a:ext uri="{FF2B5EF4-FFF2-40B4-BE49-F238E27FC236}">
                <a16:creationId xmlns:a16="http://schemas.microsoft.com/office/drawing/2014/main" id="{F08493AB-BDCC-8B4D-961D-2F12B5391713}"/>
              </a:ext>
            </a:extLst>
          </p:cNvPr>
          <p:cNvSpPr txBox="1"/>
          <p:nvPr/>
        </p:nvSpPr>
        <p:spPr>
          <a:xfrm>
            <a:off x="1101825" y="1951005"/>
            <a:ext cx="2640659" cy="369332"/>
          </a:xfrm>
          <a:prstGeom prst="rect">
            <a:avLst/>
          </a:prstGeom>
          <a:noFill/>
        </p:spPr>
        <p:txBody>
          <a:bodyPr wrap="none" rtlCol="0">
            <a:spAutoFit/>
          </a:bodyPr>
          <a:lstStyle/>
          <a:p>
            <a:r>
              <a:rPr lang="en-US" b="1" u="sng" dirty="0"/>
              <a:t>State of the art </a:t>
            </a:r>
            <a:r>
              <a:rPr lang="en-US" b="1" u="sng" dirty="0" err="1"/>
              <a:t>algoritms</a:t>
            </a:r>
            <a:r>
              <a:rPr lang="en-US" b="1" u="sng" dirty="0"/>
              <a:t>:</a:t>
            </a:r>
          </a:p>
        </p:txBody>
      </p:sp>
      <p:sp>
        <p:nvSpPr>
          <p:cNvPr id="2" name="Rectangle 1">
            <a:extLst>
              <a:ext uri="{FF2B5EF4-FFF2-40B4-BE49-F238E27FC236}">
                <a16:creationId xmlns:a16="http://schemas.microsoft.com/office/drawing/2014/main" id="{DB8A285C-5D44-EA45-8CB9-FF750683279C}"/>
              </a:ext>
            </a:extLst>
          </p:cNvPr>
          <p:cNvSpPr/>
          <p:nvPr/>
        </p:nvSpPr>
        <p:spPr>
          <a:xfrm>
            <a:off x="5364480" y="2765764"/>
            <a:ext cx="6096000" cy="2308324"/>
          </a:xfrm>
          <a:prstGeom prst="rect">
            <a:avLst/>
          </a:prstGeom>
        </p:spPr>
        <p:txBody>
          <a:bodyPr>
            <a:spAutoFit/>
          </a:bodyPr>
          <a:lstStyle/>
          <a:p>
            <a:r>
              <a:rPr lang="en-US" dirty="0"/>
              <a:t>This algorithm was introduced by Girvan &amp; Newman . To find which edges in a network exist most frequently between other pairs of nodes, the authors </a:t>
            </a:r>
            <a:r>
              <a:rPr lang="en-US" dirty="0" err="1"/>
              <a:t>generalised</a:t>
            </a:r>
            <a:r>
              <a:rPr lang="en-US" dirty="0"/>
              <a:t> Freeman’s betweenness centrality to edges betweenness. The edges connecting communities are then expected to have high edge betweenness. The underlying community structure of the network will be much clear after removing edges with high edge betweenness. </a:t>
            </a:r>
          </a:p>
        </p:txBody>
      </p:sp>
      <p:cxnSp>
        <p:nvCxnSpPr>
          <p:cNvPr id="5" name="Straight Connector 4">
            <a:extLst>
              <a:ext uri="{FF2B5EF4-FFF2-40B4-BE49-F238E27FC236}">
                <a16:creationId xmlns:a16="http://schemas.microsoft.com/office/drawing/2014/main" id="{E5762268-DF93-2448-874D-283F1F71B7A1}"/>
              </a:ext>
            </a:extLst>
          </p:cNvPr>
          <p:cNvCxnSpPr/>
          <p:nvPr/>
        </p:nvCxnSpPr>
        <p:spPr>
          <a:xfrm>
            <a:off x="3322320" y="2865120"/>
            <a:ext cx="16455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800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5D9DFFF-AAE6-B340-B2ED-9021967E7763}"/>
              </a:ext>
            </a:extLst>
          </p:cNvPr>
          <p:cNvSpPr/>
          <p:nvPr/>
        </p:nvSpPr>
        <p:spPr>
          <a:xfrm>
            <a:off x="4967841" y="2670309"/>
            <a:ext cx="6827919" cy="2846571"/>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55CD397B-5E6E-244D-A895-BB9BABB45C52}"/>
              </a:ext>
            </a:extLst>
          </p:cNvPr>
          <p:cNvSpPr txBox="1">
            <a:spLocks/>
          </p:cNvSpPr>
          <p:nvPr/>
        </p:nvSpPr>
        <p:spPr>
          <a:xfrm>
            <a:off x="3519652" y="458350"/>
            <a:ext cx="515269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Community Detection</a:t>
            </a:r>
          </a:p>
        </p:txBody>
      </p:sp>
      <p:sp>
        <p:nvSpPr>
          <p:cNvPr id="46" name="Rectangle 45">
            <a:extLst>
              <a:ext uri="{FF2B5EF4-FFF2-40B4-BE49-F238E27FC236}">
                <a16:creationId xmlns:a16="http://schemas.microsoft.com/office/drawing/2014/main" id="{3493A7F3-6078-D84A-A5DC-2344474143F4}"/>
              </a:ext>
            </a:extLst>
          </p:cNvPr>
          <p:cNvSpPr/>
          <p:nvPr/>
        </p:nvSpPr>
        <p:spPr>
          <a:xfrm>
            <a:off x="1101825" y="2578869"/>
            <a:ext cx="2356094" cy="3373359"/>
          </a:xfrm>
          <a:prstGeom prst="rect">
            <a:avLst/>
          </a:prstGeom>
        </p:spPr>
        <p:txBody>
          <a:bodyPr wrap="none">
            <a:spAutoFit/>
          </a:bodyPr>
          <a:lstStyle/>
          <a:p>
            <a:pPr marL="285750" indent="-285750">
              <a:lnSpc>
                <a:spcPct val="150000"/>
              </a:lnSpc>
              <a:buFont typeface="Arial" panose="020B0604020202020204" pitchFamily="34" charset="0"/>
              <a:buChar char="•"/>
            </a:pPr>
            <a:r>
              <a:rPr lang="en-US" dirty="0"/>
              <a:t>Edge betweenness</a:t>
            </a:r>
          </a:p>
          <a:p>
            <a:pPr marL="285750" indent="-285750">
              <a:lnSpc>
                <a:spcPct val="150000"/>
              </a:lnSpc>
              <a:buFont typeface="Arial" panose="020B0604020202020204" pitchFamily="34" charset="0"/>
              <a:buChar char="•"/>
            </a:pPr>
            <a:r>
              <a:rPr lang="en-US" dirty="0" err="1"/>
              <a:t>Fastgreedy</a:t>
            </a:r>
            <a:endParaRPr lang="en-US" dirty="0"/>
          </a:p>
          <a:p>
            <a:pPr marL="285750" indent="-285750">
              <a:lnSpc>
                <a:spcPct val="150000"/>
              </a:lnSpc>
              <a:buFont typeface="Arial" panose="020B0604020202020204" pitchFamily="34" charset="0"/>
              <a:buChar char="•"/>
            </a:pPr>
            <a:r>
              <a:rPr lang="en-US" dirty="0" err="1"/>
              <a:t>Infomap</a:t>
            </a:r>
            <a:endParaRPr lang="en-US" dirty="0"/>
          </a:p>
          <a:p>
            <a:pPr marL="285750" indent="-285750">
              <a:lnSpc>
                <a:spcPct val="150000"/>
              </a:lnSpc>
              <a:buFont typeface="Arial" panose="020B0604020202020204" pitchFamily="34" charset="0"/>
              <a:buChar char="•"/>
            </a:pPr>
            <a:r>
              <a:rPr lang="en-US" dirty="0"/>
              <a:t>Label propagation</a:t>
            </a:r>
          </a:p>
          <a:p>
            <a:pPr marL="285750" indent="-285750">
              <a:lnSpc>
                <a:spcPct val="150000"/>
              </a:lnSpc>
              <a:buFont typeface="Arial" panose="020B0604020202020204" pitchFamily="34" charset="0"/>
              <a:buChar char="•"/>
            </a:pPr>
            <a:r>
              <a:rPr lang="en-US" dirty="0"/>
              <a:t>Leading eigenvector</a:t>
            </a:r>
          </a:p>
          <a:p>
            <a:pPr marL="285750" indent="-285750">
              <a:lnSpc>
                <a:spcPct val="150000"/>
              </a:lnSpc>
              <a:buFont typeface="Arial" panose="020B0604020202020204" pitchFamily="34" charset="0"/>
              <a:buChar char="•"/>
            </a:pPr>
            <a:r>
              <a:rPr lang="en-US" dirty="0"/>
              <a:t>Multilevel</a:t>
            </a:r>
          </a:p>
          <a:p>
            <a:pPr marL="285750" indent="-285750">
              <a:lnSpc>
                <a:spcPct val="150000"/>
              </a:lnSpc>
              <a:buFont typeface="Arial" panose="020B0604020202020204" pitchFamily="34" charset="0"/>
              <a:buChar char="•"/>
            </a:pPr>
            <a:r>
              <a:rPr lang="en-US" dirty="0"/>
              <a:t>Spinglass</a:t>
            </a:r>
          </a:p>
          <a:p>
            <a:pPr marL="285750" indent="-285750">
              <a:lnSpc>
                <a:spcPct val="150000"/>
              </a:lnSpc>
              <a:buFont typeface="Arial" panose="020B0604020202020204" pitchFamily="34" charset="0"/>
              <a:buChar char="•"/>
            </a:pPr>
            <a:r>
              <a:rPr lang="en-US" dirty="0" err="1"/>
              <a:t>Walktrap</a:t>
            </a:r>
            <a:endParaRPr lang="en-US" dirty="0"/>
          </a:p>
        </p:txBody>
      </p:sp>
      <p:sp>
        <p:nvSpPr>
          <p:cNvPr id="47" name="TextBox 46">
            <a:extLst>
              <a:ext uri="{FF2B5EF4-FFF2-40B4-BE49-F238E27FC236}">
                <a16:creationId xmlns:a16="http://schemas.microsoft.com/office/drawing/2014/main" id="{F08493AB-BDCC-8B4D-961D-2F12B5391713}"/>
              </a:ext>
            </a:extLst>
          </p:cNvPr>
          <p:cNvSpPr txBox="1"/>
          <p:nvPr/>
        </p:nvSpPr>
        <p:spPr>
          <a:xfrm>
            <a:off x="1101825" y="1951005"/>
            <a:ext cx="2640659" cy="369332"/>
          </a:xfrm>
          <a:prstGeom prst="rect">
            <a:avLst/>
          </a:prstGeom>
          <a:noFill/>
        </p:spPr>
        <p:txBody>
          <a:bodyPr wrap="none" rtlCol="0">
            <a:spAutoFit/>
          </a:bodyPr>
          <a:lstStyle/>
          <a:p>
            <a:r>
              <a:rPr lang="en-US" b="1" u="sng" dirty="0"/>
              <a:t>State of the art </a:t>
            </a:r>
            <a:r>
              <a:rPr lang="en-US" b="1" u="sng" dirty="0" err="1"/>
              <a:t>algoritms</a:t>
            </a:r>
            <a:r>
              <a:rPr lang="en-US" b="1" u="sng" dirty="0"/>
              <a:t>:</a:t>
            </a:r>
          </a:p>
        </p:txBody>
      </p:sp>
      <p:cxnSp>
        <p:nvCxnSpPr>
          <p:cNvPr id="5" name="Straight Connector 4">
            <a:extLst>
              <a:ext uri="{FF2B5EF4-FFF2-40B4-BE49-F238E27FC236}">
                <a16:creationId xmlns:a16="http://schemas.microsoft.com/office/drawing/2014/main" id="{E5762268-DF93-2448-874D-283F1F71B7A1}"/>
              </a:ext>
            </a:extLst>
          </p:cNvPr>
          <p:cNvCxnSpPr/>
          <p:nvPr/>
        </p:nvCxnSpPr>
        <p:spPr>
          <a:xfrm>
            <a:off x="3322320" y="3291840"/>
            <a:ext cx="16455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338A3DB-A40A-DC47-8792-426351DD1935}"/>
              </a:ext>
            </a:extLst>
          </p:cNvPr>
          <p:cNvSpPr/>
          <p:nvPr/>
        </p:nvSpPr>
        <p:spPr>
          <a:xfrm>
            <a:off x="5105400" y="2782427"/>
            <a:ext cx="6553200" cy="2585323"/>
          </a:xfrm>
          <a:prstGeom prst="rect">
            <a:avLst/>
          </a:prstGeom>
        </p:spPr>
        <p:txBody>
          <a:bodyPr wrap="square">
            <a:spAutoFit/>
          </a:bodyPr>
          <a:lstStyle/>
          <a:p>
            <a:r>
              <a:rPr lang="en-US" dirty="0"/>
              <a:t>This algorithm was proposed by </a:t>
            </a:r>
            <a:r>
              <a:rPr lang="en-US" dirty="0" err="1"/>
              <a:t>Clauset</a:t>
            </a:r>
            <a:r>
              <a:rPr lang="en-US" dirty="0"/>
              <a:t> et al. It is a greedy community analysis algorithm that </a:t>
            </a:r>
            <a:r>
              <a:rPr lang="en-US" dirty="0" err="1"/>
              <a:t>optimises</a:t>
            </a:r>
            <a:r>
              <a:rPr lang="en-US" dirty="0"/>
              <a:t> the modularity score. This method starts with a totally non-clustered initial assignment, where each node forms a singleton community, and then computes the expected improvement of modularity for each pair of communities, chooses a community pair that gives the maximum improvement of modularity and merges them into a new community. The above procedure is repeated until no community pairs merge leads to an increase in modularity.</a:t>
            </a:r>
          </a:p>
        </p:txBody>
      </p:sp>
    </p:spTree>
    <p:extLst>
      <p:ext uri="{BB962C8B-B14F-4D97-AF65-F5344CB8AC3E}">
        <p14:creationId xmlns:p14="http://schemas.microsoft.com/office/powerpoint/2010/main" val="445486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23722</TotalTime>
  <Words>10377</Words>
  <Application>Microsoft Macintosh PowerPoint</Application>
  <PresentationFormat>Widescreen</PresentationFormat>
  <Paragraphs>358</Paragraphs>
  <Slides>16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-apple-system</vt:lpstr>
      <vt:lpstr>Arial</vt:lpstr>
      <vt:lpstr>Calibri</vt:lpstr>
      <vt:lpstr>Calibri Light</vt:lpstr>
      <vt:lpstr>Office Theme</vt:lpstr>
      <vt:lpstr>Community Detection &amp; Importance ranking on detecting suspicious groups</vt:lpstr>
      <vt:lpstr>為何開始做這件事？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Winnie Wu</dc:creator>
  <cp:lastModifiedBy>Winnie Wu</cp:lastModifiedBy>
  <cp:revision>31</cp:revision>
  <dcterms:created xsi:type="dcterms:W3CDTF">2019-11-18T00:57:00Z</dcterms:created>
  <dcterms:modified xsi:type="dcterms:W3CDTF">2019-12-04T12:19:22Z</dcterms:modified>
</cp:coreProperties>
</file>