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66" r:id="rId12"/>
    <p:sldId id="265" r:id="rId13"/>
    <p:sldId id="268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15" autoAdjust="0"/>
  </p:normalViewPr>
  <p:slideViewPr>
    <p:cSldViewPr>
      <p:cViewPr>
        <p:scale>
          <a:sx n="75" d="100"/>
          <a:sy n="75" d="100"/>
        </p:scale>
        <p:origin x="-101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7F6-CE77-4CE5-BB43-E99165B4BFD3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06A1C-C0FB-49FA-992E-C756A946E04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Discussing performance and suitability (pages 78 and 79)</a:t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is based on the fact that, in order to find solutions to technical problems/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requirements, choices need to be made. This might involve choosing the most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materials for making products, choosing among standard components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from different suppliers, choosing the most efficient assembly/manufacturing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procedure, etc. The communication surrounding choices of this type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 such as appropriateness/suitability, effectiveness, efficiency, reliability, etc. The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discuss these issues is therefore the focus of this section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mtClean="0"/>
              <a:t> 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 useful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adequate/inadequate, appropriate/inappropriate, consistent/inconsistent,</a:t>
            </a:r>
            <a:b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economical/uneconomical, effective/ineffective, cost-effective, efficient/inefficient,</a:t>
            </a:r>
            <a:b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reliable/unreliable, sufficient/insufficient,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8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2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5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58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b 2 e 3 c 4 a 5 f 6 d</a:t>
            </a:r>
            <a:r>
              <a:rPr lang="pt-BR" dirty="0" smtClean="0"/>
              <a:t> </a:t>
            </a:r>
            <a:br>
              <a:rPr lang="pt-B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3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b 2 e 3 c 4 a 5 f 6 d</a:t>
            </a:r>
            <a:r>
              <a:rPr lang="pt-BR" dirty="0" smtClean="0"/>
              <a:t> </a:t>
            </a:r>
            <a:br>
              <a:rPr lang="pt-B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1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inappropriate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inconsistent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uneconomical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 ineffective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inefficient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unreliable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insufficient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unsuitable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6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inappropriate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inconsistent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uneconomical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 ineffective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inefficient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unreliable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insufficient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unsuitable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6A1C-C0FB-49FA-992E-C756A946E04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84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811B-5AB7-468C-AE1A-EEC157079438}" type="datetimeFigureOut">
              <a:rPr lang="fr-FR" smtClean="0"/>
              <a:pPr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BDBEF-F33E-4D4A-B2EC-EA6A9722B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nivers\Desktop\fourth%20year%20material\final%20Audios%20fourth%20year\29%2010_1.mp3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nivers\Desktop\fourth%20year%20material\final%20Audios%20fourth%20year\29%2010_1.mp3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421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214818"/>
            <a:ext cx="71564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428860" y="2571744"/>
            <a:ext cx="2172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</a:rPr>
              <a:t>inappropriate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4612" y="3571876"/>
            <a:ext cx="1943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</a:rPr>
              <a:t>inconsistent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3174" y="4572008"/>
            <a:ext cx="22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uneconomical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3174" y="5643578"/>
            <a:ext cx="186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 ineffective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9520" y="1643050"/>
            <a:ext cx="1644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inefficient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0958" y="2643182"/>
            <a:ext cx="1645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</a:rPr>
              <a:t>unreliable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72223" y="3643314"/>
            <a:ext cx="180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</a:rPr>
              <a:t>insufficient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58082" y="4572008"/>
            <a:ext cx="1849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unsuitable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29 10_1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572132" y="1357298"/>
            <a:ext cx="1050932" cy="105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384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i="1" dirty="0"/>
              <a:t>Before you begin </a:t>
            </a:r>
            <a:r>
              <a:rPr lang="en-US" sz="2400" b="1" i="1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E</a:t>
            </a:r>
            <a:r>
              <a:rPr lang="en-US" sz="2400" dirty="0" smtClean="0"/>
              <a:t>xplain </a:t>
            </a:r>
            <a:r>
              <a:rPr lang="en-US" sz="2400" dirty="0"/>
              <a:t>what is meant by </a:t>
            </a:r>
            <a:r>
              <a:rPr lang="en-US" sz="2400" b="1" i="1" dirty="0"/>
              <a:t>pushing the boundaries </a:t>
            </a:r>
            <a:r>
              <a:rPr lang="en-US" sz="2400" b="1" dirty="0">
                <a:solidFill>
                  <a:srgbClr val="00B050"/>
                </a:solidFill>
              </a:rPr>
              <a:t>(= trying to </a:t>
            </a:r>
            <a:r>
              <a:rPr lang="en-US" sz="2400" b="1" dirty="0" smtClean="0">
                <a:solidFill>
                  <a:srgbClr val="00B050"/>
                </a:solidFill>
              </a:rPr>
              <a:t>do things </a:t>
            </a:r>
            <a:r>
              <a:rPr lang="en-US" sz="2400" b="1" dirty="0">
                <a:solidFill>
                  <a:srgbClr val="00B050"/>
                </a:solidFill>
              </a:rPr>
              <a:t>that have never been done before</a:t>
            </a:r>
            <a:r>
              <a:rPr lang="en-US" sz="2400" b="1" dirty="0" smtClean="0">
                <a:solidFill>
                  <a:srgbClr val="00B050"/>
                </a:solidFill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</a:t>
            </a:r>
            <a:r>
              <a:rPr lang="en-US" sz="2400" dirty="0" smtClean="0"/>
              <a:t>Give examples </a:t>
            </a:r>
            <a:r>
              <a:rPr lang="en-US" sz="2400" dirty="0"/>
              <a:t>of </a:t>
            </a:r>
            <a:r>
              <a:rPr lang="en-US" sz="2400" dirty="0" smtClean="0"/>
              <a:t>engineering projects </a:t>
            </a:r>
            <a:r>
              <a:rPr lang="en-US" sz="2400" dirty="0"/>
              <a:t>that have pushed the boundaries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</a:t>
            </a:r>
            <a:r>
              <a:rPr lang="en-US" sz="2400" dirty="0" smtClean="0"/>
              <a:t>xplain </a:t>
            </a:r>
            <a:r>
              <a:rPr lang="en-US" sz="2400" dirty="0"/>
              <a:t>what is </a:t>
            </a:r>
            <a:r>
              <a:rPr lang="en-US" sz="2400" dirty="0" smtClean="0"/>
              <a:t>meant by </a:t>
            </a:r>
            <a:r>
              <a:rPr lang="en-US" sz="2400" b="1" i="1" dirty="0"/>
              <a:t>performance </a:t>
            </a:r>
            <a:r>
              <a:rPr lang="en-US" sz="2400" b="1" dirty="0">
                <a:solidFill>
                  <a:srgbClr val="00B050"/>
                </a:solidFill>
              </a:rPr>
              <a:t>(= how well something performs)</a:t>
            </a:r>
            <a:r>
              <a:rPr lang="en-US" sz="2400" b="1" dirty="0"/>
              <a:t> and </a:t>
            </a:r>
            <a:r>
              <a:rPr lang="en-US" sz="2400" b="1" i="1" dirty="0"/>
              <a:t>suitability </a:t>
            </a:r>
            <a:r>
              <a:rPr lang="en-US" sz="2400" b="1" dirty="0">
                <a:solidFill>
                  <a:srgbClr val="00B050"/>
                </a:solidFill>
              </a:rPr>
              <a:t>(= how suitable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something is for the job).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Explain </a:t>
            </a:r>
            <a:r>
              <a:rPr lang="en-US" sz="2400" dirty="0"/>
              <a:t>that to explore questions of </a:t>
            </a:r>
            <a:r>
              <a:rPr lang="en-US" sz="2400" b="1" dirty="0"/>
              <a:t>performance </a:t>
            </a:r>
            <a:r>
              <a:rPr lang="en-US" sz="2400" b="1" dirty="0" smtClean="0"/>
              <a:t>and suitability </a:t>
            </a:r>
            <a:r>
              <a:rPr lang="en-US" sz="2400" dirty="0"/>
              <a:t>this section looks at </a:t>
            </a:r>
            <a:r>
              <a:rPr lang="en-US" sz="2400" b="1" dirty="0"/>
              <a:t>the design of wind turbines.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271462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/>
              <a:t>They use the kinetic energy, movement of the wind, to generate</a:t>
            </a:r>
            <a:br>
              <a:rPr lang="en-US" sz="2400" b="1" dirty="0"/>
            </a:br>
            <a:r>
              <a:rPr lang="en-US" sz="2400" b="1" dirty="0"/>
              <a:t>electricity</a:t>
            </a:r>
            <a:r>
              <a:rPr lang="en-US" sz="24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Advantage</a:t>
            </a:r>
            <a:r>
              <a:rPr lang="en-US" sz="2400" b="1" dirty="0">
                <a:solidFill>
                  <a:srgbClr val="00B050"/>
                </a:solidFill>
              </a:rPr>
              <a:t>: </a:t>
            </a:r>
            <a:r>
              <a:rPr lang="en-US" sz="2400" b="1" dirty="0"/>
              <a:t>They use a renewable, non-polluting energy source that is </a:t>
            </a:r>
            <a:r>
              <a:rPr lang="en-US" sz="2400" b="1" dirty="0" smtClean="0"/>
              <a:t>readily available. </a:t>
            </a:r>
            <a:r>
              <a:rPr lang="en-US" sz="2400" b="1" dirty="0" smtClean="0">
                <a:solidFill>
                  <a:srgbClr val="FF0000"/>
                </a:solidFill>
              </a:rPr>
              <a:t>Disadvantages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b="1" dirty="0"/>
              <a:t>The wind is not constant, so wind turbines cannot function </a:t>
            </a:r>
            <a:r>
              <a:rPr lang="en-US" sz="2400" b="1" dirty="0" smtClean="0"/>
              <a:t>all the </a:t>
            </a:r>
            <a:r>
              <a:rPr lang="en-US" sz="2400" b="1" dirty="0"/>
              <a:t>time. They also have a major visual impact due to their height and </a:t>
            </a:r>
            <a:r>
              <a:rPr lang="en-US" sz="2400" b="1" dirty="0" smtClean="0"/>
              <a:t>size, and </a:t>
            </a:r>
            <a:r>
              <a:rPr lang="en-US" sz="2400" b="1" dirty="0"/>
              <a:t>are relatively noisy</a:t>
            </a:r>
            <a:r>
              <a:rPr lang="en-US" sz="24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/>
              <a:t>Locations exposed to the wind, such as high ground, flat areas and </a:t>
            </a:r>
            <a:r>
              <a:rPr lang="en-US" sz="2400" b="1" dirty="0" smtClean="0"/>
              <a:t>coastal areas </a:t>
            </a:r>
            <a:br>
              <a:rPr lang="en-US" sz="2400" b="1" dirty="0" smtClean="0"/>
            </a:b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2343"/>
            <a:ext cx="9144000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99592" y="1484784"/>
            <a:ext cx="77143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The blades </a:t>
            </a:r>
            <a:r>
              <a:rPr lang="en-US" sz="2000" dirty="0"/>
              <a:t>turn due to the airflow generated by the wind. To function</a:t>
            </a:r>
            <a:r>
              <a:rPr lang="en-US" sz="2000" dirty="0" smtClean="0"/>
              <a:t>, they </a:t>
            </a:r>
            <a:r>
              <a:rPr lang="en-US" sz="2000" dirty="0"/>
              <a:t>need to have a specially designed aerodynamic profile. They must also </a:t>
            </a:r>
            <a:r>
              <a:rPr lang="en-US" sz="2000" dirty="0" smtClean="0"/>
              <a:t>be stiff</a:t>
            </a:r>
            <a:r>
              <a:rPr lang="en-US" sz="2000" dirty="0"/>
              <a:t>, to avoid flexing and consequently hitting the tower, and relatively light </a:t>
            </a:r>
            <a:r>
              <a:rPr lang="en-US" sz="2000" dirty="0" smtClean="0"/>
              <a:t>to allow </a:t>
            </a:r>
            <a:r>
              <a:rPr lang="en-US" sz="2000" dirty="0"/>
              <a:t>them to turn </a:t>
            </a:r>
            <a:r>
              <a:rPr lang="en-US" sz="2000" dirty="0" smtClean="0"/>
              <a:t>easily.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The </a:t>
            </a:r>
            <a:r>
              <a:rPr lang="en-US" sz="2000" b="1" dirty="0"/>
              <a:t>tower </a:t>
            </a:r>
            <a:r>
              <a:rPr lang="en-US" sz="2000" dirty="0"/>
              <a:t>must be rigid, to resist the bending force generated by the </a:t>
            </a:r>
            <a:r>
              <a:rPr lang="en-US" sz="2000" dirty="0" smtClean="0"/>
              <a:t>pressure of </a:t>
            </a:r>
            <a:r>
              <a:rPr lang="en-US" sz="2000" dirty="0"/>
              <a:t>the wind. It must also have a relatively narrow profile, to </a:t>
            </a:r>
            <a:r>
              <a:rPr lang="en-US" sz="2000" dirty="0" err="1"/>
              <a:t>minimise</a:t>
            </a:r>
            <a:r>
              <a:rPr lang="en-US" sz="2000" dirty="0"/>
              <a:t> </a:t>
            </a:r>
            <a:r>
              <a:rPr lang="en-US" sz="2000" dirty="0" smtClean="0"/>
              <a:t>the aerodynamic </a:t>
            </a:r>
            <a:r>
              <a:rPr lang="en-US" sz="2000" dirty="0"/>
              <a:t>effect it has on the blades. When a blade is in the low </a:t>
            </a:r>
            <a:r>
              <a:rPr lang="en-US" sz="2000" dirty="0" smtClean="0"/>
              <a:t>position, aligned </a:t>
            </a:r>
            <a:r>
              <a:rPr lang="en-US" sz="2000" dirty="0"/>
              <a:t>with the tower, the pressure of the wind on the blade is reduced, </a:t>
            </a:r>
            <a:r>
              <a:rPr lang="en-US" sz="2000" dirty="0" smtClean="0"/>
              <a:t>reducing effectiveness</a:t>
            </a:r>
            <a:r>
              <a:rPr lang="en-US" sz="2000" dirty="0"/>
              <a:t>, and causing torsion in the turbine due to differential pressure on </a:t>
            </a:r>
            <a:r>
              <a:rPr lang="en-US" sz="2000" dirty="0" smtClean="0"/>
              <a:t>the higher </a:t>
            </a:r>
            <a:r>
              <a:rPr lang="en-US" sz="2000" dirty="0"/>
              <a:t>and lower </a:t>
            </a:r>
            <a:r>
              <a:rPr lang="en-US" sz="2000" dirty="0" smtClean="0"/>
              <a:t>blades.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The </a:t>
            </a:r>
            <a:r>
              <a:rPr lang="en-US" sz="2000" b="1" dirty="0"/>
              <a:t>turbine generates electricity </a:t>
            </a:r>
            <a:r>
              <a:rPr lang="en-US" sz="2000" dirty="0"/>
              <a:t>from the action of spinning. To </a:t>
            </a:r>
            <a:r>
              <a:rPr lang="en-US" sz="2000" dirty="0" smtClean="0"/>
              <a:t>function effectively</a:t>
            </a:r>
            <a:r>
              <a:rPr lang="en-US" sz="2000" dirty="0"/>
              <a:t>, it needs to </a:t>
            </a:r>
            <a:r>
              <a:rPr lang="en-US" sz="2000" dirty="0" err="1" smtClean="0"/>
              <a:t>minimise</a:t>
            </a:r>
            <a:r>
              <a:rPr lang="en-US" sz="2000" dirty="0" smtClean="0"/>
              <a:t>  </a:t>
            </a:r>
            <a:r>
              <a:rPr lang="en-US" sz="2000" dirty="0"/>
              <a:t>friction. It must also resist the severe </a:t>
            </a:r>
            <a:r>
              <a:rPr lang="en-US" sz="2000" dirty="0" smtClean="0"/>
              <a:t>weather which </a:t>
            </a:r>
            <a:r>
              <a:rPr lang="en-US" sz="2000" dirty="0"/>
              <a:t>is common in the areas where wind turbines are located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9 10_1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7500958" y="2857496"/>
            <a:ext cx="1265245" cy="126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0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/>
              <a:t>The </a:t>
            </a:r>
            <a:r>
              <a:rPr lang="en-US" sz="2800" b="1" dirty="0" smtClean="0"/>
              <a:t>tower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/>
              <a:t>Corrosion due to the presence of </a:t>
            </a:r>
            <a:r>
              <a:rPr lang="en-US" sz="2800" b="1" dirty="0" smtClean="0"/>
              <a:t>saltwater</a:t>
            </a: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Steel </a:t>
            </a:r>
            <a:r>
              <a:rPr lang="en-US" sz="2800" b="1" dirty="0"/>
              <a:t>and reinforced </a:t>
            </a:r>
            <a:r>
              <a:rPr lang="en-US" sz="2800" b="1" dirty="0" smtClean="0"/>
              <a:t>concrete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/>
              <a:t>Because in reinforced-concrete coastal </a:t>
            </a:r>
            <a:r>
              <a:rPr lang="en-US" sz="2800" b="1" dirty="0" smtClean="0"/>
              <a:t>defenses, </a:t>
            </a:r>
            <a:r>
              <a:rPr lang="en-US" sz="2800" b="1" dirty="0"/>
              <a:t>the steel reinforcement </a:t>
            </a:r>
            <a:r>
              <a:rPr lang="en-US" sz="2800" b="1" dirty="0" smtClean="0"/>
              <a:t>is often </a:t>
            </a:r>
            <a:r>
              <a:rPr lang="en-US" sz="2800" b="1" dirty="0"/>
              <a:t>exposed, due to erosion, and rusts as a </a:t>
            </a:r>
            <a:r>
              <a:rPr lang="en-US" sz="2800" b="1" dirty="0" smtClean="0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That </a:t>
            </a:r>
            <a:r>
              <a:rPr lang="en-US" sz="2800" b="1" dirty="0"/>
              <a:t>just because an installation requires regular maintenance, that </a:t>
            </a:r>
            <a:r>
              <a:rPr lang="en-US" sz="2800" b="1" dirty="0" smtClean="0"/>
              <a:t>doesn’t necessarily </a:t>
            </a:r>
            <a:r>
              <a:rPr lang="en-US" sz="2800" b="1" dirty="0"/>
              <a:t>mean it’s </a:t>
            </a:r>
            <a:r>
              <a:rPr lang="en-US" sz="2800" b="1" dirty="0" smtClean="0"/>
              <a:t>unreliable</a:t>
            </a: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/>
              <a:t>A comparison of the difference between the construction cost of a </a:t>
            </a:r>
            <a:r>
              <a:rPr lang="en-US" sz="2800" b="1" dirty="0" smtClean="0"/>
              <a:t>reinforced concrete </a:t>
            </a:r>
            <a:r>
              <a:rPr lang="en-US" sz="2800" b="1" dirty="0"/>
              <a:t>tower and the cost of repainting a steel tower over the period of </a:t>
            </a:r>
            <a:r>
              <a:rPr lang="en-US" sz="2800" b="1" dirty="0" smtClean="0"/>
              <a:t>a concrete </a:t>
            </a:r>
            <a:r>
              <a:rPr lang="en-US" sz="2800" b="1" dirty="0"/>
              <a:t>tower’s lifespan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2008"/>
            <a:ext cx="914400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2008"/>
            <a:ext cx="914400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3071802" y="178592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b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071802" y="250030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86116" y="342900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71802" y="428625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71802" y="514351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00364" y="585789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887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408</Words>
  <Application>Microsoft Office PowerPoint</Application>
  <PresentationFormat>Affichage à l'écran (4:3)</PresentationFormat>
  <Paragraphs>56</Paragraphs>
  <Slides>14</Slides>
  <Notes>9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univers</dc:creator>
  <cp:lastModifiedBy>HP</cp:lastModifiedBy>
  <cp:revision>10</cp:revision>
  <dcterms:created xsi:type="dcterms:W3CDTF">2021-08-22T15:49:48Z</dcterms:created>
  <dcterms:modified xsi:type="dcterms:W3CDTF">2022-11-28T23:20:55Z</dcterms:modified>
</cp:coreProperties>
</file>