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68" autoAdjust="0"/>
  </p:normalViewPr>
  <p:slideViewPr>
    <p:cSldViewPr>
      <p:cViewPr>
        <p:scale>
          <a:sx n="55" d="100"/>
          <a:sy n="55" d="100"/>
        </p:scale>
        <p:origin x="-15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F135-8EC5-41D9-8A14-16532FB94CBD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F298-9F41-4E01-B574-D908B2ED38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9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will find the following vocabulary useful in this section.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..., cause ... to ..., consequently ..., due to ..., owing to ..., result in ...,</a:t>
            </a:r>
            <a:b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...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F298-9F41-4E01-B574-D908B2ED38B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F298-9F41-4E01-B574-D908B2ED38B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because of; due to; owing to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result of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because of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caused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consequently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F298-9F41-4E01-B574-D908B2ED38B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because of / due to / owing to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caused; consequently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because of / due to / owing to; resulted in; consequently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F298-9F41-4E01-B574-D908B2ED38B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Answers</a:t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audioscript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9.6 on page 94</a:t>
            </a:r>
            <a:r>
              <a:rPr lang="en-US" dirty="0" smtClean="0"/>
              <a:t> 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F298-9F41-4E01-B574-D908B2ED38B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F821-0347-496B-825A-2DD83A5D63FC}" type="datetimeFigureOut">
              <a:rPr lang="fr-FR" smtClean="0"/>
              <a:pPr/>
              <a:t>11/12/2022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1AB8-0F76-40DC-A1C4-E11C07B1FCD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univers\Desktop\fourth%20year%20material\final%20Audios%20fourth%20year\28%209_6.mp3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143380"/>
            <a:ext cx="598963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2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Discussing causes and effects (pages 76 and 77)</a:t>
            </a:r>
            <a:br>
              <a:rPr lang="en-US" sz="2400" b="1" dirty="0" smtClean="0"/>
            </a:br>
            <a:r>
              <a:rPr lang="en-US" sz="2400" dirty="0" smtClean="0"/>
              <a:t>Having focused on </a:t>
            </a:r>
            <a:r>
              <a:rPr lang="en-US" sz="2400" i="1" dirty="0" smtClean="0"/>
              <a:t>predictions and theories </a:t>
            </a:r>
            <a:r>
              <a:rPr lang="en-US" sz="2400" dirty="0" smtClean="0"/>
              <a:t>(from discussions before tests and experiments take place) and </a:t>
            </a:r>
            <a:r>
              <a:rPr lang="en-US" sz="2400" i="1" dirty="0" smtClean="0"/>
              <a:t>comparing results with expectations </a:t>
            </a:r>
            <a:r>
              <a:rPr lang="en-US" sz="2400" dirty="0" smtClean="0"/>
              <a:t>(discussing how tests turned out), we now move on to discussing the </a:t>
            </a:r>
            <a:r>
              <a:rPr lang="en-US" sz="2400" i="1" dirty="0" smtClean="0"/>
              <a:t>reasons </a:t>
            </a:r>
            <a:r>
              <a:rPr lang="en-US" sz="2400" dirty="0" smtClean="0"/>
              <a:t>for the results of tests, by looking at the language used to relate to </a:t>
            </a:r>
            <a:r>
              <a:rPr lang="en-US" sz="2400" i="1" dirty="0" smtClean="0"/>
              <a:t>causes and effects</a:t>
            </a:r>
            <a:r>
              <a:rPr lang="en-US" sz="2400" dirty="0" smtClean="0"/>
              <a:t>. This </a:t>
            </a:r>
            <a:r>
              <a:rPr lang="en-US" sz="2400" smtClean="0"/>
              <a:t>is clearly important </a:t>
            </a:r>
            <a:r>
              <a:rPr lang="en-US" sz="2400" dirty="0" smtClean="0"/>
              <a:t>language in many aspects of engineering, from developing new devices and</a:t>
            </a:r>
            <a:br>
              <a:rPr lang="en-US" sz="2400" dirty="0" smtClean="0"/>
            </a:br>
            <a:r>
              <a:rPr lang="en-US" sz="2400" dirty="0" smtClean="0"/>
              <a:t>technologies to trouble-shooting existing devices and installations </a:t>
            </a:r>
            <a:br>
              <a:rPr lang="en-US" sz="2400" dirty="0" smtClean="0"/>
            </a:b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3999" cy="268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270301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Possible </a:t>
            </a:r>
            <a:r>
              <a:rPr lang="en-US" sz="2400" b="1" dirty="0"/>
              <a:t>causes</a:t>
            </a:r>
            <a:r>
              <a:rPr lang="en-US" sz="2400" dirty="0"/>
              <a:t>: the </a:t>
            </a:r>
            <a:r>
              <a:rPr lang="en-US" sz="2400" dirty="0" err="1"/>
              <a:t>tyre</a:t>
            </a:r>
            <a:r>
              <a:rPr lang="en-US" sz="2400" dirty="0"/>
              <a:t> is inadequately inflated or </a:t>
            </a:r>
            <a:r>
              <a:rPr lang="en-US" sz="2400" dirty="0" smtClean="0"/>
              <a:t>punctured </a:t>
            </a:r>
            <a:r>
              <a:rPr lang="en-US" sz="2400" b="1" dirty="0" smtClean="0"/>
              <a:t>Possible </a:t>
            </a:r>
            <a:r>
              <a:rPr lang="en-US" sz="2400" b="1" dirty="0"/>
              <a:t>effects</a:t>
            </a:r>
            <a:r>
              <a:rPr lang="en-US" sz="2400" dirty="0"/>
              <a:t>: the </a:t>
            </a:r>
            <a:r>
              <a:rPr lang="en-US" sz="2400" dirty="0" err="1"/>
              <a:t>tyre</a:t>
            </a:r>
            <a:r>
              <a:rPr lang="en-US" sz="2400" dirty="0"/>
              <a:t> could blow out (explode) / the </a:t>
            </a:r>
            <a:r>
              <a:rPr lang="en-US" sz="2400" dirty="0" err="1"/>
              <a:t>tyre</a:t>
            </a:r>
            <a:r>
              <a:rPr lang="en-US" sz="2400" dirty="0"/>
              <a:t> will wear rapidly </a:t>
            </a:r>
            <a:r>
              <a:rPr lang="en-US" sz="2400" dirty="0" smtClean="0"/>
              <a:t>/ become damaged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dirty="0"/>
              <a:t>Possible causes</a:t>
            </a:r>
            <a:r>
              <a:rPr lang="en-US" sz="2400" dirty="0"/>
              <a:t>: a surge in the power supply, too much power being</a:t>
            </a:r>
            <a:br>
              <a:rPr lang="en-US" sz="2400" dirty="0"/>
            </a:br>
            <a:r>
              <a:rPr lang="en-US" sz="2400" dirty="0"/>
              <a:t>demanded, a short </a:t>
            </a:r>
            <a:r>
              <a:rPr lang="en-US" sz="2400" dirty="0" smtClean="0"/>
              <a:t>circuit   </a:t>
            </a:r>
            <a:r>
              <a:rPr lang="en-US" sz="2400" b="1" dirty="0" smtClean="0"/>
              <a:t>Possible </a:t>
            </a:r>
            <a:r>
              <a:rPr lang="en-US" sz="2400" b="1" dirty="0"/>
              <a:t>effect</a:t>
            </a:r>
            <a:r>
              <a:rPr lang="en-US" sz="2400" dirty="0"/>
              <a:t>: a circuit breaker being triggered, overheating and damage </a:t>
            </a:r>
            <a:r>
              <a:rPr lang="en-US" sz="2400" dirty="0" smtClean="0"/>
              <a:t>to conductors </a:t>
            </a:r>
            <a:r>
              <a:rPr lang="en-US" sz="2400" dirty="0"/>
              <a:t>and </a:t>
            </a:r>
            <a:r>
              <a:rPr lang="en-US" sz="2400" dirty="0" smtClean="0"/>
              <a:t>components</a:t>
            </a:r>
          </a:p>
          <a:p>
            <a:pPr marL="457200" indent="-457200"/>
            <a:r>
              <a:rPr lang="en-US" sz="2400" b="1" dirty="0" smtClean="0"/>
              <a:t>3.    Possible </a:t>
            </a:r>
            <a:r>
              <a:rPr lang="en-US" sz="2400" b="1" dirty="0"/>
              <a:t>cause</a:t>
            </a:r>
            <a:r>
              <a:rPr lang="en-US" sz="2400" dirty="0"/>
              <a:t>: there is inadequate paint cover to protect the </a:t>
            </a:r>
            <a:r>
              <a:rPr lang="en-US" sz="2400" dirty="0" smtClean="0"/>
              <a:t>hull   </a:t>
            </a:r>
            <a:r>
              <a:rPr lang="en-US" sz="2400" b="1" dirty="0" smtClean="0"/>
              <a:t>Possible </a:t>
            </a:r>
            <a:r>
              <a:rPr lang="en-US" sz="2400" b="1" dirty="0"/>
              <a:t>effect: </a:t>
            </a:r>
            <a:r>
              <a:rPr lang="en-US" sz="2400" dirty="0"/>
              <a:t>the hull will degrade rapidly / could fail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14422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400" dirty="0">
                <a:solidFill>
                  <a:srgbClr val="FF0000"/>
                </a:solidFill>
              </a:rPr>
              <a:t>A mistake with a chicken gun has made clever, technical people look like fools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16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3116"/>
            <a:ext cx="91440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4272677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To </a:t>
            </a:r>
            <a:r>
              <a:rPr lang="en-US" sz="2400" dirty="0"/>
              <a:t>fire dead chickens in order to test aircraft engines and </a:t>
            </a:r>
            <a:r>
              <a:rPr lang="en-US" sz="2400" dirty="0" smtClean="0"/>
              <a:t>windshields for </a:t>
            </a:r>
            <a:r>
              <a:rPr lang="en-US" sz="2400" dirty="0"/>
              <a:t>their resistance to bird </a:t>
            </a:r>
            <a:r>
              <a:rPr lang="en-US" sz="2400" dirty="0" smtClean="0"/>
              <a:t>strikes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Because </a:t>
            </a:r>
            <a:r>
              <a:rPr lang="en-US" sz="2400" dirty="0"/>
              <a:t>it was a high-speed train and bird strikes were a potential </a:t>
            </a:r>
            <a:r>
              <a:rPr lang="en-US" sz="2400" dirty="0" smtClean="0"/>
              <a:t>danger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The chicken broke through both the windshield and the back of the </a:t>
            </a:r>
            <a:r>
              <a:rPr lang="en-US" sz="2400" dirty="0" smtClean="0"/>
              <a:t>driver’s compartment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53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357686" y="1357298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Answer:  They </a:t>
            </a:r>
            <a:r>
              <a:rPr lang="en-US" sz="2400" dirty="0">
                <a:solidFill>
                  <a:srgbClr val="FF0000"/>
                </a:solidFill>
              </a:rPr>
              <a:t>used a frozen chicken.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15074" y="3714752"/>
            <a:ext cx="15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because of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4143380"/>
            <a:ext cx="300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due to; owing to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3702" y="4572008"/>
            <a:ext cx="1317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result of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5072074"/>
            <a:ext cx="1628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because of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6182" y="5429264"/>
            <a:ext cx="1141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caused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6380" y="6396335"/>
            <a:ext cx="1966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consequently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42910" y="2500306"/>
            <a:ext cx="1622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because of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100" y="4214818"/>
            <a:ext cx="1072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caused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8" y="4214818"/>
            <a:ext cx="1966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consequently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7620" y="5286388"/>
            <a:ext cx="1628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because of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5643578"/>
            <a:ext cx="1077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due to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992" y="6000768"/>
            <a:ext cx="1897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consequently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429132"/>
            <a:ext cx="914400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28 9_6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tretch>
            <a:fillRect/>
          </a:stretch>
        </p:blipFill>
        <p:spPr>
          <a:xfrm>
            <a:off x="8215306" y="4000504"/>
            <a:ext cx="92869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2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193</Words>
  <Application>Microsoft Office PowerPoint</Application>
  <PresentationFormat>Affichage à l'écran (4:3)</PresentationFormat>
  <Paragraphs>33</Paragraphs>
  <Slides>9</Slides>
  <Notes>5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univers</dc:creator>
  <cp:lastModifiedBy>HP</cp:lastModifiedBy>
  <cp:revision>3</cp:revision>
  <dcterms:created xsi:type="dcterms:W3CDTF">2021-08-22T13:48:58Z</dcterms:created>
  <dcterms:modified xsi:type="dcterms:W3CDTF">2022-12-11T18:24:48Z</dcterms:modified>
</cp:coreProperties>
</file>