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76" autoAdjust="0"/>
  </p:normalViewPr>
  <p:slideViewPr>
    <p:cSldViewPr>
      <p:cViewPr>
        <p:scale>
          <a:sx n="72" d="100"/>
          <a:sy n="72" d="100"/>
        </p:scale>
        <p:origin x="-1100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A894B23-18D4-4C06-99CA-3764C9576F1E}" type="datetimeFigureOut">
              <a:rPr lang="ar-EG" smtClean="0"/>
              <a:t>02/03/1444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6759552-8858-4865-81E9-64F929D1934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230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13229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0945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546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7813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5583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7775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589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990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97894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0130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183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017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07756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0037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0147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94459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66964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2431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7056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849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849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71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6919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789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8518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95489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1545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97132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35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4163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382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647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7545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450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90859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59552-8858-4865-81E9-64F929D1934A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412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Unit One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Technology in use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532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100" dirty="0"/>
              <a:t>3 a </a:t>
            </a:r>
            <a:r>
              <a:rPr lang="en-US" sz="3100" dirty="0" smtClean="0"/>
              <a:t>match </a:t>
            </a:r>
            <a:r>
              <a:rPr lang="en-US" sz="3100" dirty="0"/>
              <a:t>the applications and </a:t>
            </a:r>
            <a:r>
              <a:rPr lang="en-US" sz="3100" dirty="0" smtClean="0"/>
              <a:t>descriptions</a:t>
            </a:r>
            <a:r>
              <a:rPr lang="en-US" b="1" dirty="0"/>
              <a:t/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/>
              <a:t>Answers</a:t>
            </a:r>
            <a:endParaRPr lang="en-GB" b="1" dirty="0"/>
          </a:p>
          <a:p>
            <a:r>
              <a:rPr lang="en-GB" dirty="0" smtClean="0">
                <a:solidFill>
                  <a:srgbClr val="FF0000"/>
                </a:solidFill>
              </a:rPr>
              <a:t>1 c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2 </a:t>
            </a:r>
            <a:r>
              <a:rPr lang="en-GB" dirty="0">
                <a:solidFill>
                  <a:srgbClr val="FF0000"/>
                </a:solidFill>
              </a:rPr>
              <a:t>d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3 </a:t>
            </a:r>
            <a:r>
              <a:rPr lang="en-GB" dirty="0">
                <a:solidFill>
                  <a:srgbClr val="FF0000"/>
                </a:solidFill>
              </a:rPr>
              <a:t>b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4 </a:t>
            </a:r>
            <a:r>
              <a:rPr lang="en-GB" dirty="0">
                <a:solidFill>
                  <a:srgbClr val="FF0000"/>
                </a:solidFill>
              </a:rPr>
              <a:t>f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5 </a:t>
            </a:r>
            <a:r>
              <a:rPr lang="en-GB" dirty="0">
                <a:solidFill>
                  <a:srgbClr val="FF0000"/>
                </a:solidFill>
              </a:rPr>
              <a:t>a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6 e</a:t>
            </a:r>
          </a:p>
          <a:p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5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3a Extension </a:t>
            </a:r>
            <a:r>
              <a:rPr lang="en-GB" sz="3200" b="1" dirty="0">
                <a:solidFill>
                  <a:srgbClr val="FF0000"/>
                </a:solidFill>
              </a:rPr>
              <a:t>activity: more vocabulary</a:t>
            </a:r>
            <a:r>
              <a:rPr lang="en-GB" sz="3200" b="1" dirty="0"/>
              <a:t/>
            </a:r>
            <a:br>
              <a:rPr lang="en-GB" sz="3200" b="1" dirty="0"/>
            </a:b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surveying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dirty="0"/>
              <a:t>recording the precise positions of natural features and structures,</a:t>
            </a:r>
          </a:p>
          <a:p>
            <a:r>
              <a:rPr lang="en-US" sz="2000" dirty="0"/>
              <a:t>often in order to draw up maps or plans (a survey/a surveyor)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geological</a:t>
            </a:r>
            <a:r>
              <a:rPr lang="en-US" sz="2000" i="1" dirty="0"/>
              <a:t> = </a:t>
            </a:r>
            <a:r>
              <a:rPr lang="en-US" sz="2000" dirty="0"/>
              <a:t>related to the ground/rocks/soil (geology, a geologist)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civil engineering </a:t>
            </a:r>
            <a:r>
              <a:rPr lang="en-US" sz="2000" i="1" dirty="0"/>
              <a:t>= </a:t>
            </a:r>
            <a:r>
              <a:rPr lang="en-US" sz="2000" dirty="0"/>
              <a:t>the design and construction of large structures such as</a:t>
            </a:r>
          </a:p>
          <a:p>
            <a:pPr lvl="1"/>
            <a:r>
              <a:rPr lang="en-US" sz="2000" dirty="0"/>
              <a:t>bridges, dams and skyscrapers, and infrastructure projects such as roads, railways</a:t>
            </a:r>
          </a:p>
          <a:p>
            <a:pPr lvl="1"/>
            <a:r>
              <a:rPr lang="en-GB" sz="2000" dirty="0"/>
              <a:t>and airports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avionics</a:t>
            </a:r>
            <a:r>
              <a:rPr lang="en-US" sz="2000" i="1" dirty="0"/>
              <a:t> = </a:t>
            </a:r>
            <a:r>
              <a:rPr lang="en-US" sz="2000" dirty="0"/>
              <a:t>electronic systems in aviation i.e. in planes and helicopters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maritime </a:t>
            </a:r>
            <a:r>
              <a:rPr lang="en-US" sz="2000" i="1" dirty="0"/>
              <a:t>= </a:t>
            </a:r>
            <a:r>
              <a:rPr lang="en-US" sz="2000" dirty="0"/>
              <a:t>related to the sea/shipping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61517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l"/>
            <a:r>
              <a:rPr lang="en-US" sz="3200" b="1" dirty="0"/>
              <a:t>3b SS complete the tasks in pairs.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US" b="1" dirty="0"/>
              <a:t>4 a </a:t>
            </a:r>
            <a:r>
              <a:rPr lang="en-US" b="1" dirty="0" smtClean="0"/>
              <a:t>SS complete </a:t>
            </a:r>
            <a:r>
              <a:rPr lang="en-US" b="1" dirty="0"/>
              <a:t>the </a:t>
            </a:r>
            <a:r>
              <a:rPr lang="en-US" b="1" dirty="0" smtClean="0"/>
              <a:t>extracts. </a:t>
            </a:r>
            <a:endParaRPr lang="en-US" b="1" dirty="0"/>
          </a:p>
          <a:p>
            <a:pPr marL="0" indent="0">
              <a:buNone/>
            </a:pPr>
            <a:r>
              <a:rPr lang="en-GB" b="1" dirty="0" smtClean="0"/>
              <a:t>Answers</a:t>
            </a:r>
            <a:endParaRPr lang="en-GB" b="1" dirty="0"/>
          </a:p>
          <a:p>
            <a:r>
              <a:rPr lang="en-GB" dirty="0">
                <a:solidFill>
                  <a:srgbClr val="FF0000"/>
                </a:solidFill>
              </a:rPr>
              <a:t>1 allows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2 </a:t>
            </a:r>
            <a:r>
              <a:rPr lang="en-GB" dirty="0">
                <a:solidFill>
                  <a:srgbClr val="FF0000"/>
                </a:solidFill>
              </a:rPr>
              <a:t>prevents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3 </a:t>
            </a:r>
            <a:r>
              <a:rPr lang="en-GB" dirty="0">
                <a:solidFill>
                  <a:srgbClr val="FF0000"/>
                </a:solidFill>
              </a:rPr>
              <a:t>ensures; enables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4b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SS </a:t>
            </a:r>
            <a:r>
              <a:rPr lang="en-US" b="1" dirty="0"/>
              <a:t>match the words and synonyms.</a:t>
            </a:r>
          </a:p>
          <a:p>
            <a:r>
              <a:rPr lang="en-GB" b="1" dirty="0"/>
              <a:t>Answers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1 ensures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2 allows/enables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3 </a:t>
            </a:r>
            <a:r>
              <a:rPr lang="en-GB" dirty="0">
                <a:solidFill>
                  <a:srgbClr val="FF0000"/>
                </a:solidFill>
              </a:rPr>
              <a:t>prevents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4c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SS complete </a:t>
            </a:r>
            <a:r>
              <a:rPr lang="en-US" b="1" dirty="0"/>
              <a:t>the extract.</a:t>
            </a:r>
          </a:p>
          <a:p>
            <a:r>
              <a:rPr lang="en-GB" b="1" dirty="0"/>
              <a:t>Answers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1 allow/enable 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2 </a:t>
            </a:r>
            <a:r>
              <a:rPr lang="en-GB" dirty="0">
                <a:solidFill>
                  <a:srgbClr val="FF0000"/>
                </a:solidFill>
              </a:rPr>
              <a:t>allow/enable 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3 ensure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 allow/enable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5 prevent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699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5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GB" b="1" dirty="0"/>
              <a:t>Resource sheet 1a</a:t>
            </a:r>
          </a:p>
          <a:p>
            <a:r>
              <a:rPr lang="en-US" sz="2800" b="1" dirty="0"/>
              <a:t>Make notes on the product you have chosen to help you describe it to </a:t>
            </a:r>
            <a:r>
              <a:rPr lang="en-US" sz="2800" b="1" dirty="0" smtClean="0"/>
              <a:t>your </a:t>
            </a:r>
            <a:r>
              <a:rPr lang="en-GB" sz="2800" b="1" dirty="0" smtClean="0"/>
              <a:t>partner</a:t>
            </a:r>
            <a:r>
              <a:rPr lang="en-GB" sz="2800" b="1" dirty="0"/>
              <a:t>.</a:t>
            </a:r>
          </a:p>
          <a:p>
            <a:r>
              <a:rPr lang="en-GB" sz="2800" dirty="0"/>
              <a:t>Name of product Application</a:t>
            </a:r>
          </a:p>
          <a:p>
            <a:r>
              <a:rPr lang="en-US" sz="2800" dirty="0"/>
              <a:t>(what the product is used for)</a:t>
            </a:r>
          </a:p>
          <a:p>
            <a:r>
              <a:rPr lang="en-GB" sz="2800" dirty="0"/>
              <a:t>Functions and features</a:t>
            </a:r>
          </a:p>
          <a:p>
            <a:r>
              <a:rPr lang="en-US" sz="2800" dirty="0"/>
              <a:t>(what the product does and has</a:t>
            </a:r>
            <a:r>
              <a:rPr lang="en-US" sz="2800" dirty="0" smtClean="0"/>
              <a:t>)</a:t>
            </a:r>
          </a:p>
          <a:p>
            <a:endParaRPr lang="ar-EG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Useful language </a:t>
            </a:r>
            <a:endParaRPr lang="en-US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product’s main use is ...</a:t>
            </a:r>
          </a:p>
          <a:p>
            <a:r>
              <a:rPr lang="en-US" i="1" dirty="0"/>
              <a:t>The main users of the product are ...</a:t>
            </a:r>
          </a:p>
          <a:p>
            <a:r>
              <a:rPr lang="en-US" i="1" dirty="0"/>
              <a:t>The product is used to ...</a:t>
            </a:r>
          </a:p>
          <a:p>
            <a:r>
              <a:rPr lang="en-GB" i="1" dirty="0"/>
              <a:t>It’s used for ...</a:t>
            </a:r>
            <a:r>
              <a:rPr lang="en-GB" i="1" dirty="0" err="1"/>
              <a:t>ing</a:t>
            </a:r>
            <a:endParaRPr lang="en-GB" i="1" dirty="0"/>
          </a:p>
          <a:p>
            <a:r>
              <a:rPr lang="en-GB" i="1" dirty="0"/>
              <a:t>It’s useful for ...</a:t>
            </a:r>
            <a:r>
              <a:rPr lang="en-GB" i="1" dirty="0" err="1"/>
              <a:t>ing</a:t>
            </a:r>
            <a:endParaRPr lang="en-GB" i="1" dirty="0"/>
          </a:p>
          <a:p>
            <a:r>
              <a:rPr lang="en-US" i="1" dirty="0"/>
              <a:t>(The product) enables you to ...</a:t>
            </a:r>
          </a:p>
          <a:p>
            <a:r>
              <a:rPr lang="en-US" i="1" dirty="0"/>
              <a:t>(The product) allows you to ...</a:t>
            </a:r>
          </a:p>
          <a:p>
            <a:r>
              <a:rPr lang="en-GB" i="1" dirty="0"/>
              <a:t>(This feature) ensures that ...</a:t>
            </a:r>
          </a:p>
          <a:p>
            <a:r>
              <a:rPr lang="en-US" i="1" dirty="0"/>
              <a:t>(This feature) prevents ... from ...</a:t>
            </a:r>
            <a:r>
              <a:rPr lang="en-US" i="1" dirty="0" err="1"/>
              <a:t>ing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5328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2413338"/>
            <a:ext cx="7391400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200" b="1" dirty="0"/>
              <a:t>Explaining how technology works</a:t>
            </a:r>
          </a:p>
          <a:p>
            <a:r>
              <a:rPr lang="en-GB" sz="3200" b="1" dirty="0"/>
              <a:t>Language note</a:t>
            </a:r>
          </a:p>
          <a:p>
            <a:r>
              <a:rPr lang="en-US" sz="3200" dirty="0"/>
              <a:t>You will find the following vocabulary useful in this section.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attach, fix, connect, link, support, carry, drive, power, propel, control, lift, raise,</a:t>
            </a:r>
          </a:p>
          <a:p>
            <a:r>
              <a:rPr lang="en-GB" sz="3200" i="1" dirty="0">
                <a:solidFill>
                  <a:srgbClr val="FF0000"/>
                </a:solidFill>
              </a:rPr>
              <a:t>ascend, transport</a:t>
            </a:r>
            <a:endParaRPr lang="ar-EG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3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166843"/>
            <a:ext cx="7239000" cy="4278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6 a </a:t>
            </a:r>
            <a:r>
              <a:rPr lang="en-US" sz="2400" b="1" dirty="0" smtClean="0"/>
              <a:t>SS discuss </a:t>
            </a:r>
            <a:r>
              <a:rPr lang="en-US" sz="2400" b="1" dirty="0"/>
              <a:t>the questions in pairs.</a:t>
            </a:r>
          </a:p>
          <a:p>
            <a:r>
              <a:rPr lang="en-GB" sz="2400" b="1" i="1" dirty="0"/>
              <a:t>Before you begin …</a:t>
            </a:r>
          </a:p>
          <a:p>
            <a:r>
              <a:rPr lang="en-US" sz="2400" b="1" dirty="0"/>
              <a:t>Look at the meaning of the following terms.</a:t>
            </a: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r>
              <a:rPr lang="en-US" sz="2000" i="1" dirty="0" smtClean="0">
                <a:solidFill>
                  <a:srgbClr val="FF0000"/>
                </a:solidFill>
              </a:rPr>
              <a:t>space </a:t>
            </a:r>
            <a:r>
              <a:rPr lang="en-US" sz="2000" i="1" dirty="0">
                <a:solidFill>
                  <a:srgbClr val="FF0000"/>
                </a:solidFill>
              </a:rPr>
              <a:t>ship </a:t>
            </a:r>
            <a:r>
              <a:rPr lang="en-US" sz="2000" dirty="0">
                <a:solidFill>
                  <a:srgbClr val="FF0000"/>
                </a:solidFill>
              </a:rPr>
              <a:t>vs. </a:t>
            </a:r>
            <a:r>
              <a:rPr lang="en-US" sz="2000" i="1" dirty="0">
                <a:solidFill>
                  <a:srgbClr val="FF0000"/>
                </a:solidFill>
              </a:rPr>
              <a:t>space station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payload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>
                <a:solidFill>
                  <a:srgbClr val="002060"/>
                </a:solidFill>
              </a:rPr>
              <a:t>meaning </a:t>
            </a:r>
            <a:r>
              <a:rPr lang="en-US" sz="2000" i="1" dirty="0">
                <a:solidFill>
                  <a:srgbClr val="002060"/>
                </a:solidFill>
              </a:rPr>
              <a:t>load</a:t>
            </a:r>
            <a:r>
              <a:rPr lang="en-US" sz="2000" dirty="0">
                <a:solidFill>
                  <a:srgbClr val="002060"/>
                </a:solidFill>
              </a:rPr>
              <a:t>, usually used in the context of space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environmentally unfriendly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>
                <a:solidFill>
                  <a:srgbClr val="002060"/>
                </a:solidFill>
              </a:rPr>
              <a:t>opposite of </a:t>
            </a:r>
            <a:r>
              <a:rPr lang="en-US" sz="2000" i="1" dirty="0">
                <a:solidFill>
                  <a:srgbClr val="002060"/>
                </a:solidFill>
              </a:rPr>
              <a:t>environmentally friendly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orbital space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>
                <a:solidFill>
                  <a:srgbClr val="002060"/>
                </a:solidFill>
              </a:rPr>
              <a:t>the height above which objects orbit the Earth, rather than </a:t>
            </a:r>
            <a:r>
              <a:rPr lang="en-US" sz="2000" dirty="0" smtClean="0">
                <a:solidFill>
                  <a:srgbClr val="002060"/>
                </a:solidFill>
              </a:rPr>
              <a:t>falling </a:t>
            </a:r>
            <a:r>
              <a:rPr lang="en-GB" sz="2000" dirty="0" smtClean="0">
                <a:solidFill>
                  <a:srgbClr val="002060"/>
                </a:solidFill>
              </a:rPr>
              <a:t>rapidly </a:t>
            </a:r>
            <a:r>
              <a:rPr lang="en-GB" sz="2000" dirty="0">
                <a:solidFill>
                  <a:srgbClr val="002060"/>
                </a:solidFill>
              </a:rPr>
              <a:t>back to earth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geostationary orbit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>
                <a:solidFill>
                  <a:srgbClr val="002060"/>
                </a:solidFill>
              </a:rPr>
              <a:t>orbiting at the same speed as the Earth spins in order </a:t>
            </a:r>
            <a:r>
              <a:rPr lang="en-US" sz="2000" dirty="0" smtClean="0">
                <a:solidFill>
                  <a:srgbClr val="002060"/>
                </a:solidFill>
              </a:rPr>
              <a:t>to remain </a:t>
            </a:r>
            <a:r>
              <a:rPr lang="en-US" sz="2000" dirty="0">
                <a:solidFill>
                  <a:srgbClr val="002060"/>
                </a:solidFill>
              </a:rPr>
              <a:t>above the same point, above the equator, on the Earth’s surface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remote control </a:t>
            </a:r>
            <a:r>
              <a:rPr lang="en-US" sz="2000" dirty="0">
                <a:solidFill>
                  <a:srgbClr val="002060"/>
                </a:solidFill>
              </a:rPr>
              <a:t>= controlled from a distance</a:t>
            </a:r>
            <a:endParaRPr lang="ar-EG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0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59340"/>
            <a:ext cx="7924800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6c </a:t>
            </a:r>
            <a:r>
              <a:rPr lang="en-US" sz="2400" b="1" dirty="0"/>
              <a:t>Students match the verbs and definitions, referring back to the article in </a:t>
            </a:r>
            <a:r>
              <a:rPr lang="en-US" sz="2400" b="1" dirty="0" smtClean="0"/>
              <a:t>Exercise 6b </a:t>
            </a:r>
            <a:r>
              <a:rPr lang="en-US" sz="2400" b="1" dirty="0"/>
              <a:t>to see how the words are used in context.</a:t>
            </a:r>
          </a:p>
          <a:p>
            <a:r>
              <a:rPr lang="en-GB" b="1" dirty="0"/>
              <a:t>Answers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1 e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2 </a:t>
            </a:r>
            <a:r>
              <a:rPr lang="pt-BR" sz="2400" dirty="0">
                <a:solidFill>
                  <a:srgbClr val="FF0000"/>
                </a:solidFill>
              </a:rPr>
              <a:t>i </a:t>
            </a:r>
            <a:endParaRPr lang="pt-BR" sz="2400" dirty="0" smtClean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rgbClr val="FF0000"/>
                </a:solidFill>
              </a:rPr>
              <a:t>3 </a:t>
            </a:r>
            <a:r>
              <a:rPr lang="pt-BR" sz="2400" dirty="0">
                <a:solidFill>
                  <a:srgbClr val="FF0000"/>
                </a:solidFill>
              </a:rPr>
              <a:t>a </a:t>
            </a:r>
            <a:endParaRPr lang="pt-BR" sz="2400" dirty="0" smtClean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rgbClr val="FF0000"/>
                </a:solidFill>
              </a:rPr>
              <a:t>4 </a:t>
            </a:r>
            <a:r>
              <a:rPr lang="pt-BR" sz="2400" dirty="0">
                <a:solidFill>
                  <a:srgbClr val="FF0000"/>
                </a:solidFill>
              </a:rPr>
              <a:t>b </a:t>
            </a:r>
            <a:endParaRPr lang="pt-BR" sz="2400" dirty="0" smtClean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rgbClr val="FF0000"/>
                </a:solidFill>
              </a:rPr>
              <a:t>5 </a:t>
            </a:r>
            <a:r>
              <a:rPr lang="pt-BR" sz="2400" dirty="0">
                <a:solidFill>
                  <a:srgbClr val="FF0000"/>
                </a:solidFill>
              </a:rPr>
              <a:t>g </a:t>
            </a:r>
            <a:endParaRPr lang="pt-BR" sz="2400" dirty="0" smtClean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rgbClr val="FF0000"/>
                </a:solidFill>
              </a:rPr>
              <a:t>6 </a:t>
            </a:r>
            <a:r>
              <a:rPr lang="pt-BR" sz="2400" dirty="0">
                <a:solidFill>
                  <a:srgbClr val="FF0000"/>
                </a:solidFill>
              </a:rPr>
              <a:t>h </a:t>
            </a:r>
            <a:endParaRPr lang="pt-BR" sz="2400" dirty="0" smtClean="0">
              <a:solidFill>
                <a:srgbClr val="FF0000"/>
              </a:solidFill>
            </a:endParaRPr>
          </a:p>
          <a:p>
            <a:r>
              <a:rPr lang="pt-BR" sz="2400" dirty="0" smtClean="0">
                <a:solidFill>
                  <a:srgbClr val="FF0000"/>
                </a:solidFill>
              </a:rPr>
              <a:t>7 </a:t>
            </a:r>
            <a:r>
              <a:rPr lang="pt-BR" sz="2400" dirty="0">
                <a:solidFill>
                  <a:srgbClr val="FF0000"/>
                </a:solidFill>
              </a:rPr>
              <a:t>c</a:t>
            </a:r>
          </a:p>
          <a:p>
            <a:r>
              <a:rPr lang="en-GB" sz="2400" dirty="0">
                <a:solidFill>
                  <a:srgbClr val="FF0000"/>
                </a:solidFill>
              </a:rPr>
              <a:t>8 d </a:t>
            </a:r>
            <a:endParaRPr lang="en-GB" sz="2400" dirty="0" smtClean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</a:rPr>
              <a:t>9 f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620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b="1" dirty="0"/>
              <a:t>6b SS read the article and compare it to their answers in Exercise 6a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866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889844"/>
            <a:ext cx="77724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Language note</a:t>
            </a:r>
          </a:p>
          <a:p>
            <a:r>
              <a:rPr lang="en-US" sz="2400" dirty="0"/>
              <a:t>Some of the verbs have more than one meaning:</a:t>
            </a:r>
          </a:p>
          <a:p>
            <a:r>
              <a:rPr lang="en-GB" sz="2400" i="1" dirty="0">
                <a:solidFill>
                  <a:srgbClr val="FF0000"/>
                </a:solidFill>
              </a:rPr>
              <a:t>fix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 to attach, for example fix with bolts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 to remain still, for example fixed above a point on earth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 to repair, for example fix a puncture</a:t>
            </a:r>
          </a:p>
          <a:p>
            <a:r>
              <a:rPr lang="en-GB" sz="2400" i="1" dirty="0">
                <a:solidFill>
                  <a:srgbClr val="FF0000"/>
                </a:solidFill>
              </a:rPr>
              <a:t>carry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 to withstand a load, for example the columns carry the roof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 to transport, for example the conveyor belt carries boxes</a:t>
            </a:r>
          </a:p>
          <a:p>
            <a:r>
              <a:rPr lang="en-GB" sz="2400" i="1" dirty="0">
                <a:solidFill>
                  <a:srgbClr val="FF0000"/>
                </a:solidFill>
              </a:rPr>
              <a:t>drive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 to control, for example the driver drives the car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 to propel, for example the engine drives the wheels</a:t>
            </a:r>
            <a:endParaRPr lang="ar-E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Describing technical functions and applications</a:t>
            </a:r>
          </a:p>
          <a:p>
            <a:r>
              <a:rPr lang="en-US" dirty="0" smtClean="0"/>
              <a:t>Explaining </a:t>
            </a:r>
            <a:r>
              <a:rPr lang="en-US" dirty="0"/>
              <a:t>how technology works</a:t>
            </a:r>
          </a:p>
          <a:p>
            <a:r>
              <a:rPr lang="en-GB" dirty="0" smtClean="0"/>
              <a:t>Emphasising </a:t>
            </a:r>
            <a:r>
              <a:rPr lang="en-GB" dirty="0"/>
              <a:t>technical advantages</a:t>
            </a:r>
          </a:p>
          <a:p>
            <a:r>
              <a:rPr lang="en-US" dirty="0" smtClean="0"/>
              <a:t>Simplifying </a:t>
            </a:r>
            <a:r>
              <a:rPr lang="en-US" dirty="0"/>
              <a:t>and illustrating technical explanations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74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35846"/>
            <a:ext cx="7239000" cy="6278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i="1" dirty="0"/>
              <a:t>Before you begin </a:t>
            </a:r>
            <a:r>
              <a:rPr lang="en-GB" sz="2000" b="1" i="1" dirty="0" smtClean="0"/>
              <a:t>… </a:t>
            </a:r>
            <a:r>
              <a:rPr lang="en-US" sz="2000" b="1" dirty="0" smtClean="0"/>
              <a:t>Look </a:t>
            </a:r>
            <a:r>
              <a:rPr lang="en-US" sz="2000" b="1" dirty="0"/>
              <a:t>at the meaning of the following terms.</a:t>
            </a:r>
          </a:p>
          <a:p>
            <a:r>
              <a:rPr lang="en-GB" sz="2400" i="1" dirty="0">
                <a:solidFill>
                  <a:srgbClr val="FF0000"/>
                </a:solidFill>
              </a:rPr>
              <a:t>strength-to-weight ratio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This is the strength of a material relative to its weight. Frequently, the stronger </a:t>
            </a:r>
            <a:r>
              <a:rPr lang="en-US" sz="2400" dirty="0" smtClean="0">
                <a:solidFill>
                  <a:srgbClr val="002060"/>
                </a:solidFill>
              </a:rPr>
              <a:t>a material </a:t>
            </a:r>
            <a:r>
              <a:rPr lang="en-US" sz="2400" dirty="0">
                <a:solidFill>
                  <a:srgbClr val="002060"/>
                </a:solidFill>
              </a:rPr>
              <a:t>is, the heavier it is, and vice versa. For example, steel is strong and heavy</a:t>
            </a:r>
            <a:r>
              <a:rPr lang="en-US" sz="2400" dirty="0" smtClean="0">
                <a:solidFill>
                  <a:srgbClr val="002060"/>
                </a:solidFill>
              </a:rPr>
              <a:t>, and </a:t>
            </a:r>
            <a:r>
              <a:rPr lang="en-US" sz="2400" dirty="0">
                <a:solidFill>
                  <a:srgbClr val="002060"/>
                </a:solidFill>
              </a:rPr>
              <a:t>polystyrene is light and weak. Materials with a high strength-to-weight ratio </a:t>
            </a:r>
            <a:r>
              <a:rPr lang="en-US" sz="2400" dirty="0" smtClean="0">
                <a:solidFill>
                  <a:srgbClr val="002060"/>
                </a:solidFill>
              </a:rPr>
              <a:t>are both </a:t>
            </a:r>
            <a:r>
              <a:rPr lang="en-US" sz="2400" dirty="0">
                <a:solidFill>
                  <a:srgbClr val="002060"/>
                </a:solidFill>
              </a:rPr>
              <a:t>strong </a:t>
            </a:r>
            <a:r>
              <a:rPr lang="en-US" sz="2400" i="1" dirty="0">
                <a:solidFill>
                  <a:srgbClr val="002060"/>
                </a:solidFill>
              </a:rPr>
              <a:t>and </a:t>
            </a:r>
            <a:r>
              <a:rPr lang="en-US" sz="2400" dirty="0">
                <a:solidFill>
                  <a:srgbClr val="002060"/>
                </a:solidFill>
              </a:rPr>
              <a:t>light. The metal titanium is an example.</a:t>
            </a:r>
          </a:p>
          <a:p>
            <a:r>
              <a:rPr lang="en-GB" sz="2400" i="1" dirty="0">
                <a:solidFill>
                  <a:srgbClr val="FF0000"/>
                </a:solidFill>
              </a:rPr>
              <a:t>self-contained energy source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Cars have a self-contained energy source, as their fuel is carried on board in a </a:t>
            </a:r>
            <a:r>
              <a:rPr lang="en-US" sz="2400" dirty="0" smtClean="0">
                <a:solidFill>
                  <a:srgbClr val="002060"/>
                </a:solidFill>
              </a:rPr>
              <a:t>fuel tank</a:t>
            </a:r>
            <a:r>
              <a:rPr lang="en-US" sz="2400" dirty="0">
                <a:solidFill>
                  <a:srgbClr val="002060"/>
                </a:solidFill>
              </a:rPr>
              <a:t>. Electric trains use an external energy source – their power is supplied </a:t>
            </a:r>
            <a:r>
              <a:rPr lang="en-US" sz="2400" dirty="0" smtClean="0">
                <a:solidFill>
                  <a:srgbClr val="002060"/>
                </a:solidFill>
              </a:rPr>
              <a:t>by </a:t>
            </a:r>
            <a:r>
              <a:rPr lang="en-GB" sz="2400" dirty="0" smtClean="0">
                <a:solidFill>
                  <a:srgbClr val="002060"/>
                </a:solidFill>
              </a:rPr>
              <a:t>overhead </a:t>
            </a:r>
            <a:r>
              <a:rPr lang="en-GB" sz="2400" dirty="0">
                <a:solidFill>
                  <a:srgbClr val="002060"/>
                </a:solidFill>
              </a:rPr>
              <a:t>electric cables.</a:t>
            </a:r>
          </a:p>
          <a:p>
            <a:r>
              <a:rPr lang="en-GB" sz="2400" i="1" dirty="0">
                <a:solidFill>
                  <a:srgbClr val="FF0000"/>
                </a:solidFill>
              </a:rPr>
              <a:t>wireless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Transmission by waves, without a direct wire link.</a:t>
            </a:r>
          </a:p>
          <a:p>
            <a:r>
              <a:rPr lang="en-US" sz="2400" i="1" dirty="0">
                <a:solidFill>
                  <a:srgbClr val="002060"/>
                </a:solidFill>
              </a:rPr>
              <a:t>solar power </a:t>
            </a:r>
            <a:r>
              <a:rPr lang="en-US" sz="2400" dirty="0">
                <a:solidFill>
                  <a:srgbClr val="002060"/>
                </a:solidFill>
              </a:rPr>
              <a:t>Converting sunlight to electricity using photovoltaic panels.</a:t>
            </a:r>
            <a:endParaRPr lang="ar-EG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4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7696200" cy="52629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7 a </a:t>
            </a:r>
            <a:r>
              <a:rPr lang="en-US" sz="2400" b="1" dirty="0" smtClean="0"/>
              <a:t>SS complete </a:t>
            </a:r>
            <a:r>
              <a:rPr lang="en-US" sz="2400" b="1" dirty="0"/>
              <a:t>the notes.</a:t>
            </a:r>
          </a:p>
          <a:p>
            <a:r>
              <a:rPr lang="en-US" sz="2400" b="1" dirty="0" smtClean="0"/>
              <a:t>7b SS read </a:t>
            </a:r>
            <a:r>
              <a:rPr lang="en-US" sz="2400" b="1" dirty="0"/>
              <a:t>and check their answers to Exercise 7a.</a:t>
            </a:r>
          </a:p>
          <a:p>
            <a:r>
              <a:rPr lang="en-GB" sz="2400" b="1" dirty="0" smtClean="0"/>
              <a:t>Answers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1 connecting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2 </a:t>
            </a:r>
            <a:r>
              <a:rPr lang="en-GB" sz="2400" dirty="0" smtClean="0">
                <a:solidFill>
                  <a:srgbClr val="FF0000"/>
                </a:solidFill>
              </a:rPr>
              <a:t>support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3 attached </a:t>
            </a:r>
            <a:endParaRPr lang="en-GB" sz="2400" dirty="0" smtClean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</a:rPr>
              <a:t>4 </a:t>
            </a:r>
            <a:r>
              <a:rPr lang="en-GB" sz="2400" dirty="0">
                <a:solidFill>
                  <a:srgbClr val="FF0000"/>
                </a:solidFill>
              </a:rPr>
              <a:t>raised </a:t>
            </a:r>
            <a:endParaRPr lang="en-GB" sz="2400" dirty="0" smtClean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</a:rPr>
              <a:t>5 power</a:t>
            </a:r>
          </a:p>
          <a:p>
            <a:r>
              <a:rPr lang="en-GB" sz="2400" dirty="0">
                <a:solidFill>
                  <a:srgbClr val="FF0000"/>
                </a:solidFill>
              </a:rPr>
              <a:t>6 ascend</a:t>
            </a:r>
          </a:p>
          <a:p>
            <a:r>
              <a:rPr lang="en-GB" sz="2400" dirty="0">
                <a:solidFill>
                  <a:srgbClr val="FF0000"/>
                </a:solidFill>
              </a:rPr>
              <a:t>7 </a:t>
            </a:r>
            <a:r>
              <a:rPr lang="en-GB" sz="2400" dirty="0" smtClean="0">
                <a:solidFill>
                  <a:srgbClr val="FF0000"/>
                </a:solidFill>
              </a:rPr>
              <a:t>transport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c </a:t>
            </a:r>
            <a:r>
              <a:rPr lang="en-US" sz="2400" b="1" dirty="0" smtClean="0"/>
              <a:t>SS complete </a:t>
            </a:r>
            <a:r>
              <a:rPr lang="en-US" sz="2400" b="1" dirty="0"/>
              <a:t>the task in pairs.</a:t>
            </a:r>
          </a:p>
          <a:p>
            <a:r>
              <a:rPr lang="en-GB" sz="2400" b="1" dirty="0"/>
              <a:t>Answers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notes are missing articles (a/an, the) and some auxiliary verbs (e.g. be).</a:t>
            </a:r>
            <a:endParaRPr lang="ar-E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4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33400"/>
          </a:xfrm>
        </p:spPr>
        <p:txBody>
          <a:bodyPr>
            <a:no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Task 8 a &amp; b</a:t>
            </a:r>
            <a:endParaRPr lang="ar-EG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000099"/>
                </a:solidFill>
              </a:rPr>
              <a:t>a 	= </a:t>
            </a:r>
            <a:r>
              <a:rPr lang="en-GB" sz="2400" dirty="0">
                <a:solidFill>
                  <a:srgbClr val="000099"/>
                </a:solidFill>
              </a:rPr>
              <a:t>offshore base station = station, at the bottom of the </a:t>
            </a:r>
            <a:r>
              <a:rPr lang="en-GB" sz="2400" dirty="0" smtClean="0">
                <a:solidFill>
                  <a:srgbClr val="000099"/>
                </a:solidFill>
              </a:rPr>
              <a:t>	cable</a:t>
            </a:r>
            <a:r>
              <a:rPr lang="en-GB" sz="2400" dirty="0">
                <a:solidFill>
                  <a:srgbClr val="000099"/>
                </a:solidFill>
              </a:rPr>
              <a:t>, which is located </a:t>
            </a:r>
            <a:r>
              <a:rPr lang="en-GB" sz="2400" dirty="0" smtClean="0">
                <a:solidFill>
                  <a:srgbClr val="000099"/>
                </a:solidFill>
              </a:rPr>
              <a:t>in the </a:t>
            </a:r>
            <a:r>
              <a:rPr lang="en-GB" sz="2400" dirty="0">
                <a:solidFill>
                  <a:srgbClr val="000099"/>
                </a:solidFill>
              </a:rPr>
              <a:t>sea/ocean. </a:t>
            </a:r>
            <a:endParaRPr lang="en-GB" sz="2400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99"/>
                </a:solidFill>
              </a:rPr>
              <a:t>	</a:t>
            </a:r>
            <a:r>
              <a:rPr lang="en-GB" sz="2400" dirty="0" smtClean="0">
                <a:solidFill>
                  <a:srgbClr val="000099"/>
                </a:solidFill>
              </a:rPr>
              <a:t>SS  = do the task in pairs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B           SS  =  read and answer the questions</a:t>
            </a:r>
            <a:endParaRPr lang="en-US" sz="2400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Answers</a:t>
            </a:r>
            <a:endParaRPr lang="en-US" sz="2400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</a:rPr>
              <a:t>1  By a floating structure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</a:rPr>
              <a:t>2  To attach the base to the seabed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</a:rPr>
              <a:t>3  Ships would carry them.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</a:rPr>
              <a:t>4  Collisions between the cable and space debris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</a:rPr>
              <a:t>5  The anchors would be raised and the station would be moved.</a:t>
            </a:r>
            <a:endParaRPr lang="en-GB" sz="2400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ar-EG" sz="2400" dirty="0">
              <a:solidFill>
                <a:srgbClr val="000099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9309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820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Before you begin </a:t>
            </a:r>
            <a:r>
              <a:rPr lang="en-US" dirty="0" smtClean="0"/>
              <a:t>Task 9 … Look </a:t>
            </a:r>
            <a:r>
              <a:rPr lang="en-US" dirty="0"/>
              <a:t>at the meaning of the following terms.</a:t>
            </a:r>
          </a:p>
          <a:p>
            <a:r>
              <a:rPr lang="en-US" dirty="0"/>
              <a:t>wind loads = the force of wind blowing against the cable horizontally and trying to </a:t>
            </a:r>
          </a:p>
          <a:p>
            <a:r>
              <a:rPr lang="en-US" dirty="0"/>
              <a:t>push it sideways </a:t>
            </a:r>
          </a:p>
          <a:p>
            <a:r>
              <a:rPr lang="en-US" dirty="0"/>
              <a:t>propulsion </a:t>
            </a:r>
            <a:r>
              <a:rPr lang="en-US" dirty="0" smtClean="0"/>
              <a:t>system = </a:t>
            </a:r>
            <a:r>
              <a:rPr lang="en-US" dirty="0"/>
              <a:t>system for making something move</a:t>
            </a:r>
          </a:p>
          <a:p>
            <a:r>
              <a:rPr lang="en-US" dirty="0"/>
              <a:t>propeller = device which causes a ship or aircraft to move, consisting of two or more </a:t>
            </a:r>
          </a:p>
          <a:p>
            <a:r>
              <a:rPr lang="en-US" dirty="0"/>
              <a:t>blades which turn round at high </a:t>
            </a:r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38400"/>
            <a:ext cx="83820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  a  </a:t>
            </a:r>
            <a:r>
              <a:rPr lang="en-US" dirty="0" smtClean="0"/>
              <a:t>	SS </a:t>
            </a:r>
            <a:r>
              <a:rPr lang="en-US" dirty="0"/>
              <a:t>analyse the notes in pairs and read them out in full.</a:t>
            </a:r>
          </a:p>
          <a:p>
            <a:r>
              <a:rPr lang="en-US" dirty="0" smtClean="0"/>
              <a:t>	</a:t>
            </a:r>
            <a:r>
              <a:rPr lang="en-US" b="1" u="sng" dirty="0" smtClean="0">
                <a:solidFill>
                  <a:srgbClr val="000099"/>
                </a:solidFill>
              </a:rPr>
              <a:t>Suggested answer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99"/>
                </a:solidFill>
              </a:rPr>
              <a:t>The anchoring system</a:t>
            </a:r>
          </a:p>
          <a:p>
            <a:r>
              <a:rPr lang="en-US" b="1" dirty="0">
                <a:solidFill>
                  <a:srgbClr val="000099"/>
                </a:solidFill>
              </a:rPr>
              <a:t>The wind loads on the cable will be huge. What are the implications for the </a:t>
            </a:r>
          </a:p>
          <a:p>
            <a:r>
              <a:rPr lang="en-US" b="1" dirty="0">
                <a:solidFill>
                  <a:srgbClr val="000099"/>
                </a:solidFill>
              </a:rPr>
              <a:t>anchoring system? The base will need to be moved continually and sometimes </a:t>
            </a:r>
          </a:p>
          <a:p>
            <a:r>
              <a:rPr lang="en-US" b="1" dirty="0">
                <a:solidFill>
                  <a:srgbClr val="000099"/>
                </a:solidFill>
              </a:rPr>
              <a:t>urgently. What temporary system could be used to hold the base in position?</a:t>
            </a:r>
          </a:p>
          <a:p>
            <a:r>
              <a:rPr lang="en-US" b="1" dirty="0">
                <a:solidFill>
                  <a:srgbClr val="000099"/>
                </a:solidFill>
              </a:rPr>
              <a:t>Should the base be in shallow water near the coast, or in deep water further </a:t>
            </a:r>
          </a:p>
          <a:p>
            <a:r>
              <a:rPr lang="en-US" b="1" dirty="0">
                <a:solidFill>
                  <a:srgbClr val="000099"/>
                </a:solidFill>
              </a:rPr>
              <a:t>offshore? The choice will have an impact on the design of the anchor system.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propulsion system</a:t>
            </a:r>
          </a:p>
          <a:p>
            <a:r>
              <a:rPr lang="en-US" b="1" dirty="0">
                <a:solidFill>
                  <a:srgbClr val="FF0000"/>
                </a:solidFill>
              </a:rPr>
              <a:t>Will the weight of the cable allow the base to be moved by its own propellers or </a:t>
            </a:r>
          </a:p>
          <a:p>
            <a:r>
              <a:rPr lang="en-US" b="1" dirty="0">
                <a:solidFill>
                  <a:srgbClr val="FF0000"/>
                </a:solidFill>
              </a:rPr>
              <a:t>will a more powerful system for propulsion and control be required? For example, </a:t>
            </a:r>
          </a:p>
          <a:p>
            <a:r>
              <a:rPr lang="en-US" b="1" dirty="0">
                <a:solidFill>
                  <a:srgbClr val="FF0000"/>
                </a:solidFill>
              </a:rPr>
              <a:t>an external power source.</a:t>
            </a:r>
          </a:p>
          <a:p>
            <a:r>
              <a:rPr lang="en-US" dirty="0" smtClean="0"/>
              <a:t>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695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735" y="533400"/>
            <a:ext cx="8305800" cy="5909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0099"/>
                </a:solidFill>
              </a:rPr>
              <a:t>9b</a:t>
            </a:r>
            <a:r>
              <a:rPr lang="en-US" b="1" dirty="0" smtClean="0">
                <a:solidFill>
                  <a:srgbClr val="000099"/>
                </a:solidFill>
              </a:rPr>
              <a:t> 	SS </a:t>
            </a:r>
            <a:r>
              <a:rPr lang="en-US" b="1" dirty="0">
                <a:solidFill>
                  <a:srgbClr val="000099"/>
                </a:solidFill>
              </a:rPr>
              <a:t>complete the task in pairs and then compare their ideas to the </a:t>
            </a:r>
          </a:p>
          <a:p>
            <a:r>
              <a:rPr lang="en-US" b="1" dirty="0" smtClean="0">
                <a:solidFill>
                  <a:srgbClr val="000099"/>
                </a:solidFill>
              </a:rPr>
              <a:t>	suggested </a:t>
            </a:r>
            <a:r>
              <a:rPr lang="en-US" b="1" dirty="0">
                <a:solidFill>
                  <a:srgbClr val="000099"/>
                </a:solidFill>
              </a:rPr>
              <a:t>answers on page 96.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0099"/>
                </a:solidFill>
              </a:rPr>
              <a:t>Suggested answers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Anchor system</a:t>
            </a:r>
          </a:p>
          <a:p>
            <a:r>
              <a:rPr lang="en-US" b="1" dirty="0">
                <a:solidFill>
                  <a:srgbClr val="FF0000"/>
                </a:solidFill>
              </a:rPr>
              <a:t>It will be possible to anchor the base more securely in shallow water, near the </a:t>
            </a:r>
          </a:p>
          <a:p>
            <a:r>
              <a:rPr lang="en-US" b="1" dirty="0">
                <a:solidFill>
                  <a:srgbClr val="FF0000"/>
                </a:solidFill>
              </a:rPr>
              <a:t>coast. A permanent anchor structure could be built on the ocean bed, in shallow </a:t>
            </a:r>
          </a:p>
          <a:p>
            <a:r>
              <a:rPr lang="en-US" b="1" dirty="0">
                <a:solidFill>
                  <a:srgbClr val="FF0000"/>
                </a:solidFill>
              </a:rPr>
              <a:t>water. The base station could then be fixed securely to it with cables. If several </a:t>
            </a:r>
          </a:p>
          <a:p>
            <a:r>
              <a:rPr lang="en-US" b="1" dirty="0">
                <a:solidFill>
                  <a:srgbClr val="FF0000"/>
                </a:solidFill>
              </a:rPr>
              <a:t>anchor structures are built at different locations along the coast, the base station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can be moved between them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99"/>
                </a:solidFill>
              </a:rPr>
              <a:t>Propulsion system</a:t>
            </a:r>
          </a:p>
          <a:p>
            <a:r>
              <a:rPr lang="en-US" b="1" dirty="0">
                <a:solidFill>
                  <a:srgbClr val="000099"/>
                </a:solidFill>
              </a:rPr>
              <a:t>Tugs (powerful boats used for pulling ships) could be used as an external power </a:t>
            </a:r>
          </a:p>
          <a:p>
            <a:r>
              <a:rPr lang="en-US" b="1" dirty="0">
                <a:solidFill>
                  <a:srgbClr val="000099"/>
                </a:solidFill>
              </a:rPr>
              <a:t>source. However, the base station could be driven by its own propellers. The large, </a:t>
            </a:r>
          </a:p>
          <a:p>
            <a:r>
              <a:rPr lang="en-US" b="1" dirty="0">
                <a:solidFill>
                  <a:srgbClr val="000099"/>
                </a:solidFill>
              </a:rPr>
              <a:t>powerful engines needed to propel it would be heavy, but that isn’t necessarily a </a:t>
            </a:r>
          </a:p>
          <a:p>
            <a:r>
              <a:rPr lang="en-US" b="1" dirty="0">
                <a:solidFill>
                  <a:srgbClr val="000099"/>
                </a:solidFill>
              </a:rPr>
              <a:t>disadvantage, as extra mass, and therefore extra inertia, would help to make the </a:t>
            </a:r>
          </a:p>
          <a:p>
            <a:r>
              <a:rPr lang="en-US" b="1" dirty="0">
                <a:solidFill>
                  <a:srgbClr val="000099"/>
                </a:solidFill>
              </a:rPr>
              <a:t>base more stable</a:t>
            </a:r>
            <a:r>
              <a:rPr lang="en-US" b="1" dirty="0" smtClean="0">
                <a:solidFill>
                  <a:srgbClr val="000099"/>
                </a:solidFill>
              </a:rPr>
              <a:t>.</a:t>
            </a:r>
          </a:p>
          <a:p>
            <a:endParaRPr lang="en-GB" b="1" dirty="0">
              <a:solidFill>
                <a:srgbClr val="000099"/>
              </a:solidFill>
            </a:endParaRPr>
          </a:p>
          <a:p>
            <a:r>
              <a:rPr lang="en-US" b="1" dirty="0">
                <a:solidFill>
                  <a:srgbClr val="000099"/>
                </a:solidFill>
              </a:rPr>
              <a:t>c  </a:t>
            </a:r>
            <a:r>
              <a:rPr lang="en-US" b="1" dirty="0" smtClean="0">
                <a:solidFill>
                  <a:srgbClr val="000099"/>
                </a:solidFill>
              </a:rPr>
              <a:t>SS </a:t>
            </a:r>
            <a:r>
              <a:rPr lang="en-US" b="1" dirty="0">
                <a:solidFill>
                  <a:srgbClr val="000099"/>
                </a:solidFill>
              </a:rPr>
              <a:t>complete the task in small groups.</a:t>
            </a:r>
          </a:p>
          <a:p>
            <a:r>
              <a:rPr lang="en-US" b="1" dirty="0">
                <a:solidFill>
                  <a:srgbClr val="000099"/>
                </a:solidFill>
              </a:rPr>
              <a:t>d </a:t>
            </a:r>
            <a:r>
              <a:rPr lang="en-US" b="1" dirty="0" smtClean="0">
                <a:solidFill>
                  <a:srgbClr val="000099"/>
                </a:solidFill>
              </a:rPr>
              <a:t>SS </a:t>
            </a:r>
            <a:r>
              <a:rPr lang="en-US" b="1" dirty="0">
                <a:solidFill>
                  <a:srgbClr val="000099"/>
                </a:solidFill>
              </a:rPr>
              <a:t>complete the task either in class or as a homework activity.</a:t>
            </a:r>
            <a:endParaRPr lang="ar-EG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0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8305800" cy="4647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99"/>
                </a:solidFill>
              </a:rPr>
              <a:t>Emphasising technical </a:t>
            </a:r>
            <a:r>
              <a:rPr lang="en-US" sz="2000" b="1" i="1" dirty="0" smtClean="0">
                <a:solidFill>
                  <a:srgbClr val="000099"/>
                </a:solidFill>
              </a:rPr>
              <a:t>advantages</a:t>
            </a:r>
          </a:p>
          <a:p>
            <a:endParaRPr lang="en-US" sz="2000" b="1" i="1" dirty="0">
              <a:solidFill>
                <a:srgbClr val="000099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Language </a:t>
            </a:r>
            <a:r>
              <a:rPr lang="en-US" sz="2000" b="1" i="1" dirty="0" smtClean="0">
                <a:solidFill>
                  <a:srgbClr val="C00000"/>
                </a:solidFill>
              </a:rPr>
              <a:t>note</a:t>
            </a:r>
          </a:p>
          <a:p>
            <a:endParaRPr lang="en-US" sz="2000" b="1" i="1" dirty="0">
              <a:solidFill>
                <a:srgbClr val="C00000"/>
              </a:solidFill>
            </a:endParaRPr>
          </a:p>
          <a:p>
            <a:r>
              <a:rPr lang="en-US" sz="2000" u="sng" dirty="0" smtClean="0">
                <a:solidFill>
                  <a:srgbClr val="000099"/>
                </a:solidFill>
              </a:rPr>
              <a:t>Useful  </a:t>
            </a:r>
            <a:r>
              <a:rPr lang="en-US" sz="2000" u="sng" dirty="0">
                <a:solidFill>
                  <a:srgbClr val="000099"/>
                </a:solidFill>
              </a:rPr>
              <a:t>vocabulary </a:t>
            </a:r>
            <a:r>
              <a:rPr lang="en-US" sz="2000" u="sng" dirty="0" smtClean="0">
                <a:solidFill>
                  <a:srgbClr val="000099"/>
                </a:solidFill>
              </a:rPr>
              <a:t>in </a:t>
            </a:r>
            <a:r>
              <a:rPr lang="en-US" sz="2000" u="sng" dirty="0">
                <a:solidFill>
                  <a:srgbClr val="000099"/>
                </a:solidFill>
              </a:rPr>
              <a:t>this </a:t>
            </a:r>
            <a:r>
              <a:rPr lang="en-US" sz="2000" u="sng" dirty="0" smtClean="0">
                <a:solidFill>
                  <a:srgbClr val="000099"/>
                </a:solidFill>
              </a:rPr>
              <a:t>section: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conventional, eliminate (problems), superior (quality), (energy-)efficient, enhanced,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reduce </a:t>
            </a:r>
            <a:r>
              <a:rPr lang="en-US" sz="2000" b="1" dirty="0" smtClean="0">
                <a:solidFill>
                  <a:srgbClr val="C00000"/>
                </a:solidFill>
              </a:rPr>
              <a:t>completely</a:t>
            </a:r>
            <a:r>
              <a:rPr lang="en-US" sz="2000" b="1" dirty="0">
                <a:solidFill>
                  <a:srgbClr val="C00000"/>
                </a:solidFill>
              </a:rPr>
              <a:t>, significantly, dramatically, entirely, highly, extremely, considerably,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totally, </a:t>
            </a:r>
            <a:r>
              <a:rPr lang="en-US" sz="2000" b="1" dirty="0" smtClean="0">
                <a:solidFill>
                  <a:srgbClr val="C00000"/>
                </a:solidFill>
              </a:rPr>
              <a:t>exceptionally</a:t>
            </a:r>
          </a:p>
          <a:p>
            <a:endParaRPr lang="en-US" sz="2000" dirty="0"/>
          </a:p>
          <a:p>
            <a:pPr marL="342900" indent="-342900">
              <a:buAutoNum type="arabicPlain" startAt="10"/>
            </a:pPr>
            <a:r>
              <a:rPr lang="en-US" sz="2000" dirty="0" smtClean="0"/>
              <a:t>SS </a:t>
            </a:r>
            <a:r>
              <a:rPr lang="en-US" sz="2000" dirty="0"/>
              <a:t>complete the task in pairs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lain" startAt="10"/>
            </a:pPr>
            <a:endParaRPr lang="en-US" dirty="0" smtClean="0"/>
          </a:p>
          <a:p>
            <a:pPr marL="342900" indent="-342900">
              <a:buAutoNum type="arabicPlain" startAt="10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1950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10600" cy="5909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Who are Otis?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Answer</a:t>
            </a:r>
          </a:p>
          <a:p>
            <a:pPr lvl="2"/>
            <a:r>
              <a:rPr lang="en-US" b="1" dirty="0" smtClean="0">
                <a:solidFill>
                  <a:srgbClr val="000099"/>
                </a:solidFill>
              </a:rPr>
              <a:t>They </a:t>
            </a:r>
            <a:r>
              <a:rPr lang="en-US" b="1" dirty="0">
                <a:solidFill>
                  <a:srgbClr val="000099"/>
                </a:solidFill>
              </a:rPr>
              <a:t>are an American-based, multinational manufacturer of lifts/elevators. </a:t>
            </a: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Otis were pioneers of elevators in the </a:t>
            </a:r>
            <a:r>
              <a:rPr lang="en-US" b="1" dirty="0" smtClean="0">
                <a:solidFill>
                  <a:srgbClr val="000099"/>
                </a:solidFill>
              </a:rPr>
              <a:t>mid-19</a:t>
            </a:r>
            <a:r>
              <a:rPr lang="en-US" b="1" baseline="30000" dirty="0" smtClean="0">
                <a:solidFill>
                  <a:srgbClr val="000099"/>
                </a:solidFill>
              </a:rPr>
              <a:t>th</a:t>
            </a:r>
            <a:r>
              <a:rPr lang="en-US" b="1" dirty="0" smtClean="0">
                <a:solidFill>
                  <a:srgbClr val="000099"/>
                </a:solidFill>
              </a:rPr>
              <a:t> century.	</a:t>
            </a:r>
          </a:p>
          <a:p>
            <a:endParaRPr lang="en-GB" dirty="0" smtClean="0"/>
          </a:p>
          <a:p>
            <a:pPr marL="342900" indent="-342900">
              <a:buAutoNum type="arabicPlain" startAt="11"/>
            </a:pPr>
            <a:r>
              <a:rPr lang="en-US" dirty="0" smtClean="0"/>
              <a:t>a  SS </a:t>
            </a:r>
            <a:r>
              <a:rPr lang="en-US" dirty="0"/>
              <a:t>read the text and answer the question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Answers</a:t>
            </a:r>
            <a:endParaRPr lang="en-US" dirty="0">
              <a:solidFill>
                <a:srgbClr val="000099"/>
              </a:solidFill>
            </a:endParaRP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It’s a flat belt for lifting elevators which is used instead of a cable. </a:t>
            </a:r>
          </a:p>
          <a:p>
            <a:pPr lvl="2"/>
            <a:r>
              <a:rPr lang="en-US" b="1" dirty="0">
                <a:solidFill>
                  <a:srgbClr val="000099"/>
                </a:solidFill>
              </a:rPr>
              <a:t>Compared with cables, the Gen2 system has a number of advantages.</a:t>
            </a:r>
            <a:endParaRPr lang="en-GB" b="1" dirty="0">
              <a:solidFill>
                <a:srgbClr val="000099"/>
              </a:solidFill>
            </a:endParaRPr>
          </a:p>
          <a:p>
            <a:endParaRPr lang="en-GB" dirty="0" smtClean="0"/>
          </a:p>
          <a:p>
            <a:r>
              <a:rPr lang="en-US" dirty="0">
                <a:solidFill>
                  <a:srgbClr val="FF0000"/>
                </a:solidFill>
              </a:rPr>
              <a:t>Extension activity: more </a:t>
            </a:r>
            <a:r>
              <a:rPr lang="en-US" dirty="0" smtClean="0">
                <a:solidFill>
                  <a:srgbClr val="FF0000"/>
                </a:solidFill>
              </a:rPr>
              <a:t>vocabulary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 could look at the meaning of some of the terms in Exercise 11a in more </a:t>
            </a:r>
            <a:r>
              <a:rPr lang="en-US" dirty="0" smtClean="0">
                <a:solidFill>
                  <a:srgbClr val="FF0000"/>
                </a:solidFill>
              </a:rPr>
              <a:t>detail.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belt= a drive belt– belts can have a flat or V-shaped section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cable = a rope made of metal wires – when used for lifting it is also called a wire </a:t>
            </a:r>
            <a:r>
              <a:rPr lang="en-US" b="1" dirty="0" smtClean="0">
                <a:solidFill>
                  <a:srgbClr val="FF0000"/>
                </a:solidFill>
              </a:rPr>
              <a:t>rope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coated = surrounded by another material – a coating</a:t>
            </a:r>
          </a:p>
          <a:p>
            <a:r>
              <a:rPr lang="en-US" b="1" dirty="0">
                <a:solidFill>
                  <a:srgbClr val="FF0000"/>
                </a:solidFill>
              </a:rPr>
              <a:t>crowned machine sheave = a </a:t>
            </a:r>
            <a:r>
              <a:rPr lang="en-US" b="1" dirty="0" smtClean="0">
                <a:solidFill>
                  <a:srgbClr val="FF0000"/>
                </a:solidFill>
              </a:rPr>
              <a:t>sheave is </a:t>
            </a:r>
            <a:r>
              <a:rPr lang="en-US" b="1" dirty="0">
                <a:solidFill>
                  <a:srgbClr val="FF0000"/>
                </a:solidFill>
              </a:rPr>
              <a:t>a wheel used in association with a belt, </a:t>
            </a:r>
            <a:r>
              <a:rPr lang="en-US" b="1" dirty="0" smtClean="0">
                <a:solidFill>
                  <a:srgbClr val="FF0000"/>
                </a:solidFill>
              </a:rPr>
              <a:t> often </a:t>
            </a:r>
            <a:r>
              <a:rPr lang="en-US" b="1" dirty="0">
                <a:solidFill>
                  <a:srgbClr val="FF0000"/>
                </a:solidFill>
              </a:rPr>
              <a:t>called a pulley; crowned– describes the section of the wheel, meaning it </a:t>
            </a:r>
          </a:p>
          <a:p>
            <a:r>
              <a:rPr lang="en-US" b="1" dirty="0">
                <a:solidFill>
                  <a:srgbClr val="FF0000"/>
                </a:solidFill>
              </a:rPr>
              <a:t>has a ridge at either side to prevent the belt from coming </a:t>
            </a:r>
            <a:r>
              <a:rPr lang="en-US" b="1" dirty="0" smtClean="0">
                <a:solidFill>
                  <a:srgbClr val="FF0000"/>
                </a:solidFill>
              </a:rPr>
              <a:t>off hoistway</a:t>
            </a:r>
            <a:r>
              <a:rPr lang="en-US" b="1" dirty="0">
                <a:solidFill>
                  <a:srgbClr val="FF0000"/>
                </a:solidFill>
              </a:rPr>
              <a:t>= a vertical shaft inside a building which houses a lift (British English – </a:t>
            </a:r>
            <a:r>
              <a:rPr lang="en-US" b="1" dirty="0" smtClean="0">
                <a:solidFill>
                  <a:srgbClr val="FF0000"/>
                </a:solidFill>
              </a:rPr>
              <a:t>lift </a:t>
            </a:r>
            <a:r>
              <a:rPr lang="en-US" b="1" dirty="0">
                <a:solidFill>
                  <a:srgbClr val="FF0000"/>
                </a:solidFill>
              </a:rPr>
              <a:t>shaft)</a:t>
            </a:r>
            <a:endParaRPr lang="ar-E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1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04800"/>
            <a:ext cx="8382000" cy="59093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11b SS </a:t>
            </a:r>
            <a:r>
              <a:rPr lang="en-US" sz="2400" dirty="0">
                <a:solidFill>
                  <a:srgbClr val="000099"/>
                </a:solidFill>
              </a:rPr>
              <a:t>match the words and synonyms.</a:t>
            </a:r>
          </a:p>
          <a:p>
            <a:r>
              <a:rPr lang="en-US" sz="2400" dirty="0">
                <a:solidFill>
                  <a:srgbClr val="000099"/>
                </a:solidFill>
              </a:rPr>
              <a:t>Answers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	2 e  3  </a:t>
            </a:r>
            <a:r>
              <a:rPr lang="en-US" sz="2400" dirty="0">
                <a:solidFill>
                  <a:srgbClr val="000099"/>
                </a:solidFill>
              </a:rPr>
              <a:t>b  4  f  5  c  6  </a:t>
            </a:r>
            <a:r>
              <a:rPr lang="en-US" sz="2400" dirty="0" smtClean="0">
                <a:solidFill>
                  <a:srgbClr val="000099"/>
                </a:solidFill>
              </a:rPr>
              <a:t>a</a:t>
            </a:r>
          </a:p>
          <a:p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 smtClean="0">
                <a:solidFill>
                  <a:srgbClr val="000099"/>
                </a:solidFill>
              </a:rPr>
              <a:t>11c  </a:t>
            </a:r>
            <a:r>
              <a:rPr lang="en-US" sz="2400" dirty="0">
                <a:solidFill>
                  <a:srgbClr val="000099"/>
                </a:solidFill>
              </a:rPr>
              <a:t>Students complete the extract.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Answers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r>
              <a:rPr lang="en-GB" sz="2400" dirty="0" smtClean="0">
                <a:solidFill>
                  <a:srgbClr val="000099"/>
                </a:solidFill>
              </a:rPr>
              <a:t>1  energy-efficient 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2  </a:t>
            </a:r>
            <a:r>
              <a:rPr lang="en-US" sz="2400" dirty="0" smtClean="0">
                <a:solidFill>
                  <a:srgbClr val="000099"/>
                </a:solidFill>
              </a:rPr>
              <a:t>reduces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3  </a:t>
            </a:r>
            <a:r>
              <a:rPr lang="en-US" sz="2400" dirty="0" smtClean="0">
                <a:solidFill>
                  <a:srgbClr val="000099"/>
                </a:solidFill>
              </a:rPr>
              <a:t>conventional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4  </a:t>
            </a:r>
            <a:r>
              <a:rPr lang="en-US" sz="2400" dirty="0" smtClean="0">
                <a:solidFill>
                  <a:srgbClr val="000099"/>
                </a:solidFill>
              </a:rPr>
              <a:t>reduce</a:t>
            </a:r>
          </a:p>
          <a:p>
            <a:pPr marL="342900" indent="-342900">
              <a:buAutoNum type="arabicPlain" startAt="5"/>
            </a:pPr>
            <a:r>
              <a:rPr lang="en-US" sz="2400" dirty="0" smtClean="0">
                <a:solidFill>
                  <a:srgbClr val="000099"/>
                </a:solidFill>
              </a:rPr>
              <a:t>Enhance</a:t>
            </a:r>
          </a:p>
          <a:p>
            <a:pPr marL="342900" indent="-342900">
              <a:buAutoNum type="arabicPlain" startAt="6"/>
            </a:pPr>
            <a:r>
              <a:rPr lang="en-US" sz="2400" dirty="0" smtClean="0">
                <a:solidFill>
                  <a:srgbClr val="000099"/>
                </a:solidFill>
              </a:rPr>
              <a:t>Conventional</a:t>
            </a:r>
          </a:p>
          <a:p>
            <a:pPr marL="342900" indent="-342900">
              <a:buAutoNum type="arabicPlain" startAt="7"/>
            </a:pPr>
            <a:r>
              <a:rPr lang="en-US" sz="2400" dirty="0" smtClean="0">
                <a:solidFill>
                  <a:srgbClr val="000099"/>
                </a:solidFill>
              </a:rPr>
              <a:t>Superior</a:t>
            </a:r>
          </a:p>
          <a:p>
            <a:pPr marL="342900" indent="-342900">
              <a:buAutoNum type="arabicPlain" startAt="8"/>
            </a:pPr>
            <a:r>
              <a:rPr lang="en-US" sz="2400" dirty="0" smtClean="0">
                <a:solidFill>
                  <a:srgbClr val="000099"/>
                </a:solidFill>
              </a:rPr>
              <a:t>Eliminates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5708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04800"/>
            <a:ext cx="8382000" cy="64325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Extension activity: more </a:t>
            </a:r>
            <a:r>
              <a:rPr lang="en-US" sz="2800" dirty="0" smtClean="0">
                <a:solidFill>
                  <a:srgbClr val="FF0000"/>
                </a:solidFill>
              </a:rPr>
              <a:t>vocabulary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400" u="sng" dirty="0" smtClean="0">
                <a:solidFill>
                  <a:srgbClr val="FF0000"/>
                </a:solidFill>
              </a:rPr>
              <a:t>Look </a:t>
            </a:r>
            <a:r>
              <a:rPr lang="en-US" sz="2400" u="sng" dirty="0">
                <a:solidFill>
                  <a:srgbClr val="FF0000"/>
                </a:solidFill>
              </a:rPr>
              <a:t>at the meaning of some of the terms in Exercise 11c in more detail.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gearless = </a:t>
            </a:r>
            <a:r>
              <a:rPr lang="en-US" sz="2800" dirty="0">
                <a:solidFill>
                  <a:srgbClr val="000099"/>
                </a:solidFill>
              </a:rPr>
              <a:t>has no gears – </a:t>
            </a:r>
            <a:r>
              <a:rPr lang="en-US" sz="2800" dirty="0" smtClean="0">
                <a:solidFill>
                  <a:srgbClr val="000099"/>
                </a:solidFill>
              </a:rPr>
              <a:t>gears are cogwheels which </a:t>
            </a:r>
            <a:r>
              <a:rPr lang="en-US" sz="2800" dirty="0">
                <a:solidFill>
                  <a:srgbClr val="000099"/>
                </a:solidFill>
              </a:rPr>
              <a:t>mesh together to transfer </a:t>
            </a:r>
            <a:r>
              <a:rPr lang="en-US" sz="2800" dirty="0" smtClean="0">
                <a:solidFill>
                  <a:srgbClr val="000099"/>
                </a:solidFill>
              </a:rPr>
              <a:t>drive </a:t>
            </a:r>
            <a:r>
              <a:rPr lang="en-US" sz="2800" dirty="0">
                <a:solidFill>
                  <a:srgbClr val="000099"/>
                </a:solidFill>
              </a:rPr>
              <a:t>from one wheel to another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wear = </a:t>
            </a:r>
            <a:r>
              <a:rPr lang="en-US" sz="2800" dirty="0">
                <a:solidFill>
                  <a:srgbClr val="FF0000"/>
                </a:solidFill>
              </a:rPr>
              <a:t>progressive degradation due to normal use, for example vehicle tyres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cords = </a:t>
            </a:r>
            <a:r>
              <a:rPr lang="en-US" sz="2800" dirty="0">
                <a:solidFill>
                  <a:srgbClr val="000099"/>
                </a:solidFill>
              </a:rPr>
              <a:t>wires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machine </a:t>
            </a:r>
            <a:r>
              <a:rPr lang="en-US" sz="2800" dirty="0" smtClean="0">
                <a:solidFill>
                  <a:srgbClr val="FF0000"/>
                </a:solidFill>
              </a:rPr>
              <a:t>room = </a:t>
            </a:r>
            <a:r>
              <a:rPr lang="en-US" sz="2800" dirty="0">
                <a:solidFill>
                  <a:srgbClr val="FF0000"/>
                </a:solidFill>
              </a:rPr>
              <a:t>a room in a building where machines, such as lift </a:t>
            </a:r>
            <a:r>
              <a:rPr lang="en-US" sz="2800" dirty="0" smtClean="0">
                <a:solidFill>
                  <a:srgbClr val="FF0000"/>
                </a:solidFill>
              </a:rPr>
              <a:t>machinery</a:t>
            </a:r>
            <a:r>
              <a:rPr lang="en-US" sz="2800" dirty="0">
                <a:solidFill>
                  <a:srgbClr val="FF0000"/>
                </a:solidFill>
              </a:rPr>
              <a:t>, air-conditioning units and water pumps are located – also often called a plant room,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plant being an alternative collective term for </a:t>
            </a:r>
            <a:r>
              <a:rPr lang="en-US" sz="2800" dirty="0" smtClean="0">
                <a:solidFill>
                  <a:srgbClr val="FF0000"/>
                </a:solidFill>
              </a:rPr>
              <a:t>machines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11d SS </a:t>
            </a:r>
            <a:r>
              <a:rPr lang="en-US" sz="2800" dirty="0">
                <a:solidFill>
                  <a:srgbClr val="000099"/>
                </a:solidFill>
              </a:rPr>
              <a:t>complete the task in pairs.</a:t>
            </a:r>
            <a:endParaRPr lang="ar-EG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4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229600" cy="61863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12a  </a:t>
            </a:r>
            <a:r>
              <a:rPr lang="en-US" dirty="0">
                <a:solidFill>
                  <a:srgbClr val="000099"/>
                </a:solidFill>
              </a:rPr>
              <a:t>Students complete the tips.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Answers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1   enhanced  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2   reduced</a:t>
            </a:r>
            <a:endParaRPr lang="en-US" dirty="0">
              <a:solidFill>
                <a:srgbClr val="000099"/>
              </a:solidFill>
            </a:endParaRPr>
          </a:p>
          <a:p>
            <a:r>
              <a:rPr lang="en-US" dirty="0" smtClean="0">
                <a:solidFill>
                  <a:srgbClr val="000099"/>
                </a:solidFill>
              </a:rPr>
              <a:t>3   eliminated</a:t>
            </a:r>
          </a:p>
          <a:p>
            <a:r>
              <a:rPr lang="en-US" dirty="0">
                <a:solidFill>
                  <a:srgbClr val="000099"/>
                </a:solidFill>
              </a:rPr>
              <a:t>4  </a:t>
            </a:r>
            <a:r>
              <a:rPr lang="en-US" dirty="0" smtClean="0">
                <a:solidFill>
                  <a:srgbClr val="000099"/>
                </a:solidFill>
              </a:rPr>
              <a:t> conventional</a:t>
            </a:r>
            <a:endParaRPr lang="en-US" dirty="0">
              <a:solidFill>
                <a:srgbClr val="000099"/>
              </a:solidFill>
            </a:endParaRPr>
          </a:p>
          <a:p>
            <a:r>
              <a:rPr lang="en-US" dirty="0" smtClean="0">
                <a:solidFill>
                  <a:srgbClr val="000099"/>
                </a:solidFill>
              </a:rPr>
              <a:t>5   superior</a:t>
            </a:r>
          </a:p>
          <a:p>
            <a:endParaRPr lang="en-US" dirty="0">
              <a:solidFill>
                <a:srgbClr val="000099"/>
              </a:solidFill>
            </a:endParaRPr>
          </a:p>
          <a:p>
            <a:r>
              <a:rPr lang="en-US" dirty="0" smtClean="0">
                <a:solidFill>
                  <a:srgbClr val="000099"/>
                </a:solidFill>
              </a:rPr>
              <a:t>12b   1.4SS </a:t>
            </a:r>
            <a:r>
              <a:rPr lang="en-US" dirty="0">
                <a:solidFill>
                  <a:srgbClr val="000099"/>
                </a:solidFill>
              </a:rPr>
              <a:t>listen and match the tips to the extracts.</a:t>
            </a:r>
          </a:p>
          <a:p>
            <a:r>
              <a:rPr lang="en-US" dirty="0">
                <a:solidFill>
                  <a:srgbClr val="000099"/>
                </a:solidFill>
              </a:rPr>
              <a:t>Answers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    1 c  </a:t>
            </a:r>
            <a:r>
              <a:rPr lang="en-US" dirty="0">
                <a:solidFill>
                  <a:srgbClr val="000099"/>
                </a:solidFill>
              </a:rPr>
              <a:t>2  b  3 a  4  </a:t>
            </a:r>
            <a:r>
              <a:rPr lang="en-US" dirty="0" smtClean="0">
                <a:solidFill>
                  <a:srgbClr val="000099"/>
                </a:solidFill>
              </a:rPr>
              <a:t>d</a:t>
            </a:r>
          </a:p>
          <a:p>
            <a:endParaRPr lang="en-US" dirty="0">
              <a:solidFill>
                <a:srgbClr val="000099"/>
              </a:solidFill>
            </a:endParaRPr>
          </a:p>
          <a:p>
            <a:r>
              <a:rPr lang="en-US" dirty="0" smtClean="0">
                <a:solidFill>
                  <a:srgbClr val="000099"/>
                </a:solidFill>
              </a:rPr>
              <a:t>12c  SS </a:t>
            </a:r>
            <a:r>
              <a:rPr lang="en-US" dirty="0">
                <a:solidFill>
                  <a:srgbClr val="000099"/>
                </a:solidFill>
              </a:rPr>
              <a:t>complete the task and then </a:t>
            </a:r>
            <a:r>
              <a:rPr lang="en-US" dirty="0" smtClean="0">
                <a:solidFill>
                  <a:srgbClr val="000099"/>
                </a:solidFill>
              </a:rPr>
              <a:t>read again </a:t>
            </a:r>
            <a:r>
              <a:rPr lang="en-US" dirty="0">
                <a:solidFill>
                  <a:srgbClr val="000099"/>
                </a:solidFill>
              </a:rPr>
              <a:t>to check </a:t>
            </a:r>
            <a:r>
              <a:rPr lang="en-US" dirty="0" smtClean="0">
                <a:solidFill>
                  <a:srgbClr val="000099"/>
                </a:solidFill>
              </a:rPr>
              <a:t>your answers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Answers</a:t>
            </a:r>
          </a:p>
          <a:p>
            <a:r>
              <a:rPr lang="en-GB" dirty="0" smtClean="0">
                <a:solidFill>
                  <a:srgbClr val="000099"/>
                </a:solidFill>
              </a:rPr>
              <a:t>1    completely</a:t>
            </a:r>
            <a:endParaRPr lang="en-US" dirty="0">
              <a:solidFill>
                <a:srgbClr val="000099"/>
              </a:solidFill>
            </a:endParaRPr>
          </a:p>
          <a:p>
            <a:pPr marL="342900" indent="-342900">
              <a:buAutoNum type="arabicPlain" startAt="2"/>
            </a:pPr>
            <a:r>
              <a:rPr lang="en-US" dirty="0" smtClean="0">
                <a:solidFill>
                  <a:srgbClr val="000099"/>
                </a:solidFill>
              </a:rPr>
              <a:t>dramatically  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solidFill>
                  <a:srgbClr val="000099"/>
                </a:solidFill>
              </a:rPr>
              <a:t>entirely  </a:t>
            </a:r>
          </a:p>
          <a:p>
            <a:pPr marL="342900" indent="-342900">
              <a:buAutoNum type="arabicPlain" startAt="4"/>
            </a:pPr>
            <a:r>
              <a:rPr lang="en-US" dirty="0" smtClean="0">
                <a:solidFill>
                  <a:srgbClr val="000099"/>
                </a:solidFill>
              </a:rPr>
              <a:t>extremely  </a:t>
            </a:r>
          </a:p>
          <a:p>
            <a:pPr marL="342900" indent="-342900">
              <a:buAutoNum type="arabicPlain" startAt="4"/>
            </a:pPr>
            <a:r>
              <a:rPr lang="en-US" dirty="0" smtClean="0">
                <a:solidFill>
                  <a:srgbClr val="000099"/>
                </a:solidFill>
              </a:rPr>
              <a:t>Considerably</a:t>
            </a:r>
          </a:p>
          <a:p>
            <a:r>
              <a:rPr lang="en-US" dirty="0">
                <a:solidFill>
                  <a:srgbClr val="000099"/>
                </a:solidFill>
              </a:rPr>
              <a:t>6 </a:t>
            </a:r>
            <a:r>
              <a:rPr lang="en-US" dirty="0" smtClean="0">
                <a:solidFill>
                  <a:srgbClr val="000099"/>
                </a:solidFill>
              </a:rPr>
              <a:t>   highly</a:t>
            </a:r>
            <a:endParaRPr lang="en-US" dirty="0">
              <a:solidFill>
                <a:srgbClr val="000099"/>
              </a:solidFill>
            </a:endParaRPr>
          </a:p>
          <a:p>
            <a:pPr marL="342900" indent="-342900">
              <a:buAutoNum type="arabicPlain" startAt="7"/>
            </a:pPr>
            <a:r>
              <a:rPr lang="en-US" dirty="0">
                <a:solidFill>
                  <a:srgbClr val="000099"/>
                </a:solidFill>
              </a:rPr>
              <a:t>e</a:t>
            </a:r>
            <a:r>
              <a:rPr lang="en-US" dirty="0" smtClean="0">
                <a:solidFill>
                  <a:srgbClr val="000099"/>
                </a:solidFill>
              </a:rPr>
              <a:t>xceptionally</a:t>
            </a:r>
          </a:p>
          <a:p>
            <a:r>
              <a:rPr lang="en-US" dirty="0">
                <a:solidFill>
                  <a:srgbClr val="000099"/>
                </a:solidFill>
              </a:rPr>
              <a:t>8  </a:t>
            </a:r>
            <a:r>
              <a:rPr lang="en-US" dirty="0" smtClean="0">
                <a:solidFill>
                  <a:srgbClr val="000099"/>
                </a:solidFill>
              </a:rPr>
              <a:t>  significantly</a:t>
            </a: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Introducing the Course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Cambridge </a:t>
            </a:r>
            <a:r>
              <a:rPr lang="en-US" sz="2400" b="1" i="1" dirty="0">
                <a:solidFill>
                  <a:srgbClr val="FF0000"/>
                </a:solidFill>
              </a:rPr>
              <a:t>English for Engineering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Look through the </a:t>
            </a:r>
            <a:r>
              <a:rPr lang="en-US" sz="2400" b="1" dirty="0">
                <a:solidFill>
                  <a:srgbClr val="FF0000"/>
                </a:solidFill>
              </a:rPr>
              <a:t>contents list and the book.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themes and situations, in </a:t>
            </a:r>
            <a:r>
              <a:rPr lang="en-US" sz="2400" b="1" dirty="0" smtClean="0">
                <a:solidFill>
                  <a:srgbClr val="FF0000"/>
                </a:solidFill>
              </a:rPr>
              <a:t>terms of </a:t>
            </a:r>
            <a:r>
              <a:rPr lang="en-US" sz="2400" b="1" dirty="0">
                <a:solidFill>
                  <a:srgbClr val="FF0000"/>
                </a:solidFill>
              </a:rPr>
              <a:t>types of technology, companies and people, cover a wide range of </a:t>
            </a:r>
            <a:r>
              <a:rPr lang="en-US" sz="2400" b="1" dirty="0" smtClean="0">
                <a:solidFill>
                  <a:srgbClr val="FF0000"/>
                </a:solidFill>
              </a:rPr>
              <a:t>different branches </a:t>
            </a:r>
            <a:r>
              <a:rPr lang="en-US" sz="2400" b="1" dirty="0">
                <a:solidFill>
                  <a:srgbClr val="FF0000"/>
                </a:solidFill>
              </a:rPr>
              <a:t>of engineering.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Although </a:t>
            </a:r>
            <a:r>
              <a:rPr lang="en-US" sz="2400" b="1" dirty="0">
                <a:solidFill>
                  <a:srgbClr val="FF0000"/>
                </a:solidFill>
              </a:rPr>
              <a:t>each example is specific, </a:t>
            </a: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i="1" dirty="0" smtClean="0">
                <a:solidFill>
                  <a:srgbClr val="FF0000"/>
                </a:solidFill>
              </a:rPr>
              <a:t>language </a:t>
            </a:r>
            <a:r>
              <a:rPr lang="en-US" sz="2400" b="1" dirty="0">
                <a:solidFill>
                  <a:srgbClr val="FF0000"/>
                </a:solidFill>
              </a:rPr>
              <a:t>of each is useful to all types of engineer.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The main emphasis </a:t>
            </a:r>
            <a:r>
              <a:rPr lang="en-US" sz="2400" b="1" dirty="0">
                <a:solidFill>
                  <a:srgbClr val="FF0000"/>
                </a:solidFill>
              </a:rPr>
              <a:t>of the course will be on listening, speaking and </a:t>
            </a:r>
            <a:r>
              <a:rPr lang="en-US" sz="2400" b="1" i="1" dirty="0">
                <a:solidFill>
                  <a:srgbClr val="FF0000"/>
                </a:solidFill>
              </a:rPr>
              <a:t>using </a:t>
            </a:r>
            <a:r>
              <a:rPr lang="en-US" sz="2400" b="1" dirty="0">
                <a:solidFill>
                  <a:srgbClr val="FF0000"/>
                </a:solidFill>
              </a:rPr>
              <a:t>English </a:t>
            </a:r>
            <a:r>
              <a:rPr lang="en-US" sz="2400" b="1" dirty="0" smtClean="0">
                <a:solidFill>
                  <a:srgbClr val="FF0000"/>
                </a:solidFill>
              </a:rPr>
              <a:t>actively in </a:t>
            </a:r>
            <a:r>
              <a:rPr lang="en-US" sz="2400" b="1" dirty="0">
                <a:solidFill>
                  <a:srgbClr val="FF0000"/>
                </a:solidFill>
              </a:rPr>
              <a:t>practice – through role plays and discussions, rather than learning lists </a:t>
            </a:r>
            <a:r>
              <a:rPr lang="en-US" sz="2400" b="1" dirty="0" smtClean="0">
                <a:solidFill>
                  <a:srgbClr val="FF0000"/>
                </a:solidFill>
              </a:rPr>
              <a:t>of </a:t>
            </a:r>
            <a:r>
              <a:rPr lang="en-GB" sz="2400" b="1" dirty="0" smtClean="0">
                <a:solidFill>
                  <a:srgbClr val="FF0000"/>
                </a:solidFill>
              </a:rPr>
              <a:t>technical </a:t>
            </a:r>
            <a:r>
              <a:rPr lang="en-GB" sz="2400" b="1" dirty="0">
                <a:solidFill>
                  <a:srgbClr val="FF0000"/>
                </a:solidFill>
              </a:rPr>
              <a:t>words.</a:t>
            </a:r>
            <a:endParaRPr lang="ar-E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11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534400" cy="49859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12d SS </a:t>
            </a:r>
            <a:r>
              <a:rPr lang="en-US" sz="3200" dirty="0">
                <a:solidFill>
                  <a:srgbClr val="FF0000"/>
                </a:solidFill>
              </a:rPr>
              <a:t>match the words and synonyms.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Answers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1  entirely; totally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2  considerably; dramatically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3  exceptionally</a:t>
            </a:r>
            <a:r>
              <a:rPr lang="en-US" sz="2400" dirty="0">
                <a:solidFill>
                  <a:srgbClr val="FF0000"/>
                </a:solidFill>
              </a:rPr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highly</a:t>
            </a:r>
          </a:p>
          <a:p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13a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SS </a:t>
            </a:r>
            <a:r>
              <a:rPr lang="en-US" sz="3200" dirty="0">
                <a:solidFill>
                  <a:srgbClr val="FF0000"/>
                </a:solidFill>
              </a:rPr>
              <a:t>complete the task in pairs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</a:p>
          <a:p>
            <a:endParaRPr lang="en-GB" dirty="0"/>
          </a:p>
          <a:p>
            <a:endParaRPr lang="ar-E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61417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56323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Extension activity: lift design (Resource sheet 1b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Here is Resource </a:t>
            </a:r>
            <a:r>
              <a:rPr lang="en-US" b="1" dirty="0">
                <a:solidFill>
                  <a:srgbClr val="FF0000"/>
                </a:solidFill>
              </a:rPr>
              <a:t>sheet 1b. </a:t>
            </a:r>
            <a:r>
              <a:rPr lang="en-US" b="1" dirty="0" smtClean="0">
                <a:solidFill>
                  <a:srgbClr val="FF0000"/>
                </a:solidFill>
              </a:rPr>
              <a:t>SS </a:t>
            </a:r>
            <a:r>
              <a:rPr lang="en-US" b="1" dirty="0">
                <a:solidFill>
                  <a:srgbClr val="FF0000"/>
                </a:solidFill>
              </a:rPr>
              <a:t>describe the advantages of lift </a:t>
            </a:r>
            <a:r>
              <a:rPr lang="en-US" b="1" dirty="0" smtClean="0">
                <a:solidFill>
                  <a:srgbClr val="FF0000"/>
                </a:solidFill>
              </a:rPr>
              <a:t>technology </a:t>
            </a:r>
            <a:r>
              <a:rPr lang="en-US" b="1" dirty="0">
                <a:solidFill>
                  <a:srgbClr val="FF0000"/>
                </a:solidFill>
              </a:rPr>
              <a:t>in pairs.</a:t>
            </a:r>
          </a:p>
          <a:p>
            <a:r>
              <a:rPr lang="en-US" b="1" dirty="0">
                <a:solidFill>
                  <a:srgbClr val="FF0000"/>
                </a:solidFill>
              </a:rPr>
              <a:t>Suggested answers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99"/>
                </a:solidFill>
              </a:rPr>
              <a:t>This eliminates the risk of someone being trapped inside the lift and being unable to call for help.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99"/>
                </a:solidFill>
              </a:rPr>
              <a:t>This reduces the temperature inside the lift during hot weather and offers superior comfort</a:t>
            </a:r>
            <a:r>
              <a:rPr lang="en-US" b="1" dirty="0">
                <a:solidFill>
                  <a:srgbClr val="000099"/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99"/>
                </a:solidFill>
              </a:rPr>
              <a:t>This </a:t>
            </a:r>
            <a:r>
              <a:rPr lang="en-US" b="1" dirty="0">
                <a:solidFill>
                  <a:srgbClr val="000099"/>
                </a:solidFill>
              </a:rPr>
              <a:t>reduces waiting time, making the operation of the lifts more efficient by </a:t>
            </a:r>
            <a:r>
              <a:rPr lang="en-US" b="1" dirty="0" smtClean="0">
                <a:solidFill>
                  <a:srgbClr val="000099"/>
                </a:solidFill>
              </a:rPr>
              <a:t>allowing </a:t>
            </a:r>
            <a:r>
              <a:rPr lang="en-US" b="1" dirty="0">
                <a:solidFill>
                  <a:srgbClr val="000099"/>
                </a:solidFill>
              </a:rPr>
              <a:t>them to share the work. For example, if someone has called the lift </a:t>
            </a:r>
            <a:r>
              <a:rPr lang="en-US" b="1" dirty="0" smtClean="0">
                <a:solidFill>
                  <a:srgbClr val="000099"/>
                </a:solidFill>
              </a:rPr>
              <a:t> on </a:t>
            </a:r>
            <a:r>
              <a:rPr lang="en-US" b="1" dirty="0">
                <a:solidFill>
                  <a:srgbClr val="000099"/>
                </a:solidFill>
              </a:rPr>
              <a:t>the third floor and both lifts are ascending, the first lift can stop at the </a:t>
            </a:r>
            <a:r>
              <a:rPr lang="en-US" b="1" dirty="0" smtClean="0">
                <a:solidFill>
                  <a:srgbClr val="000099"/>
                </a:solidFill>
              </a:rPr>
              <a:t>third </a:t>
            </a:r>
            <a:r>
              <a:rPr lang="en-US" b="1" dirty="0">
                <a:solidFill>
                  <a:srgbClr val="000099"/>
                </a:solidFill>
              </a:rPr>
              <a:t>floor, while the second lift continues, without stopping, to a higher floor </a:t>
            </a:r>
            <a:r>
              <a:rPr lang="en-US" b="1" dirty="0" smtClean="0">
                <a:solidFill>
                  <a:srgbClr val="000099"/>
                </a:solidFill>
              </a:rPr>
              <a:t>(</a:t>
            </a:r>
            <a:r>
              <a:rPr lang="en-US" b="1" dirty="0">
                <a:solidFill>
                  <a:srgbClr val="000099"/>
                </a:solidFill>
              </a:rPr>
              <a:t>provided nobody already inside it has selected the third floor).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99"/>
                </a:solidFill>
              </a:rPr>
              <a:t>This </a:t>
            </a:r>
            <a:r>
              <a:rPr lang="en-US" b="1" dirty="0">
                <a:solidFill>
                  <a:srgbClr val="000099"/>
                </a:solidFill>
              </a:rPr>
              <a:t>means each lift has a shorter maximum travel distance, reducing waiting </a:t>
            </a:r>
            <a:r>
              <a:rPr lang="en-US" b="1" dirty="0" smtClean="0">
                <a:solidFill>
                  <a:srgbClr val="000099"/>
                </a:solidFill>
              </a:rPr>
              <a:t>times</a:t>
            </a:r>
            <a:r>
              <a:rPr lang="en-US" b="1" dirty="0">
                <a:solidFill>
                  <a:srgbClr val="000099"/>
                </a:solidFill>
              </a:rPr>
              <a:t>. Although people travelling the full height of the building have to change </a:t>
            </a:r>
            <a:r>
              <a:rPr lang="en-US" b="1" dirty="0" smtClean="0">
                <a:solidFill>
                  <a:srgbClr val="000099"/>
                </a:solidFill>
              </a:rPr>
              <a:t>lifts </a:t>
            </a:r>
            <a:r>
              <a:rPr lang="en-US" b="1" dirty="0">
                <a:solidFill>
                  <a:srgbClr val="000099"/>
                </a:solidFill>
              </a:rPr>
              <a:t>at mid-height, this inconvenience is outweighed by the superior overall </a:t>
            </a:r>
            <a:r>
              <a:rPr lang="en-US" b="1" dirty="0" smtClean="0">
                <a:solidFill>
                  <a:srgbClr val="000099"/>
                </a:solidFill>
              </a:rPr>
              <a:t>performance </a:t>
            </a:r>
            <a:r>
              <a:rPr lang="en-US" b="1" dirty="0">
                <a:solidFill>
                  <a:srgbClr val="000099"/>
                </a:solidFill>
              </a:rPr>
              <a:t>of the split-level system.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99"/>
                </a:solidFill>
              </a:rPr>
              <a:t>The </a:t>
            </a:r>
            <a:r>
              <a:rPr lang="en-US" b="1" dirty="0">
                <a:solidFill>
                  <a:srgbClr val="000099"/>
                </a:solidFill>
              </a:rPr>
              <a:t>4-door system allows the doors to open twice as fast, enhancing entry and </a:t>
            </a:r>
            <a:r>
              <a:rPr lang="en-US" b="1" dirty="0" smtClean="0">
                <a:solidFill>
                  <a:srgbClr val="000099"/>
                </a:solidFill>
              </a:rPr>
              <a:t>exit </a:t>
            </a:r>
            <a:r>
              <a:rPr lang="en-US" b="1" dirty="0">
                <a:solidFill>
                  <a:srgbClr val="000099"/>
                </a:solidFill>
              </a:rPr>
              <a:t>speeds.</a:t>
            </a:r>
            <a:endParaRPr lang="ar-EG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02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82000" cy="46474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b="1" u="sng" dirty="0">
                <a:solidFill>
                  <a:srgbClr val="000099"/>
                </a:solidFill>
              </a:rPr>
              <a:t>Simplifying and illustrating technical </a:t>
            </a:r>
            <a:r>
              <a:rPr lang="en-US" sz="2400" b="1" u="sng" dirty="0" smtClean="0">
                <a:solidFill>
                  <a:srgbClr val="000099"/>
                </a:solidFill>
              </a:rPr>
              <a:t>explanations</a:t>
            </a:r>
          </a:p>
          <a:p>
            <a:endParaRPr lang="en-US" sz="2400" b="1" u="sng" dirty="0">
              <a:solidFill>
                <a:srgbClr val="000099"/>
              </a:solidFill>
            </a:endParaRPr>
          </a:p>
          <a:p>
            <a:r>
              <a:rPr lang="en-US" sz="2400" b="1" u="sng" dirty="0">
                <a:solidFill>
                  <a:srgbClr val="000099"/>
                </a:solidFill>
              </a:rPr>
              <a:t>Language </a:t>
            </a:r>
            <a:r>
              <a:rPr lang="en-US" sz="2400" b="1" u="sng" dirty="0" smtClean="0">
                <a:solidFill>
                  <a:srgbClr val="000099"/>
                </a:solidFill>
              </a:rPr>
              <a:t>note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Here is </a:t>
            </a:r>
            <a:r>
              <a:rPr lang="en-US" sz="2400" b="1" dirty="0">
                <a:solidFill>
                  <a:srgbClr val="FF0000"/>
                </a:solidFill>
              </a:rPr>
              <a:t>useful </a:t>
            </a:r>
            <a:r>
              <a:rPr lang="en-US" sz="2400" b="1" dirty="0" smtClean="0">
                <a:solidFill>
                  <a:srgbClr val="FF0000"/>
                </a:solidFill>
              </a:rPr>
              <a:t>vocabulary in </a:t>
            </a:r>
            <a:r>
              <a:rPr lang="en-US" sz="2400" b="1" dirty="0">
                <a:solidFill>
                  <a:srgbClr val="FF0000"/>
                </a:solidFill>
              </a:rPr>
              <a:t>this section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sz="3200" i="1" dirty="0">
                <a:solidFill>
                  <a:srgbClr val="000099"/>
                </a:solidFill>
              </a:rPr>
              <a:t>in simple terms, put simply, in other words, basically, effectively, essentially, </a:t>
            </a:r>
            <a:r>
              <a:rPr lang="en-US" sz="3200" i="1" dirty="0" smtClean="0">
                <a:solidFill>
                  <a:srgbClr val="000099"/>
                </a:solidFill>
              </a:rPr>
              <a:t>what we </a:t>
            </a:r>
            <a:r>
              <a:rPr lang="en-US" sz="3200" i="1" dirty="0">
                <a:solidFill>
                  <a:srgbClr val="000099"/>
                </a:solidFill>
              </a:rPr>
              <a:t>call … , what we refer to as … , if you imagine … </a:t>
            </a:r>
            <a:endParaRPr lang="en-US" sz="3200" i="1" dirty="0" smtClean="0">
              <a:solidFill>
                <a:srgbClr val="000099"/>
              </a:solidFill>
            </a:endParaRPr>
          </a:p>
          <a:p>
            <a:r>
              <a:rPr lang="en-US" sz="3200" i="1" dirty="0" smtClean="0">
                <a:solidFill>
                  <a:srgbClr val="000099"/>
                </a:solidFill>
              </a:rPr>
              <a:t>if </a:t>
            </a:r>
            <a:r>
              <a:rPr lang="en-US" sz="3200" i="1" dirty="0">
                <a:solidFill>
                  <a:srgbClr val="000099"/>
                </a:solidFill>
              </a:rPr>
              <a:t>you picture … </a:t>
            </a:r>
            <a:r>
              <a:rPr lang="en-US" sz="3200" i="1" dirty="0" smtClean="0">
                <a:solidFill>
                  <a:srgbClr val="000099"/>
                </a:solidFill>
              </a:rPr>
              <a:t>jargon</a:t>
            </a:r>
          </a:p>
          <a:p>
            <a:endParaRPr lang="en-GB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61601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458200" cy="50167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14a   1.5 SS read and </a:t>
            </a:r>
            <a:r>
              <a:rPr lang="en-US" sz="2800" dirty="0">
                <a:solidFill>
                  <a:srgbClr val="000099"/>
                </a:solidFill>
              </a:rPr>
              <a:t>answer the questions.</a:t>
            </a:r>
          </a:p>
          <a:p>
            <a:r>
              <a:rPr lang="en-US" sz="2800" dirty="0">
                <a:solidFill>
                  <a:srgbClr val="000099"/>
                </a:solidFill>
              </a:rPr>
              <a:t>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99"/>
                </a:solidFill>
              </a:rPr>
              <a:t>That </a:t>
            </a:r>
            <a:r>
              <a:rPr lang="en-US" sz="2400" dirty="0">
                <a:solidFill>
                  <a:srgbClr val="000099"/>
                </a:solidFill>
              </a:rPr>
              <a:t>you shouldn’t use jargon or it will sound like </a:t>
            </a:r>
            <a:r>
              <a:rPr lang="en-US" sz="2400" dirty="0" smtClean="0">
                <a:solidFill>
                  <a:srgbClr val="000099"/>
                </a:solidFill>
              </a:rPr>
              <a:t>nonsense </a:t>
            </a:r>
            <a:r>
              <a:rPr lang="en-US" sz="2400" dirty="0">
                <a:solidFill>
                  <a:srgbClr val="000099"/>
                </a:solidFill>
              </a:rPr>
              <a:t>and that </a:t>
            </a:r>
            <a:r>
              <a:rPr lang="en-US" sz="2400" dirty="0" smtClean="0">
                <a:solidFill>
                  <a:srgbClr val="000099"/>
                </a:solidFill>
              </a:rPr>
              <a:t>technical </a:t>
            </a:r>
            <a:r>
              <a:rPr lang="en-US" sz="2400" dirty="0">
                <a:solidFill>
                  <a:srgbClr val="000099"/>
                </a:solidFill>
              </a:rPr>
              <a:t>concepts can be difficult to explain, even using everyday language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99"/>
                </a:solidFill>
              </a:rPr>
              <a:t>Explanations </a:t>
            </a:r>
            <a:r>
              <a:rPr lang="en-US" sz="2400" dirty="0">
                <a:solidFill>
                  <a:srgbClr val="000099"/>
                </a:solidFill>
              </a:rPr>
              <a:t>that are boring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99"/>
                </a:solidFill>
              </a:rPr>
              <a:t>Speaking </a:t>
            </a:r>
            <a:r>
              <a:rPr lang="en-US" sz="2400" dirty="0">
                <a:solidFill>
                  <a:srgbClr val="000099"/>
                </a:solidFill>
              </a:rPr>
              <a:t>to an adult as if you’re talking to a </a:t>
            </a:r>
            <a:r>
              <a:rPr lang="en-US" sz="2400" dirty="0" smtClean="0">
                <a:solidFill>
                  <a:srgbClr val="000099"/>
                </a:solidFill>
              </a:rPr>
              <a:t>child</a:t>
            </a:r>
          </a:p>
          <a:p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 smtClean="0">
                <a:solidFill>
                  <a:srgbClr val="000099"/>
                </a:solidFill>
              </a:rPr>
              <a:t>14b SS </a:t>
            </a:r>
            <a:r>
              <a:rPr lang="en-US" sz="2400" dirty="0">
                <a:solidFill>
                  <a:srgbClr val="000099"/>
                </a:solidFill>
              </a:rPr>
              <a:t>complete the task in pairs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 smtClean="0">
                <a:solidFill>
                  <a:srgbClr val="000099"/>
                </a:solidFill>
              </a:rPr>
              <a:t>14c   1.6 SS read and </a:t>
            </a:r>
            <a:r>
              <a:rPr lang="en-US" sz="2400" dirty="0">
                <a:solidFill>
                  <a:srgbClr val="000099"/>
                </a:solidFill>
              </a:rPr>
              <a:t>compare the points made with their answers in Exercise </a:t>
            </a:r>
            <a:r>
              <a:rPr lang="en-US" sz="2400" dirty="0" smtClean="0">
                <a:solidFill>
                  <a:srgbClr val="000099"/>
                </a:solidFill>
              </a:rPr>
              <a:t>14b.</a:t>
            </a:r>
          </a:p>
          <a:p>
            <a:endParaRPr lang="en-GB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76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8534400" cy="6186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15a  SS </a:t>
            </a:r>
            <a:r>
              <a:rPr lang="en-US" dirty="0"/>
              <a:t>discuss the technical terms and try to interpret the jargon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15b   1.7 SS read and </a:t>
            </a:r>
            <a:r>
              <a:rPr lang="en-US" dirty="0"/>
              <a:t>make notes and then compare Richard’s explanations </a:t>
            </a:r>
          </a:p>
          <a:p>
            <a:r>
              <a:rPr lang="en-US" dirty="0"/>
              <a:t>with their own ideas from Exercise 15a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The part of the structure below the ground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a column going down into the ground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to drill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concrete poured on the construction site in its final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made at a factory away from the site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to hammer 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like a giant hammer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99"/>
                </a:solidFill>
              </a:rPr>
              <a:t>= like a giant </a:t>
            </a:r>
            <a:r>
              <a:rPr lang="en-GB" dirty="0" smtClean="0">
                <a:solidFill>
                  <a:srgbClr val="000099"/>
                </a:solidFill>
              </a:rPr>
              <a:t>drill</a:t>
            </a:r>
            <a:endParaRPr lang="en-GB" dirty="0">
              <a:solidFill>
                <a:srgbClr val="000099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99"/>
                </a:solidFill>
              </a:rPr>
              <a:t>= a kind of clay suspension / a sort of mud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15c   1.7 SS Read again </a:t>
            </a:r>
            <a:r>
              <a:rPr lang="en-US" dirty="0"/>
              <a:t>and compare the techniques Richard uses to simplify </a:t>
            </a:r>
            <a:r>
              <a:rPr lang="en-US" dirty="0" smtClean="0"/>
              <a:t>and </a:t>
            </a:r>
            <a:r>
              <a:rPr lang="en-US" dirty="0"/>
              <a:t>illustrate the technical terminology with the tips in Exercise </a:t>
            </a:r>
            <a:r>
              <a:rPr lang="en-US" dirty="0" smtClean="0"/>
              <a:t>14c using everyday language.</a:t>
            </a:r>
          </a:p>
          <a:p>
            <a:r>
              <a:rPr lang="en-US" dirty="0" smtClean="0"/>
              <a:t>15d SS </a:t>
            </a:r>
            <a:r>
              <a:rPr lang="en-US" dirty="0"/>
              <a:t>complete the table.</a:t>
            </a:r>
          </a:p>
          <a:p>
            <a:r>
              <a:rPr lang="en-US" dirty="0"/>
              <a:t>Answers</a:t>
            </a:r>
          </a:p>
          <a:p>
            <a:r>
              <a:rPr lang="en-US" dirty="0">
                <a:solidFill>
                  <a:srgbClr val="000099"/>
                </a:solidFill>
              </a:rPr>
              <a:t>1  put simply; in other words; basically</a:t>
            </a:r>
          </a:p>
          <a:p>
            <a:r>
              <a:rPr lang="en-US" dirty="0">
                <a:solidFill>
                  <a:srgbClr val="000099"/>
                </a:solidFill>
              </a:rPr>
              <a:t>2  effectively; essentially; basically</a:t>
            </a:r>
          </a:p>
          <a:p>
            <a:r>
              <a:rPr lang="en-US" dirty="0">
                <a:solidFill>
                  <a:srgbClr val="000099"/>
                </a:solidFill>
              </a:rPr>
              <a:t>3  what we call; what we refer to as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4   if </a:t>
            </a:r>
            <a:r>
              <a:rPr lang="en-US" dirty="0">
                <a:solidFill>
                  <a:srgbClr val="000099"/>
                </a:solidFill>
              </a:rPr>
              <a:t>you imagine; if you </a:t>
            </a:r>
            <a:r>
              <a:rPr lang="en-US" dirty="0" smtClean="0">
                <a:solidFill>
                  <a:srgbClr val="000099"/>
                </a:solidFill>
              </a:rPr>
              <a:t>picture</a:t>
            </a:r>
          </a:p>
          <a:p>
            <a:r>
              <a:rPr lang="en-US" dirty="0" smtClean="0"/>
              <a:t>15e SS </a:t>
            </a:r>
            <a:r>
              <a:rPr lang="en-US" dirty="0"/>
              <a:t>complete the task in pairs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679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534400" cy="612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16  </a:t>
            </a:r>
            <a:r>
              <a:rPr lang="en-US" dirty="0" smtClean="0"/>
              <a:t>SS </a:t>
            </a:r>
            <a:r>
              <a:rPr lang="en-US" dirty="0"/>
              <a:t>rephrase the description. This could be prepared as a written exercise </a:t>
            </a:r>
            <a:r>
              <a:rPr lang="en-US" dirty="0" smtClean="0"/>
              <a:t>with SS then </a:t>
            </a:r>
            <a:r>
              <a:rPr lang="en-US" dirty="0"/>
              <a:t>reading out </a:t>
            </a:r>
            <a:r>
              <a:rPr lang="en-US" dirty="0" smtClean="0"/>
              <a:t>your explanations </a:t>
            </a:r>
            <a:r>
              <a:rPr lang="en-US" dirty="0"/>
              <a:t>to the group.</a:t>
            </a:r>
          </a:p>
          <a:p>
            <a:r>
              <a:rPr lang="en-US" dirty="0"/>
              <a:t>Suggested </a:t>
            </a:r>
            <a:r>
              <a:rPr lang="en-US" dirty="0" smtClean="0"/>
              <a:t>answer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0099"/>
                </a:solidFill>
              </a:rPr>
              <a:t>There are two types of pile foundation: end-bearing piles and friction piles.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Essentially, end-bearing piles are used when you have soft ground which is on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top of hard ground or rock. Basically, the piles go through the soft ground and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sit on the hard ground below. It’s a bit like building over water. The soft ground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is like water, which can’t support anything, and the hard ground below it is like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the seabed. Put simply, the piles are like stilts. Friction piles are different. They’re </a:t>
            </a:r>
            <a:r>
              <a:rPr lang="en-US" sz="2000" dirty="0" smtClean="0">
                <a:solidFill>
                  <a:srgbClr val="000099"/>
                </a:solidFill>
              </a:rPr>
              <a:t>used </a:t>
            </a:r>
            <a:r>
              <a:rPr lang="en-US" sz="2000" dirty="0">
                <a:solidFill>
                  <a:srgbClr val="000099"/>
                </a:solidFill>
              </a:rPr>
              <a:t>when there’s no hard ground. In simple terms, the sides of the pile grip </a:t>
            </a:r>
            <a:r>
              <a:rPr lang="en-US" sz="2000" dirty="0" smtClean="0">
                <a:solidFill>
                  <a:srgbClr val="000099"/>
                </a:solidFill>
              </a:rPr>
              <a:t>the </a:t>
            </a:r>
            <a:r>
              <a:rPr lang="en-US" sz="2000" dirty="0">
                <a:solidFill>
                  <a:srgbClr val="000099"/>
                </a:solidFill>
              </a:rPr>
              <a:t>soft ground around them. If you picture a nail in a piece of wood, it’s the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same thing. The nail is gripped by the wood around it. Sometimes the bottoms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of friction piles are made wider. Imagine a leg with a foot at the bottom, it’s the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same principle</a:t>
            </a:r>
            <a:r>
              <a:rPr lang="en-US" sz="2000" dirty="0" smtClean="0">
                <a:solidFill>
                  <a:srgbClr val="000099"/>
                </a:solidFill>
              </a:rPr>
              <a:t>.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17  </a:t>
            </a:r>
            <a:r>
              <a:rPr lang="en-US" sz="2000" dirty="0" smtClean="0">
                <a:solidFill>
                  <a:srgbClr val="000099"/>
                </a:solidFill>
              </a:rPr>
              <a:t>SS will have Resource </a:t>
            </a:r>
            <a:r>
              <a:rPr lang="en-US" sz="2000" dirty="0">
                <a:solidFill>
                  <a:srgbClr val="000099"/>
                </a:solidFill>
              </a:rPr>
              <a:t>sheet 1c to prepare individually. 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SS </a:t>
            </a:r>
            <a:r>
              <a:rPr lang="en-US" sz="2000" dirty="0">
                <a:solidFill>
                  <a:srgbClr val="000099"/>
                </a:solidFill>
              </a:rPr>
              <a:t>complete the task in pairs, taking it in turns to be the guided tour host </a:t>
            </a:r>
            <a:r>
              <a:rPr lang="en-US" sz="2000" dirty="0" smtClean="0">
                <a:solidFill>
                  <a:srgbClr val="000099"/>
                </a:solidFill>
              </a:rPr>
              <a:t>and </a:t>
            </a:r>
            <a:r>
              <a:rPr lang="en-US" sz="2000" dirty="0">
                <a:solidFill>
                  <a:srgbClr val="000099"/>
                </a:solidFill>
              </a:rPr>
              <a:t>visitor. Although the items of technology being explained will not be visible,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the student who is listening should try to picture what is being described, and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should regularly rephrase their partner’s explanations, to check understanding.</a:t>
            </a:r>
            <a:endParaRPr lang="ar-EG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000" dirty="0" smtClean="0"/>
              <a:t>General Discussion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/>
              <a:t>What field of engineering are you in / would you like to go into?</a:t>
            </a:r>
          </a:p>
          <a:p>
            <a:r>
              <a:rPr lang="en-US" sz="2000" b="1" dirty="0"/>
              <a:t>Branches of engineering include: mechanical, electrical, civil, structural, </a:t>
            </a:r>
            <a:r>
              <a:rPr lang="en-US" sz="2000" b="1" dirty="0" smtClean="0"/>
              <a:t>process/manufacturing</a:t>
            </a:r>
            <a:r>
              <a:rPr lang="en-US" sz="2000" b="1" dirty="0"/>
              <a:t>, automotive, aeronautical, highway, coastal.</a:t>
            </a:r>
          </a:p>
          <a:p>
            <a:r>
              <a:rPr lang="en-US" sz="2000" b="1" dirty="0" smtClean="0"/>
              <a:t>How </a:t>
            </a:r>
            <a:r>
              <a:rPr lang="en-US" sz="2000" b="1" dirty="0"/>
              <a:t>would you describe your branch of engineering to a non-specialist?</a:t>
            </a:r>
          </a:p>
          <a:p>
            <a:r>
              <a:rPr lang="en-US" sz="2000" b="1" dirty="0" smtClean="0"/>
              <a:t>What </a:t>
            </a:r>
            <a:r>
              <a:rPr lang="en-US" sz="2000" b="1" dirty="0"/>
              <a:t>kind of work do you do / would you like to do within your field?</a:t>
            </a:r>
          </a:p>
          <a:p>
            <a:r>
              <a:rPr lang="en-US" sz="2000" b="1" dirty="0"/>
              <a:t>Possibilities include: design, technical management/supervision/project</a:t>
            </a:r>
          </a:p>
          <a:p>
            <a:r>
              <a:rPr lang="en-US" sz="2000" b="1" dirty="0"/>
              <a:t>management, product/process development, research, </a:t>
            </a:r>
            <a:r>
              <a:rPr lang="en-US" sz="2000" b="1" dirty="0" smtClean="0"/>
              <a:t>investigation/analysis/trouble-shooting</a:t>
            </a:r>
            <a:r>
              <a:rPr lang="en-US" sz="2000" b="1" dirty="0"/>
              <a:t>.</a:t>
            </a:r>
          </a:p>
          <a:p>
            <a:r>
              <a:rPr lang="en-US" sz="2000" b="1" dirty="0" smtClean="0"/>
              <a:t>In </a:t>
            </a:r>
            <a:r>
              <a:rPr lang="en-US" sz="2000" b="1" dirty="0"/>
              <a:t>what kinds of situation do you / other people in your field need to use English </a:t>
            </a:r>
            <a:r>
              <a:rPr lang="en-US" sz="2000" b="1" dirty="0" smtClean="0"/>
              <a:t>at work</a:t>
            </a:r>
            <a:r>
              <a:rPr lang="en-US" sz="2000" b="1" dirty="0"/>
              <a:t>?</a:t>
            </a: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361572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8077200" cy="18466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Language 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useful vocabulary in </a:t>
            </a:r>
            <a:r>
              <a:rPr lang="en-US" sz="2400" dirty="0">
                <a:solidFill>
                  <a:srgbClr val="FF0000"/>
                </a:solidFill>
              </a:rPr>
              <a:t>this </a:t>
            </a:r>
            <a:r>
              <a:rPr lang="en-US" sz="2400" dirty="0" smtClean="0">
                <a:solidFill>
                  <a:srgbClr val="FF0000"/>
                </a:solidFill>
              </a:rPr>
              <a:t>section: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FF0000"/>
                </a:solidFill>
              </a:rPr>
              <a:t>use, use for ...</a:t>
            </a:r>
            <a:r>
              <a:rPr lang="en-US" sz="2400" i="1" dirty="0" err="1">
                <a:solidFill>
                  <a:srgbClr val="FF0000"/>
                </a:solidFill>
              </a:rPr>
              <a:t>ing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</a:rPr>
              <a:t>use </a:t>
            </a:r>
            <a:r>
              <a:rPr lang="en-US" sz="2400" i="1" dirty="0">
                <a:solidFill>
                  <a:srgbClr val="FF0000"/>
                </a:solidFill>
              </a:rPr>
              <a:t>to (application), user, useful for ...</a:t>
            </a:r>
            <a:r>
              <a:rPr lang="en-US" sz="2400" i="1" dirty="0" err="1">
                <a:solidFill>
                  <a:srgbClr val="FF0000"/>
                </a:solidFill>
              </a:rPr>
              <a:t>ing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FF0000"/>
                </a:solidFill>
              </a:rPr>
              <a:t>enable to, allow to, prevent from, ensure </a:t>
            </a:r>
            <a:r>
              <a:rPr lang="en-US" sz="2400" i="1" dirty="0" smtClean="0">
                <a:solidFill>
                  <a:srgbClr val="FF0000"/>
                </a:solidFill>
              </a:rPr>
              <a:t>that		</a:t>
            </a:r>
            <a:r>
              <a:rPr lang="en-US" i="1" dirty="0" smtClean="0"/>
              <a:t>		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743200"/>
            <a:ext cx="7543800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b="1" dirty="0" smtClean="0"/>
              <a:t>1A SS complete </a:t>
            </a:r>
            <a:r>
              <a:rPr lang="en-US" sz="2400" b="1" dirty="0"/>
              <a:t>the tasks in pairs. </a:t>
            </a:r>
            <a:r>
              <a:rPr lang="en-US" sz="2400" b="1" dirty="0" smtClean="0"/>
              <a:t>examples,</a:t>
            </a:r>
            <a:endParaRPr lang="en-US" sz="2400" b="1" dirty="0"/>
          </a:p>
          <a:p>
            <a:r>
              <a:rPr lang="en-US" sz="2400" dirty="0">
                <a:solidFill>
                  <a:srgbClr val="FF0000"/>
                </a:solidFill>
              </a:rPr>
              <a:t>mobile phones </a:t>
            </a:r>
            <a:r>
              <a:rPr lang="en-US" sz="2400" dirty="0">
                <a:solidFill>
                  <a:srgbClr val="0070C0"/>
                </a:solidFill>
              </a:rPr>
              <a:t>– phone calls, text messages, exchanging photos and videos, </a:t>
            </a:r>
            <a:r>
              <a:rPr lang="en-US" sz="2400" dirty="0" smtClean="0">
                <a:solidFill>
                  <a:srgbClr val="0070C0"/>
                </a:solidFill>
              </a:rPr>
              <a:t>voice </a:t>
            </a:r>
            <a:r>
              <a:rPr lang="en-GB" sz="2400" dirty="0" smtClean="0">
                <a:solidFill>
                  <a:srgbClr val="0070C0"/>
                </a:solidFill>
              </a:rPr>
              <a:t>recording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electric </a:t>
            </a:r>
            <a:r>
              <a:rPr lang="en-US" sz="2400" dirty="0">
                <a:solidFill>
                  <a:srgbClr val="FF0000"/>
                </a:solidFill>
              </a:rPr>
              <a:t>drill/screwdriver handsets </a:t>
            </a:r>
            <a:r>
              <a:rPr lang="en-US" sz="2400" dirty="0">
                <a:solidFill>
                  <a:srgbClr val="0070C0"/>
                </a:solidFill>
              </a:rPr>
              <a:t>– for providing a turning force, drilling holes, </a:t>
            </a:r>
            <a:r>
              <a:rPr lang="en-US" sz="2400" dirty="0" smtClean="0">
                <a:solidFill>
                  <a:srgbClr val="0070C0"/>
                </a:solidFill>
              </a:rPr>
              <a:t>putting in </a:t>
            </a:r>
            <a:r>
              <a:rPr lang="en-US" sz="2400" dirty="0">
                <a:solidFill>
                  <a:srgbClr val="0070C0"/>
                </a:solidFill>
              </a:rPr>
              <a:t>and removing screws, tightening and loosening </a:t>
            </a:r>
            <a:r>
              <a:rPr lang="en-US" sz="2400" dirty="0" smtClean="0">
                <a:solidFill>
                  <a:srgbClr val="0070C0"/>
                </a:solidFill>
              </a:rPr>
              <a:t>nuts/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bolts hammers </a:t>
            </a:r>
            <a:r>
              <a:rPr lang="en-US" sz="2400" dirty="0">
                <a:solidFill>
                  <a:srgbClr val="0070C0"/>
                </a:solidFill>
              </a:rPr>
              <a:t>– for generating impacts, for driving in nails, hitting punches and chisels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GB" sz="2400" dirty="0" smtClean="0">
                <a:solidFill>
                  <a:srgbClr val="0070C0"/>
                </a:solidFill>
              </a:rPr>
              <a:t>breaking </a:t>
            </a:r>
            <a:r>
              <a:rPr lang="en-GB" sz="2400" dirty="0">
                <a:solidFill>
                  <a:srgbClr val="0070C0"/>
                </a:solidFill>
              </a:rPr>
              <a:t>things</a:t>
            </a:r>
            <a:endParaRPr lang="ar-EG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1228398"/>
            <a:ext cx="7010400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OfficinaSans-Bold"/>
              </a:rPr>
              <a:t>1b</a:t>
            </a:r>
            <a:r>
              <a:rPr lang="en-US" sz="3600" b="1" dirty="0" smtClean="0">
                <a:latin typeface="OfficinaSans-Bold"/>
              </a:rPr>
              <a:t> </a:t>
            </a:r>
            <a:r>
              <a:rPr lang="en-US" b="1" dirty="0">
                <a:latin typeface="ITCSymbolStd-Bold"/>
              </a:rPr>
              <a:t>Students complete the task in pairs.</a:t>
            </a:r>
          </a:p>
          <a:p>
            <a:r>
              <a:rPr lang="en-GB" sz="2400" dirty="0">
                <a:latin typeface="OfficinaSans-Bold"/>
              </a:rPr>
              <a:t>Extension activity: GPS</a:t>
            </a:r>
          </a:p>
          <a:p>
            <a:r>
              <a:rPr lang="en-US" dirty="0" smtClean="0">
                <a:latin typeface="ITCSymbolStd-Medium"/>
              </a:rPr>
              <a:t>What </a:t>
            </a:r>
            <a:r>
              <a:rPr lang="en-US" dirty="0">
                <a:latin typeface="ITCSymbolStd-Medium"/>
              </a:rPr>
              <a:t>do you know about the origins of GPS?</a:t>
            </a:r>
          </a:p>
          <a:p>
            <a:endParaRPr lang="en-GB" b="1" dirty="0" smtClean="0">
              <a:latin typeface="ITCSymbolStd-Bold"/>
            </a:endParaRPr>
          </a:p>
          <a:p>
            <a:r>
              <a:rPr lang="en-GB" sz="2800" dirty="0" smtClean="0">
                <a:latin typeface="ITCSymbolStd-Bold"/>
              </a:rPr>
              <a:t>Answer</a:t>
            </a:r>
            <a:endParaRPr lang="en-GB" sz="2800" dirty="0">
              <a:latin typeface="ITCSymbolStd-Bold"/>
            </a:endParaRPr>
          </a:p>
          <a:p>
            <a:r>
              <a:rPr lang="en-US" sz="2400" dirty="0">
                <a:solidFill>
                  <a:srgbClr val="FF0000"/>
                </a:solidFill>
                <a:latin typeface="ITCSymbolStd-Medium"/>
              </a:rPr>
              <a:t>The system was originally developed for military use in the United States </a:t>
            </a:r>
            <a:r>
              <a:rPr lang="en-US" sz="2400" dirty="0" smtClean="0">
                <a:solidFill>
                  <a:srgbClr val="FF0000"/>
                </a:solidFill>
                <a:latin typeface="ITCSymbolStd-Medium"/>
              </a:rPr>
              <a:t>before being </a:t>
            </a:r>
            <a:r>
              <a:rPr lang="en-US" sz="2400" dirty="0">
                <a:solidFill>
                  <a:srgbClr val="FF0000"/>
                </a:solidFill>
                <a:latin typeface="ITCSymbolStd-Medium"/>
              </a:rPr>
              <a:t>made available for civilian use internationally, with some limitations on </a:t>
            </a:r>
            <a:r>
              <a:rPr lang="en-US" sz="2400" dirty="0" smtClean="0">
                <a:solidFill>
                  <a:srgbClr val="FF0000"/>
                </a:solidFill>
                <a:latin typeface="ITCSymbolStd-Medium"/>
              </a:rPr>
              <a:t>its </a:t>
            </a:r>
            <a:r>
              <a:rPr lang="en-GB" sz="2400" dirty="0" smtClean="0">
                <a:solidFill>
                  <a:srgbClr val="FF0000"/>
                </a:solidFill>
                <a:latin typeface="ITCSymbolStd-Medium"/>
              </a:rPr>
              <a:t>precision</a:t>
            </a:r>
            <a:r>
              <a:rPr lang="en-GB" sz="2400" dirty="0">
                <a:solidFill>
                  <a:srgbClr val="FF0000"/>
                </a:solidFill>
                <a:latin typeface="ITCSymbolStd-Medium"/>
              </a:rPr>
              <a:t>.</a:t>
            </a:r>
            <a:endParaRPr lang="ar-E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8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Audio script page 86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Answers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navigation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(monitoring) delivery vehicles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(finding) stolen cars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drift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>
                <a:solidFill>
                  <a:srgbClr val="FF0000"/>
                </a:solidFill>
              </a:rPr>
              <a:t>man overboard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innovative uses of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1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Useful ‘use’ words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/>
              <a:t>2b Answers</a:t>
            </a:r>
            <a:endParaRPr lang="en-GB" b="1" dirty="0"/>
          </a:p>
          <a:p>
            <a:r>
              <a:rPr lang="en-US" dirty="0">
                <a:solidFill>
                  <a:srgbClr val="FF0000"/>
                </a:solidFill>
              </a:rPr>
              <a:t>1 uses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use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user’s; </a:t>
            </a:r>
            <a:r>
              <a:rPr lang="en-US" dirty="0" smtClean="0">
                <a:solidFill>
                  <a:srgbClr val="FF0000"/>
                </a:solidFill>
              </a:rPr>
              <a:t>useful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8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b="1" dirty="0"/>
              <a:t>Pronunciation focus</a:t>
            </a:r>
            <a:br>
              <a:rPr lang="en-GB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Ask </a:t>
            </a:r>
            <a:r>
              <a:rPr lang="en-US" dirty="0"/>
              <a:t>students to identify the different pronunciation of s in the following words.</a:t>
            </a:r>
          </a:p>
          <a:p>
            <a:r>
              <a:rPr lang="en-GB" dirty="0"/>
              <a:t>Practise saying them.</a:t>
            </a:r>
          </a:p>
          <a:p>
            <a:r>
              <a:rPr lang="en-US" i="1" dirty="0">
                <a:solidFill>
                  <a:srgbClr val="FF0000"/>
                </a:solidFill>
              </a:rPr>
              <a:t>a use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ju:s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i="1" dirty="0">
                <a:solidFill>
                  <a:srgbClr val="FF0000"/>
                </a:solidFill>
              </a:rPr>
              <a:t>to use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j:uz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i="1" dirty="0">
                <a:solidFill>
                  <a:srgbClr val="FF0000"/>
                </a:solidFill>
              </a:rPr>
              <a:t>useful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ju:sf</a:t>
            </a:r>
            <a:r>
              <a:rPr lang="en-US" sz="3600" dirty="0" err="1" smtClean="0">
                <a:solidFill>
                  <a:srgbClr val="FF0000"/>
                </a:solidFill>
              </a:rPr>
              <a:t>ᵊ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i="1" dirty="0">
                <a:solidFill>
                  <a:srgbClr val="FF0000"/>
                </a:solidFill>
              </a:rPr>
              <a:t>user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ju:z</a:t>
            </a:r>
            <a:r>
              <a:rPr lang="en-US" dirty="0">
                <a:solidFill>
                  <a:srgbClr val="FF0000"/>
                </a:solidFill>
              </a:rPr>
              <a:t>ᵊ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2393</Words>
  <Application>Microsoft Office PowerPoint</Application>
  <PresentationFormat>Affichage à l'écran (4:3)</PresentationFormat>
  <Paragraphs>404</Paragraphs>
  <Slides>35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Office Theme</vt:lpstr>
      <vt:lpstr>Unit One</vt:lpstr>
      <vt:lpstr>Agenda</vt:lpstr>
      <vt:lpstr>Introducing the Course</vt:lpstr>
      <vt:lpstr>General Discussion</vt:lpstr>
      <vt:lpstr>Présentation PowerPoint</vt:lpstr>
      <vt:lpstr>Présentation PowerPoint</vt:lpstr>
      <vt:lpstr>Audio script page 86</vt:lpstr>
      <vt:lpstr>Useful ‘use’ words</vt:lpstr>
      <vt:lpstr>Pronunciation focus </vt:lpstr>
      <vt:lpstr>3 a match the applications and descriptions </vt:lpstr>
      <vt:lpstr>3a Extension activity: more vocabulary </vt:lpstr>
      <vt:lpstr>3b SS complete the tasks in pairs.</vt:lpstr>
      <vt:lpstr>4b </vt:lpstr>
      <vt:lpstr>4c</vt:lpstr>
      <vt:lpstr>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Task 8 a &amp; 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One</dc:title>
  <dc:creator>Shaban F. Alomary</dc:creator>
  <cp:lastModifiedBy>HP</cp:lastModifiedBy>
  <cp:revision>56</cp:revision>
  <dcterms:created xsi:type="dcterms:W3CDTF">2006-08-16T00:00:00Z</dcterms:created>
  <dcterms:modified xsi:type="dcterms:W3CDTF">2022-09-27T10:53:34Z</dcterms:modified>
</cp:coreProperties>
</file>