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4000000" cx="253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008">
          <p15:clr>
            <a:srgbClr val="A4A3A4"/>
          </p15:clr>
        </p15:guide>
        <p15:guide id="2" pos="79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008" orient="horz"/>
        <p:guide pos="79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624691" y="685800"/>
            <a:ext cx="160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624691" y="685800"/>
            <a:ext cx="160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63948" y="7817060"/>
            <a:ext cx="23616300" cy="21550800"/>
          </a:xfrm>
          <a:prstGeom prst="rect">
            <a:avLst/>
          </a:prstGeom>
        </p:spPr>
        <p:txBody>
          <a:bodyPr anchorCtr="0" anchor="b" bIns="260375" lIns="260375" spcFirstLastPara="1" rIns="260375" wrap="square" tIns="260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63924" y="29754593"/>
            <a:ext cx="23616300" cy="83208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3482718" y="48957657"/>
            <a:ext cx="1520700" cy="41313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863924" y="11612861"/>
            <a:ext cx="23616300" cy="20614800"/>
          </a:xfrm>
          <a:prstGeom prst="rect">
            <a:avLst/>
          </a:prstGeom>
        </p:spPr>
        <p:txBody>
          <a:bodyPr anchorCtr="0" anchor="b" bIns="260375" lIns="260375" spcFirstLastPara="1" rIns="260375" wrap="square" tIns="260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200"/>
              <a:buNone/>
              <a:defRPr sz="34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63924" y="33094226"/>
            <a:ext cx="23616300" cy="136578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558800" lvl="0" marL="4572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1pPr>
            <a:lvl2pPr indent="-476250" lvl="1" marL="9144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 algn="ctr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 algn="ctr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3482718" y="48957657"/>
            <a:ext cx="1520700" cy="41313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3482718" y="48957657"/>
            <a:ext cx="1520700" cy="41313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63924" y="22581102"/>
            <a:ext cx="23616300" cy="88380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3482718" y="48957657"/>
            <a:ext cx="1520700" cy="41313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63924" y="4672178"/>
            <a:ext cx="23616300" cy="60120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63924" y="12099475"/>
            <a:ext cx="23616300" cy="358653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1pPr>
            <a:lvl2pPr indent="-476250" lvl="1" marL="9144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3482718" y="48957657"/>
            <a:ext cx="1520700" cy="41313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63924" y="4672178"/>
            <a:ext cx="23616300" cy="60120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63924" y="12099475"/>
            <a:ext cx="11086200" cy="358653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3393739" y="12099475"/>
            <a:ext cx="11086200" cy="358653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 sz="39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3482718" y="48957657"/>
            <a:ext cx="1520700" cy="41313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63924" y="4672178"/>
            <a:ext cx="23616300" cy="60120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3482718" y="48957657"/>
            <a:ext cx="1520700" cy="41313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63924" y="5833071"/>
            <a:ext cx="7782900" cy="7933800"/>
          </a:xfrm>
          <a:prstGeom prst="rect">
            <a:avLst/>
          </a:prstGeom>
        </p:spPr>
        <p:txBody>
          <a:bodyPr anchorCtr="0" anchor="b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63924" y="14588976"/>
            <a:ext cx="7782900" cy="333807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3482718" y="48957657"/>
            <a:ext cx="1520700" cy="41313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358803" y="4725984"/>
            <a:ext cx="17649600" cy="429480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3482718" y="48957657"/>
            <a:ext cx="1520700" cy="41313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672000" y="-1312"/>
            <a:ext cx="12672000" cy="54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60375" lIns="260375" spcFirstLastPara="1" rIns="260375" wrap="square" tIns="260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35874" y="12946719"/>
            <a:ext cx="11212200" cy="15561300"/>
          </a:xfrm>
          <a:prstGeom prst="rect">
            <a:avLst/>
          </a:prstGeom>
        </p:spPr>
        <p:txBody>
          <a:bodyPr anchorCtr="0" anchor="b" bIns="260375" lIns="260375" spcFirstLastPara="1" rIns="260375" wrap="square" tIns="260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35874" y="29428609"/>
            <a:ext cx="11212200" cy="12968700"/>
          </a:xfrm>
          <a:prstGeom prst="rect">
            <a:avLst/>
          </a:prstGeom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3690583" y="7601837"/>
            <a:ext cx="10635600" cy="387948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1pPr>
            <a:lvl2pPr indent="-476250" lvl="1" marL="9144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2pPr>
            <a:lvl3pPr indent="-476250" lvl="2" marL="13716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3pPr>
            <a:lvl4pPr indent="-476250" lvl="3" marL="18288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4pPr>
            <a:lvl5pPr indent="-476250" lvl="4" marL="22860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5pPr>
            <a:lvl6pPr indent="-476250" lvl="5" marL="27432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6pPr>
            <a:lvl7pPr indent="-476250" lvl="6" marL="32004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7pPr>
            <a:lvl8pPr indent="-476250" lvl="7" marL="3657600">
              <a:spcBef>
                <a:spcPts val="0"/>
              </a:spcBef>
              <a:spcAft>
                <a:spcPts val="0"/>
              </a:spcAft>
              <a:buSzPts val="3900"/>
              <a:buChar char="○"/>
              <a:defRPr/>
            </a:lvl8pPr>
            <a:lvl9pPr indent="-476250" lvl="8" marL="4114800">
              <a:spcBef>
                <a:spcPts val="0"/>
              </a:spcBef>
              <a:spcAft>
                <a:spcPts val="0"/>
              </a:spcAft>
              <a:buSzPts val="3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3482718" y="48957657"/>
            <a:ext cx="1520700" cy="41313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63924" y="44415486"/>
            <a:ext cx="16626000" cy="63537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3482718" y="48957657"/>
            <a:ext cx="1520700" cy="4131300"/>
          </a:xfrm>
          <a:prstGeom prst="rect">
            <a:avLst/>
          </a:prstGeom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3924" y="4672178"/>
            <a:ext cx="23616300" cy="6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3924" y="12099475"/>
            <a:ext cx="23616300" cy="35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normAutofit/>
          </a:bodyPr>
          <a:lstStyle>
            <a:lvl1pPr indent="-558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1pPr>
            <a:lvl2pPr indent="-476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2pPr>
            <a:lvl3pPr indent="-476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3pPr>
            <a:lvl4pPr indent="-476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●"/>
              <a:defRPr sz="3900">
                <a:solidFill>
                  <a:schemeClr val="dk2"/>
                </a:solidFill>
              </a:defRPr>
            </a:lvl4pPr>
            <a:lvl5pPr indent="-476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5pPr>
            <a:lvl6pPr indent="-476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6pPr>
            <a:lvl7pPr indent="-476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●"/>
              <a:defRPr sz="3900">
                <a:solidFill>
                  <a:schemeClr val="dk2"/>
                </a:solidFill>
              </a:defRPr>
            </a:lvl7pPr>
            <a:lvl8pPr indent="-476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○"/>
              <a:defRPr sz="3900">
                <a:solidFill>
                  <a:schemeClr val="dk2"/>
                </a:solidFill>
              </a:defRPr>
            </a:lvl8pPr>
            <a:lvl9pPr indent="-476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■"/>
              <a:defRPr sz="3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3482718" y="48957657"/>
            <a:ext cx="1520700" cy="41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0375" lIns="260375" spcFirstLastPara="1" rIns="260375" wrap="square" tIns="260375">
            <a:normAutofit/>
          </a:bodyPr>
          <a:lstStyle>
            <a:lvl1pPr lvl="0" algn="r">
              <a:buNone/>
              <a:defRPr sz="2800">
                <a:solidFill>
                  <a:schemeClr val="dk2"/>
                </a:solidFill>
              </a:defRPr>
            </a:lvl1pPr>
            <a:lvl2pPr lvl="1" algn="r">
              <a:buNone/>
              <a:defRPr sz="2800">
                <a:solidFill>
                  <a:schemeClr val="dk2"/>
                </a:solidFill>
              </a:defRPr>
            </a:lvl2pPr>
            <a:lvl3pPr lvl="2" algn="r">
              <a:buNone/>
              <a:defRPr sz="2800">
                <a:solidFill>
                  <a:schemeClr val="dk2"/>
                </a:solidFill>
              </a:defRPr>
            </a:lvl3pPr>
            <a:lvl4pPr lvl="3" algn="r">
              <a:buNone/>
              <a:defRPr sz="2800">
                <a:solidFill>
                  <a:schemeClr val="dk2"/>
                </a:solidFill>
              </a:defRPr>
            </a:lvl4pPr>
            <a:lvl5pPr lvl="4" algn="r">
              <a:buNone/>
              <a:defRPr sz="2800">
                <a:solidFill>
                  <a:schemeClr val="dk2"/>
                </a:solidFill>
              </a:defRPr>
            </a:lvl5pPr>
            <a:lvl6pPr lvl="5" algn="r">
              <a:buNone/>
              <a:defRPr sz="2800">
                <a:solidFill>
                  <a:schemeClr val="dk2"/>
                </a:solidFill>
              </a:defRPr>
            </a:lvl6pPr>
            <a:lvl7pPr lvl="6" algn="r">
              <a:buNone/>
              <a:defRPr sz="2800">
                <a:solidFill>
                  <a:schemeClr val="dk2"/>
                </a:solidFill>
              </a:defRPr>
            </a:lvl7pPr>
            <a:lvl8pPr lvl="7" algn="r">
              <a:buNone/>
              <a:defRPr sz="2800">
                <a:solidFill>
                  <a:schemeClr val="dk2"/>
                </a:solidFill>
              </a:defRPr>
            </a:lvl8pPr>
            <a:lvl9pPr lvl="8" algn="r">
              <a:buNone/>
              <a:defRPr sz="2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hyperlink" Target="http://www.claybrook-zoo.com" TargetMode="External"/><Relationship Id="rId10" Type="http://schemas.openxmlformats.org/officeDocument/2006/relationships/image" Target="../media/image3.png"/><Relationship Id="rId13" Type="http://schemas.openxmlformats.org/officeDocument/2006/relationships/hyperlink" Target="https://calendar.google.com/event?action=TEMPLATE&amp;tmeid=MWJhY2tyOXYzZmttYWIwbDNqNTNhMmlydGwgZGFjcnV6a2VubmV0aEBt&amp;tmsrc=dacruzkenneth%40gmail.com" TargetMode="Externa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2.png"/><Relationship Id="rId14" Type="http://schemas.openxmlformats.org/officeDocument/2006/relationships/image" Target="../media/image6.png"/><Relationship Id="rId5" Type="http://schemas.openxmlformats.org/officeDocument/2006/relationships/hyperlink" Target="mailto:tickets@claybrookzoo.co.uk" TargetMode="External"/><Relationship Id="rId6" Type="http://schemas.openxmlformats.org/officeDocument/2006/relationships/hyperlink" Target="https://play.google.com/store" TargetMode="External"/><Relationship Id="rId7" Type="http://schemas.openxmlformats.org/officeDocument/2006/relationships/hyperlink" Target="https://calendar.google.com/event?action=TEMPLATE&amp;tmeid=MWJhY2tyOXYzZmttYWIwbDNqNTNhMmlydGwgZGFjcnV6a2VubmV0aEBt&amp;tmsrc=dacruzkenneth%40gmail.com" TargetMode="External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4095" r="0" t="0"/>
          <a:stretch/>
        </p:blipFill>
        <p:spPr>
          <a:xfrm>
            <a:off x="2631600" y="48376600"/>
            <a:ext cx="7891800" cy="54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17182" l="32899" r="31765" t="16885"/>
          <a:stretch/>
        </p:blipFill>
        <p:spPr>
          <a:xfrm>
            <a:off x="9875550" y="9849775"/>
            <a:ext cx="2019300" cy="3767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976475" y="1649625"/>
            <a:ext cx="22651200" cy="2581800"/>
          </a:xfrm>
          <a:prstGeom prst="rect">
            <a:avLst/>
          </a:prstGeom>
          <a:solidFill>
            <a:srgbClr val="014E2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762018" y="5968267"/>
            <a:ext cx="20957700" cy="3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Dear </a:t>
            </a:r>
            <a:r>
              <a:rPr lang="en-GB" sz="3900">
                <a:solidFill>
                  <a:srgbClr val="FF0000"/>
                </a:solidFill>
              </a:rPr>
              <a:t>Title First_Name Surname</a:t>
            </a:r>
            <a:r>
              <a:rPr lang="en-GB" sz="3900"/>
              <a:t>, (e.g. Thomas Smith)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Thank you for booking the tickets to the Claybrook Zoo. We can’t wait to welcome you !!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/>
              <a:t>We’ve attached your tickets to visit the Claybrook Zoo</a:t>
            </a:r>
            <a:endParaRPr b="1" sz="4400"/>
          </a:p>
        </p:txBody>
      </p:sp>
      <p:sp>
        <p:nvSpPr>
          <p:cNvPr id="58" name="Google Shape;58;p13"/>
          <p:cNvSpPr txBox="1"/>
          <p:nvPr/>
        </p:nvSpPr>
        <p:spPr>
          <a:xfrm>
            <a:off x="863941" y="0"/>
            <a:ext cx="91773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solidFill>
                  <a:srgbClr val="FF0000"/>
                </a:solidFill>
              </a:rPr>
              <a:t>Subject:</a:t>
            </a:r>
            <a:r>
              <a:rPr lang="en-GB" sz="3900"/>
              <a:t> </a:t>
            </a:r>
            <a:r>
              <a:rPr b="1" lang="en-GB" sz="3900"/>
              <a:t>ORDER CONFIRMATION</a:t>
            </a:r>
            <a:endParaRPr b="1" sz="3900"/>
          </a:p>
        </p:txBody>
      </p:sp>
      <p:sp>
        <p:nvSpPr>
          <p:cNvPr id="59" name="Google Shape;59;p13"/>
          <p:cNvSpPr txBox="1"/>
          <p:nvPr/>
        </p:nvSpPr>
        <p:spPr>
          <a:xfrm>
            <a:off x="1725278" y="33131315"/>
            <a:ext cx="22575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Ticket</a:t>
            </a:r>
            <a:endParaRPr b="1" sz="4500"/>
          </a:p>
        </p:txBody>
      </p:sp>
      <p:sp>
        <p:nvSpPr>
          <p:cNvPr id="60" name="Google Shape;60;p13"/>
          <p:cNvSpPr txBox="1"/>
          <p:nvPr/>
        </p:nvSpPr>
        <p:spPr>
          <a:xfrm>
            <a:off x="5752800" y="33131315"/>
            <a:ext cx="22575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Price</a:t>
            </a:r>
            <a:endParaRPr b="1" sz="4500"/>
          </a:p>
        </p:txBody>
      </p:sp>
      <p:sp>
        <p:nvSpPr>
          <p:cNvPr id="61" name="Google Shape;61;p13"/>
          <p:cNvSpPr txBox="1"/>
          <p:nvPr/>
        </p:nvSpPr>
        <p:spPr>
          <a:xfrm>
            <a:off x="8787600" y="33130802"/>
            <a:ext cx="30396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Quantity</a:t>
            </a:r>
            <a:endParaRPr b="1" sz="4500"/>
          </a:p>
        </p:txBody>
      </p:sp>
      <p:sp>
        <p:nvSpPr>
          <p:cNvPr id="62" name="Google Shape;62;p13"/>
          <p:cNvSpPr txBox="1"/>
          <p:nvPr/>
        </p:nvSpPr>
        <p:spPr>
          <a:xfrm>
            <a:off x="18288260" y="33131315"/>
            <a:ext cx="30396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Subtotal</a:t>
            </a:r>
            <a:endParaRPr b="1" sz="4500"/>
          </a:p>
        </p:txBody>
      </p:sp>
      <p:sp>
        <p:nvSpPr>
          <p:cNvPr id="63" name="Google Shape;63;p13"/>
          <p:cNvSpPr txBox="1"/>
          <p:nvPr/>
        </p:nvSpPr>
        <p:spPr>
          <a:xfrm>
            <a:off x="13873388" y="36949573"/>
            <a:ext cx="40065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Order Total:</a:t>
            </a:r>
            <a:endParaRPr b="1" sz="4500"/>
          </a:p>
        </p:txBody>
      </p:sp>
      <p:sp>
        <p:nvSpPr>
          <p:cNvPr id="64" name="Google Shape;64;p13"/>
          <p:cNvSpPr txBox="1"/>
          <p:nvPr/>
        </p:nvSpPr>
        <p:spPr>
          <a:xfrm>
            <a:off x="2496600" y="41038975"/>
            <a:ext cx="20350800" cy="1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375" lIns="214375" spcFirstLastPara="1" rIns="214375" wrap="square" tIns="214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If you have any questions about your tickets please don’t hesitate to contact us on </a:t>
            </a:r>
            <a:r>
              <a:rPr lang="en-GB" sz="3400" u="sng">
                <a:solidFill>
                  <a:schemeClr val="hlink"/>
                </a:solidFill>
                <a:hlinkClick r:id="rId5"/>
              </a:rPr>
              <a:t>tickets@claybrookzoo.co.uk</a:t>
            </a:r>
            <a:r>
              <a:rPr lang="en-GB" sz="3400"/>
              <a:t> or Telephone Claybrook Zoo during our normal opening times 10-8pm</a:t>
            </a:r>
            <a:endParaRPr sz="3400"/>
          </a:p>
        </p:txBody>
      </p:sp>
      <p:sp>
        <p:nvSpPr>
          <p:cNvPr id="65" name="Google Shape;65;p13">
            <a:hlinkClick r:id="rId6"/>
          </p:cNvPr>
          <p:cNvSpPr/>
          <p:nvPr/>
        </p:nvSpPr>
        <p:spPr>
          <a:xfrm>
            <a:off x="7169600" y="17820957"/>
            <a:ext cx="9334500" cy="2219400"/>
          </a:xfrm>
          <a:prstGeom prst="flowChartAlternateProcess">
            <a:avLst/>
          </a:prstGeom>
          <a:solidFill>
            <a:srgbClr val="014E2E"/>
          </a:solidFill>
          <a:ln cap="flat" cmpd="sng" w="38100">
            <a:solidFill>
              <a:srgbClr val="C1D4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8500" lIns="158500" spcFirstLastPara="1" rIns="158500" wrap="square" tIns="158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chemeClr val="lt1"/>
                </a:solidFill>
              </a:rPr>
              <a:t>Get our app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869224" y="35281781"/>
            <a:ext cx="30396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500" lIns="158500" spcFirstLastPara="1" rIns="158500" wrap="square" tIns="158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F0000"/>
                </a:solidFill>
              </a:rPr>
              <a:t>Adult ticket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953993" y="35283911"/>
            <a:ext cx="2576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500" lIns="158500" spcFirstLastPara="1" rIns="158500" wrap="square" tIns="158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F0000"/>
                </a:solidFill>
              </a:rPr>
              <a:t>£23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3877416" y="33130800"/>
            <a:ext cx="23934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Date</a:t>
            </a:r>
            <a:endParaRPr b="1" sz="4500"/>
          </a:p>
        </p:txBody>
      </p:sp>
      <p:sp>
        <p:nvSpPr>
          <p:cNvPr id="69" name="Google Shape;69;p13"/>
          <p:cNvSpPr txBox="1"/>
          <p:nvPr/>
        </p:nvSpPr>
        <p:spPr>
          <a:xfrm>
            <a:off x="9716400" y="35193023"/>
            <a:ext cx="11061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500" lIns="158500" spcFirstLastPara="1" rIns="158500" wrap="square" tIns="1585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F0000"/>
                </a:solidFill>
              </a:rPr>
              <a:t>1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4120156" y="34841420"/>
            <a:ext cx="45237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500" lIns="158500" spcFirstLastPara="1" rIns="158500" wrap="square" tIns="158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u="sng">
                <a:solidFill>
                  <a:schemeClr val="hlink"/>
                </a:solidFill>
                <a:highlight>
                  <a:srgbClr val="F8F9FA"/>
                </a:highlight>
                <a:hlinkClick r:id="rId7"/>
              </a:rPr>
              <a:t>Friday, 24 October 2014</a:t>
            </a:r>
            <a:endParaRPr sz="3800"/>
          </a:p>
        </p:txBody>
      </p:sp>
      <p:sp>
        <p:nvSpPr>
          <p:cNvPr id="71" name="Google Shape;71;p13"/>
          <p:cNvSpPr txBox="1"/>
          <p:nvPr/>
        </p:nvSpPr>
        <p:spPr>
          <a:xfrm>
            <a:off x="19301971" y="35193519"/>
            <a:ext cx="16572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500" lIns="158500" spcFirstLastPara="1" rIns="158500" wrap="square" tIns="158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800">
                <a:solidFill>
                  <a:srgbClr val="FF0000"/>
                </a:solidFill>
              </a:rPr>
              <a:t>£23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632862" y="38235311"/>
            <a:ext cx="91773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500" lIns="158500" spcFirstLastPara="1" rIns="158500" wrap="square" tIns="158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We look </a:t>
            </a:r>
            <a:r>
              <a:rPr lang="en-GB" sz="3800"/>
              <a:t>forward to welcoming you soon. 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Kind regards,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Claybrook Zoo team</a:t>
            </a:r>
            <a:endParaRPr sz="3800"/>
          </a:p>
        </p:txBody>
      </p:sp>
      <p:sp>
        <p:nvSpPr>
          <p:cNvPr id="73" name="Google Shape;73;p13"/>
          <p:cNvSpPr txBox="1"/>
          <p:nvPr/>
        </p:nvSpPr>
        <p:spPr>
          <a:xfrm>
            <a:off x="1699183" y="31253570"/>
            <a:ext cx="47535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chemeClr val="dk2"/>
                </a:solidFill>
              </a:rPr>
              <a:t>Summary</a:t>
            </a:r>
            <a:endParaRPr b="1" sz="45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 flipH="1" rot="10800000">
            <a:off x="1819572" y="33039471"/>
            <a:ext cx="19388100" cy="11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5750" lIns="125750" spcFirstLastPara="1" rIns="125750" wrap="square" tIns="12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1711300" y="23621819"/>
            <a:ext cx="152016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Order Number: </a:t>
            </a:r>
            <a:r>
              <a:rPr lang="en-GB" sz="4500">
                <a:solidFill>
                  <a:srgbClr val="FF0000"/>
                </a:solidFill>
              </a:rPr>
              <a:t>Unique Order Number</a:t>
            </a:r>
            <a:endParaRPr sz="4500">
              <a:solidFill>
                <a:srgbClr val="FF0000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6860075" y="13642217"/>
            <a:ext cx="10798500" cy="3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Your tickets at a glance</a:t>
            </a:r>
            <a:endParaRPr b="1"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014E2E"/>
                </a:solidFill>
              </a:rPr>
              <a:t>✔ </a:t>
            </a:r>
            <a:r>
              <a:rPr lang="en-GB" sz="4500">
                <a:solidFill>
                  <a:schemeClr val="dk2"/>
                </a:solidFill>
              </a:rPr>
              <a:t>Manage your tickets</a:t>
            </a:r>
            <a:endParaRPr sz="4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014E2E"/>
                </a:solidFill>
              </a:rPr>
              <a:t>✔ </a:t>
            </a:r>
            <a:r>
              <a:rPr lang="en-GB" sz="4500">
                <a:solidFill>
                  <a:schemeClr val="dk2"/>
                </a:solidFill>
              </a:rPr>
              <a:t>Book </a:t>
            </a:r>
            <a:r>
              <a:rPr lang="en-GB" sz="4500">
                <a:solidFill>
                  <a:schemeClr val="dk2"/>
                </a:solidFill>
              </a:rPr>
              <a:t>additional tickets quickly</a:t>
            </a:r>
            <a:endParaRPr sz="4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500">
                <a:solidFill>
                  <a:srgbClr val="014E2E"/>
                </a:solidFill>
              </a:rPr>
              <a:t>✔ </a:t>
            </a:r>
            <a:r>
              <a:rPr lang="en-GB" sz="4500">
                <a:solidFill>
                  <a:schemeClr val="dk2"/>
                </a:solidFill>
              </a:rPr>
              <a:t>Explore other features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2975225" y="22027692"/>
            <a:ext cx="18653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500">
                <a:solidFill>
                  <a:schemeClr val="dk1"/>
                </a:solidFill>
              </a:rPr>
              <a:t>Alternatively you can show the attached etickets on your phone or print them out.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792050" y="20453197"/>
            <a:ext cx="78918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dk2"/>
                </a:solidFill>
              </a:rPr>
              <a:t>Have the app?</a:t>
            </a:r>
            <a:r>
              <a:rPr b="1" lang="en-GB" sz="4500">
                <a:solidFill>
                  <a:schemeClr val="dk2"/>
                </a:solidFill>
              </a:rPr>
              <a:t> </a:t>
            </a:r>
            <a:r>
              <a:rPr b="1" lang="en-GB" sz="4500">
                <a:solidFill>
                  <a:srgbClr val="0000FF"/>
                </a:solidFill>
              </a:rPr>
              <a:t>View tickets</a:t>
            </a:r>
            <a:r>
              <a:rPr b="1" lang="en-GB" sz="4500">
                <a:solidFill>
                  <a:schemeClr val="dk2"/>
                </a:solidFill>
              </a:rPr>
              <a:t> </a:t>
            </a:r>
            <a:endParaRPr b="1" sz="4500">
              <a:solidFill>
                <a:schemeClr val="dk2"/>
              </a:solidFill>
            </a:endParaRPr>
          </a:p>
        </p:txBody>
      </p:sp>
      <p:cxnSp>
        <p:nvCxnSpPr>
          <p:cNvPr id="79" name="Google Shape;79;p13"/>
          <p:cNvCxnSpPr>
            <a:stCxn id="80" idx="2"/>
            <a:endCxn id="78" idx="3"/>
          </p:cNvCxnSpPr>
          <p:nvPr/>
        </p:nvCxnSpPr>
        <p:spPr>
          <a:xfrm flipH="1">
            <a:off x="15683800" y="19385940"/>
            <a:ext cx="6100500" cy="167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>
            <a:off x="19022050" y="17492640"/>
            <a:ext cx="5524500" cy="189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FF0000"/>
                </a:solidFill>
              </a:rPr>
              <a:t>Opens </a:t>
            </a:r>
            <a:r>
              <a:rPr lang="en-GB" sz="3700">
                <a:solidFill>
                  <a:srgbClr val="FF0000"/>
                </a:solidFill>
              </a:rPr>
              <a:t>tickets on the app (customer has to sign in first)</a:t>
            </a:r>
            <a:endParaRPr sz="3700">
              <a:solidFill>
                <a:srgbClr val="FF0000"/>
              </a:solidFill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04445" y="10654017"/>
            <a:ext cx="961528" cy="96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79625" y="12002356"/>
            <a:ext cx="811139" cy="81113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1711308" y="25304656"/>
            <a:ext cx="47535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chemeClr val="dk2"/>
                </a:solidFill>
              </a:rPr>
              <a:t>Order Details</a:t>
            </a:r>
            <a:endParaRPr b="1" sz="4500"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/>
          <p:nvPr/>
        </p:nvSpPr>
        <p:spPr>
          <a:xfrm flipH="1" rot="10800000">
            <a:off x="1831697" y="27090556"/>
            <a:ext cx="19388100" cy="11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5750" lIns="125750" spcFirstLastPara="1" rIns="125750" wrap="square" tIns="12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67475" y="3581386"/>
            <a:ext cx="22669200" cy="20651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735875" y="27285809"/>
            <a:ext cx="36879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Order Date</a:t>
            </a:r>
            <a:endParaRPr b="1" sz="4500"/>
          </a:p>
        </p:txBody>
      </p:sp>
      <p:sp>
        <p:nvSpPr>
          <p:cNvPr id="87" name="Google Shape;87;p13"/>
          <p:cNvSpPr txBox="1"/>
          <p:nvPr/>
        </p:nvSpPr>
        <p:spPr>
          <a:xfrm>
            <a:off x="6539774" y="27284400"/>
            <a:ext cx="33321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Payment</a:t>
            </a:r>
            <a:endParaRPr b="1" sz="4500"/>
          </a:p>
        </p:txBody>
      </p:sp>
      <p:sp>
        <p:nvSpPr>
          <p:cNvPr id="88" name="Google Shape;88;p13"/>
          <p:cNvSpPr txBox="1"/>
          <p:nvPr/>
        </p:nvSpPr>
        <p:spPr>
          <a:xfrm>
            <a:off x="12674425" y="27284400"/>
            <a:ext cx="58458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Billing Address</a:t>
            </a:r>
            <a:endParaRPr b="1" sz="4500"/>
          </a:p>
        </p:txBody>
      </p:sp>
      <p:sp>
        <p:nvSpPr>
          <p:cNvPr id="89" name="Google Shape;89;p13"/>
          <p:cNvSpPr txBox="1"/>
          <p:nvPr/>
        </p:nvSpPr>
        <p:spPr>
          <a:xfrm>
            <a:off x="1878475" y="29072025"/>
            <a:ext cx="4278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500" lIns="158500" spcFirstLastPara="1" rIns="158500" wrap="square" tIns="158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F0000"/>
                </a:solidFill>
                <a:highlight>
                  <a:srgbClr val="F8F9FA"/>
                </a:highlight>
              </a:rPr>
              <a:t>October 18, 2014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568700" y="29073600"/>
            <a:ext cx="5180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500" lIns="158500" spcFirstLastPara="1" rIns="158500" wrap="square" tIns="158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F0000"/>
                </a:solidFill>
              </a:rPr>
              <a:t>Visa ending with 7459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283388" y="36947885"/>
            <a:ext cx="36879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rgbClr val="FF0000"/>
                </a:solidFill>
              </a:rPr>
              <a:t>£23.00</a:t>
            </a:r>
            <a:endParaRPr b="1" sz="4500">
              <a:solidFill>
                <a:srgbClr val="FF0000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2865400" y="29073600"/>
            <a:ext cx="45237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500" lIns="158500" spcFirstLastPara="1" rIns="158500" wrap="square" tIns="158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F0000"/>
                </a:solidFill>
              </a:rPr>
              <a:t>12, Sheep Street</a:t>
            </a:r>
            <a:endParaRPr sz="3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F0000"/>
                </a:solidFill>
              </a:rPr>
              <a:t>Bristol</a:t>
            </a:r>
            <a:endParaRPr sz="3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F0000"/>
                </a:solidFill>
              </a:rPr>
              <a:t>BS1 1WH</a:t>
            </a:r>
            <a:endParaRPr sz="3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F0000"/>
                </a:solidFill>
              </a:rPr>
              <a:t>United Kingdom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7854249" y="27284400"/>
            <a:ext cx="36879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0375" lIns="260375" spcFirstLastPara="1" rIns="260375" wrap="square" tIns="260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Order Total</a:t>
            </a:r>
            <a:endParaRPr b="1" sz="4500"/>
          </a:p>
        </p:txBody>
      </p:sp>
      <p:sp>
        <p:nvSpPr>
          <p:cNvPr id="94" name="Google Shape;94;p13"/>
          <p:cNvSpPr/>
          <p:nvPr/>
        </p:nvSpPr>
        <p:spPr>
          <a:xfrm>
            <a:off x="2632850" y="42518575"/>
            <a:ext cx="21339600" cy="58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chemeClr val="dk2"/>
                </a:solidFill>
              </a:rPr>
              <a:t>Terms and Conditions</a:t>
            </a:r>
            <a:endParaRPr b="1" sz="4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dk2"/>
                </a:solidFill>
              </a:rPr>
              <a:t>Our </a:t>
            </a:r>
            <a:r>
              <a:rPr lang="en-GB" sz="4000" u="sng">
                <a:solidFill>
                  <a:schemeClr val="dk2"/>
                </a:solidFill>
              </a:rPr>
              <a:t>Terms and Conditions</a:t>
            </a:r>
            <a:r>
              <a:rPr lang="en-GB" sz="4000">
                <a:solidFill>
                  <a:schemeClr val="dk2"/>
                </a:solidFill>
              </a:rPr>
              <a:t> apply to this booking.  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u="sng">
                <a:solidFill>
                  <a:schemeClr val="dk2"/>
                </a:solidFill>
              </a:rPr>
              <a:t> </a:t>
            </a:r>
            <a:endParaRPr sz="40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chemeClr val="dk2"/>
                </a:solidFill>
              </a:rPr>
              <a:t>This email has been sent to you by Claybrook Zoo.</a:t>
            </a:r>
            <a:endParaRPr b="1" sz="4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dk2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8979303" y="29073600"/>
            <a:ext cx="22575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58500" lIns="158500" spcFirstLastPara="1" rIns="158500" wrap="square" tIns="158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F0000"/>
                </a:solidFill>
              </a:rPr>
              <a:t>£23.00</a:t>
            </a:r>
            <a:endParaRPr sz="3800">
              <a:solidFill>
                <a:srgbClr val="FF0000"/>
              </a:solidFill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632862" y="44268959"/>
            <a:ext cx="63696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4375" lIns="214375" spcFirstLastPara="1" rIns="214375" wrap="square" tIns="214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Address</a:t>
            </a:r>
            <a:endParaRPr sz="3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45 Zoo Lane , Eastlands, North Yorkshire, YR12 3TH, UK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rPr lang="en-GB" sz="2700" u="sng">
                <a:solidFill>
                  <a:srgbClr val="0000FF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www.Claybrook-Zoo.com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 rotWithShape="1">
          <a:blip r:embed="rId12">
            <a:alphaModFix/>
          </a:blip>
          <a:srcRect b="0" l="3353" r="0" t="3035"/>
          <a:stretch/>
        </p:blipFill>
        <p:spPr>
          <a:xfrm>
            <a:off x="10281025" y="1653900"/>
            <a:ext cx="2393400" cy="22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11923" l="8318" r="13793" t="8692"/>
          <a:stretch/>
        </p:blipFill>
        <p:spPr>
          <a:xfrm>
            <a:off x="11810150" y="34499075"/>
            <a:ext cx="2257500" cy="2300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