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7000000" cx="253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504">
          <p15:clr>
            <a:srgbClr val="A4A3A4"/>
          </p15:clr>
        </p15:guide>
        <p15:guide id="2" pos="79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504" orient="horz"/>
        <p:guide pos="79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19916" y="685800"/>
            <a:ext cx="321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819916" y="685800"/>
            <a:ext cx="321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63948" y="3908530"/>
            <a:ext cx="23616300" cy="107754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63924" y="14877297"/>
            <a:ext cx="23616300" cy="41604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63924" y="5806430"/>
            <a:ext cx="23616300" cy="103074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63924" y="16547113"/>
            <a:ext cx="23616300" cy="68289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63924" y="11290551"/>
            <a:ext cx="23616300" cy="44190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63924" y="6049738"/>
            <a:ext cx="23616300" cy="17932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63924" y="6049738"/>
            <a:ext cx="11086200" cy="17932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3393739" y="6049738"/>
            <a:ext cx="11086200" cy="17932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63924" y="2916535"/>
            <a:ext cx="7782900" cy="39669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63924" y="7294488"/>
            <a:ext cx="7782900" cy="166902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58803" y="2362992"/>
            <a:ext cx="17649600" cy="214740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672000" y="-656"/>
            <a:ext cx="12672000" cy="27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60375" lIns="260375" spcFirstLastPara="1" rIns="260375" wrap="square" tIns="26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35874" y="6473360"/>
            <a:ext cx="11212200" cy="77808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35874" y="14714304"/>
            <a:ext cx="11212200" cy="64842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690583" y="3800919"/>
            <a:ext cx="10635600" cy="193974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63924" y="22207743"/>
            <a:ext cx="16626000" cy="31767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3924" y="2336089"/>
            <a:ext cx="23616300" cy="30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3924" y="6049738"/>
            <a:ext cx="23616300" cy="17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1pPr>
            <a:lvl2pPr indent="-476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2pPr>
            <a:lvl3pPr indent="-476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3pPr>
            <a:lvl4pPr indent="-476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4pPr>
            <a:lvl5pPr indent="-476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5pPr>
            <a:lvl6pPr indent="-476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6pPr>
            <a:lvl7pPr indent="-476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7pPr>
            <a:lvl8pPr indent="-476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8pPr>
            <a:lvl9pPr indent="-476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3482718" y="24478828"/>
            <a:ext cx="1520700" cy="20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 algn="r">
              <a:buNone/>
              <a:defRPr sz="2800">
                <a:solidFill>
                  <a:schemeClr val="dk2"/>
                </a:solidFill>
              </a:defRPr>
            </a:lvl1pPr>
            <a:lvl2pPr lvl="1" algn="r">
              <a:buNone/>
              <a:defRPr sz="2800">
                <a:solidFill>
                  <a:schemeClr val="dk2"/>
                </a:solidFill>
              </a:defRPr>
            </a:lvl2pPr>
            <a:lvl3pPr lvl="2" algn="r">
              <a:buNone/>
              <a:defRPr sz="2800">
                <a:solidFill>
                  <a:schemeClr val="dk2"/>
                </a:solidFill>
              </a:defRPr>
            </a:lvl3pPr>
            <a:lvl4pPr lvl="3" algn="r">
              <a:buNone/>
              <a:defRPr sz="2800">
                <a:solidFill>
                  <a:schemeClr val="dk2"/>
                </a:solidFill>
              </a:defRPr>
            </a:lvl4pPr>
            <a:lvl5pPr lvl="4" algn="r">
              <a:buNone/>
              <a:defRPr sz="2800">
                <a:solidFill>
                  <a:schemeClr val="dk2"/>
                </a:solidFill>
              </a:defRPr>
            </a:lvl5pPr>
            <a:lvl6pPr lvl="5" algn="r">
              <a:buNone/>
              <a:defRPr sz="2800">
                <a:solidFill>
                  <a:schemeClr val="dk2"/>
                </a:solidFill>
              </a:defRPr>
            </a:lvl6pPr>
            <a:lvl7pPr lvl="6" algn="r">
              <a:buNone/>
              <a:defRPr sz="2800">
                <a:solidFill>
                  <a:schemeClr val="dk2"/>
                </a:solidFill>
              </a:defRPr>
            </a:lvl7pPr>
            <a:lvl8pPr lvl="7" algn="r">
              <a:buNone/>
              <a:defRPr sz="2800">
                <a:solidFill>
                  <a:schemeClr val="dk2"/>
                </a:solidFill>
              </a:defRPr>
            </a:lvl8pPr>
            <a:lvl9pPr lvl="8" algn="r">
              <a:buNone/>
              <a:defRPr sz="2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mailto:tickets@claybrookzoo.co.uk" TargetMode="External"/><Relationship Id="rId6" Type="http://schemas.openxmlformats.org/officeDocument/2006/relationships/hyperlink" Target="mailto:tickets@claybrookzoo.co.uk" TargetMode="External"/><Relationship Id="rId7" Type="http://schemas.openxmlformats.org/officeDocument/2006/relationships/hyperlink" Target="http://www.claybrook-zoo.com" TargetMode="External"/><Relationship Id="rId8" Type="http://schemas.openxmlformats.org/officeDocument/2006/relationships/hyperlink" Target="http://www.claybrook-z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76475" y="824813"/>
            <a:ext cx="22651200" cy="1290900"/>
          </a:xfrm>
          <a:prstGeom prst="rect">
            <a:avLst/>
          </a:prstGeom>
          <a:solidFill>
            <a:srgbClr val="014E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2018" y="2984134"/>
            <a:ext cx="209577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Dear </a:t>
            </a:r>
            <a:r>
              <a:rPr lang="en-GB" sz="3900">
                <a:solidFill>
                  <a:srgbClr val="FF0000"/>
                </a:solidFill>
              </a:rPr>
              <a:t>Title First_Name Surname</a:t>
            </a:r>
            <a:r>
              <a:rPr lang="en-GB" sz="3900"/>
              <a:t>, (e.g. Thomas Smith)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Thank you for signing up to the </a:t>
            </a:r>
            <a:r>
              <a:rPr lang="en-GB" sz="3900"/>
              <a:t>newsletter. We are happy that you want to keep up to date with the latest news and updates at Claybrook Zoo. </a:t>
            </a:r>
            <a:endParaRPr b="1" sz="4400"/>
          </a:p>
        </p:txBody>
      </p:sp>
      <p:sp>
        <p:nvSpPr>
          <p:cNvPr id="56" name="Google Shape;56;p13"/>
          <p:cNvSpPr txBox="1"/>
          <p:nvPr/>
        </p:nvSpPr>
        <p:spPr>
          <a:xfrm>
            <a:off x="863950" y="0"/>
            <a:ext cx="11099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rgbClr val="FF0000"/>
                </a:solidFill>
              </a:rPr>
              <a:t>Subject:</a:t>
            </a:r>
            <a:r>
              <a:rPr lang="en-GB" sz="3900"/>
              <a:t> </a:t>
            </a:r>
            <a:r>
              <a:rPr b="1" lang="en-GB" sz="3900"/>
              <a:t>Newsletter Signup Confirmation</a:t>
            </a:r>
            <a:endParaRPr b="1" sz="39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475" y="1790693"/>
            <a:ext cx="22669200" cy="1032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3353" r="0" t="3035"/>
          <a:stretch/>
        </p:blipFill>
        <p:spPr>
          <a:xfrm>
            <a:off x="10281025" y="826950"/>
            <a:ext cx="1196700" cy="11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212588" y="17595989"/>
            <a:ext cx="203508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375" lIns="214375" spcFirstLastPara="1" rIns="214375" wrap="square" tIns="214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If you have any questions about the newsletter please don’t hesitate to contact us on </a:t>
            </a:r>
            <a:r>
              <a:rPr lang="en-GB" sz="3400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newsletter</a:t>
            </a:r>
            <a:r>
              <a:rPr lang="en-GB" sz="3400" u="sng">
                <a:solidFill>
                  <a:srgbClr val="0097A7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@claybrookzoo.co.uk</a:t>
            </a:r>
            <a:r>
              <a:rPr lang="en-GB" sz="3400"/>
              <a:t> or Telephone Claybrook Zoo during our normal opening times 10-8pm</a:t>
            </a:r>
            <a:endParaRPr sz="3400"/>
          </a:p>
        </p:txBody>
      </p:sp>
      <p:sp>
        <p:nvSpPr>
          <p:cNvPr id="60" name="Google Shape;60;p13"/>
          <p:cNvSpPr txBox="1"/>
          <p:nvPr/>
        </p:nvSpPr>
        <p:spPr>
          <a:xfrm>
            <a:off x="2297075" y="12218204"/>
            <a:ext cx="91773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We look forward to welcoming you soon.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Kind regards,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Claybrook Zoo team</a:t>
            </a:r>
            <a:endParaRPr sz="3800"/>
          </a:p>
        </p:txBody>
      </p:sp>
      <p:sp>
        <p:nvSpPr>
          <p:cNvPr id="61" name="Google Shape;61;p13"/>
          <p:cNvSpPr/>
          <p:nvPr/>
        </p:nvSpPr>
        <p:spPr>
          <a:xfrm>
            <a:off x="2297063" y="16233775"/>
            <a:ext cx="21339600" cy="651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595959"/>
                </a:solidFill>
              </a:rPr>
              <a:t>Terms and Conditions</a:t>
            </a:r>
            <a:endParaRPr b="1" sz="4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95959"/>
                </a:solidFill>
              </a:rPr>
              <a:t>Our </a:t>
            </a:r>
            <a:r>
              <a:rPr lang="en-GB" sz="4000" u="sng">
                <a:solidFill>
                  <a:srgbClr val="595959"/>
                </a:solidFill>
              </a:rPr>
              <a:t>Terms and Conditions</a:t>
            </a:r>
            <a:r>
              <a:rPr lang="en-GB" sz="4000">
                <a:solidFill>
                  <a:srgbClr val="595959"/>
                </a:solidFill>
              </a:rPr>
              <a:t> apply to this newsletter.  </a:t>
            </a:r>
            <a:endParaRPr sz="4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>
                <a:solidFill>
                  <a:srgbClr val="595959"/>
                </a:solidFill>
              </a:rPr>
              <a:t> </a:t>
            </a:r>
            <a:endParaRPr sz="4000" u="sng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595959"/>
                </a:solidFill>
              </a:rPr>
              <a:t>This email has been sent to you by Claybrook Zoo.</a:t>
            </a:r>
            <a:endParaRPr b="1" sz="4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u="sng">
                <a:solidFill>
                  <a:schemeClr val="dk2"/>
                </a:solidFill>
              </a:rPr>
              <a:t>Unsubscribe  </a:t>
            </a:r>
            <a:endParaRPr b="1" sz="45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297074" y="17874749"/>
            <a:ext cx="63696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375" lIns="214375" spcFirstLastPara="1" rIns="214375" wrap="square" tIns="214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Address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00"/>
                </a:solidFill>
              </a:rPr>
              <a:t>45 Zoo Lane , Eastlands, North Yorkshire, YR12 3TH, UK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 sz="2700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www.Claybrook-Zoo.com</a:t>
            </a:r>
            <a:endParaRPr sz="2700">
              <a:solidFill>
                <a:srgbClr val="000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336878" y="6114500"/>
            <a:ext cx="14331600" cy="3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What can you expect by signing up ?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014E2E"/>
                </a:solidFill>
              </a:rPr>
              <a:t>✔ </a:t>
            </a:r>
            <a:r>
              <a:rPr lang="en-GB" sz="4500">
                <a:solidFill>
                  <a:srgbClr val="595959"/>
                </a:solidFill>
              </a:rPr>
              <a:t>All latest updates and news about the zoo</a:t>
            </a:r>
            <a:endParaRPr sz="4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014E2E"/>
                </a:solidFill>
              </a:rPr>
              <a:t>✔ </a:t>
            </a:r>
            <a:r>
              <a:rPr lang="en-GB" sz="4500">
                <a:solidFill>
                  <a:schemeClr val="dk2"/>
                </a:solidFill>
              </a:rPr>
              <a:t>Any events happening at the zoo </a:t>
            </a:r>
            <a:endParaRPr sz="4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4500">
                <a:solidFill>
                  <a:srgbClr val="014E2E"/>
                </a:solidFill>
              </a:rPr>
              <a:t>✔</a:t>
            </a:r>
            <a:r>
              <a:rPr b="1" lang="en-GB" sz="4500">
                <a:solidFill>
                  <a:srgbClr val="014E2E"/>
                </a:solidFill>
              </a:rPr>
              <a:t> </a:t>
            </a:r>
            <a:r>
              <a:rPr lang="en-GB" sz="4500">
                <a:solidFill>
                  <a:schemeClr val="dk2"/>
                </a:solidFill>
              </a:rPr>
              <a:t>Any discounts on tickets prices</a:t>
            </a:r>
            <a:endParaRPr sz="45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372913" y="10306884"/>
            <a:ext cx="22110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dk1"/>
                </a:solidFill>
              </a:rPr>
              <a:t>To keep up to date with the latest information, please visit our website: </a:t>
            </a:r>
            <a:r>
              <a:rPr lang="en-GB" sz="3900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www.Claybrook-Zoo.com</a:t>
            </a: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