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8" r:id="rId7"/>
    <p:sldId id="269" r:id="rId8"/>
    <p:sldId id="265" r:id="rId9"/>
    <p:sldId id="270"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3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7" name="Date Placeholder 6"/>
          <p:cNvSpPr>
            <a:spLocks noGrp="1"/>
          </p:cNvSpPr>
          <p:nvPr>
            <p:ph type="dt" sz="half" idx="10"/>
          </p:nvPr>
        </p:nvSpPr>
        <p:spPr/>
        <p:txBody>
          <a:bodyPr/>
          <a:lstStyle/>
          <a:p>
            <a:fld id="{C751DDB0-3802-468F-B407-122F44F03676}" type="datetimeFigureOut">
              <a:rPr lang="tr-TR" smtClean="0"/>
              <a:t>16.11.2022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29967534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751DDB0-3802-468F-B407-122F44F03676}"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2535096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751DDB0-3802-468F-B407-122F44F03676}"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221957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751DDB0-3802-468F-B407-122F44F03676}" type="datetimeFigureOut">
              <a:rPr lang="tr-TR" smtClean="0"/>
              <a:t>16.11.2022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336555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C751DDB0-3802-468F-B407-122F44F03676}" type="datetimeFigureOut">
              <a:rPr lang="tr-TR" smtClean="0"/>
              <a:t>16.11.2022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25174118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8" name="Date Placeholder 7"/>
          <p:cNvSpPr>
            <a:spLocks noGrp="1"/>
          </p:cNvSpPr>
          <p:nvPr>
            <p:ph type="dt" sz="half" idx="10"/>
          </p:nvPr>
        </p:nvSpPr>
        <p:spPr/>
        <p:txBody>
          <a:bodyPr/>
          <a:lstStyle/>
          <a:p>
            <a:fld id="{C751DDB0-3802-468F-B407-122F44F03676}" type="datetimeFigureOut">
              <a:rPr lang="tr-TR" smtClean="0"/>
              <a:t>16.11.2022</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14395029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583436" y="3143250"/>
            <a:ext cx="4270248" cy="259677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C751DDB0-3802-468F-B407-122F44F03676}" type="datetimeFigureOut">
              <a:rPr lang="tr-TR" smtClean="0"/>
              <a:t>16.11.2022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262004-C412-43E2-8DC7-F2E35351859B}" type="slidenum">
              <a:rPr lang="tr-TR" smtClean="0"/>
              <a:t>‹#›</a:t>
            </a:fld>
            <a:endParaRPr lang="tr-TR"/>
          </a:p>
        </p:txBody>
      </p:sp>
      <p:sp>
        <p:nvSpPr>
          <p:cNvPr id="10" name="Title 9"/>
          <p:cNvSpPr>
            <a:spLocks noGrp="1"/>
          </p:cNvSpPr>
          <p:nvPr>
            <p:ph type="title"/>
          </p:nvPr>
        </p:nvSpPr>
        <p:spPr/>
        <p:txBody>
          <a:bodyPr/>
          <a:lstStyle/>
          <a:p>
            <a:r>
              <a:rPr lang="tr-TR" smtClean="0"/>
              <a:t>Asıl başlık stili için tıklatın</a:t>
            </a:r>
            <a:endParaRPr lang="en-US" dirty="0"/>
          </a:p>
        </p:txBody>
      </p:sp>
    </p:spTree>
    <p:extLst>
      <p:ext uri="{BB962C8B-B14F-4D97-AF65-F5344CB8AC3E}">
        <p14:creationId xmlns:p14="http://schemas.microsoft.com/office/powerpoint/2010/main" val="16010034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751DDB0-3802-468F-B407-122F44F03676}" type="datetimeFigureOut">
              <a:rPr lang="tr-TR" smtClean="0"/>
              <a:t>16.11.2022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839659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1DDB0-3802-468F-B407-122F44F03676}" type="datetimeFigureOut">
              <a:rPr lang="tr-TR" smtClean="0"/>
              <a:t>16.11.2022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10584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9" name="Date Placeholder 8"/>
          <p:cNvSpPr>
            <a:spLocks noGrp="1"/>
          </p:cNvSpPr>
          <p:nvPr>
            <p:ph type="dt" sz="half" idx="10"/>
          </p:nvPr>
        </p:nvSpPr>
        <p:spPr/>
        <p:txBody>
          <a:bodyPr/>
          <a:lstStyle/>
          <a:p>
            <a:fld id="{C751DDB0-3802-468F-B407-122F44F03676}" type="datetimeFigureOut">
              <a:rPr lang="tr-TR" smtClean="0"/>
              <a:t>16.11.2022</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19937328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51DDB0-3802-468F-B407-122F44F03676}" type="datetimeFigureOut">
              <a:rPr lang="tr-TR" smtClean="0"/>
              <a:t>16.11.2022</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0" name="Slide Number Placeholder 9"/>
          <p:cNvSpPr>
            <a:spLocks noGrp="1"/>
          </p:cNvSpPr>
          <p:nvPr>
            <p:ph type="sldNum" sz="quarter" idx="12"/>
          </p:nvPr>
        </p:nvSpPr>
        <p:spPr/>
        <p:txBody>
          <a:bodyPr/>
          <a:lstStyle/>
          <a:p>
            <a:fld id="{DC262004-C412-43E2-8DC7-F2E35351859B}" type="slidenum">
              <a:rPr lang="tr-TR" smtClean="0"/>
              <a:t>‹#›</a:t>
            </a:fld>
            <a:endParaRPr lang="tr-TR"/>
          </a:p>
        </p:txBody>
      </p:sp>
    </p:spTree>
    <p:extLst>
      <p:ext uri="{BB962C8B-B14F-4D97-AF65-F5344CB8AC3E}">
        <p14:creationId xmlns:p14="http://schemas.microsoft.com/office/powerpoint/2010/main" val="108995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751DDB0-3802-468F-B407-122F44F03676}" type="datetimeFigureOut">
              <a:rPr lang="tr-TR" smtClean="0"/>
              <a:t>16.11.2022</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262004-C412-43E2-8DC7-F2E35351859B}" type="slidenum">
              <a:rPr lang="tr-TR" smtClean="0"/>
              <a:t>‹#›</a:t>
            </a:fld>
            <a:endParaRPr lang="tr-TR"/>
          </a:p>
        </p:txBody>
      </p:sp>
    </p:spTree>
    <p:extLst>
      <p:ext uri="{BB962C8B-B14F-4D97-AF65-F5344CB8AC3E}">
        <p14:creationId xmlns:p14="http://schemas.microsoft.com/office/powerpoint/2010/main" val="407483917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600199" y="539932"/>
            <a:ext cx="9555481" cy="3474720"/>
          </a:xfrm>
        </p:spPr>
        <p:txBody>
          <a:bodyPr>
            <a:normAutofit/>
          </a:bodyPr>
          <a:lstStyle/>
          <a:p>
            <a:r>
              <a:rPr lang="tr-TR" dirty="0"/>
              <a:t>Görüntü İşleme Yöntemleri Kullanılarak Kiraz Meyvesinin Sınıflandırılması </a:t>
            </a:r>
            <a:endParaRPr lang="tr-TR" dirty="0">
              <a:latin typeface="Bahnschrift SemiLight SemiConde" panose="020B0502040204020203" pitchFamily="34" charset="0"/>
            </a:endParaRPr>
          </a:p>
        </p:txBody>
      </p:sp>
      <p:sp>
        <p:nvSpPr>
          <p:cNvPr id="3" name="Alt Başlık 2"/>
          <p:cNvSpPr>
            <a:spLocks noGrp="1"/>
          </p:cNvSpPr>
          <p:nvPr>
            <p:ph type="subTitle" idx="1"/>
          </p:nvPr>
        </p:nvSpPr>
        <p:spPr>
          <a:xfrm>
            <a:off x="4114691" y="4822807"/>
            <a:ext cx="7040989" cy="1212233"/>
          </a:xfrm>
        </p:spPr>
        <p:txBody>
          <a:bodyPr>
            <a:normAutofit/>
          </a:bodyPr>
          <a:lstStyle/>
          <a:p>
            <a:pPr algn="r"/>
            <a:r>
              <a:rPr lang="tr-TR" sz="2400" dirty="0" smtClean="0"/>
              <a:t>FATIMA BETÜL MEMDUHOĞLU</a:t>
            </a:r>
          </a:p>
          <a:p>
            <a:pPr algn="r"/>
            <a:r>
              <a:rPr lang="tr-TR" sz="2400" dirty="0" smtClean="0"/>
              <a:t>02200201062</a:t>
            </a:r>
            <a:endParaRPr lang="tr-TR" sz="2400" dirty="0"/>
          </a:p>
        </p:txBody>
      </p:sp>
    </p:spTree>
    <p:extLst>
      <p:ext uri="{BB962C8B-B14F-4D97-AF65-F5344CB8AC3E}">
        <p14:creationId xmlns:p14="http://schemas.microsoft.com/office/powerpoint/2010/main" val="3768597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17925" y="224464"/>
            <a:ext cx="7729728" cy="959902"/>
          </a:xfrm>
        </p:spPr>
        <p:txBody>
          <a:bodyPr/>
          <a:lstStyle/>
          <a:p>
            <a:pPr lvl="0"/>
            <a:r>
              <a:rPr lang="tr-TR" dirty="0"/>
              <a:t>GİRİŞ (INTRODUCTION)</a:t>
            </a:r>
          </a:p>
        </p:txBody>
      </p:sp>
      <p:sp>
        <p:nvSpPr>
          <p:cNvPr id="3" name="İçerik Yer Tutucusu 2"/>
          <p:cNvSpPr>
            <a:spLocks noGrp="1"/>
          </p:cNvSpPr>
          <p:nvPr>
            <p:ph sz="half" idx="1"/>
          </p:nvPr>
        </p:nvSpPr>
        <p:spPr>
          <a:xfrm>
            <a:off x="174171" y="1785257"/>
            <a:ext cx="12017829" cy="4781006"/>
          </a:xfrm>
        </p:spPr>
        <p:txBody>
          <a:bodyPr>
            <a:normAutofit/>
          </a:bodyPr>
          <a:lstStyle/>
          <a:p>
            <a:r>
              <a:rPr lang="tr-TR" sz="2000" dirty="0"/>
              <a:t>Yapılan çalışmada, ülkemizde yaygın olarak yetiştirilen ve önemli ihracat ürünlerinden biri olan kiraz meyvesinin, </a:t>
            </a:r>
            <a:r>
              <a:rPr lang="tr-TR" sz="2000" dirty="0" err="1"/>
              <a:t>Matlab</a:t>
            </a:r>
            <a:r>
              <a:rPr lang="tr-TR" sz="2000" dirty="0"/>
              <a:t> R2013a programı kullanılarak büyüklüklerine göre sınıflandırılması amaçlanmıştır. </a:t>
            </a:r>
            <a:endParaRPr lang="tr-TR" sz="2000" dirty="0" smtClean="0"/>
          </a:p>
          <a:p>
            <a:r>
              <a:rPr lang="tr-TR" sz="2000" dirty="0" smtClean="0"/>
              <a:t>Bu </a:t>
            </a:r>
            <a:r>
              <a:rPr lang="tr-TR" sz="2000" dirty="0"/>
              <a:t>amaçla, görüntü işleme yöntemleri ile görüntünün arka planı siyah bir zemin haline getirilerek sınıflandırılacak kiraz meyvesinin arka planı temizlenmiştir. </a:t>
            </a:r>
            <a:endParaRPr lang="tr-TR" sz="2000" dirty="0" smtClean="0"/>
          </a:p>
          <a:p>
            <a:r>
              <a:rPr lang="tr-TR" sz="2000" dirty="0" smtClean="0"/>
              <a:t>Daha </a:t>
            </a:r>
            <a:r>
              <a:rPr lang="tr-TR" sz="2000" dirty="0"/>
              <a:t>sonra elde edilen görüntü çeşitli filtreleme işlemlerine tabi tutulmuş ve belirli algoritmalar ile kirazların sınır alanları belirlenmiştir. </a:t>
            </a:r>
            <a:endParaRPr lang="tr-TR" sz="2000" dirty="0" smtClean="0"/>
          </a:p>
          <a:p>
            <a:r>
              <a:rPr lang="tr-TR" sz="2000" dirty="0" smtClean="0"/>
              <a:t>Sınırları </a:t>
            </a:r>
            <a:r>
              <a:rPr lang="tr-TR" sz="2000" dirty="0"/>
              <a:t>belirlenen kirazlara ait boyut bilgisi hesaplanarak, kirazlara ait boyutsal sınıflandırma işlemi gerçekleştirilmiştir. </a:t>
            </a:r>
          </a:p>
        </p:txBody>
      </p:sp>
    </p:spTree>
    <p:extLst>
      <p:ext uri="{BB962C8B-B14F-4D97-AF65-F5344CB8AC3E}">
        <p14:creationId xmlns:p14="http://schemas.microsoft.com/office/powerpoint/2010/main" val="3114362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48404" y="459595"/>
            <a:ext cx="7729728" cy="1188720"/>
          </a:xfrm>
        </p:spPr>
        <p:txBody>
          <a:bodyPr/>
          <a:lstStyle/>
          <a:p>
            <a:pPr lvl="0"/>
            <a:r>
              <a:rPr lang="tr-TR" dirty="0"/>
              <a:t>2. Materyal ve Metot</a:t>
            </a:r>
          </a:p>
        </p:txBody>
      </p:sp>
      <p:sp>
        <p:nvSpPr>
          <p:cNvPr id="3" name="İçerik Yer Tutucusu 2"/>
          <p:cNvSpPr>
            <a:spLocks noGrp="1"/>
          </p:cNvSpPr>
          <p:nvPr>
            <p:ph idx="1"/>
          </p:nvPr>
        </p:nvSpPr>
        <p:spPr>
          <a:xfrm>
            <a:off x="174171" y="2194560"/>
            <a:ext cx="11678195" cy="4493623"/>
          </a:xfrm>
        </p:spPr>
        <p:txBody>
          <a:bodyPr/>
          <a:lstStyle/>
          <a:p>
            <a:pPr algn="ctr"/>
            <a:r>
              <a:rPr lang="tr-TR" sz="2400" dirty="0"/>
              <a:t>2.1. Kiraz </a:t>
            </a:r>
            <a:r>
              <a:rPr lang="tr-TR" sz="2400" dirty="0" smtClean="0"/>
              <a:t>Meyvesi</a:t>
            </a:r>
          </a:p>
          <a:p>
            <a:pPr algn="ctr"/>
            <a:endParaRPr lang="tr-TR" sz="2400" dirty="0"/>
          </a:p>
          <a:p>
            <a:r>
              <a:rPr lang="tr-TR" dirty="0"/>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a:t>
            </a:r>
            <a:r>
              <a:rPr lang="tr-TR" dirty="0" smtClean="0"/>
              <a:t>gösterilmiştir. </a:t>
            </a:r>
          </a:p>
          <a:p>
            <a:endParaRPr lang="tr-TR" dirty="0"/>
          </a:p>
          <a:p>
            <a:r>
              <a:rPr lang="tr-TR" dirty="0"/>
              <a:t>Türkiye 2018 yılında 84.087 ha ile toplam dünya kiraz alanının %19’unu ve 639.564 ton ile de toplam dünya kiraz üretiminin %25’ini oluşturarak Dünya Liderliğini sürdürmektedir</a:t>
            </a:r>
            <a:endParaRPr lang="tr-TR" dirty="0" smtClean="0"/>
          </a:p>
          <a:p>
            <a:endParaRPr lang="tr-TR" dirty="0"/>
          </a:p>
        </p:txBody>
      </p:sp>
    </p:spTree>
    <p:extLst>
      <p:ext uri="{BB962C8B-B14F-4D97-AF65-F5344CB8AC3E}">
        <p14:creationId xmlns:p14="http://schemas.microsoft.com/office/powerpoint/2010/main" val="1965316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2882" y="0"/>
            <a:ext cx="6522718" cy="7628709"/>
          </a:xfrm>
        </p:spPr>
        <p:txBody>
          <a:bodyPr/>
          <a:lstStyle/>
          <a:p>
            <a:pPr lvl="1" algn="ctr"/>
            <a:r>
              <a:rPr lang="tr-TR" sz="2400" dirty="0"/>
              <a:t>2.2. Görüntü </a:t>
            </a:r>
            <a:r>
              <a:rPr lang="tr-TR" sz="2400" dirty="0" smtClean="0"/>
              <a:t>İşleme</a:t>
            </a:r>
          </a:p>
          <a:p>
            <a:pPr lvl="1" algn="ctr"/>
            <a:endParaRPr lang="tr-TR" sz="1800" dirty="0"/>
          </a:p>
          <a:p>
            <a:pPr lvl="1"/>
            <a:r>
              <a:rPr lang="tr-TR" dirty="0"/>
              <a:t>Görüntü işleme, görüntüyü dijital form haline getirerek spesifik görüntü elde etmek yada </a:t>
            </a:r>
            <a:r>
              <a:rPr lang="tr-TR" dirty="0" err="1"/>
              <a:t>yazılımsal</a:t>
            </a:r>
            <a:r>
              <a:rPr lang="tr-TR" dirty="0"/>
              <a:t> olarak görüntü üzerinde istenilen sonucu elde etmek için kullanılan bir </a:t>
            </a:r>
            <a:r>
              <a:rPr lang="tr-TR" dirty="0" smtClean="0"/>
              <a:t>yöntemdir.</a:t>
            </a:r>
          </a:p>
          <a:p>
            <a:pPr lvl="1"/>
            <a:endParaRPr lang="tr-TR" dirty="0"/>
          </a:p>
          <a:p>
            <a:pPr lvl="1"/>
            <a:r>
              <a:rPr lang="tr-TR" dirty="0" smtClean="0"/>
              <a:t> </a:t>
            </a:r>
            <a:r>
              <a:rPr lang="tr-TR" dirty="0"/>
              <a:t>Günümüzde görüntü işleme tıp, askeri alanlar, güvenlik, yüz tanıma, duygu analizi, robotik, sınıflandırma gibi </a:t>
            </a:r>
            <a:r>
              <a:rPr lang="tr-TR" dirty="0" err="1"/>
              <a:t>pekçok</a:t>
            </a:r>
            <a:r>
              <a:rPr lang="tr-TR" dirty="0"/>
              <a:t> alanda kullanılmaktadır. </a:t>
            </a:r>
            <a:endParaRPr lang="tr-TR" dirty="0" smtClean="0"/>
          </a:p>
          <a:p>
            <a:pPr lvl="1"/>
            <a:endParaRPr lang="tr-TR" dirty="0"/>
          </a:p>
          <a:p>
            <a:pPr lvl="1"/>
            <a:r>
              <a:rPr lang="tr-TR" dirty="0" smtClean="0"/>
              <a:t>Görüntü </a:t>
            </a:r>
            <a:r>
              <a:rPr lang="tr-TR" dirty="0"/>
              <a:t>işlemeyi matrisler üzerinde yapılan işlemler bütünü şeklinde de tanımlayabiliriz. Resimler çeşitli renklerin bir araya geldiği karelerden oluşmaktadır. </a:t>
            </a:r>
            <a:endParaRPr lang="tr-TR" dirty="0" smtClean="0"/>
          </a:p>
          <a:p>
            <a:pPr lvl="1"/>
            <a:endParaRPr lang="tr-TR" dirty="0"/>
          </a:p>
          <a:p>
            <a:pPr lvl="1"/>
            <a:r>
              <a:rPr lang="tr-TR" dirty="0" smtClean="0"/>
              <a:t>Halbuki </a:t>
            </a:r>
            <a:r>
              <a:rPr lang="tr-TR" dirty="0" err="1"/>
              <a:t>resimi</a:t>
            </a:r>
            <a:r>
              <a:rPr lang="tr-TR" dirty="0"/>
              <a:t> en küçük parçalarına böldüğümüzde </a:t>
            </a:r>
            <a:r>
              <a:rPr lang="tr-TR" dirty="0" err="1"/>
              <a:t>pixsel</a:t>
            </a:r>
            <a:r>
              <a:rPr lang="tr-TR" dirty="0"/>
              <a:t> adını verdiğimiz matrislerden oluştuğunu görmekteyiz. Görüntü işleme yöntemlerinde pikseli oluşturan matris hücrelerinin üzerinden işlemler yapılmaktadır. </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697" y="1212762"/>
            <a:ext cx="4438247" cy="36379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2723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22513" y="182882"/>
            <a:ext cx="11551117" cy="6305004"/>
          </a:xfrm>
        </p:spPr>
        <p:txBody>
          <a:bodyPr/>
          <a:lstStyle/>
          <a:p>
            <a:pPr marL="228600" lvl="1" algn="ctr"/>
            <a:endParaRPr lang="tr-TR" sz="2000" u="sng" dirty="0" smtClean="0"/>
          </a:p>
          <a:p>
            <a:pPr marL="228600" lvl="1" algn="ctr"/>
            <a:r>
              <a:rPr lang="tr-TR" sz="2800" dirty="0"/>
              <a:t>2.3. </a:t>
            </a:r>
            <a:r>
              <a:rPr lang="tr-TR" sz="2800" dirty="0" smtClean="0"/>
              <a:t>Uygulama</a:t>
            </a:r>
          </a:p>
          <a:p>
            <a:pPr marL="228600" lvl="1" algn="ctr"/>
            <a:endParaRPr lang="tr-TR" sz="2800" u="sng" dirty="0"/>
          </a:p>
          <a:p>
            <a:r>
              <a:rPr lang="tr-TR" sz="2000" dirty="0"/>
              <a:t>Kiraz meyvesinin sınıflandırılması için gerekli olan işlem adımları aşağıdaki ş</a:t>
            </a:r>
            <a:r>
              <a:rPr lang="tr-TR" sz="2000" dirty="0" smtClean="0"/>
              <a:t>ekilde </a:t>
            </a:r>
            <a:r>
              <a:rPr lang="tr-TR" sz="2000" dirty="0"/>
              <a:t>gösterilmiştir. </a:t>
            </a:r>
            <a:endParaRPr lang="tr-TR" sz="2000" u="sng" dirty="0" smtClean="0"/>
          </a:p>
          <a:p>
            <a:endParaRPr lang="tr-TR" dirty="0"/>
          </a:p>
          <a:p>
            <a:endParaRPr lang="tr-TR"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3" y="2725394"/>
            <a:ext cx="10728961" cy="3311535"/>
          </a:xfrm>
          <a:prstGeom prst="rect">
            <a:avLst/>
          </a:prstGeom>
        </p:spPr>
      </p:pic>
    </p:spTree>
    <p:extLst>
      <p:ext uri="{BB962C8B-B14F-4D97-AF65-F5344CB8AC3E}">
        <p14:creationId xmlns:p14="http://schemas.microsoft.com/office/powerpoint/2010/main" val="2359990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29" y="4512212"/>
            <a:ext cx="4464968" cy="214113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879" y="2756256"/>
            <a:ext cx="4472087" cy="2361208"/>
          </a:xfrm>
          <a:prstGeom prst="rect">
            <a:avLst/>
          </a:prstGeom>
        </p:spPr>
      </p:pic>
      <p:sp>
        <p:nvSpPr>
          <p:cNvPr id="6" name="Dikdörtgen 5"/>
          <p:cNvSpPr/>
          <p:nvPr/>
        </p:nvSpPr>
        <p:spPr>
          <a:xfrm>
            <a:off x="200298" y="908430"/>
            <a:ext cx="11991702" cy="1477328"/>
          </a:xfrm>
          <a:prstGeom prst="rect">
            <a:avLst/>
          </a:prstGeom>
        </p:spPr>
        <p:txBody>
          <a:bodyPr wrap="square">
            <a:spAutoFit/>
          </a:bodyPr>
          <a:lstStyle/>
          <a:p>
            <a:r>
              <a:rPr lang="tr-TR" dirty="0"/>
              <a:t>İşlenmiş olarak sisteme yüklenen resim siyah- beyaz piksellere dönüştürülmektedir. Resmin siyah-beyaz piksellere yani </a:t>
            </a:r>
            <a:r>
              <a:rPr lang="tr-TR" dirty="0" err="1"/>
              <a:t>binary</a:t>
            </a:r>
            <a:r>
              <a:rPr lang="tr-TR" dirty="0"/>
              <a:t> moda dönüştürülmesi iki aşamada gerçekleşmektedir. </a:t>
            </a:r>
            <a:endParaRPr lang="tr-TR" dirty="0" smtClean="0"/>
          </a:p>
          <a:p>
            <a:endParaRPr lang="tr-TR" dirty="0"/>
          </a:p>
          <a:p>
            <a:r>
              <a:rPr lang="tr-TR" dirty="0" smtClean="0"/>
              <a:t>İlk </a:t>
            </a:r>
            <a:r>
              <a:rPr lang="tr-TR" dirty="0"/>
              <a:t>aşamada resmin arka planı beyaza kirazlar ise siyaha dönüştürülmektedir. İkinci aşamada ise </a:t>
            </a:r>
            <a:r>
              <a:rPr lang="tr-TR" dirty="0" err="1"/>
              <a:t>binary</a:t>
            </a:r>
            <a:r>
              <a:rPr lang="tr-TR" dirty="0"/>
              <a:t> </a:t>
            </a:r>
            <a:r>
              <a:rPr lang="tr-TR" dirty="0" err="1"/>
              <a:t>moddaki</a:t>
            </a:r>
            <a:r>
              <a:rPr lang="tr-TR" dirty="0"/>
              <a:t> resim </a:t>
            </a:r>
            <a:r>
              <a:rPr lang="tr-TR" dirty="0" err="1"/>
              <a:t>Matlab</a:t>
            </a:r>
            <a:r>
              <a:rPr lang="tr-TR" dirty="0"/>
              <a:t> </a:t>
            </a:r>
            <a:r>
              <a:rPr lang="tr-TR" dirty="0" err="1"/>
              <a:t>bwboundaries</a:t>
            </a:r>
            <a:r>
              <a:rPr lang="tr-TR" dirty="0"/>
              <a:t> komutu ile ters çevrilerek arka plan siyaha sınıflandırılacak olan kirazlar beyaza dönüştürülmektedir. </a:t>
            </a:r>
          </a:p>
        </p:txBody>
      </p:sp>
    </p:spTree>
    <p:extLst>
      <p:ext uri="{BB962C8B-B14F-4D97-AF65-F5344CB8AC3E}">
        <p14:creationId xmlns:p14="http://schemas.microsoft.com/office/powerpoint/2010/main" val="4187162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09304" y="497805"/>
            <a:ext cx="6252753" cy="1569502"/>
          </a:xfrm>
        </p:spPr>
        <p:txBody>
          <a:bodyPr/>
          <a:lstStyle/>
          <a:p>
            <a:r>
              <a:rPr lang="tr-TR" dirty="0"/>
              <a:t>3. Araştırma Sonuçları ve Tartışma </a:t>
            </a:r>
          </a:p>
        </p:txBody>
      </p:sp>
      <p:sp>
        <p:nvSpPr>
          <p:cNvPr id="3" name="İçerik Yer Tutucusu 2"/>
          <p:cNvSpPr>
            <a:spLocks noGrp="1"/>
          </p:cNvSpPr>
          <p:nvPr>
            <p:ph idx="1"/>
          </p:nvPr>
        </p:nvSpPr>
        <p:spPr>
          <a:xfrm>
            <a:off x="226424" y="2525487"/>
            <a:ext cx="6836228" cy="4615542"/>
          </a:xfrm>
        </p:spPr>
        <p:txBody>
          <a:bodyPr>
            <a:normAutofit/>
          </a:bodyPr>
          <a:lstStyle/>
          <a:p>
            <a:r>
              <a:rPr lang="tr-TR" sz="2400" dirty="0"/>
              <a:t>Yapılan çalışmada kirazlar üst üste gelmeden ayrık olarak resimlenmiştir. Bu sayede sınıflandırma başarısı %100 olarak gerçekleşmiştir. </a:t>
            </a:r>
            <a:endParaRPr lang="tr-TR" sz="2400" dirty="0" smtClean="0"/>
          </a:p>
          <a:p>
            <a:endParaRPr lang="tr-TR" sz="2400" dirty="0" smtClean="0"/>
          </a:p>
          <a:p>
            <a:r>
              <a:rPr lang="tr-TR" sz="2400" dirty="0" smtClean="0"/>
              <a:t>Ancak </a:t>
            </a:r>
            <a:r>
              <a:rPr lang="tr-TR" sz="2400" dirty="0"/>
              <a:t>kirazların üst üste gelmesi durumunda sınıflandırma başarısının düşeceği değerlendirilmektedir.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732" y="2525487"/>
            <a:ext cx="4615542" cy="3066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18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10491" y="320258"/>
            <a:ext cx="9440092" cy="1012153"/>
          </a:xfrm>
        </p:spPr>
        <p:txBody>
          <a:bodyPr/>
          <a:lstStyle/>
          <a:p>
            <a:pPr lvl="0"/>
            <a:r>
              <a:rPr lang="tr-TR" dirty="0"/>
              <a:t>4. Sonuç </a:t>
            </a:r>
          </a:p>
        </p:txBody>
      </p:sp>
      <p:sp>
        <p:nvSpPr>
          <p:cNvPr id="3" name="İçerik Yer Tutucusu 2"/>
          <p:cNvSpPr>
            <a:spLocks noGrp="1"/>
          </p:cNvSpPr>
          <p:nvPr>
            <p:ph idx="1"/>
          </p:nvPr>
        </p:nvSpPr>
        <p:spPr>
          <a:xfrm>
            <a:off x="95794" y="2246810"/>
            <a:ext cx="12000411" cy="4611189"/>
          </a:xfrm>
        </p:spPr>
        <p:txBody>
          <a:bodyPr>
            <a:normAutofit/>
          </a:bodyPr>
          <a:lstStyle/>
          <a:p>
            <a:r>
              <a:rPr lang="tr-TR" sz="2000" dirty="0"/>
              <a:t>Yapılan çalışmada, Ülkemizde yaygın olarak yetiştirilen ve en önemli ihracat ürünlerinden birisi olan kiraz meyvesinin klasik sınıflandırma yöntemleri yerine görüntü işleme teknikleri ile sınıflandırılması sağlanmıştır. </a:t>
            </a:r>
            <a:endParaRPr lang="tr-TR" sz="2000" dirty="0" smtClean="0"/>
          </a:p>
          <a:p>
            <a:r>
              <a:rPr lang="tr-TR" sz="2000" dirty="0" smtClean="0"/>
              <a:t>Bu </a:t>
            </a:r>
            <a:r>
              <a:rPr lang="tr-TR" sz="2000" dirty="0"/>
              <a:t>sayede önemli ihracat ürünlerinden biri olan kiraz meyvesinin uluslararası standartlara uygun olarak tasnif edilmesi sağlanacak ve ülke ekonomisine katkısı </a:t>
            </a:r>
            <a:r>
              <a:rPr lang="tr-TR" sz="2000" dirty="0" err="1"/>
              <a:t>dahada</a:t>
            </a:r>
            <a:r>
              <a:rPr lang="tr-TR" sz="2000" dirty="0"/>
              <a:t> arttırılacaktır. </a:t>
            </a:r>
            <a:endParaRPr lang="tr-TR" sz="2000" dirty="0" smtClean="0"/>
          </a:p>
          <a:p>
            <a:r>
              <a:rPr lang="tr-TR" sz="2000" dirty="0" smtClean="0"/>
              <a:t>Yapılan </a:t>
            </a:r>
            <a:r>
              <a:rPr lang="tr-TR" sz="2000" dirty="0"/>
              <a:t>çalışmada kiraz meyvesinin referans boyut değerleri isteğe göre değiştirilerek farklı boyutlarda sınıflama işlemleri de gerçekleştirilebilmektedir. </a:t>
            </a:r>
            <a:endParaRPr lang="tr-TR" sz="2000" dirty="0" smtClean="0"/>
          </a:p>
          <a:p>
            <a:r>
              <a:rPr lang="tr-TR" sz="2000" dirty="0" smtClean="0"/>
              <a:t>Ayrıca </a:t>
            </a:r>
            <a:r>
              <a:rPr lang="tr-TR" sz="2000" dirty="0"/>
              <a:t>kiraz meyvesinin sınıflandırılması için uygulanan algoritma ve filtreleme yöntemleri farklı meyvelerin sınıflandırılmasında da kullanılabilmektedir. </a:t>
            </a:r>
            <a:endParaRPr lang="tr-TR" sz="2000" dirty="0" smtClean="0"/>
          </a:p>
          <a:p>
            <a:r>
              <a:rPr lang="tr-TR" sz="2000" dirty="0" smtClean="0"/>
              <a:t>Bu </a:t>
            </a:r>
            <a:r>
              <a:rPr lang="tr-TR" sz="2000" dirty="0"/>
              <a:t>amaçla farklı meyvelere ait boyut bilgileri sisteme girilerek farklı meyvelerinde sınıflandırılması </a:t>
            </a:r>
            <a:r>
              <a:rPr lang="tr-TR" sz="2000" dirty="0" smtClean="0"/>
              <a:t>sağlanabilmektedir.</a:t>
            </a:r>
          </a:p>
          <a:p>
            <a:pPr marL="0" indent="0">
              <a:buNone/>
            </a:pPr>
            <a:endParaRPr lang="tr-TR" sz="2000" dirty="0"/>
          </a:p>
        </p:txBody>
      </p:sp>
    </p:spTree>
    <p:extLst>
      <p:ext uri="{BB962C8B-B14F-4D97-AF65-F5344CB8AC3E}">
        <p14:creationId xmlns:p14="http://schemas.microsoft.com/office/powerpoint/2010/main" val="4092969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2445149"/>
            <a:ext cx="7729728" cy="1188720"/>
          </a:xfrm>
        </p:spPr>
        <p:txBody>
          <a:bodyPr>
            <a:normAutofit/>
          </a:bodyPr>
          <a:lstStyle/>
          <a:p>
            <a:r>
              <a:rPr lang="tr-TR" sz="3200" dirty="0" smtClean="0"/>
              <a:t>Teşekkürler…</a:t>
            </a:r>
            <a:endParaRPr lang="tr-TR" sz="3200" dirty="0"/>
          </a:p>
        </p:txBody>
      </p:sp>
    </p:spTree>
    <p:extLst>
      <p:ext uri="{BB962C8B-B14F-4D97-AF65-F5344CB8AC3E}">
        <p14:creationId xmlns:p14="http://schemas.microsoft.com/office/powerpoint/2010/main" val="160239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Paket</Template>
  <TotalTime>109</TotalTime>
  <Words>487</Words>
  <Application>Microsoft Office PowerPoint</Application>
  <PresentationFormat>Geniş ekran</PresentationFormat>
  <Paragraphs>41</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Bahnschrift SemiLight SemiConde</vt:lpstr>
      <vt:lpstr>Gill Sans MT</vt:lpstr>
      <vt:lpstr>Parcel</vt:lpstr>
      <vt:lpstr>Görüntü İşleme Yöntemleri Kullanılarak Kiraz Meyvesinin Sınıflandırılması </vt:lpstr>
      <vt:lpstr>GİRİŞ (INTRODUCTION)</vt:lpstr>
      <vt:lpstr>2. Materyal ve Metot</vt:lpstr>
      <vt:lpstr>PowerPoint Sunusu</vt:lpstr>
      <vt:lpstr>PowerPoint Sunusu</vt:lpstr>
      <vt:lpstr>PowerPoint Sunusu</vt:lpstr>
      <vt:lpstr>3. Araştırma Sonuçları ve Tartışma </vt:lpstr>
      <vt:lpstr>4. Sonuç </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Bilgisayar</dc:creator>
  <cp:lastModifiedBy>Bilgisayar</cp:lastModifiedBy>
  <cp:revision>11</cp:revision>
  <dcterms:created xsi:type="dcterms:W3CDTF">2022-11-09T06:58:48Z</dcterms:created>
  <dcterms:modified xsi:type="dcterms:W3CDTF">2022-11-16T10:07:01Z</dcterms:modified>
</cp:coreProperties>
</file>