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55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1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4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76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44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1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7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2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69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5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AD5C8E-24EA-4EAA-93C2-645720704954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21A0CB-1FE2-441C-8B89-7127B7E42F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2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35627" y="793075"/>
            <a:ext cx="10320746" cy="3202418"/>
          </a:xfrm>
        </p:spPr>
        <p:txBody>
          <a:bodyPr>
            <a:normAutofit/>
          </a:bodyPr>
          <a:lstStyle/>
          <a:p>
            <a:r>
              <a:rPr lang="tr-TR" dirty="0"/>
              <a:t>Görüntü işleme teknikleri ve kümeleme yöntemleri kullanılarak fındık meyvesinin tespit ve sınıflandırılması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139331" y="4457047"/>
            <a:ext cx="8117041" cy="1830542"/>
          </a:xfrm>
        </p:spPr>
        <p:txBody>
          <a:bodyPr>
            <a:normAutofit/>
          </a:bodyPr>
          <a:lstStyle/>
          <a:p>
            <a:pPr algn="r"/>
            <a:r>
              <a:rPr lang="tr-TR" sz="2800" dirty="0"/>
              <a:t>FATIMA BETÜL MEMDUHOĞLU</a:t>
            </a:r>
          </a:p>
          <a:p>
            <a:pPr algn="r"/>
            <a:r>
              <a:rPr lang="tr-TR" sz="2800" dirty="0"/>
              <a:t>02200201062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260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3787" y="511847"/>
            <a:ext cx="7729728" cy="1188720"/>
          </a:xfrm>
        </p:spPr>
        <p:txBody>
          <a:bodyPr/>
          <a:lstStyle/>
          <a:p>
            <a:pPr lvl="0"/>
            <a:r>
              <a:rPr lang="tr-TR" dirty="0"/>
              <a:t>GİRİŞ (INTRODUCTION)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5" y="2246811"/>
            <a:ext cx="12104914" cy="4611189"/>
          </a:xfrm>
        </p:spPr>
        <p:txBody>
          <a:bodyPr/>
          <a:lstStyle/>
          <a:p>
            <a:r>
              <a:rPr lang="tr-TR" sz="2400" dirty="0"/>
              <a:t>Bilgisayarlı görmenin yaygınlaşması sonucunda, tarım alanında ürün kalitesinin gözlenmesi, ürün sulama, ilaçlama, hasat, ürün sınıflandırma, ürün gelişimlerinin gözlenmesi gibi çalışmalar yapılmaktadır.</a:t>
            </a:r>
          </a:p>
          <a:p>
            <a:r>
              <a:rPr lang="tr-TR" sz="2400" dirty="0"/>
              <a:t>Ayrıca tarım alanında, görüntü işleme tekniklerinin kullanılması ile yapılan çeşitli çalışmalarda şeftali, elma, buğday, fındık, kiraz, ceviz, badem vb. meyveler sınıflandırılmakta ve özellikleri belirlenmektedir. </a:t>
            </a:r>
          </a:p>
          <a:p>
            <a:r>
              <a:rPr lang="tr-TR" sz="2400" dirty="0"/>
              <a:t>Bu özelliklerin belirlenmesinde sayısal görüntü analizi, sınıflama, kümeleme gibi yöntemler kullanılarak, araştırılan nesnelerin boyut, cins veya kalite bakımından sınıflandırılması gerçekleştirilmektedir.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33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0892" y="2377439"/>
            <a:ext cx="5747656" cy="1288869"/>
          </a:xfrm>
        </p:spPr>
        <p:txBody>
          <a:bodyPr>
            <a:normAutofit fontScale="90000"/>
          </a:bodyPr>
          <a:lstStyle/>
          <a:p>
            <a:pPr lvl="0"/>
            <a:r>
              <a:rPr lang="tr-TR" dirty="0" smtClean="0"/>
              <a:t>2.ÖNERİLEN </a:t>
            </a:r>
            <a:r>
              <a:rPr lang="tr-TR" dirty="0"/>
              <a:t>YÖNTEM (PROPOSED METHOD)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91" y="235131"/>
            <a:ext cx="5184652" cy="6396807"/>
          </a:xfrm>
        </p:spPr>
      </p:pic>
    </p:spTree>
    <p:extLst>
      <p:ext uri="{BB962C8B-B14F-4D97-AF65-F5344CB8AC3E}">
        <p14:creationId xmlns:p14="http://schemas.microsoft.com/office/powerpoint/2010/main" val="24019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9124" y="337673"/>
            <a:ext cx="6946178" cy="120374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tr-TR" sz="2400" dirty="0" smtClean="0"/>
              <a:t>2.1. Görüntü </a:t>
            </a:r>
            <a:r>
              <a:rPr lang="tr-TR" sz="2400" dirty="0"/>
              <a:t>ön işleme aşaması (Image </a:t>
            </a:r>
            <a:r>
              <a:rPr lang="tr-TR" sz="2400" dirty="0" err="1"/>
              <a:t>preprocessing</a:t>
            </a:r>
            <a:r>
              <a:rPr lang="tr-TR" sz="2400" dirty="0"/>
              <a:t>)</a:t>
            </a:r>
            <a:r>
              <a:rPr lang="tr-TR" sz="1800" dirty="0"/>
              <a:t/>
            </a:r>
            <a:br>
              <a:rPr lang="tr-TR" sz="1800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9124" y="1784412"/>
            <a:ext cx="5774326" cy="4668640"/>
          </a:xfrm>
        </p:spPr>
        <p:txBody>
          <a:bodyPr/>
          <a:lstStyle/>
          <a:p>
            <a:r>
              <a:rPr lang="tr-TR" sz="2000" dirty="0"/>
              <a:t>Kameradan alınan görüntü üzerinde sırasıyla filtreleme, resmin grileştirilmesi ve ikili resme çevrilmesi işlemleri uygulanmaktadır.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04" y="760182"/>
            <a:ext cx="3804233" cy="55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2033" y="458665"/>
            <a:ext cx="7729728" cy="118872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tr-TR" sz="2400" dirty="0" smtClean="0"/>
              <a:t>2.2. </a:t>
            </a:r>
            <a:r>
              <a:rPr lang="tr-TR" sz="2400" dirty="0"/>
              <a:t>Nesne bulma ve özellik çıkarımı işlemi aşaması (Object </a:t>
            </a:r>
            <a:r>
              <a:rPr lang="tr-TR" sz="2400" dirty="0" err="1"/>
              <a:t>detection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feature</a:t>
            </a:r>
            <a:r>
              <a:rPr lang="tr-TR" sz="2400" dirty="0"/>
              <a:t> </a:t>
            </a:r>
            <a:r>
              <a:rPr lang="tr-TR" sz="2400" dirty="0" err="1"/>
              <a:t>extraction</a:t>
            </a:r>
            <a:r>
              <a:rPr lang="tr-TR" sz="2400" dirty="0"/>
              <a:t> </a:t>
            </a:r>
            <a:r>
              <a:rPr lang="tr-TR" sz="2400" dirty="0" err="1"/>
              <a:t>stage</a:t>
            </a:r>
            <a:r>
              <a:rPr lang="tr-TR" sz="2400" dirty="0"/>
              <a:t>)</a:t>
            </a:r>
            <a:r>
              <a:rPr lang="tr-TR" sz="1800" dirty="0"/>
              <a:t/>
            </a:r>
            <a:br>
              <a:rPr lang="tr-TR" sz="1800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716" y="2060995"/>
            <a:ext cx="12171284" cy="4401948"/>
          </a:xfrm>
        </p:spPr>
        <p:txBody>
          <a:bodyPr>
            <a:normAutofit/>
          </a:bodyPr>
          <a:lstStyle/>
          <a:p>
            <a:r>
              <a:rPr lang="tr-TR" sz="2400" dirty="0"/>
              <a:t>Her bir nesneye ait dış hatlar ve nesne numaraları belirlendikten sonra, nesnenin alanını hesaplamak için moment alma işlemi gerçekleştirilmektedir.</a:t>
            </a:r>
          </a:p>
          <a:p>
            <a:r>
              <a:rPr lang="tr-TR" sz="2400" dirty="0"/>
              <a:t>Önerilen çalışmada ortamda bulunan nesneler, alan, çap, yarıçap, genişlik, yükseklik vb. özellikleri kullanılarak sınıflandırılmaktadır. </a:t>
            </a:r>
          </a:p>
          <a:p>
            <a:r>
              <a:rPr lang="tr-TR" sz="2400" dirty="0"/>
              <a:t>Yapılan çalışmada, görüntü işleme teknikleri kullanılarak bulunan nesnelerin sınıflandırma işleminde iki farklı kümeleme yöntemi önerilmektedir.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21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5" y="766354"/>
            <a:ext cx="11660776" cy="4973673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tr-TR" sz="2400" dirty="0" smtClean="0"/>
              <a:t>2.3. </a:t>
            </a:r>
            <a:r>
              <a:rPr lang="tr-TR" sz="2400" dirty="0"/>
              <a:t>Sınıflandırma işlemi aşamasına ait adımlar(</a:t>
            </a:r>
            <a:r>
              <a:rPr lang="tr-TR" sz="2400" dirty="0" err="1"/>
              <a:t>Classification</a:t>
            </a:r>
            <a:r>
              <a:rPr lang="tr-TR" sz="2400" dirty="0"/>
              <a:t> </a:t>
            </a:r>
            <a:r>
              <a:rPr lang="tr-TR" sz="2400" dirty="0" err="1"/>
              <a:t>stage</a:t>
            </a:r>
            <a:r>
              <a:rPr lang="tr-TR" sz="2400" dirty="0"/>
              <a:t> </a:t>
            </a:r>
            <a:r>
              <a:rPr lang="tr-TR" sz="2400" dirty="0" err="1"/>
              <a:t>steps</a:t>
            </a:r>
            <a:r>
              <a:rPr lang="tr-TR" sz="2400" dirty="0"/>
              <a:t>)</a:t>
            </a:r>
          </a:p>
          <a:p>
            <a:endParaRPr lang="tr-TR" sz="2800" dirty="0" smtClean="0"/>
          </a:p>
          <a:p>
            <a:r>
              <a:rPr lang="tr-TR" sz="2800" dirty="0"/>
              <a:t>Kümeleme, fiziksel veya soyut nesneleri benzer nesne sınıfları içerisinde gruplama </a:t>
            </a:r>
            <a:r>
              <a:rPr lang="tr-TR" sz="2800" dirty="0" smtClean="0"/>
              <a:t>sürecidir</a:t>
            </a:r>
          </a:p>
          <a:p>
            <a:endParaRPr lang="tr-TR" sz="2800" dirty="0"/>
          </a:p>
          <a:p>
            <a:pPr marL="0" lvl="2" indent="0">
              <a:spcBef>
                <a:spcPts val="1000"/>
              </a:spcBef>
              <a:buNone/>
            </a:pPr>
            <a:r>
              <a:rPr lang="tr-TR" sz="2400" dirty="0" smtClean="0"/>
              <a:t>2.3.1. Ortalama </a:t>
            </a:r>
            <a:r>
              <a:rPr lang="tr-TR" sz="2400" dirty="0"/>
              <a:t>tabanlı sınıflandırma (</a:t>
            </a:r>
            <a:r>
              <a:rPr lang="tr-TR" sz="2400" dirty="0" err="1"/>
              <a:t>Meanbased</a:t>
            </a:r>
            <a:r>
              <a:rPr lang="tr-TR" sz="2400" dirty="0"/>
              <a:t> </a:t>
            </a:r>
            <a:r>
              <a:rPr lang="tr-TR" sz="2400" dirty="0" err="1"/>
              <a:t>classification</a:t>
            </a:r>
            <a:r>
              <a:rPr lang="tr-TR" sz="2400" dirty="0"/>
              <a:t>)</a:t>
            </a:r>
          </a:p>
          <a:p>
            <a:endParaRPr lang="tr-TR" sz="2800" dirty="0" smtClean="0"/>
          </a:p>
          <a:p>
            <a:r>
              <a:rPr lang="tr-TR" sz="2800" dirty="0"/>
              <a:t>Nesneleri sınıflandırma aşamasında, ilgili nesnenin alanı ile her bir küme merkezi arasındaki mesafe hesaplanmaktadır. Nesneler kendilerine en yakın noktada bulunan küme merkezlerine yerleştirilerek sınıflandırılmaktadır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01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4587" y="346384"/>
            <a:ext cx="8523950" cy="1188720"/>
          </a:xfrm>
        </p:spPr>
        <p:txBody>
          <a:bodyPr>
            <a:normAutofit fontScale="90000"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tr-TR" sz="2400" dirty="0" smtClean="0"/>
              <a:t>2.3.2 K-</a:t>
            </a:r>
            <a:r>
              <a:rPr lang="tr-TR" sz="2400" dirty="0" err="1" smtClean="0"/>
              <a:t>means</a:t>
            </a:r>
            <a:r>
              <a:rPr lang="tr-TR" sz="2400" dirty="0" smtClean="0"/>
              <a:t> </a:t>
            </a:r>
            <a:r>
              <a:rPr lang="tr-TR" sz="2400" dirty="0"/>
              <a:t>kümeleme yöntemi (K-</a:t>
            </a:r>
            <a:r>
              <a:rPr lang="tr-TR" sz="2400" dirty="0" err="1"/>
              <a:t>means</a:t>
            </a:r>
            <a:r>
              <a:rPr lang="tr-TR" sz="2400" dirty="0"/>
              <a:t> </a:t>
            </a:r>
            <a:r>
              <a:rPr lang="tr-TR" sz="2400" dirty="0" err="1"/>
              <a:t>clustering</a:t>
            </a:r>
            <a:r>
              <a:rPr lang="tr-TR" sz="2400" dirty="0"/>
              <a:t> </a:t>
            </a:r>
            <a:r>
              <a:rPr lang="tr-TR" sz="2400" dirty="0" err="1"/>
              <a:t>method</a:t>
            </a:r>
            <a:r>
              <a:rPr lang="tr-TR" sz="2400" dirty="0"/>
              <a:t>)</a:t>
            </a:r>
            <a:r>
              <a:rPr lang="tr-TR" sz="1800" dirty="0"/>
              <a:t/>
            </a:r>
            <a:br>
              <a:rPr lang="tr-TR" sz="1800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469" y="1759132"/>
            <a:ext cx="9586395" cy="3980896"/>
          </a:xfrm>
        </p:spPr>
        <p:txBody>
          <a:bodyPr>
            <a:normAutofit lnSpcReduction="10000"/>
          </a:bodyPr>
          <a:lstStyle/>
          <a:p>
            <a:r>
              <a:rPr lang="tr-TR" sz="2400" dirty="0"/>
              <a:t>1. İlk olarak, K adet küme için rastgele başlangıç küme merkezleri belirlenmektedir, </a:t>
            </a:r>
            <a:endParaRPr lang="tr-TR" sz="2400" dirty="0" smtClean="0"/>
          </a:p>
          <a:p>
            <a:r>
              <a:rPr lang="tr-TR" sz="2400" dirty="0" smtClean="0"/>
              <a:t>2</a:t>
            </a:r>
            <a:r>
              <a:rPr lang="tr-TR" sz="2400" dirty="0"/>
              <a:t>. Her nesnenin seçilmiş olan küme merkez noktalarına olan uzaklığı hesaplanmaktadır. Küme merkez noktalarına olan uzaklıklarına göre tüm nesneler k adet kümeden en yakın olan kümeye yerleştirilmektedir, </a:t>
            </a:r>
            <a:endParaRPr lang="tr-TR" sz="2400" dirty="0" smtClean="0"/>
          </a:p>
          <a:p>
            <a:r>
              <a:rPr lang="tr-TR" sz="2400" dirty="0" smtClean="0"/>
              <a:t>3</a:t>
            </a:r>
            <a:r>
              <a:rPr lang="tr-TR" sz="2400" dirty="0"/>
              <a:t>. Yeni oluşan kümelerin merkez noktaları, o kümedeki tüm nesnelerin ortalama değerlerinden elde edilmiş veriye göre değiştirilmektedir, </a:t>
            </a:r>
            <a:endParaRPr lang="tr-TR" sz="2400" dirty="0" smtClean="0"/>
          </a:p>
          <a:p>
            <a:r>
              <a:rPr lang="tr-TR" sz="2400" dirty="0" smtClean="0"/>
              <a:t>4</a:t>
            </a:r>
            <a:r>
              <a:rPr lang="tr-TR" sz="2400" dirty="0"/>
              <a:t>. Küme merkez noktaları sabit olmadığı sürece 2. ve 3. adımlar tekrarlanmaktadır.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18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5152" y="320256"/>
            <a:ext cx="7862098" cy="1186325"/>
          </a:xfrm>
        </p:spPr>
        <p:txBody>
          <a:bodyPr>
            <a:normAutofit fontScale="90000"/>
          </a:bodyPr>
          <a:lstStyle/>
          <a:p>
            <a:pPr lvl="0"/>
            <a:r>
              <a:rPr lang="tr-TR" dirty="0" smtClean="0"/>
              <a:t>3. DENEYSEL </a:t>
            </a:r>
            <a:r>
              <a:rPr lang="tr-TR" dirty="0"/>
              <a:t>ÇALIŞMA (EXPERIMENTAL STUDY)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5152" y="1793966"/>
            <a:ext cx="3729499" cy="2743199"/>
          </a:xfrm>
        </p:spPr>
        <p:txBody>
          <a:bodyPr>
            <a:normAutofit/>
          </a:bodyPr>
          <a:lstStyle/>
          <a:p>
            <a:r>
              <a:rPr lang="tr-TR" sz="2400" dirty="0"/>
              <a:t>Önerilen yöntem ile ortamda bulunan fındıkların tespit edilerek kümelenmesine yönelik deneysel çalışma yapılmaktadır.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2" y="1793966"/>
            <a:ext cx="6786696" cy="38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84919" y="337675"/>
            <a:ext cx="7729728" cy="1188720"/>
          </a:xfrm>
        </p:spPr>
        <p:txBody>
          <a:bodyPr/>
          <a:lstStyle/>
          <a:p>
            <a:pPr lvl="0"/>
            <a:r>
              <a:rPr lang="tr-TR" dirty="0" smtClean="0"/>
              <a:t>4. </a:t>
            </a:r>
            <a:r>
              <a:rPr lang="tr-TR" dirty="0"/>
              <a:t>SONUÇLAR (CONCLUSIONS)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4919" y="2046514"/>
            <a:ext cx="10962349" cy="4493623"/>
          </a:xfrm>
        </p:spPr>
        <p:txBody>
          <a:bodyPr/>
          <a:lstStyle/>
          <a:p>
            <a:r>
              <a:rPr lang="tr-TR" sz="2400" dirty="0"/>
              <a:t>Makalede, görüntü işleme teknikleri kullanılarak ortamda bulunan nesnelerin tespit ve sınıflandırılmasına yönelik çalışma sunulmaktadır.</a:t>
            </a:r>
          </a:p>
          <a:p>
            <a:r>
              <a:rPr lang="tr-TR" sz="2400" dirty="0"/>
              <a:t>Deneysel çalışma bölümünde örnekleme işlemi için fındık meyvesi kullanılmaktadır.</a:t>
            </a:r>
          </a:p>
          <a:p>
            <a:r>
              <a:rPr lang="tr-TR" sz="2400" dirty="0"/>
              <a:t>Çalışma ortamında bulunan fındık meyveleri gerçek zamanlı olarak %100 başarımla tespit edilmektedir.</a:t>
            </a:r>
          </a:p>
          <a:p>
            <a:r>
              <a:rPr lang="tr-TR" sz="2400" dirty="0"/>
              <a:t>Önerilen yöntemin deneysel çalışmasında farklı nesneler kullanılarak tespit ve sınıflandırma işlemleri de gerçekleştirilebilmektedir.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13</TotalTime>
  <Words>443</Words>
  <Application>Microsoft Office PowerPoint</Application>
  <PresentationFormat>Geniş ekran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Görüntü işleme teknikleri ve kümeleme yöntemleri kullanılarak fındık meyvesinin tespit ve sınıflandırılması</vt:lpstr>
      <vt:lpstr>GİRİŞ (INTRODUCTION) </vt:lpstr>
      <vt:lpstr>2.ÖNERİLEN YÖNTEM (PROPOSED METHOD) </vt:lpstr>
      <vt:lpstr>2.1. Görüntü ön işleme aşaması (Image preprocessing) </vt:lpstr>
      <vt:lpstr>2.2. Nesne bulma ve özellik çıkarımı işlemi aşaması (Object detection and feature extraction stage) </vt:lpstr>
      <vt:lpstr>PowerPoint Sunusu</vt:lpstr>
      <vt:lpstr>2.3.2 K-means kümeleme yöntemi (K-means clustering method) </vt:lpstr>
      <vt:lpstr>3. DENEYSEL ÇALIŞMA (EXPERIMENTAL STUDY) </vt:lpstr>
      <vt:lpstr>4. SONUÇLAR (CONCLUSIONS)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Bilgisayar</dc:creator>
  <cp:lastModifiedBy>Bilgisayar</cp:lastModifiedBy>
  <cp:revision>3</cp:revision>
  <dcterms:created xsi:type="dcterms:W3CDTF">2022-12-15T17:05:01Z</dcterms:created>
  <dcterms:modified xsi:type="dcterms:W3CDTF">2022-12-15T17:21:29Z</dcterms:modified>
</cp:coreProperties>
</file>