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6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61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8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49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7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6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13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5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853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348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9530D6-63DC-4164-AE62-9FDD5DA2EB0D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A71E0C1-17ED-4CCC-B482-03AE228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22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55765" y="584070"/>
            <a:ext cx="9390017" cy="2289758"/>
          </a:xfrm>
        </p:spPr>
        <p:txBody>
          <a:bodyPr>
            <a:normAutofit/>
          </a:bodyPr>
          <a:lstStyle/>
          <a:p>
            <a:r>
              <a:rPr lang="tr-TR" dirty="0"/>
              <a:t>Retina kan damarlarını çıkarmak için </a:t>
            </a:r>
            <a:r>
              <a:rPr lang="tr-TR" dirty="0" err="1"/>
              <a:t>eşikleme</a:t>
            </a:r>
            <a:r>
              <a:rPr lang="tr-TR" dirty="0"/>
              <a:t> temelli morfolojik bir yöntem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41159" y="3657600"/>
            <a:ext cx="8904623" cy="2011680"/>
          </a:xfrm>
        </p:spPr>
        <p:txBody>
          <a:bodyPr>
            <a:normAutofit/>
          </a:bodyPr>
          <a:lstStyle/>
          <a:p>
            <a:pPr algn="r"/>
            <a:r>
              <a:rPr lang="tr-TR" sz="3600" dirty="0"/>
              <a:t>FATIMA BETÜL MEMDUHOĞLU</a:t>
            </a:r>
          </a:p>
          <a:p>
            <a:pPr algn="r"/>
            <a:r>
              <a:rPr lang="tr-TR" sz="3600" dirty="0"/>
              <a:t>02200201062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41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0050" y="537972"/>
            <a:ext cx="7729728" cy="1125365"/>
          </a:xfrm>
        </p:spPr>
        <p:txBody>
          <a:bodyPr>
            <a:normAutofit fontScale="90000"/>
          </a:bodyPr>
          <a:lstStyle/>
          <a:p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smtClean="0"/>
              <a:t>1 </a:t>
            </a:r>
            <a:r>
              <a:rPr lang="tr-TR" sz="3100" dirty="0"/>
              <a:t>Giriş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0050" y="2063931"/>
            <a:ext cx="9340814" cy="4075611"/>
          </a:xfrm>
        </p:spPr>
        <p:txBody>
          <a:bodyPr>
            <a:normAutofit lnSpcReduction="10000"/>
          </a:bodyPr>
          <a:lstStyle/>
          <a:p>
            <a:r>
              <a:rPr lang="tr-TR" sz="2800" dirty="0"/>
              <a:t>Retina görüntülerinin tespit edilmesi için bilgisayar destekli sistemler geliştirilmiştir.</a:t>
            </a:r>
          </a:p>
          <a:p>
            <a:r>
              <a:rPr lang="tr-TR" sz="2800" dirty="0"/>
              <a:t>Retina damar </a:t>
            </a:r>
            <a:r>
              <a:rPr lang="tr-TR" sz="2800" dirty="0" err="1"/>
              <a:t>bölütleme</a:t>
            </a:r>
            <a:r>
              <a:rPr lang="tr-TR" sz="2800" dirty="0"/>
              <a:t> işlemi işin geleneksel yöntemler ve son zamanlarda popüler hale gelen derin öğrenme yöntemleri önerilmiştir.</a:t>
            </a:r>
          </a:p>
          <a:p>
            <a:r>
              <a:rPr lang="tr-TR" sz="2800" dirty="0"/>
              <a:t>Geleneksel yöntemler olarak adlandırılan denetimli/denetimsiz öğrenme yöntemleri, morfolojik yöntemler, uyum süzgeci gibi yöntemler daha hızlı ve daha anlaşılabilir yöntemlerdir.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75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93925" y="529263"/>
            <a:ext cx="7729728" cy="1188720"/>
          </a:xfrm>
        </p:spPr>
        <p:txBody>
          <a:bodyPr/>
          <a:lstStyle/>
          <a:p>
            <a:r>
              <a:rPr lang="tr-TR" dirty="0"/>
              <a:t>2 Materyal ve metot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3925" y="2238104"/>
            <a:ext cx="9366939" cy="3501924"/>
          </a:xfrm>
        </p:spPr>
        <p:txBody>
          <a:bodyPr/>
          <a:lstStyle/>
          <a:p>
            <a:r>
              <a:rPr lang="tr-TR" sz="2400" dirty="0"/>
              <a:t>2.1 Morfolojik işlemler</a:t>
            </a:r>
          </a:p>
          <a:p>
            <a:r>
              <a:rPr lang="tr-TR" sz="2400" dirty="0"/>
              <a:t>Morfolojik işlemlerin temel amacı, görüntünün temel özelliklerini korumak ve görüntüyü basitleştirmektir.</a:t>
            </a:r>
          </a:p>
          <a:p>
            <a:r>
              <a:rPr lang="tr-TR" sz="2400" dirty="0"/>
              <a:t>Bu çalışmada, üst-şapka ve alt-şapka dönüşümleri kan damarlarına belirginlik kazandırmak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69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4103" y="914400"/>
            <a:ext cx="10737667" cy="4825627"/>
          </a:xfrm>
        </p:spPr>
        <p:txBody>
          <a:bodyPr>
            <a:normAutofit/>
          </a:bodyPr>
          <a:lstStyle/>
          <a:p>
            <a:r>
              <a:rPr lang="tr-TR" sz="2400" dirty="0"/>
              <a:t>2.2 </a:t>
            </a:r>
            <a:r>
              <a:rPr lang="tr-TR" sz="2400" dirty="0" err="1"/>
              <a:t>Eşikleme</a:t>
            </a:r>
            <a:r>
              <a:rPr lang="tr-TR" sz="2400" dirty="0"/>
              <a:t> yöntemleri</a:t>
            </a:r>
          </a:p>
          <a:p>
            <a:r>
              <a:rPr lang="tr-TR" sz="2400" dirty="0"/>
              <a:t>Gri ölçekli bir görünün yoğunluk seviyesine göre sınıflara ayrıldığı bir işlemdir</a:t>
            </a:r>
          </a:p>
          <a:p>
            <a:r>
              <a:rPr lang="tr-TR" sz="2400" dirty="0"/>
              <a:t>2.2.1 Çok seviyeli </a:t>
            </a:r>
            <a:r>
              <a:rPr lang="tr-TR" sz="2400" dirty="0" err="1"/>
              <a:t>eşikleme</a:t>
            </a:r>
            <a:endParaRPr lang="tr-TR" sz="2400" dirty="0"/>
          </a:p>
          <a:p>
            <a:r>
              <a:rPr lang="tr-TR" sz="2400" dirty="0"/>
              <a:t>Gri ölçekli görüntüyü birkaç farklı bölgeye ayırabilen bir işlemdir</a:t>
            </a:r>
          </a:p>
          <a:p>
            <a:r>
              <a:rPr lang="tr-TR" sz="2400" dirty="0"/>
              <a:t>2.2.2 Maksimum </a:t>
            </a:r>
            <a:r>
              <a:rPr lang="tr-TR" sz="2400" dirty="0" err="1"/>
              <a:t>entropi</a:t>
            </a:r>
            <a:r>
              <a:rPr lang="tr-TR" sz="2400" dirty="0"/>
              <a:t> tabanlı </a:t>
            </a:r>
            <a:r>
              <a:rPr lang="tr-TR" sz="2400" dirty="0" err="1"/>
              <a:t>eşikleme</a:t>
            </a:r>
            <a:endParaRPr lang="tr-TR" sz="2400" dirty="0"/>
          </a:p>
          <a:p>
            <a:r>
              <a:rPr lang="tr-TR" sz="2400" dirty="0" err="1"/>
              <a:t>Entopi</a:t>
            </a:r>
            <a:r>
              <a:rPr lang="tr-TR" sz="2400" dirty="0"/>
              <a:t> yöntemlerine bağlı </a:t>
            </a:r>
            <a:r>
              <a:rPr lang="tr-TR" sz="2400" dirty="0" err="1"/>
              <a:t>eşikleme</a:t>
            </a:r>
            <a:r>
              <a:rPr lang="tr-TR" sz="2400" dirty="0"/>
              <a:t> işlemi araştırmacılar tarafından tercih edilen bir yöntemdir</a:t>
            </a:r>
          </a:p>
          <a:p>
            <a:r>
              <a:rPr lang="tr-TR" sz="2400" dirty="0"/>
              <a:t>2.2.3 Bulanık mantık tabanlı </a:t>
            </a:r>
            <a:r>
              <a:rPr lang="tr-TR" sz="2400" dirty="0" err="1"/>
              <a:t>eşikleme</a:t>
            </a:r>
            <a:endParaRPr lang="tr-TR" sz="2400" dirty="0"/>
          </a:p>
          <a:p>
            <a:r>
              <a:rPr lang="tr-TR" sz="2400" dirty="0"/>
              <a:t>Bulanık kümeleme bir yumuşak kümeleme tekniğidir.</a:t>
            </a:r>
          </a:p>
          <a:p>
            <a:r>
              <a:rPr lang="tr-TR" sz="2400" dirty="0"/>
              <a:t>Her pikselin üyelik değerini hesaplamak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29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37170" y="508878"/>
            <a:ext cx="7729728" cy="1188720"/>
          </a:xfrm>
        </p:spPr>
        <p:txBody>
          <a:bodyPr/>
          <a:lstStyle/>
          <a:p>
            <a:r>
              <a:rPr lang="tr-TR" dirty="0"/>
              <a:t>3 Kullanılan yöntem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7170" y="2020390"/>
            <a:ext cx="4796681" cy="4441370"/>
          </a:xfrm>
        </p:spPr>
        <p:txBody>
          <a:bodyPr/>
          <a:lstStyle/>
          <a:p>
            <a:endParaRPr lang="tr-TR" dirty="0" smtClean="0"/>
          </a:p>
          <a:p>
            <a:r>
              <a:rPr lang="tr-TR" sz="2400" dirty="0"/>
              <a:t>Önerilen yöntemde, veri setinde bulunan </a:t>
            </a:r>
            <a:r>
              <a:rPr lang="tr-TR" sz="2400" dirty="0" err="1"/>
              <a:t>fundus</a:t>
            </a:r>
            <a:r>
              <a:rPr lang="tr-TR" sz="2400" dirty="0"/>
              <a:t> görüntülerine ait damarların </a:t>
            </a:r>
            <a:r>
              <a:rPr lang="tr-TR" sz="2400" dirty="0" err="1"/>
              <a:t>bölütlenmesi</a:t>
            </a:r>
            <a:r>
              <a:rPr lang="tr-TR" sz="2400" dirty="0"/>
              <a:t> sağlanmıştır.</a:t>
            </a:r>
          </a:p>
          <a:p>
            <a:r>
              <a:rPr lang="tr-TR" sz="2400" dirty="0"/>
              <a:t>Öncelikle, veri setinde bulunan görüntüler RGB renk uzayından gri ölçekli görüntülere dönüştürülür. </a:t>
            </a:r>
          </a:p>
          <a:p>
            <a:r>
              <a:rPr lang="tr-TR" sz="2400" dirty="0"/>
              <a:t>Gri ölçekli görüntülerin tersi üzerinde önerilen sistem uygulanır.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40" y="2794638"/>
            <a:ext cx="6190627" cy="23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3.1 Veri seti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Veri setindeki damar pikselleri, deneyimli bir göz doktoru tarafından eğitilmiş üç gözlemci tarafından manuel olarak bölümlere ayrılmıştır. </a:t>
            </a:r>
          </a:p>
          <a:p>
            <a:r>
              <a:rPr lang="tr-TR" sz="2400" dirty="0"/>
              <a:t>Test seti iki farklı gözlemci tarafından iki kez </a:t>
            </a:r>
            <a:r>
              <a:rPr lang="tr-TR" sz="2400" dirty="0" err="1"/>
              <a:t>bölütlendirilmiş</a:t>
            </a:r>
            <a:r>
              <a:rPr lang="tr-TR" sz="2400" dirty="0"/>
              <a:t> görüntülerden oluşur.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00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9056" y="520554"/>
            <a:ext cx="7729728" cy="1188720"/>
          </a:xfrm>
        </p:spPr>
        <p:txBody>
          <a:bodyPr/>
          <a:lstStyle/>
          <a:p>
            <a:r>
              <a:rPr lang="tr-TR" dirty="0"/>
              <a:t>3.2 Morfolojik işlemler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0016" y="2019735"/>
            <a:ext cx="7729728" cy="3527625"/>
          </a:xfrm>
        </p:spPr>
        <p:txBody>
          <a:bodyPr/>
          <a:lstStyle/>
          <a:p>
            <a:r>
              <a:rPr lang="tr-TR" sz="2400" dirty="0"/>
              <a:t>Bazı durumlarda kan damarlarının merkez çizgisi bölgesinde parlaklık görünür. Bu görünüm yansımalardan kaynaklanmaktadır. </a:t>
            </a:r>
          </a:p>
          <a:p>
            <a:r>
              <a:rPr lang="tr-TR" sz="2400" dirty="0"/>
              <a:t>Bu durumu ortadan kaldırmak için ilk önce morfolojik açma işlemi uygulanır.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7" y="4014863"/>
            <a:ext cx="589679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24553" y="572807"/>
            <a:ext cx="7729728" cy="1188720"/>
          </a:xfrm>
        </p:spPr>
        <p:txBody>
          <a:bodyPr/>
          <a:lstStyle/>
          <a:p>
            <a:r>
              <a:rPr lang="tr-TR" dirty="0"/>
              <a:t>4 Bulgular ve tartışma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9056" y="2228741"/>
            <a:ext cx="5998464" cy="4093682"/>
          </a:xfrm>
        </p:spPr>
        <p:txBody>
          <a:bodyPr>
            <a:normAutofit/>
          </a:bodyPr>
          <a:lstStyle/>
          <a:p>
            <a:r>
              <a:rPr lang="tr-TR" sz="2400" dirty="0"/>
              <a:t>4.1 </a:t>
            </a:r>
            <a:r>
              <a:rPr lang="tr-TR" sz="2400" dirty="0" err="1"/>
              <a:t>Bölütleme</a:t>
            </a:r>
            <a:r>
              <a:rPr lang="tr-TR" sz="2400" dirty="0"/>
              <a:t> sonuçları</a:t>
            </a:r>
          </a:p>
          <a:p>
            <a:r>
              <a:rPr lang="tr-TR" sz="2400" dirty="0"/>
              <a:t>İyileştirilmiş görüntüler </a:t>
            </a:r>
            <a:r>
              <a:rPr lang="tr-TR" sz="2400" dirty="0" err="1"/>
              <a:t>eşikleme</a:t>
            </a:r>
            <a:r>
              <a:rPr lang="tr-TR" sz="2400" dirty="0"/>
              <a:t> işlemine tabi tutulduktan sonra çıktı görüntüleri üzerinde performans iyileştirilmesi yapılmıştır.</a:t>
            </a:r>
          </a:p>
          <a:p>
            <a:r>
              <a:rPr lang="tr-TR" sz="2400" dirty="0"/>
              <a:t>Performans iyileştirme yönteminde damara ait olmayan damar benzeri görüntüler morfolojik işlemler kullanılarak yok edilmiştir.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31" y="2228741"/>
            <a:ext cx="3771338" cy="37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31136" y="877607"/>
            <a:ext cx="7729728" cy="1188720"/>
          </a:xfrm>
        </p:spPr>
        <p:txBody>
          <a:bodyPr/>
          <a:lstStyle/>
          <a:p>
            <a:r>
              <a:rPr lang="tr-TR" dirty="0"/>
              <a:t>5 Sonuçlar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35342" y="2472581"/>
            <a:ext cx="8767790" cy="3945636"/>
          </a:xfrm>
        </p:spPr>
        <p:txBody>
          <a:bodyPr>
            <a:normAutofit fontScale="92500"/>
          </a:bodyPr>
          <a:lstStyle/>
          <a:p>
            <a:r>
              <a:rPr lang="tr-TR" sz="2400" dirty="0"/>
              <a:t>Bu makalede, paylaşıma açık olarak sunulan DRIVE veri seti üzerinde morfolojik işlemlere dayalı bir damar iyileştirme yöntemi kullanılmıştır. </a:t>
            </a:r>
          </a:p>
          <a:p>
            <a:r>
              <a:rPr lang="tr-TR" sz="2400" dirty="0"/>
              <a:t>Damar iyileştirme aşamasından sonra Çoklu </a:t>
            </a:r>
            <a:r>
              <a:rPr lang="tr-TR" sz="2400" dirty="0" err="1"/>
              <a:t>Eşikleme</a:t>
            </a:r>
            <a:r>
              <a:rPr lang="tr-TR" sz="2400" dirty="0"/>
              <a:t>, Bulanık Mantık Tabanlı </a:t>
            </a:r>
            <a:r>
              <a:rPr lang="tr-TR" sz="2400" dirty="0" err="1"/>
              <a:t>Eşikleme</a:t>
            </a:r>
            <a:r>
              <a:rPr lang="tr-TR" sz="2400" dirty="0"/>
              <a:t> ve Maksimum </a:t>
            </a:r>
            <a:r>
              <a:rPr lang="tr-TR" sz="2400" dirty="0" err="1"/>
              <a:t>Eşikleme</a:t>
            </a:r>
            <a:r>
              <a:rPr lang="tr-TR" sz="2400" dirty="0"/>
              <a:t> yöntemleri kullanılarak damar </a:t>
            </a:r>
            <a:r>
              <a:rPr lang="tr-TR" sz="2400" dirty="0" err="1"/>
              <a:t>bölütlemesi</a:t>
            </a:r>
            <a:r>
              <a:rPr lang="tr-TR" sz="2400" dirty="0"/>
              <a:t> yapılmıştır.</a:t>
            </a:r>
          </a:p>
          <a:p>
            <a:r>
              <a:rPr lang="tr-TR" sz="2400" dirty="0"/>
              <a:t>Bu makalede, Bulanık Mantık Tabanlı </a:t>
            </a:r>
            <a:r>
              <a:rPr lang="tr-TR" sz="2400" dirty="0" err="1"/>
              <a:t>Eşikleme</a:t>
            </a:r>
            <a:r>
              <a:rPr lang="tr-TR" sz="2400" dirty="0"/>
              <a:t> yönteminin ortalama doğruluk oranı 0.952 olarak hesaplanmış ve diğer iki </a:t>
            </a:r>
            <a:r>
              <a:rPr lang="tr-TR" sz="2400" dirty="0" err="1"/>
              <a:t>eşikleme</a:t>
            </a:r>
            <a:r>
              <a:rPr lang="tr-TR" sz="2400" dirty="0"/>
              <a:t> yönteminden daha yüksek bir değere sahip olmuştur. </a:t>
            </a:r>
          </a:p>
          <a:p>
            <a:r>
              <a:rPr lang="tr-TR" sz="2400" dirty="0"/>
              <a:t>Bu makalede elde edilen deneysel sonuçlar tatmin edici bir seviyededir.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22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16</TotalTime>
  <Words>379</Words>
  <Application>Microsoft Office PowerPoint</Application>
  <PresentationFormat>Geniş ekran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Retina kan damarlarını çıkarmak için eşikleme temelli morfolojik bir yöntem </vt:lpstr>
      <vt:lpstr> 1 Giriş </vt:lpstr>
      <vt:lpstr>2 Materyal ve metot </vt:lpstr>
      <vt:lpstr>PowerPoint Sunusu</vt:lpstr>
      <vt:lpstr>3 Kullanılan yöntem </vt:lpstr>
      <vt:lpstr>3.1 Veri seti </vt:lpstr>
      <vt:lpstr>3.2 Morfolojik işlemler </vt:lpstr>
      <vt:lpstr>4 Bulgular ve tartışma  </vt:lpstr>
      <vt:lpstr>5 Sonuçlar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Bilgisayar</dc:creator>
  <cp:lastModifiedBy>Bilgisayar</cp:lastModifiedBy>
  <cp:revision>4</cp:revision>
  <dcterms:created xsi:type="dcterms:W3CDTF">2022-12-15T17:00:12Z</dcterms:created>
  <dcterms:modified xsi:type="dcterms:W3CDTF">2022-12-15T17:25:44Z</dcterms:modified>
</cp:coreProperties>
</file>