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30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DDB0-3802-468F-B407-122F44F03676}" type="datetimeFigureOut">
              <a:rPr lang="tr-TR" smtClean="0"/>
              <a:t>9.11.2022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2004-C412-43E2-8DC7-F2E3535185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6753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DDB0-3802-468F-B407-122F44F03676}" type="datetimeFigureOut">
              <a:rPr lang="tr-TR" smtClean="0"/>
              <a:t>9.11.2022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2004-C412-43E2-8DC7-F2E3535185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509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DDB0-3802-468F-B407-122F44F03676}" type="datetimeFigureOut">
              <a:rPr lang="tr-TR" smtClean="0"/>
              <a:t>9.11.2022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2004-C412-43E2-8DC7-F2E3535185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9579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DDB0-3802-468F-B407-122F44F03676}" type="datetimeFigureOut">
              <a:rPr lang="tr-TR" smtClean="0"/>
              <a:t>9.11.2022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2004-C412-43E2-8DC7-F2E3535185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5556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DDB0-3802-468F-B407-122F44F03676}" type="datetimeFigureOut">
              <a:rPr lang="tr-TR" smtClean="0"/>
              <a:t>9.11.2022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2004-C412-43E2-8DC7-F2E3535185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74118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DDB0-3802-468F-B407-122F44F03676}" type="datetimeFigureOut">
              <a:rPr lang="tr-TR" smtClean="0"/>
              <a:t>9.11.2022</a:t>
            </a:fld>
            <a:endParaRPr lang="tr-T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2004-C412-43E2-8DC7-F2E3535185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95029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DDB0-3802-468F-B407-122F44F03676}" type="datetimeFigureOut">
              <a:rPr lang="tr-TR" smtClean="0"/>
              <a:t>9.11.2022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2004-C412-43E2-8DC7-F2E35351859B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0034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DDB0-3802-468F-B407-122F44F03676}" type="datetimeFigureOut">
              <a:rPr lang="tr-TR" smtClean="0"/>
              <a:t>9.11.2022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2004-C412-43E2-8DC7-F2E3535185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96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DDB0-3802-468F-B407-122F44F03676}" type="datetimeFigureOut">
              <a:rPr lang="tr-TR" smtClean="0"/>
              <a:t>9.11.2022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2004-C412-43E2-8DC7-F2E3535185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8495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1DDB0-3802-468F-B407-122F44F03676}" type="datetimeFigureOut">
              <a:rPr lang="tr-TR" smtClean="0"/>
              <a:t>9.11.2022</a:t>
            </a:fld>
            <a:endParaRPr lang="tr-T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tr-T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2004-C412-43E2-8DC7-F2E3535185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37328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751DDB0-3802-468F-B407-122F44F03676}" type="datetimeFigureOut">
              <a:rPr lang="tr-TR" smtClean="0"/>
              <a:t>9.11.2022</a:t>
            </a:fld>
            <a:endParaRPr lang="tr-T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tr-T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62004-C412-43E2-8DC7-F2E3535185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9958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751DDB0-3802-468F-B407-122F44F03676}" type="datetimeFigureOut">
              <a:rPr lang="tr-TR" smtClean="0"/>
              <a:t>9.11.2022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C262004-C412-43E2-8DC7-F2E3535185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4839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600199" y="539932"/>
            <a:ext cx="9555481" cy="3474720"/>
          </a:xfrm>
        </p:spPr>
        <p:txBody>
          <a:bodyPr>
            <a:normAutofit/>
          </a:bodyPr>
          <a:lstStyle/>
          <a:p>
            <a:r>
              <a:rPr lang="tr-TR" dirty="0">
                <a:latin typeface="Bahnschrift SemiLight SemiConde" panose="020B0502040204020203" pitchFamily="34" charset="0"/>
              </a:rPr>
              <a:t>Görüntü işleme teknikleri kullanılarak ekmek doku analizi ve </a:t>
            </a:r>
            <a:r>
              <a:rPr lang="tr-TR" dirty="0" err="1">
                <a:latin typeface="Bahnschrift SemiLight SemiConde" panose="020B0502040204020203" pitchFamily="34" charset="0"/>
              </a:rPr>
              <a:t>arayüz</a:t>
            </a:r>
            <a:r>
              <a:rPr lang="tr-TR" dirty="0">
                <a:latin typeface="Bahnschrift SemiLight SemiConde" panose="020B0502040204020203" pitchFamily="34" charset="0"/>
              </a:rPr>
              <a:t> programının geliştirilmesi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4114691" y="4822807"/>
            <a:ext cx="7040989" cy="1212233"/>
          </a:xfrm>
        </p:spPr>
        <p:txBody>
          <a:bodyPr>
            <a:normAutofit/>
          </a:bodyPr>
          <a:lstStyle/>
          <a:p>
            <a:pPr algn="r"/>
            <a:r>
              <a:rPr lang="tr-TR" sz="2400" dirty="0" smtClean="0"/>
              <a:t>FATIMA BETÜL MEMDUHOĞLU</a:t>
            </a:r>
          </a:p>
          <a:p>
            <a:pPr algn="r"/>
            <a:r>
              <a:rPr lang="tr-TR" sz="2400" dirty="0" smtClean="0"/>
              <a:t>02200201062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76859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tr-TR"/>
              <a:t>SONUÇLAR (CONCLUSIONS 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96983" y="2638044"/>
            <a:ext cx="10528663" cy="3101983"/>
          </a:xfrm>
        </p:spPr>
        <p:txBody>
          <a:bodyPr>
            <a:normAutofit/>
          </a:bodyPr>
          <a:lstStyle/>
          <a:p>
            <a:r>
              <a:rPr lang="tr-TR" sz="2000" dirty="0"/>
              <a:t>Yapılan çalışmada görüntü işleme teknikleri kullanılarak ekmek gözenekleri </a:t>
            </a:r>
            <a:r>
              <a:rPr lang="tr-TR" sz="2000" dirty="0" err="1"/>
              <a:t>bölütlenmiştir</a:t>
            </a:r>
            <a:r>
              <a:rPr lang="tr-TR" sz="2000" dirty="0"/>
              <a:t>. Bu sayede ekmek doku özellikleri belirlenerek katkı maddesinin cinsine, miktarına bağlı olarak ekmek yapısında meydana gelen değişimler ve gözeneklere ait sayısal veriler elde edilerek belirlenmiştir.</a:t>
            </a:r>
          </a:p>
        </p:txBody>
      </p:sp>
    </p:spTree>
    <p:extLst>
      <p:ext uri="{BB962C8B-B14F-4D97-AF65-F5344CB8AC3E}">
        <p14:creationId xmlns:p14="http://schemas.microsoft.com/office/powerpoint/2010/main" val="369239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117925" y="224464"/>
            <a:ext cx="7729728" cy="959902"/>
          </a:xfrm>
        </p:spPr>
        <p:txBody>
          <a:bodyPr/>
          <a:lstStyle/>
          <a:p>
            <a:pPr lvl="0"/>
            <a:r>
              <a:rPr lang="tr-TR" dirty="0"/>
              <a:t>GİRİŞ (INTRODUCTION)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74171" y="1785257"/>
            <a:ext cx="5740473" cy="4781006"/>
          </a:xfrm>
        </p:spPr>
        <p:txBody>
          <a:bodyPr>
            <a:normAutofit/>
          </a:bodyPr>
          <a:lstStyle/>
          <a:p>
            <a:r>
              <a:rPr lang="tr-TR" dirty="0"/>
              <a:t>Öz miktarı ve kalitesi yetersiz olan unlardan yapılan ekmekler, küçük hacimli, basık ve düzensiz bir gözenek yapısına sahip </a:t>
            </a:r>
            <a:r>
              <a:rPr lang="tr-TR" dirty="0" smtClean="0"/>
              <a:t>olmakta, ayrıca </a:t>
            </a:r>
            <a:r>
              <a:rPr lang="tr-TR" dirty="0"/>
              <a:t>bu tip ekmekler kısa sürede </a:t>
            </a:r>
            <a:r>
              <a:rPr lang="tr-TR" dirty="0" smtClean="0"/>
              <a:t>bayatlamaktadır.</a:t>
            </a:r>
          </a:p>
          <a:p>
            <a:endParaRPr lang="tr-TR" dirty="0"/>
          </a:p>
          <a:p>
            <a:r>
              <a:rPr lang="tr-TR" dirty="0"/>
              <a:t>Bu yüzden ekmek içi doku dağılımının belirlenmesi, gerek ekmeğin bayatlama süresinin değerlendirilmesinde, gerek ekmek kalitesinin belirlenmesinde kullanılan en önemli parametrelerden </a:t>
            </a:r>
            <a:r>
              <a:rPr lang="tr-TR" dirty="0" smtClean="0"/>
              <a:t>biridir.</a:t>
            </a:r>
          </a:p>
          <a:p>
            <a:endParaRPr lang="tr-TR" dirty="0"/>
          </a:p>
          <a:p>
            <a:r>
              <a:rPr lang="tr-TR" dirty="0"/>
              <a:t>Gelişen görüntü işleme teknikleriyle birlikte ekmek kalite analizlerinin daha ucuz, hızlı ve güvenilir şekilde yapılabilmesi sağlanmaya çalışılmaktadır.</a:t>
            </a:r>
          </a:p>
        </p:txBody>
      </p:sp>
      <p:sp>
        <p:nvSpPr>
          <p:cNvPr id="5" name="İçerik Yer Tutucusu 4"/>
          <p:cNvSpPr>
            <a:spLocks noGrp="1"/>
          </p:cNvSpPr>
          <p:nvPr>
            <p:ph sz="half" idx="2"/>
          </p:nvPr>
        </p:nvSpPr>
        <p:spPr>
          <a:xfrm>
            <a:off x="6338315" y="1785257"/>
            <a:ext cx="5784016" cy="4781006"/>
          </a:xfrm>
        </p:spPr>
        <p:txBody>
          <a:bodyPr>
            <a:normAutofit/>
          </a:bodyPr>
          <a:lstStyle/>
          <a:p>
            <a:r>
              <a:rPr lang="tr-TR" dirty="0" err="1" smtClean="0"/>
              <a:t>Kamman’ın</a:t>
            </a:r>
            <a:r>
              <a:rPr lang="tr-TR" dirty="0" smtClean="0"/>
              <a:t> </a:t>
            </a:r>
            <a:r>
              <a:rPr lang="tr-TR" dirty="0"/>
              <a:t>yapmış olduğu </a:t>
            </a:r>
            <a:r>
              <a:rPr lang="tr-TR" dirty="0" smtClean="0"/>
              <a:t>çalışma sonrasında,</a:t>
            </a:r>
          </a:p>
          <a:p>
            <a:endParaRPr lang="tr-TR" dirty="0"/>
          </a:p>
          <a:p>
            <a:r>
              <a:rPr lang="tr-TR" dirty="0" smtClean="0"/>
              <a:t>Farklı </a:t>
            </a:r>
            <a:r>
              <a:rPr lang="tr-TR" dirty="0"/>
              <a:t>büyüklükteki gözeneklerin sayılarındaki değişimlerin gözlenmesi ve gözenek büyüklüklerine göre gruplandırılması, uzmanın deneyimine bağlı görsel analizinden kurtarılarak, objektif hale getirilmiştir. 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Bu </a:t>
            </a:r>
            <a:r>
              <a:rPr lang="tr-TR" dirty="0"/>
              <a:t>sayede aynı gruptaki gözenekler aynı renkle gösterilerek ilgili ekmek dilimine bakıldığında görsel olarak ta daha iyi bir analiz yapılabilmesi mümkündür. 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Sonuçta </a:t>
            </a:r>
            <a:r>
              <a:rPr lang="tr-TR" dirty="0"/>
              <a:t>ekmek kalitesine etki eden faktörleri belirleyebilecek başarılı bir ara yüz geliştirilmiştir.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1436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tr-TR"/>
              <a:t>DENEYSEL METOT (EXPERIMENTAL METHOD)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tr-TR" sz="2000" u="sng" dirty="0"/>
              <a:t>Veri </a:t>
            </a:r>
            <a:r>
              <a:rPr lang="tr-TR" sz="2000" u="sng" dirty="0" smtClean="0"/>
              <a:t>Kümesi(</a:t>
            </a:r>
            <a:r>
              <a:rPr lang="tr-TR" sz="2000" u="sng" dirty="0" err="1" smtClean="0"/>
              <a:t>Dataset</a:t>
            </a:r>
            <a:r>
              <a:rPr lang="tr-TR" sz="2000" u="sng" dirty="0" smtClean="0"/>
              <a:t>)</a:t>
            </a:r>
          </a:p>
          <a:p>
            <a:endParaRPr lang="tr-TR" dirty="0"/>
          </a:p>
          <a:p>
            <a:r>
              <a:rPr lang="tr-TR" dirty="0"/>
              <a:t>Çalışmada kullanılan ekmek kesit alan görüntüleri doğrudan ekmek yapım yöntemiyle (AACC 10-10B, AACC, 2000) elde edilmiştir</a:t>
            </a:r>
          </a:p>
          <a:p>
            <a:r>
              <a:rPr lang="tr-TR" dirty="0"/>
              <a:t>Farklı işlemler sonucu malzeme fermantasyona bırakılmıştır</a:t>
            </a:r>
          </a:p>
          <a:p>
            <a:r>
              <a:rPr lang="tr-TR" dirty="0"/>
              <a:t>Malzeme farklı işlemlerden de geçtikten sonra görüntü işleme için belirlenen iki dilim, bir tarayıcı (</a:t>
            </a:r>
            <a:r>
              <a:rPr lang="tr-TR" dirty="0" err="1"/>
              <a:t>CanoScan</a:t>
            </a:r>
            <a:r>
              <a:rPr lang="tr-TR" dirty="0"/>
              <a:t> 4400F, </a:t>
            </a:r>
            <a:r>
              <a:rPr lang="tr-TR" dirty="0" err="1"/>
              <a:t>Canon</a:t>
            </a:r>
            <a:r>
              <a:rPr lang="tr-TR" dirty="0"/>
              <a:t>, Japan) aracılığı ile görüntüsü bilgisayara aktarılmıştır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6531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82882" y="452844"/>
            <a:ext cx="7149736" cy="4964965"/>
          </a:xfrm>
        </p:spPr>
        <p:txBody>
          <a:bodyPr/>
          <a:lstStyle/>
          <a:p>
            <a:pPr lvl="1" algn="ctr"/>
            <a:r>
              <a:rPr lang="tr-TR" sz="2000" u="sng" dirty="0" smtClean="0"/>
              <a:t>Yöntemler (</a:t>
            </a:r>
            <a:r>
              <a:rPr lang="tr-TR" sz="2000" u="sng" dirty="0" err="1" smtClean="0"/>
              <a:t>Methods</a:t>
            </a:r>
            <a:r>
              <a:rPr lang="tr-TR" sz="2000" u="sng" dirty="0" smtClean="0"/>
              <a:t>)</a:t>
            </a:r>
          </a:p>
          <a:p>
            <a:pPr lvl="1"/>
            <a:endParaRPr lang="tr-TR" dirty="0"/>
          </a:p>
          <a:p>
            <a:pPr lvl="1"/>
            <a:r>
              <a:rPr lang="tr-TR" sz="1800" dirty="0"/>
              <a:t>E</a:t>
            </a:r>
            <a:r>
              <a:rPr lang="tr-TR" sz="1800" dirty="0" smtClean="0"/>
              <a:t>lde </a:t>
            </a:r>
            <a:r>
              <a:rPr lang="tr-TR" sz="1800" dirty="0"/>
              <a:t>edilen renkli 104 adet ekmek görüntüsü </a:t>
            </a:r>
            <a:endParaRPr lang="tr-TR" sz="1800" dirty="0" smtClean="0"/>
          </a:p>
          <a:p>
            <a:pPr marL="228600" lvl="1" indent="0">
              <a:buNone/>
            </a:pPr>
            <a:r>
              <a:rPr lang="tr-TR" sz="1800" dirty="0" smtClean="0"/>
              <a:t>gri </a:t>
            </a:r>
            <a:r>
              <a:rPr lang="tr-TR" sz="1800" dirty="0"/>
              <a:t>seviye görüntüsüne dönüştürülmüştür.</a:t>
            </a:r>
          </a:p>
          <a:p>
            <a:pPr lvl="1"/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880" y="452844"/>
            <a:ext cx="4380412" cy="59656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272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09303" y="130630"/>
            <a:ext cx="7863840" cy="3718560"/>
          </a:xfrm>
        </p:spPr>
        <p:txBody>
          <a:bodyPr/>
          <a:lstStyle/>
          <a:p>
            <a:pPr marL="228600" lvl="1" algn="ctr"/>
            <a:endParaRPr lang="tr-TR" sz="2000" u="sng" dirty="0" smtClean="0"/>
          </a:p>
          <a:p>
            <a:pPr marL="228600" lvl="1" algn="ctr"/>
            <a:r>
              <a:rPr lang="tr-TR" sz="2000" u="sng" dirty="0" err="1" smtClean="0"/>
              <a:t>Histogram</a:t>
            </a:r>
            <a:r>
              <a:rPr lang="tr-TR" sz="2000" u="sng" dirty="0" smtClean="0"/>
              <a:t> </a:t>
            </a:r>
            <a:r>
              <a:rPr lang="tr-TR" sz="2000" u="sng" dirty="0"/>
              <a:t>Germe (</a:t>
            </a:r>
            <a:r>
              <a:rPr lang="tr-TR" sz="2000" u="sng" dirty="0" err="1"/>
              <a:t>Histogram</a:t>
            </a:r>
            <a:r>
              <a:rPr lang="tr-TR" sz="2000" u="sng" dirty="0"/>
              <a:t> </a:t>
            </a:r>
            <a:r>
              <a:rPr lang="tr-TR" sz="2000" u="sng" dirty="0" err="1"/>
              <a:t>Stretching</a:t>
            </a:r>
            <a:r>
              <a:rPr lang="tr-TR" sz="2000" u="sng" dirty="0"/>
              <a:t>)</a:t>
            </a:r>
          </a:p>
          <a:p>
            <a:endParaRPr lang="tr-TR" u="sng" dirty="0" smtClean="0"/>
          </a:p>
          <a:p>
            <a:r>
              <a:rPr lang="tr-TR" dirty="0"/>
              <a:t>D</a:t>
            </a:r>
            <a:r>
              <a:rPr lang="tr-TR" dirty="0" smtClean="0"/>
              <a:t>üşük </a:t>
            </a:r>
            <a:r>
              <a:rPr lang="tr-TR" dirty="0"/>
              <a:t>kontrastlı resimlere uygulanan bir yöntem olup </a:t>
            </a:r>
            <a:r>
              <a:rPr lang="tr-TR" dirty="0" err="1"/>
              <a:t>histogramı</a:t>
            </a:r>
            <a:r>
              <a:rPr lang="tr-TR" dirty="0"/>
              <a:t> geniş bir bölgeye yayma mantığına </a:t>
            </a:r>
            <a:r>
              <a:rPr lang="tr-TR" dirty="0" smtClean="0"/>
              <a:t>dayanmaktadır.</a:t>
            </a:r>
            <a:endParaRPr lang="tr-TR" dirty="0"/>
          </a:p>
          <a:p>
            <a:r>
              <a:rPr lang="tr-TR" dirty="0"/>
              <a:t>Ön işlemenin ilk basamağını oluşturan bu yöntem sayesinde gri seviye görüntülerinin kontrastı iyileştirilmiştir.</a:t>
            </a:r>
          </a:p>
          <a:p>
            <a:r>
              <a:rPr lang="tr-TR" dirty="0"/>
              <a:t> </a:t>
            </a:r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886" y="2528037"/>
            <a:ext cx="3759987" cy="3948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999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70857" y="322218"/>
            <a:ext cx="6461760" cy="6348548"/>
          </a:xfrm>
        </p:spPr>
        <p:txBody>
          <a:bodyPr/>
          <a:lstStyle/>
          <a:p>
            <a:pPr marL="0" lvl="1" indent="0" algn="ctr">
              <a:buNone/>
            </a:pPr>
            <a:r>
              <a:rPr lang="tr-TR" sz="2000" u="sng" dirty="0" err="1"/>
              <a:t>Histogram</a:t>
            </a:r>
            <a:r>
              <a:rPr lang="tr-TR" sz="2000" u="sng" dirty="0"/>
              <a:t> Eşitleme (</a:t>
            </a:r>
            <a:r>
              <a:rPr lang="tr-TR" sz="2000" u="sng" dirty="0" err="1"/>
              <a:t>Histogram</a:t>
            </a:r>
            <a:r>
              <a:rPr lang="tr-TR" sz="2000" u="sng" dirty="0"/>
              <a:t> </a:t>
            </a:r>
            <a:r>
              <a:rPr lang="tr-TR" sz="2000" u="sng" dirty="0" err="1"/>
              <a:t>Equalization</a:t>
            </a:r>
            <a:r>
              <a:rPr lang="tr-TR" sz="2400" u="sng" dirty="0" smtClean="0"/>
              <a:t>)</a:t>
            </a:r>
          </a:p>
          <a:p>
            <a:pPr marL="0" lvl="1" indent="0" algn="ctr">
              <a:buNone/>
            </a:pPr>
            <a:endParaRPr lang="tr-TR" sz="2000" dirty="0" smtClean="0"/>
          </a:p>
          <a:p>
            <a:r>
              <a:rPr lang="tr-TR" dirty="0" err="1"/>
              <a:t>Histogram</a:t>
            </a:r>
            <a:r>
              <a:rPr lang="tr-TR" dirty="0"/>
              <a:t> eşitleme renk değerleri düzgün dağılımlı olmayan görüntüler için uygun bir görüntü iyileştirme metodudur.</a:t>
            </a:r>
          </a:p>
          <a:p>
            <a:pPr lvl="1" algn="ctr"/>
            <a:endParaRPr lang="tr-TR" sz="1800" u="sng" dirty="0" smtClean="0"/>
          </a:p>
          <a:p>
            <a:pPr lvl="1" algn="ctr"/>
            <a:endParaRPr lang="tr-TR" sz="1800" u="sng" dirty="0"/>
          </a:p>
          <a:p>
            <a:pPr lvl="1" algn="ctr"/>
            <a:endParaRPr lang="tr-TR" sz="1800" u="sng" dirty="0" smtClean="0"/>
          </a:p>
          <a:p>
            <a:pPr marL="228600" lvl="1" indent="0" algn="ctr">
              <a:buNone/>
            </a:pPr>
            <a:r>
              <a:rPr lang="tr-TR" sz="2000" u="sng" dirty="0" smtClean="0"/>
              <a:t>Gözeneklerin </a:t>
            </a:r>
            <a:r>
              <a:rPr lang="tr-TR" sz="2000" u="sng" dirty="0"/>
              <a:t>Otomatik Olarak </a:t>
            </a:r>
            <a:r>
              <a:rPr lang="tr-TR" sz="2000" u="sng" dirty="0" err="1"/>
              <a:t>Bölütlenmesi</a:t>
            </a:r>
            <a:r>
              <a:rPr lang="tr-TR" sz="2000" u="sng" dirty="0"/>
              <a:t> (</a:t>
            </a:r>
            <a:r>
              <a:rPr lang="tr-TR" sz="2000" u="sng" dirty="0" err="1"/>
              <a:t>Automatic</a:t>
            </a:r>
            <a:r>
              <a:rPr lang="tr-TR" sz="2000" u="sng" dirty="0"/>
              <a:t> </a:t>
            </a:r>
            <a:r>
              <a:rPr lang="tr-TR" sz="2000" u="sng" dirty="0" err="1"/>
              <a:t>Segmentation</a:t>
            </a:r>
            <a:r>
              <a:rPr lang="tr-TR" sz="2000" u="sng" dirty="0"/>
              <a:t> of </a:t>
            </a:r>
            <a:r>
              <a:rPr lang="tr-TR" sz="2000" u="sng" dirty="0" err="1"/>
              <a:t>the</a:t>
            </a:r>
            <a:r>
              <a:rPr lang="tr-TR" sz="2000" u="sng" dirty="0"/>
              <a:t> </a:t>
            </a:r>
            <a:r>
              <a:rPr lang="tr-TR" sz="2000" u="sng" dirty="0" err="1"/>
              <a:t>Cells</a:t>
            </a:r>
            <a:r>
              <a:rPr lang="tr-TR" sz="2000" u="sng" dirty="0"/>
              <a:t> )</a:t>
            </a:r>
          </a:p>
          <a:p>
            <a:pPr lvl="1"/>
            <a:endParaRPr lang="tr-TR" sz="1800" dirty="0"/>
          </a:p>
          <a:p>
            <a:pPr marL="228600" lvl="1"/>
            <a:r>
              <a:rPr lang="tr-TR" dirty="0"/>
              <a:t>Bu kısımda ön işlemeden geçip, işlemeye hazır hale gelen görüntüler öncelikle otsu yöntemiyle </a:t>
            </a:r>
            <a:r>
              <a:rPr lang="tr-TR" dirty="0" err="1"/>
              <a:t>eşiklenerek</a:t>
            </a:r>
            <a:r>
              <a:rPr lang="tr-TR" dirty="0"/>
              <a:t> ikili görüntü haline dönüştürülmüştür.</a:t>
            </a:r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5142" y="724374"/>
            <a:ext cx="4133384" cy="49852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37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880006" y="1546382"/>
            <a:ext cx="7026076" cy="5089549"/>
          </a:xfrm>
        </p:spPr>
        <p:txBody>
          <a:bodyPr>
            <a:normAutofit/>
          </a:bodyPr>
          <a:lstStyle/>
          <a:p>
            <a:pPr marL="228600" lvl="1" algn="ctr"/>
            <a:r>
              <a:rPr lang="tr-TR" sz="2000" u="sng" dirty="0"/>
              <a:t>Bağlantılı Bileşen Etiketleme İle Gözenek Etiketleme </a:t>
            </a:r>
          </a:p>
          <a:p>
            <a:endParaRPr lang="tr-TR" dirty="0" smtClean="0"/>
          </a:p>
          <a:p>
            <a:r>
              <a:rPr lang="tr-TR" dirty="0"/>
              <a:t>İkili görüntü haline gelen </a:t>
            </a:r>
            <a:r>
              <a:rPr lang="tr-TR" dirty="0" err="1"/>
              <a:t>bölütlenmiş</a:t>
            </a:r>
            <a:r>
              <a:rPr lang="tr-TR" dirty="0"/>
              <a:t> gözenek görüntülerine Bağlantılı Bileşen Etiketleme (BBE) yöntemi uygulanmıştır. </a:t>
            </a:r>
            <a:endParaRPr lang="tr-TR" dirty="0" smtClean="0"/>
          </a:p>
          <a:p>
            <a:r>
              <a:rPr lang="tr-TR" dirty="0" smtClean="0"/>
              <a:t>BBE </a:t>
            </a:r>
            <a:r>
              <a:rPr lang="tr-TR" dirty="0"/>
              <a:t>siyah-beyaz görüntüler üzerine uygulanmakta olup birbiri ile 4’lü ya da 8’li komşuluğa sahip piksellerin bir grup içerisinde toplanmasını sağlayan bir işlemdir.</a:t>
            </a:r>
          </a:p>
          <a:p>
            <a:r>
              <a:rPr lang="tr-TR" dirty="0"/>
              <a:t>BBE sayesinde şekilce, büyüklükçe birbirinden ayrı olan gözeneklerin ortak özelliği olan birbirine bağlı aynı renk piksellerden oluşmasıdır. </a:t>
            </a:r>
            <a:endParaRPr lang="tr-TR" dirty="0" smtClean="0"/>
          </a:p>
          <a:p>
            <a:r>
              <a:rPr lang="tr-TR" dirty="0" smtClean="0"/>
              <a:t>Böylelikle </a:t>
            </a:r>
            <a:r>
              <a:rPr lang="tr-TR" dirty="0"/>
              <a:t>bağlı olan her bir piksel grubu bir değeri ile etiketlenmiş ve bu grubu oluşturan piksellerin koordinatları kaydedilmiştir.</a:t>
            </a:r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39" y="461554"/>
            <a:ext cx="4187701" cy="32182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97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271451" y="964692"/>
            <a:ext cx="9440092" cy="1188720"/>
          </a:xfrm>
        </p:spPr>
        <p:txBody>
          <a:bodyPr/>
          <a:lstStyle/>
          <a:p>
            <a:pPr lvl="0"/>
            <a:r>
              <a:rPr lang="tr-TR" dirty="0"/>
              <a:t>SONUÇLAR VE TARTIŞMALAR (RESULTS AND DISCUSSIONS)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05691" y="2638044"/>
            <a:ext cx="10702835" cy="3101983"/>
          </a:xfrm>
        </p:spPr>
        <p:txBody>
          <a:bodyPr>
            <a:normAutofit/>
          </a:bodyPr>
          <a:lstStyle/>
          <a:p>
            <a:r>
              <a:rPr lang="tr-TR" sz="2000" dirty="0"/>
              <a:t>Yapılan çalışmada </a:t>
            </a:r>
            <a:r>
              <a:rPr lang="tr-TR" sz="2000" dirty="0" err="1"/>
              <a:t>bölütlenen</a:t>
            </a:r>
            <a:r>
              <a:rPr lang="tr-TR" sz="2000" dirty="0"/>
              <a:t> ekmek dokusuna ait toplam gözenek sayısı, toplam gözenek alanı, yoğunluk (toplam gözenek sayısı/toplam ekmek alanı), ortalama gözenek alanı (toplam gözenek alanı/toplam gözenek sayısı), boşluk oranı (toplam gözenek alanı/toplam ekmek alanı) gibi </a:t>
            </a:r>
            <a:r>
              <a:rPr lang="tr-TR" sz="2000" dirty="0" err="1"/>
              <a:t>morfometrik</a:t>
            </a:r>
            <a:r>
              <a:rPr lang="tr-TR" sz="2000" dirty="0"/>
              <a:t> parametreler elde edilmiştir.</a:t>
            </a:r>
          </a:p>
        </p:txBody>
      </p:sp>
    </p:spTree>
    <p:extLst>
      <p:ext uri="{BB962C8B-B14F-4D97-AF65-F5344CB8AC3E}">
        <p14:creationId xmlns:p14="http://schemas.microsoft.com/office/powerpoint/2010/main" val="409296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024740" y="600891"/>
            <a:ext cx="8142520" cy="1552521"/>
          </a:xfrm>
        </p:spPr>
        <p:txBody>
          <a:bodyPr>
            <a:normAutofit/>
          </a:bodyPr>
          <a:lstStyle/>
          <a:p>
            <a:r>
              <a:rPr lang="tr-TR" dirty="0">
                <a:latin typeface="Bahnschrift SemiCondensed" panose="020B0502040204020203" pitchFamily="34" charset="0"/>
              </a:rPr>
              <a:t>Katkı maddelerinin cinsi ve miktarına bağlı olarak elde edilen parametreler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024740" y="1784604"/>
            <a:ext cx="7729728" cy="3101983"/>
          </a:xfrm>
        </p:spPr>
        <p:txBody>
          <a:bodyPr/>
          <a:lstStyle/>
          <a:p>
            <a:endParaRPr lang="tr-TR" dirty="0" smtClean="0"/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484" y="2429691"/>
            <a:ext cx="9017031" cy="41191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30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Paket</Template>
  <TotalTime>76</TotalTime>
  <Words>512</Words>
  <Application>Microsoft Office PowerPoint</Application>
  <PresentationFormat>Geniş ekran</PresentationFormat>
  <Paragraphs>52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5" baseType="lpstr">
      <vt:lpstr>Arial</vt:lpstr>
      <vt:lpstr>Bahnschrift SemiCondensed</vt:lpstr>
      <vt:lpstr>Bahnschrift SemiLight SemiConde</vt:lpstr>
      <vt:lpstr>Gill Sans MT</vt:lpstr>
      <vt:lpstr>Parcel</vt:lpstr>
      <vt:lpstr>Görüntü işleme teknikleri kullanılarak ekmek doku analizi ve arayüz programının geliştirilmesi</vt:lpstr>
      <vt:lpstr>GİRİŞ (INTRODUCTION)</vt:lpstr>
      <vt:lpstr>DENEYSEL METOT (EXPERIMENTAL METHOD)</vt:lpstr>
      <vt:lpstr>PowerPoint Sunusu</vt:lpstr>
      <vt:lpstr>PowerPoint Sunusu</vt:lpstr>
      <vt:lpstr>PowerPoint Sunusu</vt:lpstr>
      <vt:lpstr>PowerPoint Sunusu</vt:lpstr>
      <vt:lpstr>SONUÇLAR VE TARTIŞMALAR (RESULTS AND DISCUSSIONS)</vt:lpstr>
      <vt:lpstr>Katkı maddelerinin cinsi ve miktarına bağlı olarak elde edilen parametreler </vt:lpstr>
      <vt:lpstr>SONUÇLAR (CONCLUSIONS 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Görüntü işleme teknikleri kullanılarak ekmek doku analizi ve arayüz programının geliştirilmesi</dc:title>
  <dc:creator>Bilgisayar</dc:creator>
  <cp:lastModifiedBy>Bilgisayar</cp:lastModifiedBy>
  <cp:revision>5</cp:revision>
  <dcterms:created xsi:type="dcterms:W3CDTF">2022-11-09T06:58:48Z</dcterms:created>
  <dcterms:modified xsi:type="dcterms:W3CDTF">2022-11-09T08:15:22Z</dcterms:modified>
</cp:coreProperties>
</file>