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783"/>
  </p:normalViewPr>
  <p:slideViewPr>
    <p:cSldViewPr snapToGrid="0" snapToObjects="1">
      <p:cViewPr>
        <p:scale>
          <a:sx n="61" d="100"/>
          <a:sy n="61" d="100"/>
        </p:scale>
        <p:origin x="23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7CF-0FDC-7F4A-9380-ADECB00CC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F6BB9-5BE7-384F-BE0A-A124B2BE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0752-9C40-8D41-9D62-F351F231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8EA8-5FAD-634A-9E64-6A71E97D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BF38-6CDE-C647-A0F8-6AB641D6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7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70BA-C132-DA43-8F19-7AF62F1F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64362-2820-9D4E-83CA-4F7B8476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F213-ABDD-704B-9608-75D29653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ABB0-7D33-0048-B184-48877C01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5AEC-92E7-8047-9DBF-BF35CB47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34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1D466-5E64-F24B-B754-6AB1F9EB0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60468-E784-A645-8AF2-EA49996E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B655-2A55-0940-B73C-FEB8C44A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61EA-AE83-3A4C-8E4B-4189C726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09EC-421F-BA48-AB0A-70D58647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837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AA7-808F-BE40-A0E9-2E16F53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D3C1-555A-3846-AEA9-0C112BAC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EE0A-9473-444A-896E-974691DA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2021-87A5-2844-A3B8-8B29621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F7E3-0D97-1F42-8E58-6C932D64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98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3BB3-90B1-354C-BC08-0FD8267C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55F5-5EC4-3D49-B901-0AB15F01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BC2D-71EF-784F-A4DB-3CCAA15E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7383-2FBE-9C4D-B9BF-1AA8BCC4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7EBA-6BAC-EC44-AC53-3A3DFDE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87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27DA-C865-1644-8A3E-05253CF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B3D3-E082-104D-BFD7-31E6D599A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5D9D9-88A0-A54F-8EC7-EC1DA480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0446-E94E-FA42-86CF-08F965B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D6E6D-411C-234C-8659-333B586A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6B6CF-A7A7-B148-B176-3865AC49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3EBE-28CE-384F-8802-C9339068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641B-B5C2-B14E-943B-3AA8C3E37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2404-5089-4E49-AA00-35749A643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E55EA-EFDD-A84D-BA92-EA8A414FE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E3453-00BE-E043-90B3-29BD1C24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30873-9789-EA43-AFCD-7C6922D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F7F6E-B553-374C-89B0-410EE0EC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EF33C-ABA5-7847-A7E2-479CE13A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73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68ED-8B0C-FE4A-80F1-58C39038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B5409-DE1D-2848-BF3B-0EDB2C94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32DE6-6B88-EB44-A8FE-A8F7C0F7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7A950-FBDE-DD43-9E43-DD84A96E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4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E16D7-C76E-A443-9252-45CF6584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F3CB-0A5F-1949-9BF9-461977B5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4B50-0926-1A43-BFB5-4BE9C5BA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8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AFAD-BA81-C34D-A695-76BEDB0B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192F-22E4-4948-9371-A15E322A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74D64-D4AF-EE40-8F50-831DDD7BB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F5A9-F1D9-D04F-B54A-6753B94A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377E8-C294-8144-808D-2459C0D0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73879-500C-D04C-A39B-EE484A60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27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0267-F0C5-094A-B8C6-D6B01994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EAD7-5A6A-6B42-BE52-B7E1E94A2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D0446-5DB0-1248-A3D6-0C29F0CF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DF3-1A83-8E4A-9CD5-ABAFDC2C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CB461-EB0E-1F44-8D15-547DD503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3DD54-B82D-0541-8AE9-A296BB12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11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94B84-4D96-B44D-ACFB-FB0AE0D5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C16E-8180-6547-B63F-AC4B67AE7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8A8A-926C-E54F-B65C-69B44BD7A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BBAF-5683-3C41-90AC-623F36C36597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7DD5-5594-FD4C-9940-96ECFED8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BCD8-D314-0843-91CC-D99C0FCE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B322-D7A3-DF4E-95FB-ABEC752091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74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1812-3984-9248-B7E4-C7FBC6DD7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Predicting Best Neighborhoods for Opening a New Restaurant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E7497-BF86-E743-A025-577B3DAC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/>
          </a:p>
          <a:p>
            <a:endParaRPr lang="tr-TR" b="1" dirty="0"/>
          </a:p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Author: </a:t>
            </a: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Betul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Dincer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Date</a:t>
            </a: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: May 23, 2020 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117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592C-CB0D-C444-9E63-8DB81B45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030F-F2A0-864D-BD03-21DB5892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2"/>
            <a:ext cx="111252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tr-TR" dirty="0"/>
              <a:t>: Cluster 1 is a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opening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Chinese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!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CAC0B-1AA7-9C47-BF64-403A222F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820864"/>
            <a:ext cx="6210877" cy="49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57B-1187-8645-A436-9C0EDE50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A768-165C-B041-B45D-7BF442A6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 restaurant categories such as Asian or fast food are very common and dispersed across many neighborhoods</a:t>
            </a:r>
          </a:p>
          <a:p>
            <a:pPr lvl="1"/>
            <a:r>
              <a:rPr lang="en-US" dirty="0"/>
              <a:t>difficult to output a true optimal location for these restaurants </a:t>
            </a:r>
          </a:p>
          <a:p>
            <a:pPr lvl="1"/>
            <a:endParaRPr lang="tr-TR" dirty="0"/>
          </a:p>
          <a:p>
            <a:pPr lvl="0"/>
            <a:r>
              <a:rPr lang="en-US" dirty="0"/>
              <a:t>Some restaurant categories such as Turkish are quite rare </a:t>
            </a:r>
          </a:p>
          <a:p>
            <a:pPr lvl="1"/>
            <a:r>
              <a:rPr lang="en-US" dirty="0"/>
              <a:t>difficult to learn a reasonable pattern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6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3617-3BA2-2D4E-B3AF-30184E02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8395-30D0-254D-BD55-5C0BD7F4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goal is to determine the best neighborhoods in Toronto to open a restaurant</a:t>
            </a:r>
          </a:p>
          <a:p>
            <a:r>
              <a:rPr lang="en-US" dirty="0"/>
              <a:t>We collect multiple data sources:</a:t>
            </a:r>
          </a:p>
          <a:p>
            <a:pPr lvl="1"/>
            <a:r>
              <a:rPr lang="en-US" dirty="0"/>
              <a:t>Toronto neighborhoods from Wikipedia</a:t>
            </a:r>
          </a:p>
          <a:p>
            <a:pPr lvl="1"/>
            <a:r>
              <a:rPr lang="en-US" dirty="0"/>
              <a:t>Coordinates of neighborhoods using Geospatial </a:t>
            </a:r>
          </a:p>
          <a:p>
            <a:pPr lvl="1"/>
            <a:r>
              <a:rPr lang="en-US" dirty="0"/>
              <a:t>Restaurant information using Foursquare API</a:t>
            </a:r>
          </a:p>
          <a:p>
            <a:pPr lvl="1"/>
            <a:endParaRPr lang="en-US" dirty="0"/>
          </a:p>
          <a:p>
            <a:r>
              <a:rPr lang="en-US" dirty="0"/>
              <a:t>We use k-means clustering to cluster the neighborhoods according to the restaurant categories</a:t>
            </a:r>
          </a:p>
          <a:p>
            <a:pPr lvl="1"/>
            <a:endParaRPr lang="en-US" dirty="0"/>
          </a:p>
          <a:p>
            <a:r>
              <a:rPr lang="en-US" dirty="0"/>
              <a:t>Now, it is easy to analyze all the maps and tables and decide on the place to open the restaurant!</a:t>
            </a:r>
            <a:endParaRPr lang="tr-T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758CB-739A-F34B-B1F9-D480C28A56FF}"/>
              </a:ext>
            </a:extLst>
          </p:cNvPr>
          <p:cNvSpPr txBox="1"/>
          <p:nvPr/>
        </p:nvSpPr>
        <p:spPr>
          <a:xfrm>
            <a:off x="2202873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1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5DB-04C7-344C-9CAC-7A407D66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tr-T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49C1-3AFE-7B4C-B760-77313852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goals</a:t>
            </a:r>
            <a:r>
              <a:rPr lang="tr-TR" sz="3200" dirty="0"/>
              <a:t> </a:t>
            </a:r>
            <a:r>
              <a:rPr lang="tr-TR" sz="3200" dirty="0" err="1"/>
              <a:t>are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:</a:t>
            </a:r>
          </a:p>
          <a:p>
            <a:pPr lvl="1"/>
            <a:r>
              <a:rPr lang="tr-TR" sz="2800" dirty="0" err="1"/>
              <a:t>detect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best</a:t>
            </a:r>
            <a:r>
              <a:rPr lang="tr-TR" sz="2800" dirty="0"/>
              <a:t> </a:t>
            </a:r>
            <a:r>
              <a:rPr lang="tr-TR" sz="2800" dirty="0" err="1"/>
              <a:t>neighborhood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a </a:t>
            </a:r>
            <a:r>
              <a:rPr lang="tr-TR" sz="2800" dirty="0" err="1"/>
              <a:t>client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open</a:t>
            </a:r>
            <a:r>
              <a:rPr lang="tr-TR" sz="2800" dirty="0"/>
              <a:t> a </a:t>
            </a:r>
            <a:r>
              <a:rPr lang="tr-TR" sz="2800" dirty="0" err="1"/>
              <a:t>restaurant</a:t>
            </a:r>
            <a:r>
              <a:rPr lang="tr-TR" sz="2800" dirty="0"/>
              <a:t> in Toronto </a:t>
            </a:r>
            <a:r>
              <a:rPr lang="tr-TR" sz="2800" dirty="0" err="1"/>
              <a:t>city</a:t>
            </a:r>
            <a:endParaRPr lang="tr-TR" sz="2800" dirty="0"/>
          </a:p>
          <a:p>
            <a:pPr lvl="1"/>
            <a:r>
              <a:rPr lang="tr-TR" sz="2800" dirty="0" err="1"/>
              <a:t>analyze</a:t>
            </a:r>
            <a:r>
              <a:rPr lang="tr-TR" sz="2800" dirty="0"/>
              <a:t> </a:t>
            </a:r>
            <a:r>
              <a:rPr lang="en-US" sz="2800" dirty="0"/>
              <a:t>all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neighborhoods</a:t>
            </a:r>
            <a:r>
              <a:rPr lang="tr-TR" sz="2800" dirty="0"/>
              <a:t> in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city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understand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distribution</a:t>
            </a:r>
            <a:r>
              <a:rPr lang="tr-TR" sz="2800" dirty="0"/>
              <a:t> of </a:t>
            </a:r>
            <a:r>
              <a:rPr lang="tr-TR" sz="2800" dirty="0" err="1"/>
              <a:t>different</a:t>
            </a:r>
            <a:r>
              <a:rPr lang="tr-TR" sz="2800" dirty="0"/>
              <a:t> </a:t>
            </a:r>
            <a:r>
              <a:rPr lang="tr-TR" sz="2800" dirty="0" err="1"/>
              <a:t>types</a:t>
            </a:r>
            <a:r>
              <a:rPr lang="tr-TR" sz="2800" dirty="0"/>
              <a:t> of </a:t>
            </a:r>
            <a:r>
              <a:rPr lang="tr-TR" sz="2800" dirty="0" err="1"/>
              <a:t>restaurants</a:t>
            </a:r>
            <a:endParaRPr lang="tr-TR" sz="2800" dirty="0"/>
          </a:p>
          <a:p>
            <a:pPr lvl="1"/>
            <a:r>
              <a:rPr lang="tr-TR" sz="2800" dirty="0" err="1"/>
              <a:t>detect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neighborhoods</a:t>
            </a:r>
            <a:r>
              <a:rPr lang="tr-TR" sz="2800" dirty="0"/>
              <a:t> </a:t>
            </a:r>
            <a:r>
              <a:rPr lang="tr-TR" sz="2800" dirty="0" err="1"/>
              <a:t>where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similar</a:t>
            </a:r>
            <a:r>
              <a:rPr lang="tr-TR" sz="2800" dirty="0"/>
              <a:t> </a:t>
            </a:r>
            <a:r>
              <a:rPr lang="tr-TR" sz="2800" dirty="0" err="1"/>
              <a:t>restaurants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located</a:t>
            </a:r>
            <a:endParaRPr lang="tr-TR" sz="2800" dirty="0"/>
          </a:p>
          <a:p>
            <a:pPr lvl="1"/>
            <a:r>
              <a:rPr lang="tr-TR" sz="2800" dirty="0" err="1"/>
              <a:t>offer</a:t>
            </a:r>
            <a:r>
              <a:rPr lang="tr-TR" sz="2800" dirty="0"/>
              <a:t> </a:t>
            </a:r>
            <a:r>
              <a:rPr lang="tr-TR" sz="2800" dirty="0" err="1"/>
              <a:t>these</a:t>
            </a:r>
            <a:r>
              <a:rPr lang="tr-TR" sz="2800" dirty="0"/>
              <a:t> </a:t>
            </a:r>
            <a:r>
              <a:rPr lang="tr-TR" sz="2800" dirty="0" err="1"/>
              <a:t>neighborhoods</a:t>
            </a:r>
            <a:r>
              <a:rPr lang="tr-TR" sz="2800" dirty="0"/>
              <a:t> as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best</a:t>
            </a:r>
            <a:r>
              <a:rPr lang="tr-TR" sz="2800" dirty="0"/>
              <a:t> </a:t>
            </a:r>
            <a:r>
              <a:rPr lang="tr-TR" sz="2800" dirty="0" err="1"/>
              <a:t>possible</a:t>
            </a:r>
            <a:r>
              <a:rPr lang="tr-TR" sz="2800" dirty="0"/>
              <a:t> </a:t>
            </a:r>
            <a:r>
              <a:rPr lang="tr-TR" sz="2800" dirty="0" err="1"/>
              <a:t>locations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open</a:t>
            </a:r>
            <a:r>
              <a:rPr lang="tr-TR" sz="2800" dirty="0"/>
              <a:t> a 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restaurant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5602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5DB-04C7-344C-9CAC-7A407D66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tr-T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49C1-3AFE-7B4C-B760-77313852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maximize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customers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restaurant</a:t>
            </a:r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customers</a:t>
            </a:r>
            <a:endParaRPr lang="tr-TR" dirty="0"/>
          </a:p>
          <a:p>
            <a:r>
              <a:rPr lang="tr-TR" dirty="0"/>
              <a:t>An </a:t>
            </a:r>
            <a:r>
              <a:rPr lang="tr-TR" dirty="0" err="1"/>
              <a:t>example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an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</a:t>
            </a:r>
            <a:endParaRPr lang="tr-TR" dirty="0"/>
          </a:p>
          <a:p>
            <a:pPr lvl="1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common</a:t>
            </a:r>
            <a:endParaRPr lang="tr-TR" dirty="0"/>
          </a:p>
          <a:p>
            <a:pPr lvl="1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in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potentially</a:t>
            </a:r>
            <a:r>
              <a:rPr lang="tr-TR" dirty="0"/>
              <a:t> be </a:t>
            </a:r>
            <a:r>
              <a:rPr lang="tr-TR" dirty="0" err="1"/>
              <a:t>interested</a:t>
            </a:r>
            <a:r>
              <a:rPr lang="tr-TR" dirty="0"/>
              <a:t> in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0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9C8F-7191-BA43-9220-35F5DDC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C102-73C7-C64B-83FA-E2BF0B82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 data source: </a:t>
            </a:r>
            <a:r>
              <a:rPr lang="en-US" dirty="0"/>
              <a:t>Toronto neighborhood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Second data source: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in Toronto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popular </a:t>
            </a:r>
            <a:r>
              <a:rPr lang="tr-TR" dirty="0" err="1"/>
              <a:t>restaurant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endParaRPr lang="tr-TR" dirty="0"/>
          </a:p>
          <a:p>
            <a:r>
              <a:rPr lang="tr-TR" dirty="0"/>
              <a:t>Using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along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appropriate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a </a:t>
            </a:r>
            <a:r>
              <a:rPr lang="tr-TR" dirty="0" err="1"/>
              <a:t>restaurant</a:t>
            </a:r>
            <a:r>
              <a:rPr lang="tr-TR" dirty="0"/>
              <a:t> 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6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B5D6-2B19-AE43-B30B-62EB5926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2787-BECF-224F-B26D-4B80C970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Step 1: </a:t>
            </a:r>
            <a:r>
              <a:rPr lang="en-US" dirty="0"/>
              <a:t>Downloading neighborhood information, creating a map of neighborhoods to examine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" descr="page2image58406720">
            <a:extLst>
              <a:ext uri="{FF2B5EF4-FFF2-40B4-BE49-F238E27FC236}">
                <a16:creationId xmlns:a16="http://schemas.microsoft.com/office/drawing/2014/main" id="{17FF07CB-5286-2744-8EED-22C326BF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19" y="2303464"/>
            <a:ext cx="7153872" cy="43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4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B5D6-2B19-AE43-B30B-62EB5926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2787-BECF-224F-B26D-4B80C970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Step 2: </a:t>
            </a:r>
            <a:r>
              <a:rPr lang="en-US" dirty="0"/>
              <a:t>Downloading all venue information using Foursquare API located in each neighborhood in Toronto, selecting restaurants from the venues and getting categories for the restaurants</a:t>
            </a:r>
            <a:endParaRPr lang="tr-TR" dirty="0"/>
          </a:p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Step 3: </a:t>
            </a:r>
            <a:r>
              <a:rPr lang="en-US" dirty="0"/>
              <a:t>Creating a restaurant-based feature matrix where we calculate the percent of restaurants of each category for each neighborhood</a:t>
            </a:r>
            <a:endParaRPr lang="tr-TR" dirty="0"/>
          </a:p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Step 4: </a:t>
            </a:r>
            <a:r>
              <a:rPr lang="en-US" dirty="0"/>
              <a:t>Applying k-means clustering based on this restaurant-based feature matrix to group the neighborhoods in terms of the restaurant categories. </a:t>
            </a:r>
            <a:endParaRPr lang="tr-TR" dirty="0"/>
          </a:p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Step 5: </a:t>
            </a:r>
            <a:r>
              <a:rPr lang="en-US" dirty="0"/>
              <a:t>Experimenting with different k values and generating maps with group labels to investigate results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592C-CB0D-C444-9E63-8DB81B45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030F-F2A0-864D-BD03-21DB5892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cluster the neighborhoods by the restaurant types and generate a map summarizing the results</a:t>
            </a:r>
            <a:endParaRPr lang="tr-TR" dirty="0"/>
          </a:p>
          <a:p>
            <a:pPr lvl="0"/>
            <a:r>
              <a:rPr lang="en-US" dirty="0"/>
              <a:t>For each category, we can examine neighborhoods included in that cluster as well as the most common restaurant types</a:t>
            </a:r>
            <a:endParaRPr lang="tr-TR" dirty="0"/>
          </a:p>
          <a:p>
            <a:pPr lvl="0"/>
            <a:r>
              <a:rPr lang="en-US" dirty="0"/>
              <a:t>We can determine the best neighborhood for a given restaurant category</a:t>
            </a:r>
          </a:p>
        </p:txBody>
      </p:sp>
    </p:spTree>
    <p:extLst>
      <p:ext uri="{BB962C8B-B14F-4D97-AF65-F5344CB8AC3E}">
        <p14:creationId xmlns:p14="http://schemas.microsoft.com/office/powerpoint/2010/main" val="427755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592C-CB0D-C444-9E63-8DB81B45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030F-F2A0-864D-BD03-21DB5892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Map</a:t>
            </a:r>
            <a:r>
              <a:rPr lang="tr-TR" dirty="0"/>
              <a:t> of Toronto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colored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: </a:t>
            </a:r>
          </a:p>
        </p:txBody>
      </p:sp>
      <p:pic>
        <p:nvPicPr>
          <p:cNvPr id="3073" name="Picture 1" descr="page3image58437200">
            <a:extLst>
              <a:ext uri="{FF2B5EF4-FFF2-40B4-BE49-F238E27FC236}">
                <a16:creationId xmlns:a16="http://schemas.microsoft.com/office/drawing/2014/main" id="{2BC79BC3-D59B-D74E-8227-7BD2F22C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8" y="2000672"/>
            <a:ext cx="7802953" cy="46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17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592C-CB0D-C444-9E63-8DB81B45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030F-F2A0-864D-BD03-21DB5892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2"/>
            <a:ext cx="111252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tr-TR" dirty="0"/>
              <a:t>: Cluster 4 is a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opening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!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26336-1551-0248-8FD6-EF895ACB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64678"/>
            <a:ext cx="11963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528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Best Neighborhoods for Opening a New Restaurant </vt:lpstr>
      <vt:lpstr>Introduction</vt:lpstr>
      <vt:lpstr>Introduction</vt:lpstr>
      <vt:lpstr>Data</vt:lpstr>
      <vt:lpstr>Methodology</vt:lpstr>
      <vt:lpstr>Methodology</vt:lpstr>
      <vt:lpstr>Results</vt:lpstr>
      <vt:lpstr>Results</vt:lpstr>
      <vt:lpstr>Results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Best Neighborhoods for Opening a New Restaurant </dc:title>
  <dc:creator>DINCER, NUR.</dc:creator>
  <cp:lastModifiedBy>DINCER, NUR.</cp:lastModifiedBy>
  <cp:revision>4</cp:revision>
  <dcterms:created xsi:type="dcterms:W3CDTF">2020-05-24T01:18:56Z</dcterms:created>
  <dcterms:modified xsi:type="dcterms:W3CDTF">2020-05-24T01:40:35Z</dcterms:modified>
</cp:coreProperties>
</file>