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87" r:id="rId2"/>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11/30/2023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5711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11/30/2023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7083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11/30/2023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62030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11/30/2023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48052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36534387"/>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09354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3C04E684-10F4-4CC3-A0B9-F03AA7BE37CF}"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5327302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3C04E684-10F4-4CC3-A0B9-F03AA7BE37CF}" type="datetimeFigureOut">
              <a:rPr lang="en-US" smtClean="0"/>
              <a:t>11/30/2023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92531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3C04E684-10F4-4CC3-A0B9-F03AA7BE37CF}"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4066382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84297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278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11/30/2023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58433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9" name="Date Placeholder 8"/>
          <p:cNvSpPr>
            <a:spLocks noGrp="1"/>
          </p:cNvSpPr>
          <p:nvPr>
            <p:ph type="dt" sz="half" idx="10"/>
          </p:nvPr>
        </p:nvSpPr>
        <p:spPr/>
        <p:txBody>
          <a:bodyPr/>
          <a:lstStyle/>
          <a:p>
            <a:fld id="{3C04E684-10F4-4CC3-A0B9-F03AA7BE37CF}" type="datetimeFigureOut">
              <a:rPr lang="en-US" smtClean="0"/>
              <a:t>11/30/2023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15736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C04E684-10F4-4CC3-A0B9-F03AA7BE37CF}" type="datetimeFigureOut">
              <a:rPr lang="en-US" smtClean="0"/>
              <a:t>11/30/2023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41721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37819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5436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11/30/2023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2583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11/30/2023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030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11/30/2023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726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11/30/2023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0368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11/30/2023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6060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11/30/2023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3935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11/30/2023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0562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11/30/2023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99086130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1" r:id="rId7"/>
    <p:sldLayoutId id="2147483702" r:id="rId8"/>
    <p:sldLayoutId id="2147483703" r:id="rId9"/>
    <p:sldLayoutId id="2147483704" r:id="rId10"/>
    <p:sldLayoutId id="2147483705" r:id="rId11"/>
    <p:sldLayoutId id="2147483707"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04E684-10F4-4CC3-A0B9-F03AA7BE37CF}" type="datetimeFigureOut">
              <a:rPr lang="en-US" smtClean="0"/>
              <a:t>11/30/2023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273672017"/>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A61BAAB-7752-44AF-8F00-9D9F7C9D3C19}"/>
              </a:ext>
            </a:extLst>
          </p:cNvPr>
          <p:cNvSpPr>
            <a:spLocks noGrp="1"/>
          </p:cNvSpPr>
          <p:nvPr>
            <p:ph type="ctrTitle"/>
          </p:nvPr>
        </p:nvSpPr>
        <p:spPr>
          <a:xfrm>
            <a:off x="804672" y="2386744"/>
            <a:ext cx="5925310" cy="1645920"/>
          </a:xfrm>
        </p:spPr>
        <p:txBody>
          <a:bodyPr>
            <a:normAutofit/>
          </a:bodyPr>
          <a:lstStyle/>
          <a:p>
            <a:r>
              <a:rPr lang="tr-TR" sz="2900" dirty="0">
                <a:latin typeface="Aptos" panose="020B0004020202020204" pitchFamily="34" charset="0"/>
                <a:cs typeface="Aldhabi" panose="020F0502020204030204" pitchFamily="2" charset="-78"/>
              </a:rPr>
              <a:t>Siber Güvenlik İçin Veri Madenciliği Vize Ödevi Sunumu</a:t>
            </a:r>
          </a:p>
        </p:txBody>
      </p:sp>
      <p:sp>
        <p:nvSpPr>
          <p:cNvPr id="3" name="Alt Başlık 2">
            <a:extLst>
              <a:ext uri="{FF2B5EF4-FFF2-40B4-BE49-F238E27FC236}">
                <a16:creationId xmlns:a16="http://schemas.microsoft.com/office/drawing/2014/main" id="{3E585D62-B2FB-1EAA-A2D4-203A1A81CCF8}"/>
              </a:ext>
            </a:extLst>
          </p:cNvPr>
          <p:cNvSpPr>
            <a:spLocks noGrp="1"/>
          </p:cNvSpPr>
          <p:nvPr>
            <p:ph type="subTitle" idx="1"/>
          </p:nvPr>
        </p:nvSpPr>
        <p:spPr>
          <a:xfrm>
            <a:off x="1148615" y="4352544"/>
            <a:ext cx="5242560" cy="1239894"/>
          </a:xfrm>
        </p:spPr>
        <p:txBody>
          <a:bodyPr>
            <a:normAutofit/>
          </a:bodyPr>
          <a:lstStyle/>
          <a:p>
            <a:pPr>
              <a:lnSpc>
                <a:spcPct val="90000"/>
              </a:lnSpc>
            </a:pPr>
            <a:r>
              <a:rPr lang="tr-TR">
                <a:solidFill>
                  <a:srgbClr val="FFFFFF"/>
                </a:solidFill>
              </a:rPr>
              <a:t>Hazırlayanlar: </a:t>
            </a:r>
          </a:p>
          <a:p>
            <a:pPr>
              <a:lnSpc>
                <a:spcPct val="90000"/>
              </a:lnSpc>
            </a:pPr>
            <a:r>
              <a:rPr lang="tr-TR">
                <a:solidFill>
                  <a:srgbClr val="FFFFFF"/>
                </a:solidFill>
              </a:rPr>
              <a:t>200504016- Betül Yaşar </a:t>
            </a:r>
          </a:p>
          <a:p>
            <a:pPr>
              <a:lnSpc>
                <a:spcPct val="90000"/>
              </a:lnSpc>
            </a:pPr>
            <a:r>
              <a:rPr lang="tr-TR">
                <a:solidFill>
                  <a:srgbClr val="FFFFFF"/>
                </a:solidFill>
              </a:rPr>
              <a:t>200504025- Muzaffer Birinci </a:t>
            </a:r>
          </a:p>
        </p:txBody>
      </p:sp>
      <p:sp>
        <p:nvSpPr>
          <p:cNvPr id="28" name="Rectangle 27">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Soyut bir kavram">
            <a:extLst>
              <a:ext uri="{FF2B5EF4-FFF2-40B4-BE49-F238E27FC236}">
                <a16:creationId xmlns:a16="http://schemas.microsoft.com/office/drawing/2014/main" id="{9F7D438E-0B16-6B47-1B55-85845A7F9B8E}"/>
              </a:ext>
            </a:extLst>
          </p:cNvPr>
          <p:cNvPicPr>
            <a:picLocks noChangeAspect="1"/>
          </p:cNvPicPr>
          <p:nvPr/>
        </p:nvPicPr>
        <p:blipFill rotWithShape="1">
          <a:blip r:embed="rId2"/>
          <a:srcRect l="19027" r="13107"/>
          <a:stretch/>
        </p:blipFill>
        <p:spPr>
          <a:xfrm>
            <a:off x="8084955" y="1122807"/>
            <a:ext cx="2916663" cy="4297680"/>
          </a:xfrm>
          <a:prstGeom prst="rect">
            <a:avLst/>
          </a:prstGeom>
        </p:spPr>
      </p:pic>
    </p:spTree>
    <p:extLst>
      <p:ext uri="{BB962C8B-B14F-4D97-AF65-F5344CB8AC3E}">
        <p14:creationId xmlns:p14="http://schemas.microsoft.com/office/powerpoint/2010/main" val="331311986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63C131B-BF08-0A0F-8F7C-157F318C6DED}"/>
              </a:ext>
            </a:extLst>
          </p:cNvPr>
          <p:cNvSpPr>
            <a:spLocks noGrp="1"/>
          </p:cNvSpPr>
          <p:nvPr>
            <p:ph type="title"/>
          </p:nvPr>
        </p:nvSpPr>
        <p:spPr>
          <a:xfrm>
            <a:off x="2231136" y="467418"/>
            <a:ext cx="7729728" cy="1188720"/>
          </a:xfrm>
          <a:solidFill>
            <a:srgbClr val="FFFFFF"/>
          </a:solidFill>
        </p:spPr>
        <p:txBody>
          <a:bodyPr>
            <a:normAutofit/>
          </a:bodyPr>
          <a:lstStyle/>
          <a:p>
            <a:r>
              <a:rPr lang="tr-TR"/>
              <a:t>BİLGİLENDİRME: </a:t>
            </a:r>
            <a:br>
              <a:rPr lang="tr-TR"/>
            </a:br>
            <a:endParaRPr lang="tr-TR"/>
          </a:p>
        </p:txBody>
      </p:sp>
      <p:sp>
        <p:nvSpPr>
          <p:cNvPr id="3" name="İçerik Yer Tutucusu 2">
            <a:extLst>
              <a:ext uri="{FF2B5EF4-FFF2-40B4-BE49-F238E27FC236}">
                <a16:creationId xmlns:a16="http://schemas.microsoft.com/office/drawing/2014/main" id="{EC50C44B-7B62-AC58-DCDA-401342050777}"/>
              </a:ext>
            </a:extLst>
          </p:cNvPr>
          <p:cNvSpPr>
            <a:spLocks noGrp="1"/>
          </p:cNvSpPr>
          <p:nvPr>
            <p:ph idx="1"/>
          </p:nvPr>
        </p:nvSpPr>
        <p:spPr>
          <a:xfrm>
            <a:off x="1706062" y="2291262"/>
            <a:ext cx="8779512" cy="2879256"/>
          </a:xfrm>
        </p:spPr>
        <p:txBody>
          <a:bodyPr>
            <a:normAutofit/>
          </a:bodyPr>
          <a:lstStyle/>
          <a:p>
            <a:r>
              <a:rPr lang="tr-TR">
                <a:solidFill>
                  <a:srgbClr val="404040"/>
                </a:solidFill>
              </a:rPr>
              <a:t>Bu rapor, malware tespiti amacıyla kullanılan bir veri seti üzerinde makine öğrenimi modeli geliştirme sürecini ayrıntılı olarak açıklamaktadır. Ana odak, ağ trafiğindeki potansiyel zararlı etkinlikleri etkin bir şekilde sınıflandırabilmek için güvenilir bir model oluşturmaktır.</a:t>
            </a:r>
          </a:p>
        </p:txBody>
      </p:sp>
    </p:spTree>
    <p:extLst>
      <p:ext uri="{BB962C8B-B14F-4D97-AF65-F5344CB8AC3E}">
        <p14:creationId xmlns:p14="http://schemas.microsoft.com/office/powerpoint/2010/main" val="1548419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43C77E-FBA2-A890-4E3B-CE8A4FA208EF}"/>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1900" dirty="0">
                <a:solidFill>
                  <a:schemeClr val="tx1"/>
                </a:solidFill>
              </a:rPr>
              <a:t>Malware Traffic Analysis Knowledge Dataset 2019 (MTA-KDD'19) </a:t>
            </a:r>
            <a:r>
              <a:rPr lang="en-US" sz="1900" dirty="0" err="1">
                <a:solidFill>
                  <a:schemeClr val="tx1"/>
                </a:solidFill>
              </a:rPr>
              <a:t>Analizi</a:t>
            </a:r>
            <a:endParaRPr lang="tr-TR" sz="1900" dirty="0">
              <a:solidFill>
                <a:schemeClr val="tx1"/>
              </a:solidFill>
            </a:endParaRPr>
          </a:p>
        </p:txBody>
      </p:sp>
      <p:sp>
        <p:nvSpPr>
          <p:cNvPr id="13" name="Rectangle 12">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F95B776-EB66-41B3-9B4D-3757EC70017D}"/>
              </a:ext>
            </a:extLst>
          </p:cNvPr>
          <p:cNvSpPr>
            <a:spLocks noGrp="1"/>
          </p:cNvSpPr>
          <p:nvPr>
            <p:ph idx="1"/>
          </p:nvPr>
        </p:nvSpPr>
        <p:spPr>
          <a:xfrm>
            <a:off x="6049182" y="802638"/>
            <a:ext cx="5408696" cy="5252722"/>
          </a:xfrm>
        </p:spPr>
        <p:txBody>
          <a:bodyPr anchor="ctr">
            <a:normAutofit/>
          </a:bodyPr>
          <a:lstStyle/>
          <a:p>
            <a:r>
              <a:rPr lang="tr-TR" dirty="0" err="1">
                <a:solidFill>
                  <a:schemeClr val="bg1"/>
                </a:solidFill>
              </a:rPr>
              <a:t>Malware</a:t>
            </a:r>
            <a:r>
              <a:rPr lang="tr-TR" dirty="0">
                <a:solidFill>
                  <a:schemeClr val="bg1"/>
                </a:solidFill>
              </a:rPr>
              <a:t> </a:t>
            </a:r>
            <a:r>
              <a:rPr lang="tr-TR" dirty="0" err="1">
                <a:solidFill>
                  <a:schemeClr val="bg1"/>
                </a:solidFill>
              </a:rPr>
              <a:t>Traffic</a:t>
            </a:r>
            <a:r>
              <a:rPr lang="tr-TR" dirty="0">
                <a:solidFill>
                  <a:schemeClr val="bg1"/>
                </a:solidFill>
              </a:rPr>
              <a:t> Analysis Knowledge </a:t>
            </a:r>
            <a:r>
              <a:rPr lang="tr-TR" dirty="0" err="1">
                <a:solidFill>
                  <a:schemeClr val="bg1"/>
                </a:solidFill>
              </a:rPr>
              <a:t>Dataset</a:t>
            </a:r>
            <a:r>
              <a:rPr lang="tr-TR" dirty="0">
                <a:solidFill>
                  <a:schemeClr val="bg1"/>
                </a:solidFill>
              </a:rPr>
              <a:t> 2019 (MTA-KDD'19), makine öğrenimi tabanlı zararlı yazılım trafiği analiz algoritmalarını eğitmek ve değerlendirmek için özel olarak hazırlanmış ve güncellenmiş edilmiş bir veri setidir.</a:t>
            </a:r>
          </a:p>
        </p:txBody>
      </p:sp>
    </p:spTree>
    <p:extLst>
      <p:ext uri="{BB962C8B-B14F-4D97-AF65-F5344CB8AC3E}">
        <p14:creationId xmlns:p14="http://schemas.microsoft.com/office/powerpoint/2010/main" val="132605109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77C7ED1-5F9D-5F3A-86CB-716CA9506722}"/>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tr-TR" sz="2000"/>
              <a:t>Kullanılan Kütüphaneler ve Amaçları</a:t>
            </a:r>
          </a:p>
        </p:txBody>
      </p:sp>
      <p:sp>
        <p:nvSpPr>
          <p:cNvPr id="9" name="Content Placeholder 8">
            <a:extLst>
              <a:ext uri="{FF2B5EF4-FFF2-40B4-BE49-F238E27FC236}">
                <a16:creationId xmlns:a16="http://schemas.microsoft.com/office/drawing/2014/main" id="{41F6F92D-D1A9-046F-BEE0-E396D309BB3E}"/>
              </a:ext>
            </a:extLst>
          </p:cNvPr>
          <p:cNvSpPr>
            <a:spLocks noGrp="1"/>
          </p:cNvSpPr>
          <p:nvPr>
            <p:ph idx="1"/>
          </p:nvPr>
        </p:nvSpPr>
        <p:spPr>
          <a:xfrm>
            <a:off x="804672" y="2858703"/>
            <a:ext cx="4475892" cy="3402138"/>
          </a:xfrm>
        </p:spPr>
        <p:txBody>
          <a:bodyPr>
            <a:normAutofit lnSpcReduction="10000"/>
          </a:bodyPr>
          <a:lstStyle/>
          <a:p>
            <a:pPr>
              <a:lnSpc>
                <a:spcPct val="90000"/>
              </a:lnSpc>
            </a:pPr>
            <a:r>
              <a:rPr lang="en-US" sz="1600" dirty="0">
                <a:solidFill>
                  <a:srgbClr val="FFFFFF"/>
                </a:solidFill>
              </a:rPr>
              <a:t>Pandas: Veri </a:t>
            </a:r>
            <a:r>
              <a:rPr lang="en-US" sz="1600" dirty="0" err="1">
                <a:solidFill>
                  <a:srgbClr val="FFFFFF"/>
                </a:solidFill>
              </a:rPr>
              <a:t>setini</a:t>
            </a:r>
            <a:r>
              <a:rPr lang="tr-TR" sz="1600" dirty="0">
                <a:solidFill>
                  <a:srgbClr val="FFFFFF"/>
                </a:solidFill>
              </a:rPr>
              <a:t> </a:t>
            </a:r>
            <a:r>
              <a:rPr lang="en-US" sz="1600" dirty="0" err="1">
                <a:solidFill>
                  <a:srgbClr val="FFFFFF"/>
                </a:solidFill>
              </a:rPr>
              <a:t>yüklemek</a:t>
            </a:r>
            <a:r>
              <a:rPr lang="en-US" sz="1600" dirty="0">
                <a:solidFill>
                  <a:srgbClr val="FFFFFF"/>
                </a:solidFill>
              </a:rPr>
              <a:t>, </a:t>
            </a:r>
            <a:r>
              <a:rPr lang="en-US" sz="1600" dirty="0" err="1">
                <a:solidFill>
                  <a:srgbClr val="FFFFFF"/>
                </a:solidFill>
              </a:rPr>
              <a:t>temizlemek</a:t>
            </a:r>
            <a:r>
              <a:rPr lang="en-US" sz="1600" dirty="0">
                <a:solidFill>
                  <a:srgbClr val="FFFFFF"/>
                </a:solidFill>
              </a:rPr>
              <a:t> </a:t>
            </a:r>
            <a:r>
              <a:rPr lang="en-US" sz="1600" dirty="0" err="1">
                <a:solidFill>
                  <a:srgbClr val="FFFFFF"/>
                </a:solidFill>
              </a:rPr>
              <a:t>ve</a:t>
            </a:r>
            <a:r>
              <a:rPr lang="en-US" sz="1600" dirty="0">
                <a:solidFill>
                  <a:srgbClr val="FFFFFF"/>
                </a:solidFill>
              </a:rPr>
              <a:t> </a:t>
            </a:r>
            <a:r>
              <a:rPr lang="en-US" sz="1600" dirty="0" err="1">
                <a:solidFill>
                  <a:srgbClr val="FFFFFF"/>
                </a:solidFill>
              </a:rPr>
              <a:t>hazırlamak</a:t>
            </a:r>
            <a:r>
              <a:rPr lang="en-US" sz="1600" dirty="0">
                <a:solidFill>
                  <a:srgbClr val="FFFFFF"/>
                </a:solidFill>
              </a:rPr>
              <a:t> </a:t>
            </a:r>
            <a:r>
              <a:rPr lang="en-US" sz="1600" dirty="0" err="1">
                <a:solidFill>
                  <a:srgbClr val="FFFFFF"/>
                </a:solidFill>
              </a:rPr>
              <a:t>için</a:t>
            </a:r>
            <a:r>
              <a:rPr lang="en-US" sz="1600" dirty="0">
                <a:solidFill>
                  <a:srgbClr val="FFFFFF"/>
                </a:solidFill>
              </a:rPr>
              <a:t> </a:t>
            </a:r>
            <a:r>
              <a:rPr lang="en-US" sz="1600" dirty="0" err="1">
                <a:solidFill>
                  <a:srgbClr val="FFFFFF"/>
                </a:solidFill>
              </a:rPr>
              <a:t>kullanılan</a:t>
            </a:r>
            <a:r>
              <a:rPr lang="en-US" sz="1600" dirty="0">
                <a:solidFill>
                  <a:srgbClr val="FFFFFF"/>
                </a:solidFill>
              </a:rPr>
              <a:t> </a:t>
            </a:r>
            <a:r>
              <a:rPr lang="en-US" sz="1600" dirty="0" err="1">
                <a:solidFill>
                  <a:srgbClr val="FFFFFF"/>
                </a:solidFill>
              </a:rPr>
              <a:t>bir</a:t>
            </a:r>
            <a:r>
              <a:rPr lang="tr-TR" sz="1600" dirty="0">
                <a:solidFill>
                  <a:srgbClr val="FFFFFF"/>
                </a:solidFill>
              </a:rPr>
              <a:t> </a:t>
            </a:r>
            <a:r>
              <a:rPr lang="en-US" sz="1600" dirty="0" err="1">
                <a:solidFill>
                  <a:srgbClr val="FFFFFF"/>
                </a:solidFill>
              </a:rPr>
              <a:t>kütüphane</a:t>
            </a:r>
            <a:r>
              <a:rPr lang="en-US" sz="1600" dirty="0">
                <a:solidFill>
                  <a:srgbClr val="FFFFFF"/>
                </a:solidFill>
              </a:rPr>
              <a:t>. </a:t>
            </a:r>
            <a:endParaRPr lang="tr-TR" sz="1600" dirty="0">
              <a:solidFill>
                <a:srgbClr val="FFFFFF"/>
              </a:solidFill>
            </a:endParaRPr>
          </a:p>
          <a:p>
            <a:pPr>
              <a:lnSpc>
                <a:spcPct val="90000"/>
              </a:lnSpc>
            </a:pPr>
            <a:r>
              <a:rPr lang="en-US" sz="1600" dirty="0">
                <a:solidFill>
                  <a:srgbClr val="FFFFFF"/>
                </a:solidFill>
              </a:rPr>
              <a:t>Scikit-learn: </a:t>
            </a:r>
            <a:r>
              <a:rPr lang="en-US" sz="1600" dirty="0" err="1">
                <a:solidFill>
                  <a:srgbClr val="FFFFFF"/>
                </a:solidFill>
              </a:rPr>
              <a:t>Makine</a:t>
            </a:r>
            <a:r>
              <a:rPr lang="en-US" sz="1600" dirty="0">
                <a:solidFill>
                  <a:srgbClr val="FFFFFF"/>
                </a:solidFill>
              </a:rPr>
              <a:t> </a:t>
            </a:r>
            <a:r>
              <a:rPr lang="en-US" sz="1600" dirty="0" err="1">
                <a:solidFill>
                  <a:srgbClr val="FFFFFF"/>
                </a:solidFill>
              </a:rPr>
              <a:t>öğrenimi</a:t>
            </a:r>
            <a:r>
              <a:rPr lang="en-US" sz="1600" dirty="0">
                <a:solidFill>
                  <a:srgbClr val="FFFFFF"/>
                </a:solidFill>
              </a:rPr>
              <a:t> </a:t>
            </a:r>
            <a:r>
              <a:rPr lang="en-US" sz="1600" dirty="0" err="1">
                <a:solidFill>
                  <a:srgbClr val="FFFFFF"/>
                </a:solidFill>
              </a:rPr>
              <a:t>modellerini</a:t>
            </a:r>
            <a:r>
              <a:rPr lang="en-US" sz="1600" dirty="0">
                <a:solidFill>
                  <a:srgbClr val="FFFFFF"/>
                </a:solidFill>
              </a:rPr>
              <a:t> </a:t>
            </a:r>
            <a:r>
              <a:rPr lang="en-US" sz="1600" dirty="0" err="1">
                <a:solidFill>
                  <a:srgbClr val="FFFFFF"/>
                </a:solidFill>
              </a:rPr>
              <a:t>eğitmek</a:t>
            </a:r>
            <a:r>
              <a:rPr lang="en-US" sz="1600" dirty="0">
                <a:solidFill>
                  <a:srgbClr val="FFFFFF"/>
                </a:solidFill>
              </a:rPr>
              <a:t>, test </a:t>
            </a:r>
            <a:r>
              <a:rPr lang="en-US" sz="1600" dirty="0" err="1">
                <a:solidFill>
                  <a:srgbClr val="FFFFFF"/>
                </a:solidFill>
              </a:rPr>
              <a:t>etmek</a:t>
            </a:r>
            <a:r>
              <a:rPr lang="en-US" sz="1600" dirty="0">
                <a:solidFill>
                  <a:srgbClr val="FFFFFF"/>
                </a:solidFill>
              </a:rPr>
              <a:t> </a:t>
            </a:r>
            <a:r>
              <a:rPr lang="en-US" sz="1600" dirty="0" err="1">
                <a:solidFill>
                  <a:srgbClr val="FFFFFF"/>
                </a:solidFill>
              </a:rPr>
              <a:t>ve</a:t>
            </a:r>
            <a:r>
              <a:rPr lang="en-US" sz="1600" dirty="0">
                <a:solidFill>
                  <a:srgbClr val="FFFFFF"/>
                </a:solidFill>
              </a:rPr>
              <a:t> </a:t>
            </a:r>
            <a:r>
              <a:rPr lang="en-US" sz="1600" dirty="0" err="1">
                <a:solidFill>
                  <a:srgbClr val="FFFFFF"/>
                </a:solidFill>
              </a:rPr>
              <a:t>değerlendirmek</a:t>
            </a:r>
            <a:r>
              <a:rPr lang="tr-TR" sz="1600" dirty="0">
                <a:solidFill>
                  <a:srgbClr val="FFFFFF"/>
                </a:solidFill>
              </a:rPr>
              <a:t> </a:t>
            </a:r>
            <a:r>
              <a:rPr lang="en-US" sz="1600" dirty="0" err="1">
                <a:solidFill>
                  <a:srgbClr val="FFFFFF"/>
                </a:solidFill>
              </a:rPr>
              <a:t>çin</a:t>
            </a:r>
            <a:r>
              <a:rPr lang="en-US" sz="1600" dirty="0">
                <a:solidFill>
                  <a:srgbClr val="FFFFFF"/>
                </a:solidFill>
              </a:rPr>
              <a:t> </a:t>
            </a:r>
            <a:r>
              <a:rPr lang="en-US" sz="1600" dirty="0" err="1">
                <a:solidFill>
                  <a:srgbClr val="FFFFFF"/>
                </a:solidFill>
              </a:rPr>
              <a:t>kullanılan</a:t>
            </a:r>
            <a:r>
              <a:rPr lang="en-US" sz="1600" dirty="0">
                <a:solidFill>
                  <a:srgbClr val="FFFFFF"/>
                </a:solidFill>
              </a:rPr>
              <a:t> </a:t>
            </a:r>
            <a:r>
              <a:rPr lang="en-US" sz="1600" dirty="0" err="1">
                <a:solidFill>
                  <a:srgbClr val="FFFFFF"/>
                </a:solidFill>
              </a:rPr>
              <a:t>geniş</a:t>
            </a:r>
            <a:r>
              <a:rPr lang="en-US" sz="1600" dirty="0">
                <a:solidFill>
                  <a:srgbClr val="FFFFFF"/>
                </a:solidFill>
              </a:rPr>
              <a:t> </a:t>
            </a:r>
            <a:r>
              <a:rPr lang="en-US" sz="1600" dirty="0" err="1">
                <a:solidFill>
                  <a:srgbClr val="FFFFFF"/>
                </a:solidFill>
              </a:rPr>
              <a:t>çaplı</a:t>
            </a:r>
            <a:r>
              <a:rPr lang="en-US" sz="1600" dirty="0">
                <a:solidFill>
                  <a:srgbClr val="FFFFFF"/>
                </a:solidFill>
              </a:rPr>
              <a:t> </a:t>
            </a:r>
            <a:r>
              <a:rPr lang="en-US" sz="1600" dirty="0" err="1">
                <a:solidFill>
                  <a:srgbClr val="FFFFFF"/>
                </a:solidFill>
              </a:rPr>
              <a:t>bir</a:t>
            </a:r>
            <a:r>
              <a:rPr lang="en-US" sz="1600" dirty="0">
                <a:solidFill>
                  <a:srgbClr val="FFFFFF"/>
                </a:solidFill>
              </a:rPr>
              <a:t> </a:t>
            </a:r>
            <a:r>
              <a:rPr lang="en-US" sz="1600" dirty="0" err="1">
                <a:solidFill>
                  <a:srgbClr val="FFFFFF"/>
                </a:solidFill>
              </a:rPr>
              <a:t>kütüphane</a:t>
            </a:r>
            <a:r>
              <a:rPr lang="en-US" sz="1600" dirty="0">
                <a:solidFill>
                  <a:srgbClr val="FFFFFF"/>
                </a:solidFill>
              </a:rPr>
              <a:t>. Model </a:t>
            </a:r>
            <a:r>
              <a:rPr lang="en-US" sz="1600" dirty="0" err="1">
                <a:solidFill>
                  <a:srgbClr val="FFFFFF"/>
                </a:solidFill>
              </a:rPr>
              <a:t>oluşturma</a:t>
            </a:r>
            <a:r>
              <a:rPr lang="en-US" sz="1600" dirty="0">
                <a:solidFill>
                  <a:srgbClr val="FFFFFF"/>
                </a:solidFill>
              </a:rPr>
              <a:t>, </a:t>
            </a:r>
            <a:r>
              <a:rPr lang="en-US" sz="1600" dirty="0" err="1">
                <a:solidFill>
                  <a:srgbClr val="FFFFFF"/>
                </a:solidFill>
              </a:rPr>
              <a:t>eğitim</a:t>
            </a:r>
            <a:r>
              <a:rPr lang="en-US" sz="1600" dirty="0">
                <a:solidFill>
                  <a:srgbClr val="FFFFFF"/>
                </a:solidFill>
              </a:rPr>
              <a:t>, </a:t>
            </a:r>
            <a:r>
              <a:rPr lang="en-US" sz="1600" dirty="0" err="1">
                <a:solidFill>
                  <a:srgbClr val="FFFFFF"/>
                </a:solidFill>
              </a:rPr>
              <a:t>tahmin</a:t>
            </a:r>
            <a:r>
              <a:rPr lang="en-US" sz="1600" dirty="0">
                <a:solidFill>
                  <a:srgbClr val="FFFFFF"/>
                </a:solidFill>
              </a:rPr>
              <a:t> </a:t>
            </a:r>
            <a:r>
              <a:rPr lang="en-US" sz="1600" dirty="0" err="1">
                <a:solidFill>
                  <a:srgbClr val="FFFFFF"/>
                </a:solidFill>
              </a:rPr>
              <a:t>ve</a:t>
            </a:r>
            <a:r>
              <a:rPr lang="tr-TR" sz="1600" dirty="0">
                <a:solidFill>
                  <a:srgbClr val="FFFFFF"/>
                </a:solidFill>
              </a:rPr>
              <a:t> </a:t>
            </a:r>
            <a:r>
              <a:rPr lang="en-US" sz="1600" dirty="0" err="1">
                <a:solidFill>
                  <a:srgbClr val="FFFFFF"/>
                </a:solidFill>
              </a:rPr>
              <a:t>performans</a:t>
            </a:r>
            <a:r>
              <a:rPr lang="en-US" sz="1600" dirty="0">
                <a:solidFill>
                  <a:srgbClr val="FFFFFF"/>
                </a:solidFill>
              </a:rPr>
              <a:t> </a:t>
            </a:r>
            <a:r>
              <a:rPr lang="en-US" sz="1600" dirty="0" err="1">
                <a:solidFill>
                  <a:srgbClr val="FFFFFF"/>
                </a:solidFill>
              </a:rPr>
              <a:t>değerlendirme</a:t>
            </a:r>
            <a:r>
              <a:rPr lang="en-US" sz="1600" dirty="0">
                <a:solidFill>
                  <a:srgbClr val="FFFFFF"/>
                </a:solidFill>
              </a:rPr>
              <a:t> </a:t>
            </a:r>
            <a:r>
              <a:rPr lang="en-US" sz="1600" dirty="0" err="1">
                <a:solidFill>
                  <a:srgbClr val="FFFFFF"/>
                </a:solidFill>
              </a:rPr>
              <a:t>işlemleri</a:t>
            </a:r>
            <a:r>
              <a:rPr lang="en-US" sz="1600" dirty="0">
                <a:solidFill>
                  <a:srgbClr val="FFFFFF"/>
                </a:solidFill>
              </a:rPr>
              <a:t> </a:t>
            </a:r>
            <a:r>
              <a:rPr lang="en-US" sz="1600" dirty="0" err="1">
                <a:solidFill>
                  <a:srgbClr val="FFFFFF"/>
                </a:solidFill>
              </a:rPr>
              <a:t>için</a:t>
            </a:r>
            <a:r>
              <a:rPr lang="en-US" sz="1600" dirty="0">
                <a:solidFill>
                  <a:srgbClr val="FFFFFF"/>
                </a:solidFill>
              </a:rPr>
              <a:t> </a:t>
            </a:r>
            <a:r>
              <a:rPr lang="en-US" sz="1600" dirty="0" err="1">
                <a:solidFill>
                  <a:srgbClr val="FFFFFF"/>
                </a:solidFill>
              </a:rPr>
              <a:t>gerekli</a:t>
            </a:r>
            <a:r>
              <a:rPr lang="en-US" sz="1600" dirty="0">
                <a:solidFill>
                  <a:srgbClr val="FFFFFF"/>
                </a:solidFill>
              </a:rPr>
              <a:t> </a:t>
            </a:r>
            <a:r>
              <a:rPr lang="en-US" sz="1600" dirty="0" err="1">
                <a:solidFill>
                  <a:srgbClr val="FFFFFF"/>
                </a:solidFill>
              </a:rPr>
              <a:t>araçları</a:t>
            </a:r>
            <a:r>
              <a:rPr lang="en-US" sz="1600" dirty="0">
                <a:solidFill>
                  <a:srgbClr val="FFFFFF"/>
                </a:solidFill>
              </a:rPr>
              <a:t> </a:t>
            </a:r>
            <a:r>
              <a:rPr lang="en-US" sz="1600" dirty="0" err="1">
                <a:solidFill>
                  <a:srgbClr val="FFFFFF"/>
                </a:solidFill>
              </a:rPr>
              <a:t>sağlar</a:t>
            </a:r>
            <a:r>
              <a:rPr lang="en-US" sz="1600" dirty="0">
                <a:solidFill>
                  <a:srgbClr val="FFFFFF"/>
                </a:solidFill>
              </a:rPr>
              <a:t>.</a:t>
            </a:r>
            <a:endParaRPr lang="tr-TR" sz="1600" dirty="0">
              <a:solidFill>
                <a:srgbClr val="FFFFFF"/>
              </a:solidFill>
            </a:endParaRPr>
          </a:p>
          <a:p>
            <a:pPr>
              <a:lnSpc>
                <a:spcPct val="90000"/>
              </a:lnSpc>
            </a:pPr>
            <a:r>
              <a:rPr lang="en-US" sz="1600" dirty="0">
                <a:solidFill>
                  <a:srgbClr val="FFFFFF"/>
                </a:solidFill>
              </a:rPr>
              <a:t>Matplotlib </a:t>
            </a:r>
            <a:r>
              <a:rPr lang="en-US" sz="1600" dirty="0" err="1">
                <a:solidFill>
                  <a:srgbClr val="FFFFFF"/>
                </a:solidFill>
              </a:rPr>
              <a:t>ve</a:t>
            </a:r>
            <a:r>
              <a:rPr lang="en-US" sz="1600" dirty="0">
                <a:solidFill>
                  <a:srgbClr val="FFFFFF"/>
                </a:solidFill>
              </a:rPr>
              <a:t> Seaborn: Veri </a:t>
            </a:r>
            <a:r>
              <a:rPr lang="en-US" sz="1600" dirty="0" err="1">
                <a:solidFill>
                  <a:srgbClr val="FFFFFF"/>
                </a:solidFill>
              </a:rPr>
              <a:t>görselleştirme</a:t>
            </a:r>
            <a:r>
              <a:rPr lang="en-US" sz="1600" dirty="0">
                <a:solidFill>
                  <a:srgbClr val="FFFFFF"/>
                </a:solidFill>
              </a:rPr>
              <a:t> </a:t>
            </a:r>
            <a:r>
              <a:rPr lang="en-US" sz="1600" dirty="0" err="1">
                <a:solidFill>
                  <a:srgbClr val="FFFFFF"/>
                </a:solidFill>
              </a:rPr>
              <a:t>için</a:t>
            </a:r>
            <a:r>
              <a:rPr lang="en-US" sz="1600" dirty="0">
                <a:solidFill>
                  <a:srgbClr val="FFFFFF"/>
                </a:solidFill>
              </a:rPr>
              <a:t> </a:t>
            </a:r>
            <a:r>
              <a:rPr lang="en-US" sz="1600" dirty="0" err="1">
                <a:solidFill>
                  <a:srgbClr val="FFFFFF"/>
                </a:solidFill>
              </a:rPr>
              <a:t>kullanılan</a:t>
            </a:r>
            <a:r>
              <a:rPr lang="en-US" sz="1600" dirty="0">
                <a:solidFill>
                  <a:srgbClr val="FFFFFF"/>
                </a:solidFill>
              </a:rPr>
              <a:t> </a:t>
            </a:r>
            <a:r>
              <a:rPr lang="en-US" sz="1600" dirty="0" err="1">
                <a:solidFill>
                  <a:srgbClr val="FFFFFF"/>
                </a:solidFill>
              </a:rPr>
              <a:t>kütüphaneler</a:t>
            </a:r>
            <a:r>
              <a:rPr lang="en-US" sz="1600" dirty="0">
                <a:solidFill>
                  <a:srgbClr val="FFFFFF"/>
                </a:solidFill>
              </a:rPr>
              <a:t>. </a:t>
            </a:r>
            <a:r>
              <a:rPr lang="en-US" sz="1600" dirty="0" err="1">
                <a:solidFill>
                  <a:srgbClr val="FFFFFF"/>
                </a:solidFill>
              </a:rPr>
              <a:t>Modelin</a:t>
            </a:r>
            <a:r>
              <a:rPr lang="tr-TR" sz="1600" dirty="0">
                <a:solidFill>
                  <a:srgbClr val="FFFFFF"/>
                </a:solidFill>
              </a:rPr>
              <a:t> </a:t>
            </a:r>
            <a:r>
              <a:rPr lang="en-US" sz="1600" dirty="0" err="1">
                <a:solidFill>
                  <a:srgbClr val="FFFFFF"/>
                </a:solidFill>
              </a:rPr>
              <a:t>sonuçlarını</a:t>
            </a:r>
            <a:r>
              <a:rPr lang="en-US" sz="1600" dirty="0">
                <a:solidFill>
                  <a:srgbClr val="FFFFFF"/>
                </a:solidFill>
              </a:rPr>
              <a:t> </a:t>
            </a:r>
            <a:r>
              <a:rPr lang="en-US" sz="1600" dirty="0" err="1">
                <a:solidFill>
                  <a:srgbClr val="FFFFFF"/>
                </a:solidFill>
              </a:rPr>
              <a:t>ve</a:t>
            </a:r>
            <a:r>
              <a:rPr lang="en-US" sz="1600" dirty="0">
                <a:solidFill>
                  <a:srgbClr val="FFFFFF"/>
                </a:solidFill>
              </a:rPr>
              <a:t> </a:t>
            </a:r>
            <a:r>
              <a:rPr lang="en-US" sz="1600" dirty="0" err="1">
                <a:solidFill>
                  <a:srgbClr val="FFFFFF"/>
                </a:solidFill>
              </a:rPr>
              <a:t>performansını</a:t>
            </a:r>
            <a:r>
              <a:rPr lang="en-US" sz="1600" dirty="0">
                <a:solidFill>
                  <a:srgbClr val="FFFFFF"/>
                </a:solidFill>
              </a:rPr>
              <a:t> </a:t>
            </a:r>
            <a:r>
              <a:rPr lang="en-US" sz="1600" dirty="0" err="1">
                <a:solidFill>
                  <a:srgbClr val="FFFFFF"/>
                </a:solidFill>
              </a:rPr>
              <a:t>görsel</a:t>
            </a:r>
            <a:r>
              <a:rPr lang="en-US" sz="1600" dirty="0">
                <a:solidFill>
                  <a:srgbClr val="FFFFFF"/>
                </a:solidFill>
              </a:rPr>
              <a:t> </a:t>
            </a:r>
            <a:r>
              <a:rPr lang="en-US" sz="1600" dirty="0" err="1">
                <a:solidFill>
                  <a:srgbClr val="FFFFFF"/>
                </a:solidFill>
              </a:rPr>
              <a:t>olarak</a:t>
            </a:r>
            <a:r>
              <a:rPr lang="en-US" sz="1600" dirty="0">
                <a:solidFill>
                  <a:srgbClr val="FFFFFF"/>
                </a:solidFill>
              </a:rPr>
              <a:t> </a:t>
            </a:r>
            <a:r>
              <a:rPr lang="en-US" sz="1600" dirty="0" err="1">
                <a:solidFill>
                  <a:srgbClr val="FFFFFF"/>
                </a:solidFill>
              </a:rPr>
              <a:t>anlamamızı</a:t>
            </a:r>
            <a:r>
              <a:rPr lang="en-US" sz="1600" dirty="0">
                <a:solidFill>
                  <a:srgbClr val="FFFFFF"/>
                </a:solidFill>
              </a:rPr>
              <a:t> </a:t>
            </a:r>
            <a:r>
              <a:rPr lang="en-US" sz="1600" dirty="0" err="1">
                <a:solidFill>
                  <a:srgbClr val="FFFFFF"/>
                </a:solidFill>
              </a:rPr>
              <a:t>sağlar</a:t>
            </a:r>
            <a:r>
              <a:rPr lang="en-US" sz="1600" dirty="0">
                <a:solidFill>
                  <a:srgbClr val="FFFFFF"/>
                </a:solidFill>
              </a:rPr>
              <a:t>. </a:t>
            </a:r>
            <a:r>
              <a:rPr lang="en-US" sz="1600" dirty="0" err="1">
                <a:solidFill>
                  <a:srgbClr val="FFFFFF"/>
                </a:solidFill>
              </a:rPr>
              <a:t>Özellikle</a:t>
            </a:r>
            <a:r>
              <a:rPr lang="en-US" sz="1600" dirty="0">
                <a:solidFill>
                  <a:srgbClr val="FFFFFF"/>
                </a:solidFill>
              </a:rPr>
              <a:t>,</a:t>
            </a:r>
            <a:r>
              <a:rPr lang="tr-TR" sz="1600" dirty="0">
                <a:solidFill>
                  <a:srgbClr val="FFFFFF"/>
                </a:solidFill>
              </a:rPr>
              <a:t> </a:t>
            </a:r>
            <a:r>
              <a:rPr lang="en-US" sz="1600" dirty="0" err="1">
                <a:solidFill>
                  <a:srgbClr val="FFFFFF"/>
                </a:solidFill>
              </a:rPr>
              <a:t>matplotlib.pyplot</a:t>
            </a:r>
            <a:r>
              <a:rPr lang="en-US" sz="1600" dirty="0">
                <a:solidFill>
                  <a:srgbClr val="FFFFFF"/>
                </a:solidFill>
              </a:rPr>
              <a:t> </a:t>
            </a:r>
            <a:r>
              <a:rPr lang="en-US" sz="1600" dirty="0" err="1">
                <a:solidFill>
                  <a:srgbClr val="FFFFFF"/>
                </a:solidFill>
              </a:rPr>
              <a:t>ve</a:t>
            </a:r>
            <a:r>
              <a:rPr lang="en-US" sz="1600" dirty="0">
                <a:solidFill>
                  <a:srgbClr val="FFFFFF"/>
                </a:solidFill>
              </a:rPr>
              <a:t> seaborn </a:t>
            </a:r>
            <a:r>
              <a:rPr lang="en-US" sz="1600" dirty="0" err="1">
                <a:solidFill>
                  <a:srgbClr val="FFFFFF"/>
                </a:solidFill>
              </a:rPr>
              <a:t>kütüphaneleri</a:t>
            </a:r>
            <a:r>
              <a:rPr lang="en-US" sz="1600" dirty="0">
                <a:solidFill>
                  <a:srgbClr val="FFFFFF"/>
                </a:solidFill>
              </a:rPr>
              <a:t>, </a:t>
            </a:r>
            <a:r>
              <a:rPr lang="en-US" sz="1600" dirty="0" err="1">
                <a:solidFill>
                  <a:srgbClr val="FFFFFF"/>
                </a:solidFill>
              </a:rPr>
              <a:t>kafa</a:t>
            </a:r>
            <a:r>
              <a:rPr lang="en-US" sz="1600" dirty="0">
                <a:solidFill>
                  <a:srgbClr val="FFFFFF"/>
                </a:solidFill>
              </a:rPr>
              <a:t> </a:t>
            </a:r>
            <a:r>
              <a:rPr lang="en-US" sz="1600" dirty="0" err="1">
                <a:solidFill>
                  <a:srgbClr val="FFFFFF"/>
                </a:solidFill>
              </a:rPr>
              <a:t>karışıklığı</a:t>
            </a:r>
            <a:r>
              <a:rPr lang="en-US" sz="1600" dirty="0">
                <a:solidFill>
                  <a:srgbClr val="FFFFFF"/>
                </a:solidFill>
              </a:rPr>
              <a:t> </a:t>
            </a:r>
            <a:r>
              <a:rPr lang="en-US" sz="1600" dirty="0" err="1">
                <a:solidFill>
                  <a:srgbClr val="FFFFFF"/>
                </a:solidFill>
              </a:rPr>
              <a:t>matrisini</a:t>
            </a:r>
            <a:r>
              <a:rPr lang="en-US" sz="1600" dirty="0">
                <a:solidFill>
                  <a:srgbClr val="FFFFFF"/>
                </a:solidFill>
              </a:rPr>
              <a:t> </a:t>
            </a:r>
            <a:r>
              <a:rPr lang="en-US" sz="1600" dirty="0" err="1">
                <a:solidFill>
                  <a:srgbClr val="FFFFFF"/>
                </a:solidFill>
              </a:rPr>
              <a:t>görselleştirmek</a:t>
            </a:r>
            <a:r>
              <a:rPr lang="tr-TR" sz="1600" dirty="0">
                <a:solidFill>
                  <a:srgbClr val="FFFFFF"/>
                </a:solidFill>
              </a:rPr>
              <a:t> </a:t>
            </a:r>
            <a:r>
              <a:rPr lang="en-US" sz="1600" dirty="0" err="1">
                <a:solidFill>
                  <a:srgbClr val="FFFFFF"/>
                </a:solidFill>
              </a:rPr>
              <a:t>için</a:t>
            </a:r>
            <a:r>
              <a:rPr lang="en-US" sz="1600" dirty="0">
                <a:solidFill>
                  <a:srgbClr val="FFFFFF"/>
                </a:solidFill>
              </a:rPr>
              <a:t> </a:t>
            </a:r>
            <a:r>
              <a:rPr lang="en-US" sz="1600" dirty="0" err="1">
                <a:solidFill>
                  <a:srgbClr val="FFFFFF"/>
                </a:solidFill>
              </a:rPr>
              <a:t>kullanılmıştır</a:t>
            </a:r>
            <a:r>
              <a:rPr lang="en-US" sz="1600" dirty="0">
                <a:solidFill>
                  <a:srgbClr val="FFFFFF"/>
                </a:solidFill>
              </a:rPr>
              <a:t>.</a:t>
            </a:r>
          </a:p>
          <a:p>
            <a:pPr>
              <a:lnSpc>
                <a:spcPct val="90000"/>
              </a:lnSpc>
            </a:pPr>
            <a:endParaRPr lang="en-US" sz="1200" dirty="0">
              <a:solidFill>
                <a:srgbClr val="FFFFFF"/>
              </a:solidFill>
            </a:endParaRPr>
          </a:p>
        </p:txBody>
      </p:sp>
      <p:sp>
        <p:nvSpPr>
          <p:cNvPr id="25" name="Rectangle 24">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yazı tipi içeren bir resim&#10;&#10;Açıklama otomatik olarak oluşturuldu">
            <a:extLst>
              <a:ext uri="{FF2B5EF4-FFF2-40B4-BE49-F238E27FC236}">
                <a16:creationId xmlns:a16="http://schemas.microsoft.com/office/drawing/2014/main" id="{CC5961C3-FD44-4C7C-38AB-FFD015C31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062" y="2475156"/>
            <a:ext cx="4511266" cy="1591018"/>
          </a:xfrm>
          <a:prstGeom prst="rect">
            <a:avLst/>
          </a:prstGeom>
        </p:spPr>
      </p:pic>
    </p:spTree>
    <p:extLst>
      <p:ext uri="{BB962C8B-B14F-4D97-AF65-F5344CB8AC3E}">
        <p14:creationId xmlns:p14="http://schemas.microsoft.com/office/powerpoint/2010/main" val="407830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501A4E-9248-1733-94D2-08E50C054091}"/>
              </a:ext>
            </a:extLst>
          </p:cNvPr>
          <p:cNvSpPr>
            <a:spLocks noGrp="1"/>
          </p:cNvSpPr>
          <p:nvPr>
            <p:ph type="title"/>
          </p:nvPr>
        </p:nvSpPr>
        <p:spPr>
          <a:xfrm>
            <a:off x="829781" y="2708804"/>
            <a:ext cx="3698803" cy="1440394"/>
          </a:xfrm>
          <a:noFill/>
          <a:ln>
            <a:solidFill>
              <a:schemeClr val="tx1"/>
            </a:solidFill>
          </a:ln>
        </p:spPr>
        <p:txBody>
          <a:bodyPr>
            <a:normAutofit/>
          </a:bodyPr>
          <a:lstStyle/>
          <a:p>
            <a:r>
              <a:rPr lang="es-ES" sz="2400" dirty="0">
                <a:solidFill>
                  <a:schemeClr val="tx1"/>
                </a:solidFill>
              </a:rPr>
              <a:t>Veri Ön İşleme ve Normalizasyon</a:t>
            </a:r>
            <a:br>
              <a:rPr lang="es-ES" sz="2400" dirty="0">
                <a:solidFill>
                  <a:schemeClr val="tx1"/>
                </a:solidFill>
              </a:rPr>
            </a:br>
            <a:endParaRPr lang="tr-TR" sz="2400" dirty="0">
              <a:solidFill>
                <a:schemeClr val="tx1"/>
              </a:solidFill>
            </a:endParaRP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3E39661-45D9-F1F3-9A57-4389B13E4131}"/>
              </a:ext>
            </a:extLst>
          </p:cNvPr>
          <p:cNvSpPr>
            <a:spLocks noGrp="1"/>
          </p:cNvSpPr>
          <p:nvPr>
            <p:ph idx="1"/>
          </p:nvPr>
        </p:nvSpPr>
        <p:spPr>
          <a:xfrm>
            <a:off x="6049182" y="802638"/>
            <a:ext cx="5408696" cy="5252722"/>
          </a:xfrm>
        </p:spPr>
        <p:txBody>
          <a:bodyPr anchor="ctr">
            <a:normAutofit/>
          </a:bodyPr>
          <a:lstStyle/>
          <a:p>
            <a:r>
              <a:rPr lang="tr-TR" dirty="0">
                <a:solidFill>
                  <a:schemeClr val="bg1"/>
                </a:solidFill>
              </a:rPr>
              <a:t>Eksik verilerin tamamlanması:</a:t>
            </a:r>
          </a:p>
          <a:p>
            <a:pPr marL="0" indent="0">
              <a:buNone/>
            </a:pPr>
            <a:r>
              <a:rPr lang="tr-TR" dirty="0">
                <a:solidFill>
                  <a:schemeClr val="bg1"/>
                </a:solidFill>
              </a:rPr>
              <a:t>Veri seti, ağ trafiğine ilişkin çeşitli özellikleri içermektedir. İlk adımda, veri setindeki eksik değerleri </a:t>
            </a:r>
            <a:r>
              <a:rPr lang="tr-TR" dirty="0" err="1">
                <a:solidFill>
                  <a:schemeClr val="bg1"/>
                </a:solidFill>
              </a:rPr>
              <a:t>df.mean</a:t>
            </a:r>
            <a:r>
              <a:rPr lang="tr-TR" dirty="0">
                <a:solidFill>
                  <a:schemeClr val="bg1"/>
                </a:solidFill>
              </a:rPr>
              <a:t>() kullanarak sütunların ortalamaları ile doldurduk. Bu, veri setinin bütünlüğünü korumak ve eksik veriler nedeniyle oluşabilecek yanlılıkları önlemek için yapılmıştır.</a:t>
            </a:r>
          </a:p>
          <a:p>
            <a:r>
              <a:rPr lang="tr-TR" dirty="0">
                <a:solidFill>
                  <a:schemeClr val="bg1"/>
                </a:solidFill>
              </a:rPr>
              <a:t>Normalizasyon işlemi:</a:t>
            </a:r>
          </a:p>
          <a:p>
            <a:pPr marL="0" indent="0">
              <a:buNone/>
            </a:pPr>
            <a:r>
              <a:rPr lang="tr-TR" dirty="0">
                <a:solidFill>
                  <a:schemeClr val="bg1"/>
                </a:solidFill>
              </a:rPr>
              <a:t>Normalizasyon aşamasında, </a:t>
            </a:r>
            <a:r>
              <a:rPr lang="tr-TR" dirty="0" err="1">
                <a:solidFill>
                  <a:schemeClr val="bg1"/>
                </a:solidFill>
              </a:rPr>
              <a:t>MinMaxScaler</a:t>
            </a:r>
            <a:r>
              <a:rPr lang="tr-TR" dirty="0">
                <a:solidFill>
                  <a:schemeClr val="bg1"/>
                </a:solidFill>
              </a:rPr>
              <a:t> kullanılarak tüm özellikler 0 ile 1 arasında bir ölçeğe dönüştürülmüştür. Bu adım, farklı ölçeklere sahip özelliklerin model tarafından eşit ağırlıkta değerlendirilmesini sağlar. Normalizasyon, modelin eğitimi sırasında daha hızlı ve etkili öğrenme sürecine katkıda bulunur.</a:t>
            </a:r>
          </a:p>
        </p:txBody>
      </p:sp>
    </p:spTree>
    <p:extLst>
      <p:ext uri="{BB962C8B-B14F-4D97-AF65-F5344CB8AC3E}">
        <p14:creationId xmlns:p14="http://schemas.microsoft.com/office/powerpoint/2010/main" val="26094732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BDE97C-CF01-E1D6-2A6C-002EE94BA5AA}"/>
              </a:ext>
            </a:extLst>
          </p:cNvPr>
          <p:cNvSpPr>
            <a:spLocks noGrp="1"/>
          </p:cNvSpPr>
          <p:nvPr>
            <p:ph type="title"/>
          </p:nvPr>
        </p:nvSpPr>
        <p:spPr>
          <a:xfrm>
            <a:off x="829781" y="2708804"/>
            <a:ext cx="3698803" cy="1440394"/>
          </a:xfrm>
          <a:noFill/>
          <a:ln>
            <a:solidFill>
              <a:schemeClr val="tx1"/>
            </a:solidFill>
          </a:ln>
        </p:spPr>
        <p:txBody>
          <a:bodyPr>
            <a:normAutofit/>
          </a:bodyPr>
          <a:lstStyle/>
          <a:p>
            <a:r>
              <a:rPr lang="tr-TR" sz="2400" dirty="0">
                <a:solidFill>
                  <a:schemeClr val="tx1"/>
                </a:solidFill>
              </a:rPr>
              <a:t>Model Seçimi ve Eğitimi</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6D85156-A130-7DEA-A764-94103BFA8B01}"/>
              </a:ext>
            </a:extLst>
          </p:cNvPr>
          <p:cNvSpPr>
            <a:spLocks noGrp="1"/>
          </p:cNvSpPr>
          <p:nvPr>
            <p:ph idx="1"/>
          </p:nvPr>
        </p:nvSpPr>
        <p:spPr>
          <a:xfrm>
            <a:off x="6037787" y="1345740"/>
            <a:ext cx="5408696" cy="5252722"/>
          </a:xfrm>
        </p:spPr>
        <p:txBody>
          <a:bodyPr anchor="ctr">
            <a:normAutofit/>
          </a:bodyPr>
          <a:lstStyle/>
          <a:p>
            <a:endParaRPr lang="tr-TR" dirty="0">
              <a:solidFill>
                <a:schemeClr val="bg1"/>
              </a:solidFill>
            </a:endParaRPr>
          </a:p>
          <a:p>
            <a:r>
              <a:rPr lang="tr-TR" dirty="0">
                <a:solidFill>
                  <a:schemeClr val="bg1"/>
                </a:solidFill>
              </a:rPr>
              <a:t>Karar Ağaçları ve Rastgele Ormanlar modeli, veri setimiz için seçilmiş olan makine öğrenimi algoritmasıdır. Rastgele Ormanlar, birden fazla karar ağacının sonuçlarını birleştirerek hem modelin genel doğruluğunu artırır hem de aşırı uyuma (</a:t>
            </a:r>
            <a:r>
              <a:rPr lang="tr-TR" dirty="0" err="1">
                <a:solidFill>
                  <a:schemeClr val="bg1"/>
                </a:solidFill>
              </a:rPr>
              <a:t>overfitting</a:t>
            </a:r>
            <a:r>
              <a:rPr lang="tr-TR" dirty="0">
                <a:solidFill>
                  <a:schemeClr val="bg1"/>
                </a:solidFill>
              </a:rPr>
              <a:t>) karşı dayanıklılık sağlar. Bu özellikler, özellikle yüksek boyutlu ve karmaşık özelliklere sahip veri setlerinde avantajlıdır.</a:t>
            </a:r>
          </a:p>
          <a:p>
            <a:r>
              <a:rPr lang="tr-TR" dirty="0">
                <a:solidFill>
                  <a:schemeClr val="bg1"/>
                </a:solidFill>
              </a:rPr>
              <a:t>Modelin oluşturulması ve eğitimi için </a:t>
            </a:r>
            <a:r>
              <a:rPr lang="tr-TR" dirty="0" err="1">
                <a:solidFill>
                  <a:schemeClr val="bg1"/>
                </a:solidFill>
              </a:rPr>
              <a:t>Scikit-learn</a:t>
            </a:r>
            <a:r>
              <a:rPr lang="tr-TR" dirty="0">
                <a:solidFill>
                  <a:schemeClr val="bg1"/>
                </a:solidFill>
              </a:rPr>
              <a:t> kütüphanesinin </a:t>
            </a:r>
            <a:r>
              <a:rPr lang="tr-TR" dirty="0" err="1">
                <a:solidFill>
                  <a:schemeClr val="bg1"/>
                </a:solidFill>
              </a:rPr>
              <a:t>RandomForestClassifier</a:t>
            </a:r>
            <a:r>
              <a:rPr lang="tr-TR" dirty="0">
                <a:solidFill>
                  <a:schemeClr val="bg1"/>
                </a:solidFill>
              </a:rPr>
              <a:t> sınıfı kullanılmıştır. Bu sınıf, modelin parametrelerinin (örneğin, ağaç sayısı) ve eğitim sürecinin kolayca yönetilmesini sağlar. Model, fit metodu ile eğitim veri seti üzerinde eğitilmiştir.</a:t>
            </a:r>
          </a:p>
        </p:txBody>
      </p:sp>
      <p:pic>
        <p:nvPicPr>
          <p:cNvPr id="5" name="Resim 4" descr="metin, yazı tipi, ekran görüntüsü, çizgi içeren bir resim&#10;&#10;Açıklama otomatik olarak oluşturuldu">
            <a:extLst>
              <a:ext uri="{FF2B5EF4-FFF2-40B4-BE49-F238E27FC236}">
                <a16:creationId xmlns:a16="http://schemas.microsoft.com/office/drawing/2014/main" id="{4D49B0EB-C5A7-C231-AD06-36AB4BA7E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061" y="799766"/>
            <a:ext cx="6854148" cy="853884"/>
          </a:xfrm>
          <a:prstGeom prst="rect">
            <a:avLst/>
          </a:prstGeom>
        </p:spPr>
      </p:pic>
    </p:spTree>
    <p:extLst>
      <p:ext uri="{BB962C8B-B14F-4D97-AF65-F5344CB8AC3E}">
        <p14:creationId xmlns:p14="http://schemas.microsoft.com/office/powerpoint/2010/main" val="15536719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FD37671-DA6E-E834-A7B2-0B85C7D049C5}"/>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tr-TR" sz="2200"/>
              <a:t>Model Değerlendirmesi</a:t>
            </a:r>
            <a:br>
              <a:rPr lang="tr-TR" sz="2200"/>
            </a:br>
            <a:endParaRPr lang="tr-TR" sz="2200"/>
          </a:p>
        </p:txBody>
      </p:sp>
      <p:sp>
        <p:nvSpPr>
          <p:cNvPr id="9" name="Content Placeholder 8">
            <a:extLst>
              <a:ext uri="{FF2B5EF4-FFF2-40B4-BE49-F238E27FC236}">
                <a16:creationId xmlns:a16="http://schemas.microsoft.com/office/drawing/2014/main" id="{8E7FF9C7-CDE5-699F-5F16-9668E0D4776F}"/>
              </a:ext>
            </a:extLst>
          </p:cNvPr>
          <p:cNvSpPr>
            <a:spLocks noGrp="1"/>
          </p:cNvSpPr>
          <p:nvPr>
            <p:ph idx="1"/>
          </p:nvPr>
        </p:nvSpPr>
        <p:spPr>
          <a:xfrm>
            <a:off x="804672" y="2858703"/>
            <a:ext cx="4475892" cy="3523436"/>
          </a:xfrm>
        </p:spPr>
        <p:txBody>
          <a:bodyPr>
            <a:normAutofit/>
          </a:bodyPr>
          <a:lstStyle/>
          <a:p>
            <a:r>
              <a:rPr lang="en-US" sz="1600" dirty="0" err="1">
                <a:solidFill>
                  <a:srgbClr val="FFFFFF"/>
                </a:solidFill>
              </a:rPr>
              <a:t>Modelin</a:t>
            </a:r>
            <a:r>
              <a:rPr lang="en-US" sz="1600" dirty="0">
                <a:solidFill>
                  <a:srgbClr val="FFFFFF"/>
                </a:solidFill>
              </a:rPr>
              <a:t> test </a:t>
            </a:r>
            <a:r>
              <a:rPr lang="en-US" sz="1600" dirty="0" err="1">
                <a:solidFill>
                  <a:srgbClr val="FFFFFF"/>
                </a:solidFill>
              </a:rPr>
              <a:t>veri</a:t>
            </a:r>
            <a:r>
              <a:rPr lang="en-US" sz="1600" dirty="0">
                <a:solidFill>
                  <a:srgbClr val="FFFFFF"/>
                </a:solidFill>
              </a:rPr>
              <a:t> </a:t>
            </a:r>
            <a:r>
              <a:rPr lang="en-US" sz="1600" dirty="0" err="1">
                <a:solidFill>
                  <a:srgbClr val="FFFFFF"/>
                </a:solidFill>
              </a:rPr>
              <a:t>seti</a:t>
            </a:r>
            <a:r>
              <a:rPr lang="en-US" sz="1600" dirty="0">
                <a:solidFill>
                  <a:srgbClr val="FFFFFF"/>
                </a:solidFill>
              </a:rPr>
              <a:t> </a:t>
            </a:r>
            <a:r>
              <a:rPr lang="en-US" sz="1600" dirty="0" err="1">
                <a:solidFill>
                  <a:srgbClr val="FFFFFF"/>
                </a:solidFill>
              </a:rPr>
              <a:t>üzerindeki</a:t>
            </a:r>
            <a:r>
              <a:rPr lang="en-US" sz="1600" dirty="0">
                <a:solidFill>
                  <a:srgbClr val="FFFFFF"/>
                </a:solidFill>
              </a:rPr>
              <a:t> </a:t>
            </a:r>
            <a:r>
              <a:rPr lang="en-US" sz="1600" dirty="0" err="1">
                <a:solidFill>
                  <a:srgbClr val="FFFFFF"/>
                </a:solidFill>
              </a:rPr>
              <a:t>performansını</a:t>
            </a:r>
            <a:r>
              <a:rPr lang="en-US" sz="1600" dirty="0">
                <a:solidFill>
                  <a:srgbClr val="FFFFFF"/>
                </a:solidFill>
              </a:rPr>
              <a:t> </a:t>
            </a:r>
            <a:r>
              <a:rPr lang="en-US" sz="1600" dirty="0" err="1">
                <a:solidFill>
                  <a:srgbClr val="FFFFFF"/>
                </a:solidFill>
              </a:rPr>
              <a:t>değerlendirmek</a:t>
            </a:r>
            <a:r>
              <a:rPr lang="en-US" sz="1600" dirty="0">
                <a:solidFill>
                  <a:srgbClr val="FFFFFF"/>
                </a:solidFill>
              </a:rPr>
              <a:t> </a:t>
            </a:r>
            <a:r>
              <a:rPr lang="en-US" sz="1600" dirty="0" err="1">
                <a:solidFill>
                  <a:srgbClr val="FFFFFF"/>
                </a:solidFill>
              </a:rPr>
              <a:t>için</a:t>
            </a:r>
            <a:r>
              <a:rPr lang="en-US" sz="1600" dirty="0">
                <a:solidFill>
                  <a:srgbClr val="FFFFFF"/>
                </a:solidFill>
              </a:rPr>
              <a:t>, </a:t>
            </a:r>
            <a:r>
              <a:rPr lang="en-US" sz="1600" dirty="0" err="1">
                <a:solidFill>
                  <a:srgbClr val="FFFFFF"/>
                </a:solidFill>
              </a:rPr>
              <a:t>modelin</a:t>
            </a:r>
            <a:r>
              <a:rPr lang="en-US" sz="1600" dirty="0">
                <a:solidFill>
                  <a:srgbClr val="FFFFFF"/>
                </a:solidFill>
              </a:rPr>
              <a:t> </a:t>
            </a:r>
            <a:r>
              <a:rPr lang="en-US" sz="1600" dirty="0" err="1">
                <a:solidFill>
                  <a:srgbClr val="FFFFFF"/>
                </a:solidFill>
              </a:rPr>
              <a:t>tahminleri</a:t>
            </a:r>
            <a:r>
              <a:rPr lang="tr-TR" sz="1600" dirty="0">
                <a:solidFill>
                  <a:srgbClr val="FFFFFF"/>
                </a:solidFill>
              </a:rPr>
              <a:t> </a:t>
            </a:r>
            <a:r>
              <a:rPr lang="en-US" sz="1600" dirty="0">
                <a:solidFill>
                  <a:srgbClr val="FFFFFF"/>
                </a:solidFill>
              </a:rPr>
              <a:t>(predict </a:t>
            </a:r>
            <a:r>
              <a:rPr lang="en-US" sz="1600" dirty="0" err="1">
                <a:solidFill>
                  <a:srgbClr val="FFFFFF"/>
                </a:solidFill>
              </a:rPr>
              <a:t>metodu</a:t>
            </a:r>
            <a:r>
              <a:rPr lang="en-US" sz="1600" dirty="0">
                <a:solidFill>
                  <a:srgbClr val="FFFFFF"/>
                </a:solidFill>
              </a:rPr>
              <a:t> </a:t>
            </a:r>
            <a:r>
              <a:rPr lang="en-US" sz="1600" dirty="0" err="1">
                <a:solidFill>
                  <a:srgbClr val="FFFFFF"/>
                </a:solidFill>
              </a:rPr>
              <a:t>kullanılarak</a:t>
            </a:r>
            <a:r>
              <a:rPr lang="en-US" sz="1600" dirty="0">
                <a:solidFill>
                  <a:srgbClr val="FFFFFF"/>
                </a:solidFill>
              </a:rPr>
              <a:t>) </a:t>
            </a:r>
            <a:r>
              <a:rPr lang="en-US" sz="1600" dirty="0" err="1">
                <a:solidFill>
                  <a:srgbClr val="FFFFFF"/>
                </a:solidFill>
              </a:rPr>
              <a:t>gerçek</a:t>
            </a:r>
            <a:r>
              <a:rPr lang="en-US" sz="1600" dirty="0">
                <a:solidFill>
                  <a:srgbClr val="FFFFFF"/>
                </a:solidFill>
              </a:rPr>
              <a:t> </a:t>
            </a:r>
            <a:r>
              <a:rPr lang="en-US" sz="1600" dirty="0" err="1">
                <a:solidFill>
                  <a:srgbClr val="FFFFFF"/>
                </a:solidFill>
              </a:rPr>
              <a:t>değerlerle</a:t>
            </a:r>
            <a:r>
              <a:rPr lang="en-US" sz="1600" dirty="0">
                <a:solidFill>
                  <a:srgbClr val="FFFFFF"/>
                </a:solidFill>
              </a:rPr>
              <a:t> </a:t>
            </a:r>
            <a:r>
              <a:rPr lang="en-US" sz="1600" dirty="0" err="1">
                <a:solidFill>
                  <a:srgbClr val="FFFFFF"/>
                </a:solidFill>
              </a:rPr>
              <a:t>karşılaştırılmış</a:t>
            </a:r>
            <a:r>
              <a:rPr lang="en-US" sz="1600" dirty="0">
                <a:solidFill>
                  <a:srgbClr val="FFFFFF"/>
                </a:solidFill>
              </a:rPr>
              <a:t> </a:t>
            </a:r>
            <a:r>
              <a:rPr lang="en-US" sz="1600" dirty="0" err="1">
                <a:solidFill>
                  <a:srgbClr val="FFFFFF"/>
                </a:solidFill>
              </a:rPr>
              <a:t>ve</a:t>
            </a:r>
            <a:r>
              <a:rPr lang="en-US" sz="1600" dirty="0">
                <a:solidFill>
                  <a:srgbClr val="FFFFFF"/>
                </a:solidFill>
              </a:rPr>
              <a:t> </a:t>
            </a:r>
            <a:r>
              <a:rPr lang="en-US" sz="1600" dirty="0" err="1">
                <a:solidFill>
                  <a:srgbClr val="FFFFFF"/>
                </a:solidFill>
              </a:rPr>
              <a:t>accuracy_score</a:t>
            </a:r>
            <a:r>
              <a:rPr lang="en-US" sz="1600" dirty="0">
                <a:solidFill>
                  <a:srgbClr val="FFFFFF"/>
                </a:solidFill>
              </a:rPr>
              <a:t> </a:t>
            </a:r>
            <a:r>
              <a:rPr lang="en-US" sz="1600" dirty="0" err="1">
                <a:solidFill>
                  <a:srgbClr val="FFFFFF"/>
                </a:solidFill>
              </a:rPr>
              <a:t>fonksiyonu</a:t>
            </a:r>
            <a:r>
              <a:rPr lang="tr-TR" sz="1600" dirty="0">
                <a:solidFill>
                  <a:srgbClr val="FFFFFF"/>
                </a:solidFill>
              </a:rPr>
              <a:t> </a:t>
            </a:r>
            <a:r>
              <a:rPr lang="en-US" sz="1600" dirty="0" err="1">
                <a:solidFill>
                  <a:srgbClr val="FFFFFF"/>
                </a:solidFill>
              </a:rPr>
              <a:t>ile</a:t>
            </a:r>
            <a:r>
              <a:rPr lang="en-US" sz="1600" dirty="0">
                <a:solidFill>
                  <a:srgbClr val="FFFFFF"/>
                </a:solidFill>
              </a:rPr>
              <a:t> </a:t>
            </a:r>
            <a:r>
              <a:rPr lang="en-US" sz="1600" dirty="0" err="1">
                <a:solidFill>
                  <a:srgbClr val="FFFFFF"/>
                </a:solidFill>
              </a:rPr>
              <a:t>modelin</a:t>
            </a:r>
            <a:r>
              <a:rPr lang="en-US" sz="1600" dirty="0">
                <a:solidFill>
                  <a:srgbClr val="FFFFFF"/>
                </a:solidFill>
              </a:rPr>
              <a:t> </a:t>
            </a:r>
            <a:r>
              <a:rPr lang="en-US" sz="1600" dirty="0" err="1">
                <a:solidFill>
                  <a:srgbClr val="FFFFFF"/>
                </a:solidFill>
              </a:rPr>
              <a:t>doğruluğu</a:t>
            </a:r>
            <a:r>
              <a:rPr lang="en-US" sz="1600" dirty="0">
                <a:solidFill>
                  <a:srgbClr val="FFFFFF"/>
                </a:solidFill>
              </a:rPr>
              <a:t> </a:t>
            </a:r>
            <a:r>
              <a:rPr lang="en-US" sz="1600" dirty="0" err="1">
                <a:solidFill>
                  <a:srgbClr val="FFFFFF"/>
                </a:solidFill>
              </a:rPr>
              <a:t>hesaplanmıştır</a:t>
            </a:r>
            <a:r>
              <a:rPr lang="en-US" sz="1600" dirty="0">
                <a:solidFill>
                  <a:srgbClr val="FFFFFF"/>
                </a:solidFill>
              </a:rPr>
              <a:t>. </a:t>
            </a:r>
            <a:endParaRPr lang="tr-TR" sz="1600" dirty="0">
              <a:solidFill>
                <a:srgbClr val="FFFFFF"/>
              </a:solidFill>
            </a:endParaRPr>
          </a:p>
          <a:p>
            <a:r>
              <a:rPr lang="en-US" sz="1600" dirty="0" err="1">
                <a:solidFill>
                  <a:srgbClr val="FFFFFF"/>
                </a:solidFill>
              </a:rPr>
              <a:t>Ayrıca</a:t>
            </a:r>
            <a:r>
              <a:rPr lang="en-US" sz="1600" dirty="0">
                <a:solidFill>
                  <a:srgbClr val="FFFFFF"/>
                </a:solidFill>
              </a:rPr>
              <a:t>, </a:t>
            </a:r>
            <a:r>
              <a:rPr lang="en-US" sz="1600" dirty="0" err="1">
                <a:solidFill>
                  <a:srgbClr val="FFFFFF"/>
                </a:solidFill>
              </a:rPr>
              <a:t>confusion_matrix</a:t>
            </a:r>
            <a:r>
              <a:rPr lang="en-US" sz="1600" dirty="0">
                <a:solidFill>
                  <a:srgbClr val="FFFFFF"/>
                </a:solidFill>
              </a:rPr>
              <a:t> </a:t>
            </a:r>
            <a:r>
              <a:rPr lang="en-US" sz="1600" dirty="0" err="1">
                <a:solidFill>
                  <a:srgbClr val="FFFFFF"/>
                </a:solidFill>
              </a:rPr>
              <a:t>fonksiyonu</a:t>
            </a:r>
            <a:r>
              <a:rPr lang="en-US" sz="1600" dirty="0">
                <a:solidFill>
                  <a:srgbClr val="FFFFFF"/>
                </a:solidFill>
              </a:rPr>
              <a:t> </a:t>
            </a:r>
            <a:r>
              <a:rPr lang="en-US" sz="1600" dirty="0" err="1">
                <a:solidFill>
                  <a:srgbClr val="FFFFFF"/>
                </a:solidFill>
              </a:rPr>
              <a:t>kullanılarak</a:t>
            </a:r>
            <a:r>
              <a:rPr lang="en-US" sz="1600" dirty="0">
                <a:solidFill>
                  <a:srgbClr val="FFFFFF"/>
                </a:solidFill>
              </a:rPr>
              <a:t> </a:t>
            </a:r>
            <a:r>
              <a:rPr lang="en-US" sz="1600" dirty="0" err="1">
                <a:solidFill>
                  <a:srgbClr val="FFFFFF"/>
                </a:solidFill>
              </a:rPr>
              <a:t>bir</a:t>
            </a:r>
            <a:r>
              <a:rPr lang="tr-TR" sz="1600" dirty="0">
                <a:solidFill>
                  <a:srgbClr val="FFFFFF"/>
                </a:solidFill>
              </a:rPr>
              <a:t> </a:t>
            </a:r>
            <a:r>
              <a:rPr lang="en-US" sz="1600" dirty="0" err="1">
                <a:solidFill>
                  <a:srgbClr val="FFFFFF"/>
                </a:solidFill>
              </a:rPr>
              <a:t>kafa</a:t>
            </a:r>
            <a:r>
              <a:rPr lang="en-US" sz="1600" dirty="0">
                <a:solidFill>
                  <a:srgbClr val="FFFFFF"/>
                </a:solidFill>
              </a:rPr>
              <a:t> </a:t>
            </a:r>
            <a:r>
              <a:rPr lang="en-US" sz="1600" dirty="0" err="1">
                <a:solidFill>
                  <a:srgbClr val="FFFFFF"/>
                </a:solidFill>
              </a:rPr>
              <a:t>karışıklığı</a:t>
            </a:r>
            <a:r>
              <a:rPr lang="en-US" sz="1600" dirty="0">
                <a:solidFill>
                  <a:srgbClr val="FFFFFF"/>
                </a:solidFill>
              </a:rPr>
              <a:t> </a:t>
            </a:r>
            <a:r>
              <a:rPr lang="en-US" sz="1600" dirty="0" err="1">
                <a:solidFill>
                  <a:srgbClr val="FFFFFF"/>
                </a:solidFill>
              </a:rPr>
              <a:t>matrisi</a:t>
            </a:r>
            <a:r>
              <a:rPr lang="en-US" sz="1600" dirty="0">
                <a:solidFill>
                  <a:srgbClr val="FFFFFF"/>
                </a:solidFill>
              </a:rPr>
              <a:t> </a:t>
            </a:r>
            <a:r>
              <a:rPr lang="en-US" sz="1600" dirty="0" err="1">
                <a:solidFill>
                  <a:srgbClr val="FFFFFF"/>
                </a:solidFill>
              </a:rPr>
              <a:t>oluşturulmuş</a:t>
            </a:r>
            <a:r>
              <a:rPr lang="en-US" sz="1600" dirty="0">
                <a:solidFill>
                  <a:srgbClr val="FFFFFF"/>
                </a:solidFill>
              </a:rPr>
              <a:t> </a:t>
            </a:r>
            <a:r>
              <a:rPr lang="en-US" sz="1600" dirty="0" err="1">
                <a:solidFill>
                  <a:srgbClr val="FFFFFF"/>
                </a:solidFill>
              </a:rPr>
              <a:t>ve</a:t>
            </a:r>
            <a:r>
              <a:rPr lang="en-US" sz="1600" dirty="0">
                <a:solidFill>
                  <a:srgbClr val="FFFFFF"/>
                </a:solidFill>
              </a:rPr>
              <a:t> </a:t>
            </a:r>
            <a:r>
              <a:rPr lang="en-US" sz="1600" dirty="0" err="1">
                <a:solidFill>
                  <a:srgbClr val="FFFFFF"/>
                </a:solidFill>
              </a:rPr>
              <a:t>bu</a:t>
            </a:r>
            <a:r>
              <a:rPr lang="en-US" sz="1600" dirty="0">
                <a:solidFill>
                  <a:srgbClr val="FFFFFF"/>
                </a:solidFill>
              </a:rPr>
              <a:t> </a:t>
            </a:r>
            <a:r>
              <a:rPr lang="en-US" sz="1600" dirty="0" err="1">
                <a:solidFill>
                  <a:srgbClr val="FFFFFF"/>
                </a:solidFill>
              </a:rPr>
              <a:t>matris</a:t>
            </a:r>
            <a:r>
              <a:rPr lang="en-US" sz="1600" dirty="0">
                <a:solidFill>
                  <a:srgbClr val="FFFFFF"/>
                </a:solidFill>
              </a:rPr>
              <a:t> seaborn </a:t>
            </a:r>
            <a:r>
              <a:rPr lang="en-US" sz="1600" dirty="0" err="1">
                <a:solidFill>
                  <a:srgbClr val="FFFFFF"/>
                </a:solidFill>
              </a:rPr>
              <a:t>kütüphanesinin</a:t>
            </a:r>
            <a:r>
              <a:rPr lang="en-US" sz="1600" dirty="0">
                <a:solidFill>
                  <a:srgbClr val="FFFFFF"/>
                </a:solidFill>
              </a:rPr>
              <a:t> heatmap</a:t>
            </a:r>
            <a:r>
              <a:rPr lang="tr-TR" sz="1600" dirty="0">
                <a:solidFill>
                  <a:srgbClr val="FFFFFF"/>
                </a:solidFill>
              </a:rPr>
              <a:t> </a:t>
            </a:r>
            <a:r>
              <a:rPr lang="en-US" sz="1600" dirty="0" err="1">
                <a:solidFill>
                  <a:srgbClr val="FFFFFF"/>
                </a:solidFill>
              </a:rPr>
              <a:t>fonksiyonu</a:t>
            </a:r>
            <a:r>
              <a:rPr lang="en-US" sz="1600" dirty="0">
                <a:solidFill>
                  <a:srgbClr val="FFFFFF"/>
                </a:solidFill>
              </a:rPr>
              <a:t> </a:t>
            </a:r>
            <a:r>
              <a:rPr lang="en-US" sz="1600" dirty="0" err="1">
                <a:solidFill>
                  <a:srgbClr val="FFFFFF"/>
                </a:solidFill>
              </a:rPr>
              <a:t>ile</a:t>
            </a:r>
            <a:r>
              <a:rPr lang="en-US" sz="1600" dirty="0">
                <a:solidFill>
                  <a:srgbClr val="FFFFFF"/>
                </a:solidFill>
              </a:rPr>
              <a:t> </a:t>
            </a:r>
            <a:r>
              <a:rPr lang="en-US" sz="1600" dirty="0" err="1">
                <a:solidFill>
                  <a:srgbClr val="FFFFFF"/>
                </a:solidFill>
              </a:rPr>
              <a:t>görselleştirilmiştir</a:t>
            </a:r>
            <a:r>
              <a:rPr lang="en-US" sz="1600" dirty="0">
                <a:solidFill>
                  <a:srgbClr val="FFFFFF"/>
                </a:solidFill>
              </a:rPr>
              <a:t>. </a:t>
            </a:r>
            <a:endParaRPr lang="tr-TR" sz="1600" dirty="0">
              <a:solidFill>
                <a:srgbClr val="FFFFFF"/>
              </a:solidFill>
            </a:endParaRPr>
          </a:p>
          <a:p>
            <a:r>
              <a:rPr lang="en-US" sz="1600" dirty="0">
                <a:solidFill>
                  <a:srgbClr val="FFFFFF"/>
                </a:solidFill>
              </a:rPr>
              <a:t>Bu </a:t>
            </a:r>
            <a:r>
              <a:rPr lang="en-US" sz="1600" dirty="0" err="1">
                <a:solidFill>
                  <a:srgbClr val="FFFFFF"/>
                </a:solidFill>
              </a:rPr>
              <a:t>görselleştirme</a:t>
            </a:r>
            <a:r>
              <a:rPr lang="en-US" sz="1600" dirty="0">
                <a:solidFill>
                  <a:srgbClr val="FFFFFF"/>
                </a:solidFill>
              </a:rPr>
              <a:t>, </a:t>
            </a:r>
            <a:r>
              <a:rPr lang="en-US" sz="1600" dirty="0" err="1">
                <a:solidFill>
                  <a:srgbClr val="FFFFFF"/>
                </a:solidFill>
              </a:rPr>
              <a:t>modelin</a:t>
            </a:r>
            <a:r>
              <a:rPr lang="en-US" sz="1600" dirty="0">
                <a:solidFill>
                  <a:srgbClr val="FFFFFF"/>
                </a:solidFill>
              </a:rPr>
              <a:t> hangi </a:t>
            </a:r>
            <a:r>
              <a:rPr lang="en-US" sz="1600" dirty="0" err="1">
                <a:solidFill>
                  <a:srgbClr val="FFFFFF"/>
                </a:solidFill>
              </a:rPr>
              <a:t>sınıfları</a:t>
            </a:r>
            <a:r>
              <a:rPr lang="en-US" sz="1600" dirty="0">
                <a:solidFill>
                  <a:srgbClr val="FFFFFF"/>
                </a:solidFill>
              </a:rPr>
              <a:t> </a:t>
            </a:r>
            <a:r>
              <a:rPr lang="en-US" sz="1600" dirty="0" err="1">
                <a:solidFill>
                  <a:srgbClr val="FFFFFF"/>
                </a:solidFill>
              </a:rPr>
              <a:t>doğru</a:t>
            </a:r>
            <a:r>
              <a:rPr lang="en-US" sz="1600" dirty="0">
                <a:solidFill>
                  <a:srgbClr val="FFFFFF"/>
                </a:solidFill>
              </a:rPr>
              <a:t> </a:t>
            </a:r>
            <a:r>
              <a:rPr lang="en-US" sz="1600" dirty="0" err="1">
                <a:solidFill>
                  <a:srgbClr val="FFFFFF"/>
                </a:solidFill>
              </a:rPr>
              <a:t>tahmin</a:t>
            </a:r>
            <a:r>
              <a:rPr lang="tr-TR" sz="1600" dirty="0">
                <a:solidFill>
                  <a:srgbClr val="FFFFFF"/>
                </a:solidFill>
              </a:rPr>
              <a:t> </a:t>
            </a:r>
            <a:r>
              <a:rPr lang="en-US" sz="1600" dirty="0" err="1">
                <a:solidFill>
                  <a:srgbClr val="FFFFFF"/>
                </a:solidFill>
              </a:rPr>
              <a:t>ettiğini</a:t>
            </a:r>
            <a:r>
              <a:rPr lang="en-US" sz="1600" dirty="0">
                <a:solidFill>
                  <a:srgbClr val="FFFFFF"/>
                </a:solidFill>
              </a:rPr>
              <a:t> </a:t>
            </a:r>
            <a:r>
              <a:rPr lang="en-US" sz="1600" dirty="0" err="1">
                <a:solidFill>
                  <a:srgbClr val="FFFFFF"/>
                </a:solidFill>
              </a:rPr>
              <a:t>ve</a:t>
            </a:r>
            <a:r>
              <a:rPr lang="en-US" sz="1600" dirty="0">
                <a:solidFill>
                  <a:srgbClr val="FFFFFF"/>
                </a:solidFill>
              </a:rPr>
              <a:t> hangi </a:t>
            </a:r>
            <a:r>
              <a:rPr lang="en-US" sz="1600" dirty="0" err="1">
                <a:solidFill>
                  <a:srgbClr val="FFFFFF"/>
                </a:solidFill>
              </a:rPr>
              <a:t>sınıflarda</a:t>
            </a:r>
            <a:r>
              <a:rPr lang="en-US" sz="1600" dirty="0">
                <a:solidFill>
                  <a:srgbClr val="FFFFFF"/>
                </a:solidFill>
              </a:rPr>
              <a:t> </a:t>
            </a:r>
            <a:r>
              <a:rPr lang="en-US" sz="1600" dirty="0" err="1">
                <a:solidFill>
                  <a:srgbClr val="FFFFFF"/>
                </a:solidFill>
              </a:rPr>
              <a:t>hata</a:t>
            </a:r>
            <a:r>
              <a:rPr lang="en-US" sz="1600" dirty="0">
                <a:solidFill>
                  <a:srgbClr val="FFFFFF"/>
                </a:solidFill>
              </a:rPr>
              <a:t> </a:t>
            </a:r>
            <a:r>
              <a:rPr lang="en-US" sz="1600" dirty="0" err="1">
                <a:solidFill>
                  <a:srgbClr val="FFFFFF"/>
                </a:solidFill>
              </a:rPr>
              <a:t>yaptığını</a:t>
            </a:r>
            <a:r>
              <a:rPr lang="en-US" sz="1600" dirty="0">
                <a:solidFill>
                  <a:srgbClr val="FFFFFF"/>
                </a:solidFill>
              </a:rPr>
              <a:t> net </a:t>
            </a:r>
            <a:r>
              <a:rPr lang="en-US" sz="1600" dirty="0" err="1">
                <a:solidFill>
                  <a:srgbClr val="FFFFFF"/>
                </a:solidFill>
              </a:rPr>
              <a:t>bir</a:t>
            </a:r>
            <a:r>
              <a:rPr lang="en-US" sz="1600" dirty="0">
                <a:solidFill>
                  <a:srgbClr val="FFFFFF"/>
                </a:solidFill>
              </a:rPr>
              <a:t> </a:t>
            </a:r>
            <a:r>
              <a:rPr lang="en-US" sz="1600" dirty="0" err="1">
                <a:solidFill>
                  <a:srgbClr val="FFFFFF"/>
                </a:solidFill>
              </a:rPr>
              <a:t>şekilde</a:t>
            </a:r>
            <a:r>
              <a:rPr lang="en-US" sz="1600" dirty="0">
                <a:solidFill>
                  <a:srgbClr val="FFFFFF"/>
                </a:solidFill>
              </a:rPr>
              <a:t> </a:t>
            </a:r>
            <a:r>
              <a:rPr lang="en-US" sz="1600" dirty="0" err="1">
                <a:solidFill>
                  <a:srgbClr val="FFFFFF"/>
                </a:solidFill>
              </a:rPr>
              <a:t>göstermektedir</a:t>
            </a:r>
            <a:r>
              <a:rPr lang="en-US" sz="1600" dirty="0">
                <a:solidFill>
                  <a:srgbClr val="FFFFFF"/>
                </a:solidFill>
              </a:rPr>
              <a:t>.</a:t>
            </a:r>
          </a:p>
        </p:txBody>
      </p:sp>
      <p:sp>
        <p:nvSpPr>
          <p:cNvPr id="14" name="Rectangle 13">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E2018074-FA98-CFD7-2ADF-43E6B4FC1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586" y="2329562"/>
            <a:ext cx="4412455" cy="1882205"/>
          </a:xfrm>
          <a:prstGeom prst="rect">
            <a:avLst/>
          </a:prstGeom>
        </p:spPr>
      </p:pic>
    </p:spTree>
    <p:extLst>
      <p:ext uri="{BB962C8B-B14F-4D97-AF65-F5344CB8AC3E}">
        <p14:creationId xmlns:p14="http://schemas.microsoft.com/office/powerpoint/2010/main" val="172258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DECF8E9-0464-7A25-5F89-A9FB37D54E58}"/>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tr-TR" dirty="0"/>
              <a:t>Sonuç</a:t>
            </a:r>
            <a:endParaRPr lang="en-US" dirty="0"/>
          </a:p>
        </p:txBody>
      </p:sp>
      <p:sp>
        <p:nvSpPr>
          <p:cNvPr id="12" name="Rectangle 11">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yazı tipi, diyagram içeren bir resim&#10;&#10;Açıklama otomatik olarak oluşturuldu">
            <a:extLst>
              <a:ext uri="{FF2B5EF4-FFF2-40B4-BE49-F238E27FC236}">
                <a16:creationId xmlns:a16="http://schemas.microsoft.com/office/drawing/2014/main" id="{8E61F9B0-3582-A77D-82FC-B53E09EB13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9516" y="1122807"/>
            <a:ext cx="5847183" cy="4297680"/>
          </a:xfrm>
          <a:prstGeom prst="rect">
            <a:avLst/>
          </a:prstGeom>
        </p:spPr>
      </p:pic>
    </p:spTree>
    <p:extLst>
      <p:ext uri="{BB962C8B-B14F-4D97-AF65-F5344CB8AC3E}">
        <p14:creationId xmlns:p14="http://schemas.microsoft.com/office/powerpoint/2010/main" val="3651836761"/>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TM03457510[[fn=Sabun]]</Template>
  <TotalTime>46</TotalTime>
  <Words>456</Words>
  <Application>Microsoft Office PowerPoint</Application>
  <PresentationFormat>Geniş ekran</PresentationFormat>
  <Paragraphs>26</Paragraphs>
  <Slides>8</Slides>
  <Notes>0</Notes>
  <HiddenSlides>0</HiddenSlides>
  <MMClips>0</MMClips>
  <ScaleCrop>false</ScaleCrop>
  <HeadingPairs>
    <vt:vector size="6" baseType="variant">
      <vt:variant>
        <vt:lpstr>Kullanılan Yazı Tipleri</vt:lpstr>
      </vt:variant>
      <vt:variant>
        <vt:i4>5</vt:i4>
      </vt:variant>
      <vt:variant>
        <vt:lpstr>Tema</vt:lpstr>
      </vt:variant>
      <vt:variant>
        <vt:i4>2</vt:i4>
      </vt:variant>
      <vt:variant>
        <vt:lpstr>Slayt Başlıkları</vt:lpstr>
      </vt:variant>
      <vt:variant>
        <vt:i4>8</vt:i4>
      </vt:variant>
    </vt:vector>
  </HeadingPairs>
  <TitlesOfParts>
    <vt:vector size="15" baseType="lpstr">
      <vt:lpstr>Aptos</vt:lpstr>
      <vt:lpstr>Arial</vt:lpstr>
      <vt:lpstr>Century Gothic</vt:lpstr>
      <vt:lpstr>Elephant</vt:lpstr>
      <vt:lpstr>Gill Sans MT</vt:lpstr>
      <vt:lpstr>BrushVTI</vt:lpstr>
      <vt:lpstr>Paket</vt:lpstr>
      <vt:lpstr>Siber Güvenlik İçin Veri Madenciliği Vize Ödevi Sunumu</vt:lpstr>
      <vt:lpstr>BİLGİLENDİRME:  </vt:lpstr>
      <vt:lpstr>Malware Traffic Analysis Knowledge Dataset 2019 (MTA-KDD'19) Analizi</vt:lpstr>
      <vt:lpstr>Kullanılan Kütüphaneler ve Amaçları</vt:lpstr>
      <vt:lpstr>Veri Ön İşleme ve Normalizasyon </vt:lpstr>
      <vt:lpstr>Model Seçimi ve Eğitimi</vt:lpstr>
      <vt:lpstr>Model Değerlendirmesi </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Siber Güvenlik İçin Veri Madenciliği Vize Ödevi Sunumu</dc:title>
  <dc:creator>MUZAFFER BIRINCI</dc:creator>
  <cp:lastModifiedBy>MUZAFFER BIRINCI</cp:lastModifiedBy>
  <cp:revision>3</cp:revision>
  <dcterms:created xsi:type="dcterms:W3CDTF">2023-11-30T16:41:31Z</dcterms:created>
  <dcterms:modified xsi:type="dcterms:W3CDTF">2023-11-30T17:37:00Z</dcterms:modified>
</cp:coreProperties>
</file>