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66" r:id="rId3"/>
    <p:sldId id="265" r:id="rId4"/>
    <p:sldId id="257" r:id="rId5"/>
    <p:sldId id="258" r:id="rId6"/>
    <p:sldId id="259" r:id="rId7"/>
    <p:sldId id="260" r:id="rId8"/>
    <p:sldId id="261" r:id="rId9"/>
    <p:sldId id="262" r:id="rId10"/>
    <p:sldId id="267" r:id="rId11"/>
    <p:sldId id="268" r:id="rId12"/>
    <p:sldId id="269" r:id="rId13"/>
    <p:sldId id="270" r:id="rId14"/>
    <p:sldId id="263" r:id="rId15"/>
    <p:sldId id="264"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DFE7E3A-5E94-4FD5-B042-E066B90CB0A8}">
          <p14:sldIdLst>
            <p14:sldId id="256"/>
            <p14:sldId id="266"/>
            <p14:sldId id="265"/>
          </p14:sldIdLst>
        </p14:section>
        <p14:section name="Untitled Section" id="{922B15F1-7742-456D-9832-5CF5C550EDF0}">
          <p14:sldIdLst>
            <p14:sldId id="257"/>
            <p14:sldId id="258"/>
            <p14:sldId id="259"/>
            <p14:sldId id="260"/>
            <p14:sldId id="261"/>
            <p14:sldId id="262"/>
            <p14:sldId id="267"/>
            <p14:sldId id="268"/>
            <p14:sldId id="269"/>
            <p14:sldId id="270"/>
            <p14:sldId id="263"/>
            <p14:sldId id="264"/>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2" d="100"/>
          <a:sy n="122" d="100"/>
        </p:scale>
        <p:origin x="11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0EDA79-3EF8-4205-BF1F-18696F23BAEB}"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BD2DFF8A-7DAD-486E-AFF5-49ABE4C7C8B0}">
      <dgm:prSet/>
      <dgm:spPr/>
      <dgm:t>
        <a:bodyPr/>
        <a:lstStyle/>
        <a:p>
          <a:r>
            <a:rPr lang="en-US" b="1"/>
            <a:t>TCP/IP</a:t>
          </a:r>
          <a:r>
            <a:rPr lang="zh-CN" b="1"/>
            <a:t>协议</a:t>
          </a:r>
          <a:endParaRPr lang="en-US"/>
        </a:p>
      </dgm:t>
    </dgm:pt>
    <dgm:pt modelId="{1E56BE2E-1E0B-43D0-8907-CCB8106ED017}" type="parTrans" cxnId="{3AD0A96D-D24C-45F8-A89A-39F6751853A8}">
      <dgm:prSet/>
      <dgm:spPr/>
      <dgm:t>
        <a:bodyPr/>
        <a:lstStyle/>
        <a:p>
          <a:endParaRPr lang="en-US"/>
        </a:p>
      </dgm:t>
    </dgm:pt>
    <dgm:pt modelId="{64115CC9-4626-48BD-AC88-584FF3DF90AA}" type="sibTrans" cxnId="{3AD0A96D-D24C-45F8-A89A-39F6751853A8}">
      <dgm:prSet/>
      <dgm:spPr/>
      <dgm:t>
        <a:bodyPr/>
        <a:lstStyle/>
        <a:p>
          <a:endParaRPr lang="en-US"/>
        </a:p>
      </dgm:t>
    </dgm:pt>
    <dgm:pt modelId="{EF1FEC03-13EB-4A2E-A91A-50EABF0F1FB8}">
      <dgm:prSet/>
      <dgm:spPr/>
      <dgm:t>
        <a:bodyPr/>
        <a:lstStyle/>
        <a:p>
          <a:r>
            <a:rPr lang="zh-CN" b="1"/>
            <a:t>什么是防火墙</a:t>
          </a:r>
          <a:endParaRPr lang="en-US"/>
        </a:p>
      </dgm:t>
    </dgm:pt>
    <dgm:pt modelId="{80FD3249-ADCC-4C02-A76D-64E24EBCA57D}" type="parTrans" cxnId="{24329501-76BA-4D49-A175-D3984035470D}">
      <dgm:prSet/>
      <dgm:spPr/>
      <dgm:t>
        <a:bodyPr/>
        <a:lstStyle/>
        <a:p>
          <a:endParaRPr lang="en-US"/>
        </a:p>
      </dgm:t>
    </dgm:pt>
    <dgm:pt modelId="{661C4F80-AF50-458F-A0BB-9C6103E858CC}" type="sibTrans" cxnId="{24329501-76BA-4D49-A175-D3984035470D}">
      <dgm:prSet/>
      <dgm:spPr/>
      <dgm:t>
        <a:bodyPr/>
        <a:lstStyle/>
        <a:p>
          <a:endParaRPr lang="en-US"/>
        </a:p>
      </dgm:t>
    </dgm:pt>
    <dgm:pt modelId="{46EBE84E-DF74-4DAA-9FA4-0AE5DBD769D1}">
      <dgm:prSet/>
      <dgm:spPr/>
      <dgm:t>
        <a:bodyPr/>
        <a:lstStyle/>
        <a:p>
          <a:r>
            <a:rPr lang="zh-CN" b="1"/>
            <a:t>安全域</a:t>
          </a:r>
          <a:endParaRPr lang="en-US"/>
        </a:p>
      </dgm:t>
    </dgm:pt>
    <dgm:pt modelId="{6EC92BAA-3A74-47D3-BCC2-E718C7F4A3C9}" type="parTrans" cxnId="{07F3F136-3088-41EA-9005-1B6A6965A029}">
      <dgm:prSet/>
      <dgm:spPr/>
      <dgm:t>
        <a:bodyPr/>
        <a:lstStyle/>
        <a:p>
          <a:endParaRPr lang="en-US"/>
        </a:p>
      </dgm:t>
    </dgm:pt>
    <dgm:pt modelId="{F02E9871-250A-4A5B-96E0-AF0527E66229}" type="sibTrans" cxnId="{07F3F136-3088-41EA-9005-1B6A6965A029}">
      <dgm:prSet/>
      <dgm:spPr/>
      <dgm:t>
        <a:bodyPr/>
        <a:lstStyle/>
        <a:p>
          <a:endParaRPr lang="en-US"/>
        </a:p>
      </dgm:t>
    </dgm:pt>
    <dgm:pt modelId="{085B7D93-99FC-46FE-B7DB-8CF2FFC7142C}">
      <dgm:prSet/>
      <dgm:spPr/>
      <dgm:t>
        <a:bodyPr/>
        <a:lstStyle/>
        <a:p>
          <a:r>
            <a:rPr lang="zh-CN" b="1"/>
            <a:t>流量型攻击之</a:t>
          </a:r>
          <a:r>
            <a:rPr lang="en-US" b="1"/>
            <a:t>SYN Flood</a:t>
          </a:r>
          <a:r>
            <a:rPr lang="zh-CN" b="1"/>
            <a:t>及防御</a:t>
          </a:r>
          <a:endParaRPr lang="en-US"/>
        </a:p>
      </dgm:t>
    </dgm:pt>
    <dgm:pt modelId="{FE45D7CC-3AD3-4366-BC2F-FCA6E66A23DF}" type="parTrans" cxnId="{CA4FCDE8-5D10-49CE-A754-AB17ABA34067}">
      <dgm:prSet/>
      <dgm:spPr/>
      <dgm:t>
        <a:bodyPr/>
        <a:lstStyle/>
        <a:p>
          <a:endParaRPr lang="en-US"/>
        </a:p>
      </dgm:t>
    </dgm:pt>
    <dgm:pt modelId="{345FAFFE-0B10-4144-AC4C-4E3AA5DA5A6B}" type="sibTrans" cxnId="{CA4FCDE8-5D10-49CE-A754-AB17ABA34067}">
      <dgm:prSet/>
      <dgm:spPr/>
      <dgm:t>
        <a:bodyPr/>
        <a:lstStyle/>
        <a:p>
          <a:endParaRPr lang="en-US"/>
        </a:p>
      </dgm:t>
    </dgm:pt>
    <dgm:pt modelId="{B819B79C-05EE-4474-97CF-36BDF7254A52}">
      <dgm:prSet/>
      <dgm:spPr/>
      <dgm:t>
        <a:bodyPr/>
        <a:lstStyle/>
        <a:p>
          <a:r>
            <a:rPr lang="zh-CN" b="1"/>
            <a:t>源</a:t>
          </a:r>
          <a:r>
            <a:rPr lang="en-US" b="1"/>
            <a:t>NAT</a:t>
          </a:r>
          <a:r>
            <a:rPr lang="zh-CN" b="1"/>
            <a:t>和</a:t>
          </a:r>
          <a:r>
            <a:rPr lang="en-US" b="1"/>
            <a:t>NAT Server</a:t>
          </a:r>
          <a:endParaRPr lang="en-US"/>
        </a:p>
      </dgm:t>
    </dgm:pt>
    <dgm:pt modelId="{9A668381-484D-4E5A-84BE-DECB2286165D}" type="parTrans" cxnId="{81EA365C-5441-4772-A27A-773CB8BBAC80}">
      <dgm:prSet/>
      <dgm:spPr/>
      <dgm:t>
        <a:bodyPr/>
        <a:lstStyle/>
        <a:p>
          <a:endParaRPr lang="en-US"/>
        </a:p>
      </dgm:t>
    </dgm:pt>
    <dgm:pt modelId="{E715AF75-7B69-44B2-A0E5-51BDAF1F0B0C}" type="sibTrans" cxnId="{81EA365C-5441-4772-A27A-773CB8BBAC80}">
      <dgm:prSet/>
      <dgm:spPr/>
      <dgm:t>
        <a:bodyPr/>
        <a:lstStyle/>
        <a:p>
          <a:endParaRPr lang="en-US"/>
        </a:p>
      </dgm:t>
    </dgm:pt>
    <dgm:pt modelId="{1DA15D89-6916-4856-B7E7-7A0D8E793425}" type="pres">
      <dgm:prSet presAssocID="{7E0EDA79-3EF8-4205-BF1F-18696F23BAEB}" presName="linear" presStyleCnt="0">
        <dgm:presLayoutVars>
          <dgm:animLvl val="lvl"/>
          <dgm:resizeHandles val="exact"/>
        </dgm:presLayoutVars>
      </dgm:prSet>
      <dgm:spPr/>
    </dgm:pt>
    <dgm:pt modelId="{0E49DF52-BA6D-4D1C-898C-76B8D8AA9660}" type="pres">
      <dgm:prSet presAssocID="{BD2DFF8A-7DAD-486E-AFF5-49ABE4C7C8B0}" presName="parentText" presStyleLbl="node1" presStyleIdx="0" presStyleCnt="5">
        <dgm:presLayoutVars>
          <dgm:chMax val="0"/>
          <dgm:bulletEnabled val="1"/>
        </dgm:presLayoutVars>
      </dgm:prSet>
      <dgm:spPr/>
    </dgm:pt>
    <dgm:pt modelId="{7C2DAA66-74DD-490D-9B9C-3FCFDC53CAA9}" type="pres">
      <dgm:prSet presAssocID="{64115CC9-4626-48BD-AC88-584FF3DF90AA}" presName="spacer" presStyleCnt="0"/>
      <dgm:spPr/>
    </dgm:pt>
    <dgm:pt modelId="{29B7B4DF-9505-4DBB-AF40-8C1A70DCA30A}" type="pres">
      <dgm:prSet presAssocID="{EF1FEC03-13EB-4A2E-A91A-50EABF0F1FB8}" presName="parentText" presStyleLbl="node1" presStyleIdx="1" presStyleCnt="5">
        <dgm:presLayoutVars>
          <dgm:chMax val="0"/>
          <dgm:bulletEnabled val="1"/>
        </dgm:presLayoutVars>
      </dgm:prSet>
      <dgm:spPr/>
    </dgm:pt>
    <dgm:pt modelId="{6A42D2D0-5646-4843-8671-FFEC9FDAFB3B}" type="pres">
      <dgm:prSet presAssocID="{661C4F80-AF50-458F-A0BB-9C6103E858CC}" presName="spacer" presStyleCnt="0"/>
      <dgm:spPr/>
    </dgm:pt>
    <dgm:pt modelId="{E5D75CF6-5EC4-41DC-9F03-A517107183BA}" type="pres">
      <dgm:prSet presAssocID="{46EBE84E-DF74-4DAA-9FA4-0AE5DBD769D1}" presName="parentText" presStyleLbl="node1" presStyleIdx="2" presStyleCnt="5">
        <dgm:presLayoutVars>
          <dgm:chMax val="0"/>
          <dgm:bulletEnabled val="1"/>
        </dgm:presLayoutVars>
      </dgm:prSet>
      <dgm:spPr/>
    </dgm:pt>
    <dgm:pt modelId="{2891A10C-1A9D-48A7-B617-F1C3365159AD}" type="pres">
      <dgm:prSet presAssocID="{F02E9871-250A-4A5B-96E0-AF0527E66229}" presName="spacer" presStyleCnt="0"/>
      <dgm:spPr/>
    </dgm:pt>
    <dgm:pt modelId="{A8EAADFE-5CBF-4886-8443-CBB12725DF3E}" type="pres">
      <dgm:prSet presAssocID="{085B7D93-99FC-46FE-B7DB-8CF2FFC7142C}" presName="parentText" presStyleLbl="node1" presStyleIdx="3" presStyleCnt="5">
        <dgm:presLayoutVars>
          <dgm:chMax val="0"/>
          <dgm:bulletEnabled val="1"/>
        </dgm:presLayoutVars>
      </dgm:prSet>
      <dgm:spPr/>
    </dgm:pt>
    <dgm:pt modelId="{897A6EF6-42D5-4FD7-9695-CCF8B0C96000}" type="pres">
      <dgm:prSet presAssocID="{345FAFFE-0B10-4144-AC4C-4E3AA5DA5A6B}" presName="spacer" presStyleCnt="0"/>
      <dgm:spPr/>
    </dgm:pt>
    <dgm:pt modelId="{F19EC9E2-1222-477B-BF03-CFA2C04A3E15}" type="pres">
      <dgm:prSet presAssocID="{B819B79C-05EE-4474-97CF-36BDF7254A52}" presName="parentText" presStyleLbl="node1" presStyleIdx="4" presStyleCnt="5">
        <dgm:presLayoutVars>
          <dgm:chMax val="0"/>
          <dgm:bulletEnabled val="1"/>
        </dgm:presLayoutVars>
      </dgm:prSet>
      <dgm:spPr/>
    </dgm:pt>
  </dgm:ptLst>
  <dgm:cxnLst>
    <dgm:cxn modelId="{24329501-76BA-4D49-A175-D3984035470D}" srcId="{7E0EDA79-3EF8-4205-BF1F-18696F23BAEB}" destId="{EF1FEC03-13EB-4A2E-A91A-50EABF0F1FB8}" srcOrd="1" destOrd="0" parTransId="{80FD3249-ADCC-4C02-A76D-64E24EBCA57D}" sibTransId="{661C4F80-AF50-458F-A0BB-9C6103E858CC}"/>
    <dgm:cxn modelId="{7A5BA101-6EEC-483D-8173-1EBB53F1AA1F}" type="presOf" srcId="{EF1FEC03-13EB-4A2E-A91A-50EABF0F1FB8}" destId="{29B7B4DF-9505-4DBB-AF40-8C1A70DCA30A}" srcOrd="0" destOrd="0" presId="urn:microsoft.com/office/officeart/2005/8/layout/vList2"/>
    <dgm:cxn modelId="{60BD2506-CADA-4FBE-BF6E-EF21BDA32529}" type="presOf" srcId="{085B7D93-99FC-46FE-B7DB-8CF2FFC7142C}" destId="{A8EAADFE-5CBF-4886-8443-CBB12725DF3E}" srcOrd="0" destOrd="0" presId="urn:microsoft.com/office/officeart/2005/8/layout/vList2"/>
    <dgm:cxn modelId="{BBC3AD12-4108-4E60-B217-7A9C135C32C1}" type="presOf" srcId="{7E0EDA79-3EF8-4205-BF1F-18696F23BAEB}" destId="{1DA15D89-6916-4856-B7E7-7A0D8E793425}" srcOrd="0" destOrd="0" presId="urn:microsoft.com/office/officeart/2005/8/layout/vList2"/>
    <dgm:cxn modelId="{07F3F136-3088-41EA-9005-1B6A6965A029}" srcId="{7E0EDA79-3EF8-4205-BF1F-18696F23BAEB}" destId="{46EBE84E-DF74-4DAA-9FA4-0AE5DBD769D1}" srcOrd="2" destOrd="0" parTransId="{6EC92BAA-3A74-47D3-BCC2-E718C7F4A3C9}" sibTransId="{F02E9871-250A-4A5B-96E0-AF0527E66229}"/>
    <dgm:cxn modelId="{81EA365C-5441-4772-A27A-773CB8BBAC80}" srcId="{7E0EDA79-3EF8-4205-BF1F-18696F23BAEB}" destId="{B819B79C-05EE-4474-97CF-36BDF7254A52}" srcOrd="4" destOrd="0" parTransId="{9A668381-484D-4E5A-84BE-DECB2286165D}" sibTransId="{E715AF75-7B69-44B2-A0E5-51BDAF1F0B0C}"/>
    <dgm:cxn modelId="{3AD0A96D-D24C-45F8-A89A-39F6751853A8}" srcId="{7E0EDA79-3EF8-4205-BF1F-18696F23BAEB}" destId="{BD2DFF8A-7DAD-486E-AFF5-49ABE4C7C8B0}" srcOrd="0" destOrd="0" parTransId="{1E56BE2E-1E0B-43D0-8907-CCB8106ED017}" sibTransId="{64115CC9-4626-48BD-AC88-584FF3DF90AA}"/>
    <dgm:cxn modelId="{3E1EAA8B-2F7F-42DE-9B31-4C8A6D33F85C}" type="presOf" srcId="{B819B79C-05EE-4474-97CF-36BDF7254A52}" destId="{F19EC9E2-1222-477B-BF03-CFA2C04A3E15}" srcOrd="0" destOrd="0" presId="urn:microsoft.com/office/officeart/2005/8/layout/vList2"/>
    <dgm:cxn modelId="{D4F853B3-FC0C-4EAB-9657-EDA7057CF7C7}" type="presOf" srcId="{46EBE84E-DF74-4DAA-9FA4-0AE5DBD769D1}" destId="{E5D75CF6-5EC4-41DC-9F03-A517107183BA}" srcOrd="0" destOrd="0" presId="urn:microsoft.com/office/officeart/2005/8/layout/vList2"/>
    <dgm:cxn modelId="{CA4FCDE8-5D10-49CE-A754-AB17ABA34067}" srcId="{7E0EDA79-3EF8-4205-BF1F-18696F23BAEB}" destId="{085B7D93-99FC-46FE-B7DB-8CF2FFC7142C}" srcOrd="3" destOrd="0" parTransId="{FE45D7CC-3AD3-4366-BC2F-FCA6E66A23DF}" sibTransId="{345FAFFE-0B10-4144-AC4C-4E3AA5DA5A6B}"/>
    <dgm:cxn modelId="{8A1D96F5-3B1D-4186-9103-C29F9DF3618A}" type="presOf" srcId="{BD2DFF8A-7DAD-486E-AFF5-49ABE4C7C8B0}" destId="{0E49DF52-BA6D-4D1C-898C-76B8D8AA9660}" srcOrd="0" destOrd="0" presId="urn:microsoft.com/office/officeart/2005/8/layout/vList2"/>
    <dgm:cxn modelId="{8C6171F1-8E1E-4881-9AE4-CDEEC4F91E53}" type="presParOf" srcId="{1DA15D89-6916-4856-B7E7-7A0D8E793425}" destId="{0E49DF52-BA6D-4D1C-898C-76B8D8AA9660}" srcOrd="0" destOrd="0" presId="urn:microsoft.com/office/officeart/2005/8/layout/vList2"/>
    <dgm:cxn modelId="{2F87436C-5022-4190-A4D8-FE462D9D0005}" type="presParOf" srcId="{1DA15D89-6916-4856-B7E7-7A0D8E793425}" destId="{7C2DAA66-74DD-490D-9B9C-3FCFDC53CAA9}" srcOrd="1" destOrd="0" presId="urn:microsoft.com/office/officeart/2005/8/layout/vList2"/>
    <dgm:cxn modelId="{35B64DA7-3B06-4353-8131-76CCA36CC347}" type="presParOf" srcId="{1DA15D89-6916-4856-B7E7-7A0D8E793425}" destId="{29B7B4DF-9505-4DBB-AF40-8C1A70DCA30A}" srcOrd="2" destOrd="0" presId="urn:microsoft.com/office/officeart/2005/8/layout/vList2"/>
    <dgm:cxn modelId="{21871AC8-1CBA-4168-BABE-5ACC1478A0A0}" type="presParOf" srcId="{1DA15D89-6916-4856-B7E7-7A0D8E793425}" destId="{6A42D2D0-5646-4843-8671-FFEC9FDAFB3B}" srcOrd="3" destOrd="0" presId="urn:microsoft.com/office/officeart/2005/8/layout/vList2"/>
    <dgm:cxn modelId="{F2E9E340-0DA5-4DDC-930C-207B4CA8806E}" type="presParOf" srcId="{1DA15D89-6916-4856-B7E7-7A0D8E793425}" destId="{E5D75CF6-5EC4-41DC-9F03-A517107183BA}" srcOrd="4" destOrd="0" presId="urn:microsoft.com/office/officeart/2005/8/layout/vList2"/>
    <dgm:cxn modelId="{24766BAE-669C-477C-A657-4F30EE90ADE5}" type="presParOf" srcId="{1DA15D89-6916-4856-B7E7-7A0D8E793425}" destId="{2891A10C-1A9D-48A7-B617-F1C3365159AD}" srcOrd="5" destOrd="0" presId="urn:microsoft.com/office/officeart/2005/8/layout/vList2"/>
    <dgm:cxn modelId="{80A9611B-64E7-4548-BB8E-D8449FB6EE95}" type="presParOf" srcId="{1DA15D89-6916-4856-B7E7-7A0D8E793425}" destId="{A8EAADFE-5CBF-4886-8443-CBB12725DF3E}" srcOrd="6" destOrd="0" presId="urn:microsoft.com/office/officeart/2005/8/layout/vList2"/>
    <dgm:cxn modelId="{0561A6A0-7950-432B-A4D1-AE15E303C611}" type="presParOf" srcId="{1DA15D89-6916-4856-B7E7-7A0D8E793425}" destId="{897A6EF6-42D5-4FD7-9695-CCF8B0C96000}" srcOrd="7" destOrd="0" presId="urn:microsoft.com/office/officeart/2005/8/layout/vList2"/>
    <dgm:cxn modelId="{71054E83-9150-440B-A64A-27670C5E114C}" type="presParOf" srcId="{1DA15D89-6916-4856-B7E7-7A0D8E793425}" destId="{F19EC9E2-1222-477B-BF03-CFA2C04A3E15}"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DC45B8A-31DD-4BA0-8257-63A6C649CB9A}"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29139ED3-3B79-47AF-9164-AA1BF7677778}">
      <dgm:prSet/>
      <dgm:spPr/>
      <dgm:t>
        <a:bodyPr/>
        <a:lstStyle/>
        <a:p>
          <a:r>
            <a:rPr lang="zh-CN"/>
            <a:t>从防火墙的发展历史中我们可以看到以下三个最主要的特点： </a:t>
          </a:r>
          <a:endParaRPr lang="en-US"/>
        </a:p>
      </dgm:t>
    </dgm:pt>
    <dgm:pt modelId="{5BE5A183-500F-4231-8AEC-644B0484B3FA}" type="parTrans" cxnId="{00B9133E-ACB9-4427-8C53-D80E9B223CF5}">
      <dgm:prSet/>
      <dgm:spPr/>
      <dgm:t>
        <a:bodyPr/>
        <a:lstStyle/>
        <a:p>
          <a:endParaRPr lang="en-US"/>
        </a:p>
      </dgm:t>
    </dgm:pt>
    <dgm:pt modelId="{A531B6FE-8911-448E-B46C-88383BE04ED0}" type="sibTrans" cxnId="{00B9133E-ACB9-4427-8C53-D80E9B223CF5}">
      <dgm:prSet/>
      <dgm:spPr/>
      <dgm:t>
        <a:bodyPr/>
        <a:lstStyle/>
        <a:p>
          <a:endParaRPr lang="en-US"/>
        </a:p>
      </dgm:t>
    </dgm:pt>
    <dgm:pt modelId="{FA62E813-3B5F-4BB1-9034-FCD4FE6993C3}">
      <dgm:prSet/>
      <dgm:spPr/>
      <dgm:t>
        <a:bodyPr/>
        <a:lstStyle/>
        <a:p>
          <a:r>
            <a:rPr lang="zh-CN"/>
            <a:t>第一点是访问控制越来越精确。从最初的简单访问控制，到基于会话的访问控制，再到下一代防火墙上基于应用、用户和内容来做访问控制，都是为了实现更有效更精确地访问控制。 </a:t>
          </a:r>
          <a:endParaRPr lang="en-US"/>
        </a:p>
      </dgm:t>
    </dgm:pt>
    <dgm:pt modelId="{2F07F99D-0421-4AAE-95E9-A0216F143FC7}" type="parTrans" cxnId="{57FE7F86-6691-44E9-AF07-834DEA20CC41}">
      <dgm:prSet/>
      <dgm:spPr/>
      <dgm:t>
        <a:bodyPr/>
        <a:lstStyle/>
        <a:p>
          <a:endParaRPr lang="en-US"/>
        </a:p>
      </dgm:t>
    </dgm:pt>
    <dgm:pt modelId="{FB34BC65-06DF-4099-9CCC-2E939E9C5FFB}" type="sibTrans" cxnId="{57FE7F86-6691-44E9-AF07-834DEA20CC41}">
      <dgm:prSet/>
      <dgm:spPr/>
      <dgm:t>
        <a:bodyPr/>
        <a:lstStyle/>
        <a:p>
          <a:endParaRPr lang="en-US"/>
        </a:p>
      </dgm:t>
    </dgm:pt>
    <dgm:pt modelId="{3AD33619-7F64-419D-A491-7D8FF59071B5}">
      <dgm:prSet/>
      <dgm:spPr/>
      <dgm:t>
        <a:bodyPr/>
        <a:lstStyle/>
        <a:p>
          <a:r>
            <a:rPr lang="zh-CN" dirty="0"/>
            <a:t>第二点是防护能力越来越强。从早期的隔离功能，到逐渐增加了入侵检测、防病毒、</a:t>
          </a:r>
          <a:r>
            <a:rPr lang="en-US" dirty="0"/>
            <a:t>URL</a:t>
          </a:r>
          <a:r>
            <a:rPr lang="zh-CN" dirty="0"/>
            <a:t>过滤、应用程序控制、邮件过滤等功能，防护手段越来越多，防护的范围也越来越广。 </a:t>
          </a:r>
          <a:endParaRPr lang="en-US" dirty="0"/>
        </a:p>
      </dgm:t>
    </dgm:pt>
    <dgm:pt modelId="{455AB291-9C2A-4B36-AF31-A65D29CF7BCD}" type="parTrans" cxnId="{AF0EDD55-A09A-4FAB-8C58-981A00C66594}">
      <dgm:prSet/>
      <dgm:spPr/>
      <dgm:t>
        <a:bodyPr/>
        <a:lstStyle/>
        <a:p>
          <a:endParaRPr lang="en-US"/>
        </a:p>
      </dgm:t>
    </dgm:pt>
    <dgm:pt modelId="{6FD664E0-CB2B-405B-AD18-0F44FB05FA9E}" type="sibTrans" cxnId="{AF0EDD55-A09A-4FAB-8C58-981A00C66594}">
      <dgm:prSet/>
      <dgm:spPr/>
      <dgm:t>
        <a:bodyPr/>
        <a:lstStyle/>
        <a:p>
          <a:endParaRPr lang="en-US"/>
        </a:p>
      </dgm:t>
    </dgm:pt>
    <dgm:pt modelId="{90304132-EDE3-4811-A026-BBA9241AB929}">
      <dgm:prSet/>
      <dgm:spPr/>
      <dgm:t>
        <a:bodyPr/>
        <a:lstStyle/>
        <a:p>
          <a:r>
            <a:rPr lang="zh-CN" dirty="0"/>
            <a:t>第三点是性能越来越高。随着网络中业务流量爆炸式增长，对性能的需求也越来越高，各个防火墙厂商通过对硬件和软件架构的不断改进，使防火墙的处理性能与业务流量相匹配。 </a:t>
          </a:r>
          <a:endParaRPr lang="en-US" dirty="0"/>
        </a:p>
      </dgm:t>
    </dgm:pt>
    <dgm:pt modelId="{3DE7CB38-6CF5-497A-A6FB-33D952CE7576}" type="parTrans" cxnId="{E70127BE-0E71-468A-91A8-A5665787ABF8}">
      <dgm:prSet/>
      <dgm:spPr/>
      <dgm:t>
        <a:bodyPr/>
        <a:lstStyle/>
        <a:p>
          <a:endParaRPr lang="en-US"/>
        </a:p>
      </dgm:t>
    </dgm:pt>
    <dgm:pt modelId="{B562C661-3AD9-4911-BFFA-7B1B8F95D797}" type="sibTrans" cxnId="{E70127BE-0E71-468A-91A8-A5665787ABF8}">
      <dgm:prSet/>
      <dgm:spPr/>
      <dgm:t>
        <a:bodyPr/>
        <a:lstStyle/>
        <a:p>
          <a:endParaRPr lang="en-US"/>
        </a:p>
      </dgm:t>
    </dgm:pt>
    <dgm:pt modelId="{819AFA26-3329-4FDD-8CE7-9B7CA888EF67}" type="pres">
      <dgm:prSet presAssocID="{4DC45B8A-31DD-4BA0-8257-63A6C649CB9A}" presName="linear" presStyleCnt="0">
        <dgm:presLayoutVars>
          <dgm:animLvl val="lvl"/>
          <dgm:resizeHandles val="exact"/>
        </dgm:presLayoutVars>
      </dgm:prSet>
      <dgm:spPr/>
    </dgm:pt>
    <dgm:pt modelId="{B31724D9-60BD-4039-AA3B-44DEAB4F8E81}" type="pres">
      <dgm:prSet presAssocID="{29139ED3-3B79-47AF-9164-AA1BF7677778}" presName="parentText" presStyleLbl="node1" presStyleIdx="0" presStyleCnt="4">
        <dgm:presLayoutVars>
          <dgm:chMax val="0"/>
          <dgm:bulletEnabled val="1"/>
        </dgm:presLayoutVars>
      </dgm:prSet>
      <dgm:spPr/>
    </dgm:pt>
    <dgm:pt modelId="{A04D21F6-6A61-4956-8D60-8260A4067093}" type="pres">
      <dgm:prSet presAssocID="{A531B6FE-8911-448E-B46C-88383BE04ED0}" presName="spacer" presStyleCnt="0"/>
      <dgm:spPr/>
    </dgm:pt>
    <dgm:pt modelId="{5B90356F-1076-467E-A79E-5ADF75AB796E}" type="pres">
      <dgm:prSet presAssocID="{FA62E813-3B5F-4BB1-9034-FCD4FE6993C3}" presName="parentText" presStyleLbl="node1" presStyleIdx="1" presStyleCnt="4">
        <dgm:presLayoutVars>
          <dgm:chMax val="0"/>
          <dgm:bulletEnabled val="1"/>
        </dgm:presLayoutVars>
      </dgm:prSet>
      <dgm:spPr/>
    </dgm:pt>
    <dgm:pt modelId="{660163EE-8122-425C-A295-52911D0A68E5}" type="pres">
      <dgm:prSet presAssocID="{FB34BC65-06DF-4099-9CCC-2E939E9C5FFB}" presName="spacer" presStyleCnt="0"/>
      <dgm:spPr/>
    </dgm:pt>
    <dgm:pt modelId="{BA9ACD06-97E5-4C0A-B5CE-578BA60E154E}" type="pres">
      <dgm:prSet presAssocID="{3AD33619-7F64-419D-A491-7D8FF59071B5}" presName="parentText" presStyleLbl="node1" presStyleIdx="2" presStyleCnt="4">
        <dgm:presLayoutVars>
          <dgm:chMax val="0"/>
          <dgm:bulletEnabled val="1"/>
        </dgm:presLayoutVars>
      </dgm:prSet>
      <dgm:spPr/>
    </dgm:pt>
    <dgm:pt modelId="{CD41A529-FD65-424A-B5BE-2AB4E4B70DE9}" type="pres">
      <dgm:prSet presAssocID="{6FD664E0-CB2B-405B-AD18-0F44FB05FA9E}" presName="spacer" presStyleCnt="0"/>
      <dgm:spPr/>
    </dgm:pt>
    <dgm:pt modelId="{28D5AD90-2849-4A50-91C4-C4AB12BA8929}" type="pres">
      <dgm:prSet presAssocID="{90304132-EDE3-4811-A026-BBA9241AB929}" presName="parentText" presStyleLbl="node1" presStyleIdx="3" presStyleCnt="4">
        <dgm:presLayoutVars>
          <dgm:chMax val="0"/>
          <dgm:bulletEnabled val="1"/>
        </dgm:presLayoutVars>
      </dgm:prSet>
      <dgm:spPr/>
    </dgm:pt>
  </dgm:ptLst>
  <dgm:cxnLst>
    <dgm:cxn modelId="{00B9133E-ACB9-4427-8C53-D80E9B223CF5}" srcId="{4DC45B8A-31DD-4BA0-8257-63A6C649CB9A}" destId="{29139ED3-3B79-47AF-9164-AA1BF7677778}" srcOrd="0" destOrd="0" parTransId="{5BE5A183-500F-4231-8AEC-644B0484B3FA}" sibTransId="{A531B6FE-8911-448E-B46C-88383BE04ED0}"/>
    <dgm:cxn modelId="{ADA3693E-003C-4C0F-A431-3B7FA5E47FB0}" type="presOf" srcId="{4DC45B8A-31DD-4BA0-8257-63A6C649CB9A}" destId="{819AFA26-3329-4FDD-8CE7-9B7CA888EF67}" srcOrd="0" destOrd="0" presId="urn:microsoft.com/office/officeart/2005/8/layout/vList2"/>
    <dgm:cxn modelId="{04979463-E194-4EA9-AC1B-B490F4152FF3}" type="presOf" srcId="{FA62E813-3B5F-4BB1-9034-FCD4FE6993C3}" destId="{5B90356F-1076-467E-A79E-5ADF75AB796E}" srcOrd="0" destOrd="0" presId="urn:microsoft.com/office/officeart/2005/8/layout/vList2"/>
    <dgm:cxn modelId="{AF0EDD55-A09A-4FAB-8C58-981A00C66594}" srcId="{4DC45B8A-31DD-4BA0-8257-63A6C649CB9A}" destId="{3AD33619-7F64-419D-A491-7D8FF59071B5}" srcOrd="2" destOrd="0" parTransId="{455AB291-9C2A-4B36-AF31-A65D29CF7BCD}" sibTransId="{6FD664E0-CB2B-405B-AD18-0F44FB05FA9E}"/>
    <dgm:cxn modelId="{DF7D5F79-D0C1-4E8B-A4F1-778C14D28F6B}" type="presOf" srcId="{90304132-EDE3-4811-A026-BBA9241AB929}" destId="{28D5AD90-2849-4A50-91C4-C4AB12BA8929}" srcOrd="0" destOrd="0" presId="urn:microsoft.com/office/officeart/2005/8/layout/vList2"/>
    <dgm:cxn modelId="{57FE7F86-6691-44E9-AF07-834DEA20CC41}" srcId="{4DC45B8A-31DD-4BA0-8257-63A6C649CB9A}" destId="{FA62E813-3B5F-4BB1-9034-FCD4FE6993C3}" srcOrd="1" destOrd="0" parTransId="{2F07F99D-0421-4AAE-95E9-A0216F143FC7}" sibTransId="{FB34BC65-06DF-4099-9CCC-2E939E9C5FFB}"/>
    <dgm:cxn modelId="{212FC5A7-59D4-4280-84B7-E10045D05CB4}" type="presOf" srcId="{29139ED3-3B79-47AF-9164-AA1BF7677778}" destId="{B31724D9-60BD-4039-AA3B-44DEAB4F8E81}" srcOrd="0" destOrd="0" presId="urn:microsoft.com/office/officeart/2005/8/layout/vList2"/>
    <dgm:cxn modelId="{224B37A9-9D43-450A-A266-D887F4BF11F2}" type="presOf" srcId="{3AD33619-7F64-419D-A491-7D8FF59071B5}" destId="{BA9ACD06-97E5-4C0A-B5CE-578BA60E154E}" srcOrd="0" destOrd="0" presId="urn:microsoft.com/office/officeart/2005/8/layout/vList2"/>
    <dgm:cxn modelId="{E70127BE-0E71-468A-91A8-A5665787ABF8}" srcId="{4DC45B8A-31DD-4BA0-8257-63A6C649CB9A}" destId="{90304132-EDE3-4811-A026-BBA9241AB929}" srcOrd="3" destOrd="0" parTransId="{3DE7CB38-6CF5-497A-A6FB-33D952CE7576}" sibTransId="{B562C661-3AD9-4911-BFFA-7B1B8F95D797}"/>
    <dgm:cxn modelId="{27D617AD-EE4A-4E83-BF58-1D8196CCC35E}" type="presParOf" srcId="{819AFA26-3329-4FDD-8CE7-9B7CA888EF67}" destId="{B31724D9-60BD-4039-AA3B-44DEAB4F8E81}" srcOrd="0" destOrd="0" presId="urn:microsoft.com/office/officeart/2005/8/layout/vList2"/>
    <dgm:cxn modelId="{5BDDF327-B72C-492D-B88E-94F39A6E0391}" type="presParOf" srcId="{819AFA26-3329-4FDD-8CE7-9B7CA888EF67}" destId="{A04D21F6-6A61-4956-8D60-8260A4067093}" srcOrd="1" destOrd="0" presId="urn:microsoft.com/office/officeart/2005/8/layout/vList2"/>
    <dgm:cxn modelId="{A452E48C-3D71-4036-A74B-948DE376523B}" type="presParOf" srcId="{819AFA26-3329-4FDD-8CE7-9B7CA888EF67}" destId="{5B90356F-1076-467E-A79E-5ADF75AB796E}" srcOrd="2" destOrd="0" presId="urn:microsoft.com/office/officeart/2005/8/layout/vList2"/>
    <dgm:cxn modelId="{4432B974-E2C6-43DA-ADEA-3C9110AF77EE}" type="presParOf" srcId="{819AFA26-3329-4FDD-8CE7-9B7CA888EF67}" destId="{660163EE-8122-425C-A295-52911D0A68E5}" srcOrd="3" destOrd="0" presId="urn:microsoft.com/office/officeart/2005/8/layout/vList2"/>
    <dgm:cxn modelId="{897BDB4D-050E-4888-9DD2-0444F479B9E3}" type="presParOf" srcId="{819AFA26-3329-4FDD-8CE7-9B7CA888EF67}" destId="{BA9ACD06-97E5-4C0A-B5CE-578BA60E154E}" srcOrd="4" destOrd="0" presId="urn:microsoft.com/office/officeart/2005/8/layout/vList2"/>
    <dgm:cxn modelId="{09A5574A-2F6B-490E-888E-A9A277EF811C}" type="presParOf" srcId="{819AFA26-3329-4FDD-8CE7-9B7CA888EF67}" destId="{CD41A529-FD65-424A-B5BE-2AB4E4B70DE9}" srcOrd="5" destOrd="0" presId="urn:microsoft.com/office/officeart/2005/8/layout/vList2"/>
    <dgm:cxn modelId="{2F6A1C4B-9146-46EB-849D-B28747B7AD11}" type="presParOf" srcId="{819AFA26-3329-4FDD-8CE7-9B7CA888EF67}" destId="{28D5AD90-2849-4A50-91C4-C4AB12BA8929}"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49DF52-BA6D-4D1C-898C-76B8D8AA9660}">
      <dsp:nvSpPr>
        <dsp:cNvPr id="0" name=""/>
        <dsp:cNvSpPr/>
      </dsp:nvSpPr>
      <dsp:spPr>
        <a:xfrm>
          <a:off x="0" y="47662"/>
          <a:ext cx="6492875" cy="92137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b="1" kern="1200"/>
            <a:t>TCP/IP</a:t>
          </a:r>
          <a:r>
            <a:rPr lang="zh-CN" sz="3500" b="1" kern="1200"/>
            <a:t>协议</a:t>
          </a:r>
          <a:endParaRPr lang="en-US" sz="3500" kern="1200"/>
        </a:p>
      </dsp:txBody>
      <dsp:txXfrm>
        <a:off x="44978" y="92640"/>
        <a:ext cx="6402919" cy="831418"/>
      </dsp:txXfrm>
    </dsp:sp>
    <dsp:sp modelId="{29B7B4DF-9505-4DBB-AF40-8C1A70DCA30A}">
      <dsp:nvSpPr>
        <dsp:cNvPr id="0" name=""/>
        <dsp:cNvSpPr/>
      </dsp:nvSpPr>
      <dsp:spPr>
        <a:xfrm>
          <a:off x="0" y="1069837"/>
          <a:ext cx="6492875" cy="921374"/>
        </a:xfrm>
        <a:prstGeom prst="round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zh-CN" sz="3500" b="1" kern="1200"/>
            <a:t>什么是防火墙</a:t>
          </a:r>
          <a:endParaRPr lang="en-US" sz="3500" kern="1200"/>
        </a:p>
      </dsp:txBody>
      <dsp:txXfrm>
        <a:off x="44978" y="1114815"/>
        <a:ext cx="6402919" cy="831418"/>
      </dsp:txXfrm>
    </dsp:sp>
    <dsp:sp modelId="{E5D75CF6-5EC4-41DC-9F03-A517107183BA}">
      <dsp:nvSpPr>
        <dsp:cNvPr id="0" name=""/>
        <dsp:cNvSpPr/>
      </dsp:nvSpPr>
      <dsp:spPr>
        <a:xfrm>
          <a:off x="0" y="2092012"/>
          <a:ext cx="6492875" cy="921374"/>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zh-CN" sz="3500" b="1" kern="1200"/>
            <a:t>安全域</a:t>
          </a:r>
          <a:endParaRPr lang="en-US" sz="3500" kern="1200"/>
        </a:p>
      </dsp:txBody>
      <dsp:txXfrm>
        <a:off x="44978" y="2136990"/>
        <a:ext cx="6402919" cy="831418"/>
      </dsp:txXfrm>
    </dsp:sp>
    <dsp:sp modelId="{A8EAADFE-5CBF-4886-8443-CBB12725DF3E}">
      <dsp:nvSpPr>
        <dsp:cNvPr id="0" name=""/>
        <dsp:cNvSpPr/>
      </dsp:nvSpPr>
      <dsp:spPr>
        <a:xfrm>
          <a:off x="0" y="3114187"/>
          <a:ext cx="6492875" cy="921374"/>
        </a:xfrm>
        <a:prstGeom prst="round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zh-CN" sz="3500" b="1" kern="1200"/>
            <a:t>流量型攻击之</a:t>
          </a:r>
          <a:r>
            <a:rPr lang="en-US" sz="3500" b="1" kern="1200"/>
            <a:t>SYN Flood</a:t>
          </a:r>
          <a:r>
            <a:rPr lang="zh-CN" sz="3500" b="1" kern="1200"/>
            <a:t>及防御</a:t>
          </a:r>
          <a:endParaRPr lang="en-US" sz="3500" kern="1200"/>
        </a:p>
      </dsp:txBody>
      <dsp:txXfrm>
        <a:off x="44978" y="3159165"/>
        <a:ext cx="6402919" cy="831418"/>
      </dsp:txXfrm>
    </dsp:sp>
    <dsp:sp modelId="{F19EC9E2-1222-477B-BF03-CFA2C04A3E15}">
      <dsp:nvSpPr>
        <dsp:cNvPr id="0" name=""/>
        <dsp:cNvSpPr/>
      </dsp:nvSpPr>
      <dsp:spPr>
        <a:xfrm>
          <a:off x="0" y="4136362"/>
          <a:ext cx="6492875" cy="921374"/>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zh-CN" sz="3500" b="1" kern="1200"/>
            <a:t>源</a:t>
          </a:r>
          <a:r>
            <a:rPr lang="en-US" sz="3500" b="1" kern="1200"/>
            <a:t>NAT</a:t>
          </a:r>
          <a:r>
            <a:rPr lang="zh-CN" sz="3500" b="1" kern="1200"/>
            <a:t>和</a:t>
          </a:r>
          <a:r>
            <a:rPr lang="en-US" sz="3500" b="1" kern="1200"/>
            <a:t>NAT Server</a:t>
          </a:r>
          <a:endParaRPr lang="en-US" sz="3500" kern="1200"/>
        </a:p>
      </dsp:txBody>
      <dsp:txXfrm>
        <a:off x="44978" y="4181340"/>
        <a:ext cx="6402919" cy="8314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1724D9-60BD-4039-AA3B-44DEAB4F8E81}">
      <dsp:nvSpPr>
        <dsp:cNvPr id="0" name=""/>
        <dsp:cNvSpPr/>
      </dsp:nvSpPr>
      <dsp:spPr>
        <a:xfrm>
          <a:off x="0" y="119109"/>
          <a:ext cx="7315200" cy="1034901"/>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zh-CN" sz="1700" kern="1200"/>
            <a:t>从防火墙的发展历史中我们可以看到以下三个最主要的特点： </a:t>
          </a:r>
          <a:endParaRPr lang="en-US" sz="1700" kern="1200"/>
        </a:p>
      </dsp:txBody>
      <dsp:txXfrm>
        <a:off x="50520" y="169629"/>
        <a:ext cx="7214160" cy="933861"/>
      </dsp:txXfrm>
    </dsp:sp>
    <dsp:sp modelId="{5B90356F-1076-467E-A79E-5ADF75AB796E}">
      <dsp:nvSpPr>
        <dsp:cNvPr id="0" name=""/>
        <dsp:cNvSpPr/>
      </dsp:nvSpPr>
      <dsp:spPr>
        <a:xfrm>
          <a:off x="0" y="1202971"/>
          <a:ext cx="7315200" cy="1034901"/>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zh-CN" sz="1700" kern="1200"/>
            <a:t>第一点是访问控制越来越精确。从最初的简单访问控制，到基于会话的访问控制，再到下一代防火墙上基于应用、用户和内容来做访问控制，都是为了实现更有效更精确地访问控制。 </a:t>
          </a:r>
          <a:endParaRPr lang="en-US" sz="1700" kern="1200"/>
        </a:p>
      </dsp:txBody>
      <dsp:txXfrm>
        <a:off x="50520" y="1253491"/>
        <a:ext cx="7214160" cy="933861"/>
      </dsp:txXfrm>
    </dsp:sp>
    <dsp:sp modelId="{BA9ACD06-97E5-4C0A-B5CE-578BA60E154E}">
      <dsp:nvSpPr>
        <dsp:cNvPr id="0" name=""/>
        <dsp:cNvSpPr/>
      </dsp:nvSpPr>
      <dsp:spPr>
        <a:xfrm>
          <a:off x="0" y="2286833"/>
          <a:ext cx="7315200" cy="1034901"/>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zh-CN" sz="1700" kern="1200" dirty="0"/>
            <a:t>第二点是防护能力越来越强。从早期的隔离功能，到逐渐增加了入侵检测、防病毒、</a:t>
          </a:r>
          <a:r>
            <a:rPr lang="en-US" sz="1700" kern="1200" dirty="0"/>
            <a:t>URL</a:t>
          </a:r>
          <a:r>
            <a:rPr lang="zh-CN" sz="1700" kern="1200" dirty="0"/>
            <a:t>过滤、应用程序控制、邮件过滤等功能，防护手段越来越多，防护的范围也越来越广。 </a:t>
          </a:r>
          <a:endParaRPr lang="en-US" sz="1700" kern="1200" dirty="0"/>
        </a:p>
      </dsp:txBody>
      <dsp:txXfrm>
        <a:off x="50520" y="2337353"/>
        <a:ext cx="7214160" cy="933861"/>
      </dsp:txXfrm>
    </dsp:sp>
    <dsp:sp modelId="{28D5AD90-2849-4A50-91C4-C4AB12BA8929}">
      <dsp:nvSpPr>
        <dsp:cNvPr id="0" name=""/>
        <dsp:cNvSpPr/>
      </dsp:nvSpPr>
      <dsp:spPr>
        <a:xfrm>
          <a:off x="0" y="3370694"/>
          <a:ext cx="7315200" cy="1034901"/>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zh-CN" sz="1700" kern="1200" dirty="0"/>
            <a:t>第三点是性能越来越高。随着网络中业务流量爆炸式增长，对性能的需求也越来越高，各个防火墙厂商通过对硬件和软件架构的不断改进，使防火墙的处理性能与业务流量相匹配。 </a:t>
          </a:r>
          <a:endParaRPr lang="en-US" sz="1700" kern="1200" dirty="0"/>
        </a:p>
      </dsp:txBody>
      <dsp:txXfrm>
        <a:off x="50520" y="3421214"/>
        <a:ext cx="7214160" cy="93386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A632E7-111F-490A-9F3E-D9F028641DCE}" type="datetimeFigureOut">
              <a:rPr lang="en-US" smtClean="0"/>
              <a:t>9/2/2019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DF26B5-0F34-4F39-8398-446553BC7897}" type="slidenum">
              <a:rPr lang="en-US" smtClean="0"/>
              <a:t>‹#›</a:t>
            </a:fld>
            <a:endParaRPr lang="en-US"/>
          </a:p>
        </p:txBody>
      </p:sp>
    </p:spTree>
    <p:extLst>
      <p:ext uri="{BB962C8B-B14F-4D97-AF65-F5344CB8AC3E}">
        <p14:creationId xmlns:p14="http://schemas.microsoft.com/office/powerpoint/2010/main" val="39675272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DF26B5-0F34-4F39-8398-446553BC7897}" type="slidenum">
              <a:rPr lang="en-US" smtClean="0"/>
              <a:t>2</a:t>
            </a:fld>
            <a:endParaRPr lang="en-US"/>
          </a:p>
        </p:txBody>
      </p:sp>
    </p:spTree>
    <p:extLst>
      <p:ext uri="{BB962C8B-B14F-4D97-AF65-F5344CB8AC3E}">
        <p14:creationId xmlns:p14="http://schemas.microsoft.com/office/powerpoint/2010/main" val="4207109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2F5C-1C0E-4340-A398-EF5C214CCF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7D96B2-14B0-4C4E-A5F3-42B780C175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E1AB5F3-A6BE-4B85-87D4-1818CFC04778}"/>
              </a:ext>
            </a:extLst>
          </p:cNvPr>
          <p:cNvSpPr>
            <a:spLocks noGrp="1"/>
          </p:cNvSpPr>
          <p:nvPr>
            <p:ph type="dt" sz="half" idx="10"/>
          </p:nvPr>
        </p:nvSpPr>
        <p:spPr/>
        <p:txBody>
          <a:bodyPr/>
          <a:lstStyle/>
          <a:p>
            <a:fld id="{A58E3053-DADF-4442-B737-21FD617AD0A0}" type="datetimeFigureOut">
              <a:rPr lang="en-US" smtClean="0"/>
              <a:t>9/2/2019</a:t>
            </a:fld>
            <a:endParaRPr lang="en-US"/>
          </a:p>
        </p:txBody>
      </p:sp>
      <p:sp>
        <p:nvSpPr>
          <p:cNvPr id="5" name="Footer Placeholder 4">
            <a:extLst>
              <a:ext uri="{FF2B5EF4-FFF2-40B4-BE49-F238E27FC236}">
                <a16:creationId xmlns:a16="http://schemas.microsoft.com/office/drawing/2014/main" id="{3403C6AA-2C46-4CBA-92BA-DD1AEE7029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B980D2-7C1D-463B-A14A-2FF52B44C742}"/>
              </a:ext>
            </a:extLst>
          </p:cNvPr>
          <p:cNvSpPr>
            <a:spLocks noGrp="1"/>
          </p:cNvSpPr>
          <p:nvPr>
            <p:ph type="sldNum" sz="quarter" idx="12"/>
          </p:nvPr>
        </p:nvSpPr>
        <p:spPr/>
        <p:txBody>
          <a:bodyPr/>
          <a:lstStyle/>
          <a:p>
            <a:fld id="{CCE3C413-910F-4DC8-97E0-C4542B832183}" type="slidenum">
              <a:rPr lang="en-US" smtClean="0"/>
              <a:t>‹#›</a:t>
            </a:fld>
            <a:endParaRPr lang="en-US"/>
          </a:p>
        </p:txBody>
      </p:sp>
    </p:spTree>
    <p:extLst>
      <p:ext uri="{BB962C8B-B14F-4D97-AF65-F5344CB8AC3E}">
        <p14:creationId xmlns:p14="http://schemas.microsoft.com/office/powerpoint/2010/main" val="2343257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3DFCE-7B25-44C0-BCDE-FD8733B3A0A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511365B-1EAE-427A-963D-8E9A960474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36F983-7717-4D95-919C-8FDA392208CB}"/>
              </a:ext>
            </a:extLst>
          </p:cNvPr>
          <p:cNvSpPr>
            <a:spLocks noGrp="1"/>
          </p:cNvSpPr>
          <p:nvPr>
            <p:ph type="dt" sz="half" idx="10"/>
          </p:nvPr>
        </p:nvSpPr>
        <p:spPr/>
        <p:txBody>
          <a:bodyPr/>
          <a:lstStyle/>
          <a:p>
            <a:fld id="{A58E3053-DADF-4442-B737-21FD617AD0A0}" type="datetimeFigureOut">
              <a:rPr lang="en-US" smtClean="0"/>
              <a:t>9/2/2019</a:t>
            </a:fld>
            <a:endParaRPr lang="en-US"/>
          </a:p>
        </p:txBody>
      </p:sp>
      <p:sp>
        <p:nvSpPr>
          <p:cNvPr id="5" name="Footer Placeholder 4">
            <a:extLst>
              <a:ext uri="{FF2B5EF4-FFF2-40B4-BE49-F238E27FC236}">
                <a16:creationId xmlns:a16="http://schemas.microsoft.com/office/drawing/2014/main" id="{F692789D-E5EB-4C52-A726-45FB095D50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1EE2FB-B53E-4D9C-939A-AE97CDA42492}"/>
              </a:ext>
            </a:extLst>
          </p:cNvPr>
          <p:cNvSpPr>
            <a:spLocks noGrp="1"/>
          </p:cNvSpPr>
          <p:nvPr>
            <p:ph type="sldNum" sz="quarter" idx="12"/>
          </p:nvPr>
        </p:nvSpPr>
        <p:spPr/>
        <p:txBody>
          <a:bodyPr/>
          <a:lstStyle/>
          <a:p>
            <a:fld id="{CCE3C413-910F-4DC8-97E0-C4542B832183}" type="slidenum">
              <a:rPr lang="en-US" smtClean="0"/>
              <a:t>‹#›</a:t>
            </a:fld>
            <a:endParaRPr lang="en-US"/>
          </a:p>
        </p:txBody>
      </p:sp>
    </p:spTree>
    <p:extLst>
      <p:ext uri="{BB962C8B-B14F-4D97-AF65-F5344CB8AC3E}">
        <p14:creationId xmlns:p14="http://schemas.microsoft.com/office/powerpoint/2010/main" val="1179858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76F600-0D44-4C52-8DFA-6927FE77B7E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6673C94-38EA-4AF9-AB67-B3307380A61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1B1F2F-1C54-4742-9266-A5CA94A7ABBC}"/>
              </a:ext>
            </a:extLst>
          </p:cNvPr>
          <p:cNvSpPr>
            <a:spLocks noGrp="1"/>
          </p:cNvSpPr>
          <p:nvPr>
            <p:ph type="dt" sz="half" idx="10"/>
          </p:nvPr>
        </p:nvSpPr>
        <p:spPr/>
        <p:txBody>
          <a:bodyPr/>
          <a:lstStyle/>
          <a:p>
            <a:fld id="{A58E3053-DADF-4442-B737-21FD617AD0A0}" type="datetimeFigureOut">
              <a:rPr lang="en-US" smtClean="0"/>
              <a:t>9/2/2019</a:t>
            </a:fld>
            <a:endParaRPr lang="en-US"/>
          </a:p>
        </p:txBody>
      </p:sp>
      <p:sp>
        <p:nvSpPr>
          <p:cNvPr id="5" name="Footer Placeholder 4">
            <a:extLst>
              <a:ext uri="{FF2B5EF4-FFF2-40B4-BE49-F238E27FC236}">
                <a16:creationId xmlns:a16="http://schemas.microsoft.com/office/drawing/2014/main" id="{8CFB336D-3938-4341-9EA0-26327B913F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49E9DB-B43D-400A-BB04-23A092F65048}"/>
              </a:ext>
            </a:extLst>
          </p:cNvPr>
          <p:cNvSpPr>
            <a:spLocks noGrp="1"/>
          </p:cNvSpPr>
          <p:nvPr>
            <p:ph type="sldNum" sz="quarter" idx="12"/>
          </p:nvPr>
        </p:nvSpPr>
        <p:spPr/>
        <p:txBody>
          <a:bodyPr/>
          <a:lstStyle/>
          <a:p>
            <a:fld id="{CCE3C413-910F-4DC8-97E0-C4542B832183}" type="slidenum">
              <a:rPr lang="en-US" smtClean="0"/>
              <a:t>‹#›</a:t>
            </a:fld>
            <a:endParaRPr lang="en-US"/>
          </a:p>
        </p:txBody>
      </p:sp>
    </p:spTree>
    <p:extLst>
      <p:ext uri="{BB962C8B-B14F-4D97-AF65-F5344CB8AC3E}">
        <p14:creationId xmlns:p14="http://schemas.microsoft.com/office/powerpoint/2010/main" val="1133100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0892B-E283-43DB-8BAB-E4DFE963BA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C637ED-F168-4D62-AADA-3E2789D7E3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BB31A1-1F74-43A2-8254-CF13FCB97A02}"/>
              </a:ext>
            </a:extLst>
          </p:cNvPr>
          <p:cNvSpPr>
            <a:spLocks noGrp="1"/>
          </p:cNvSpPr>
          <p:nvPr>
            <p:ph type="dt" sz="half" idx="10"/>
          </p:nvPr>
        </p:nvSpPr>
        <p:spPr/>
        <p:txBody>
          <a:bodyPr/>
          <a:lstStyle/>
          <a:p>
            <a:fld id="{A58E3053-DADF-4442-B737-21FD617AD0A0}" type="datetimeFigureOut">
              <a:rPr lang="en-US" smtClean="0"/>
              <a:t>9/2/2019</a:t>
            </a:fld>
            <a:endParaRPr lang="en-US"/>
          </a:p>
        </p:txBody>
      </p:sp>
      <p:sp>
        <p:nvSpPr>
          <p:cNvPr id="5" name="Footer Placeholder 4">
            <a:extLst>
              <a:ext uri="{FF2B5EF4-FFF2-40B4-BE49-F238E27FC236}">
                <a16:creationId xmlns:a16="http://schemas.microsoft.com/office/drawing/2014/main" id="{F4E6E1D2-287C-4FA9-B57B-6BC6052542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1539B7-38A1-4152-A4DF-F0A349AD6E95}"/>
              </a:ext>
            </a:extLst>
          </p:cNvPr>
          <p:cNvSpPr>
            <a:spLocks noGrp="1"/>
          </p:cNvSpPr>
          <p:nvPr>
            <p:ph type="sldNum" sz="quarter" idx="12"/>
          </p:nvPr>
        </p:nvSpPr>
        <p:spPr/>
        <p:txBody>
          <a:bodyPr/>
          <a:lstStyle/>
          <a:p>
            <a:fld id="{CCE3C413-910F-4DC8-97E0-C4542B832183}" type="slidenum">
              <a:rPr lang="en-US" smtClean="0"/>
              <a:t>‹#›</a:t>
            </a:fld>
            <a:endParaRPr lang="en-US"/>
          </a:p>
        </p:txBody>
      </p:sp>
    </p:spTree>
    <p:extLst>
      <p:ext uri="{BB962C8B-B14F-4D97-AF65-F5344CB8AC3E}">
        <p14:creationId xmlns:p14="http://schemas.microsoft.com/office/powerpoint/2010/main" val="3093851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09C6A-40F7-4E5F-8BF1-0B1307C362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1F273C-CE5A-442F-BB7B-15AB30F623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FC1EEC-B815-4122-893C-1320146E60CB}"/>
              </a:ext>
            </a:extLst>
          </p:cNvPr>
          <p:cNvSpPr>
            <a:spLocks noGrp="1"/>
          </p:cNvSpPr>
          <p:nvPr>
            <p:ph type="dt" sz="half" idx="10"/>
          </p:nvPr>
        </p:nvSpPr>
        <p:spPr/>
        <p:txBody>
          <a:bodyPr/>
          <a:lstStyle/>
          <a:p>
            <a:fld id="{A58E3053-DADF-4442-B737-21FD617AD0A0}" type="datetimeFigureOut">
              <a:rPr lang="en-US" smtClean="0"/>
              <a:t>9/2/2019</a:t>
            </a:fld>
            <a:endParaRPr lang="en-US"/>
          </a:p>
        </p:txBody>
      </p:sp>
      <p:sp>
        <p:nvSpPr>
          <p:cNvPr id="5" name="Footer Placeholder 4">
            <a:extLst>
              <a:ext uri="{FF2B5EF4-FFF2-40B4-BE49-F238E27FC236}">
                <a16:creationId xmlns:a16="http://schemas.microsoft.com/office/drawing/2014/main" id="{F60F7251-A8C6-49BC-AB3E-2C5BCE172F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FC0A41-DA2C-4098-91FC-437643B74CDD}"/>
              </a:ext>
            </a:extLst>
          </p:cNvPr>
          <p:cNvSpPr>
            <a:spLocks noGrp="1"/>
          </p:cNvSpPr>
          <p:nvPr>
            <p:ph type="sldNum" sz="quarter" idx="12"/>
          </p:nvPr>
        </p:nvSpPr>
        <p:spPr/>
        <p:txBody>
          <a:bodyPr/>
          <a:lstStyle/>
          <a:p>
            <a:fld id="{CCE3C413-910F-4DC8-97E0-C4542B832183}" type="slidenum">
              <a:rPr lang="en-US" smtClean="0"/>
              <a:t>‹#›</a:t>
            </a:fld>
            <a:endParaRPr lang="en-US"/>
          </a:p>
        </p:txBody>
      </p:sp>
    </p:spTree>
    <p:extLst>
      <p:ext uri="{BB962C8B-B14F-4D97-AF65-F5344CB8AC3E}">
        <p14:creationId xmlns:p14="http://schemas.microsoft.com/office/powerpoint/2010/main" val="3162546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06DED-2A7C-4A35-8182-572A96D565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830C9D-E83D-40E5-8643-C525AA716E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817CA6A-A019-4CBB-A856-5B839CDBF8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E16FA2-1886-4B86-ACC0-EAC9EE8F0B25}"/>
              </a:ext>
            </a:extLst>
          </p:cNvPr>
          <p:cNvSpPr>
            <a:spLocks noGrp="1"/>
          </p:cNvSpPr>
          <p:nvPr>
            <p:ph type="dt" sz="half" idx="10"/>
          </p:nvPr>
        </p:nvSpPr>
        <p:spPr/>
        <p:txBody>
          <a:bodyPr/>
          <a:lstStyle/>
          <a:p>
            <a:fld id="{A58E3053-DADF-4442-B737-21FD617AD0A0}" type="datetimeFigureOut">
              <a:rPr lang="en-US" smtClean="0"/>
              <a:t>9/2/2019</a:t>
            </a:fld>
            <a:endParaRPr lang="en-US"/>
          </a:p>
        </p:txBody>
      </p:sp>
      <p:sp>
        <p:nvSpPr>
          <p:cNvPr id="6" name="Footer Placeholder 5">
            <a:extLst>
              <a:ext uri="{FF2B5EF4-FFF2-40B4-BE49-F238E27FC236}">
                <a16:creationId xmlns:a16="http://schemas.microsoft.com/office/drawing/2014/main" id="{3126D7E8-F1BD-449F-A019-179EEB65EA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3D0315-9FDD-4EC8-9883-A731AC00E9B8}"/>
              </a:ext>
            </a:extLst>
          </p:cNvPr>
          <p:cNvSpPr>
            <a:spLocks noGrp="1"/>
          </p:cNvSpPr>
          <p:nvPr>
            <p:ph type="sldNum" sz="quarter" idx="12"/>
          </p:nvPr>
        </p:nvSpPr>
        <p:spPr/>
        <p:txBody>
          <a:bodyPr/>
          <a:lstStyle/>
          <a:p>
            <a:fld id="{CCE3C413-910F-4DC8-97E0-C4542B832183}" type="slidenum">
              <a:rPr lang="en-US" smtClean="0"/>
              <a:t>‹#›</a:t>
            </a:fld>
            <a:endParaRPr lang="en-US"/>
          </a:p>
        </p:txBody>
      </p:sp>
    </p:spTree>
    <p:extLst>
      <p:ext uri="{BB962C8B-B14F-4D97-AF65-F5344CB8AC3E}">
        <p14:creationId xmlns:p14="http://schemas.microsoft.com/office/powerpoint/2010/main" val="2030585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6F593-F0C7-4AC1-BD2B-6418710A8BC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AAD94E8-1C9B-4E6F-9665-064426BD1C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E4EE1A-3819-4AA6-B48C-5ACA28E9A8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6BAF0C-500F-4EA7-9FB9-23FD82EAA6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2657CE-527A-4701-9368-EAA4559B6C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BB62746-3299-4147-AE1A-32CF43F3CDE3}"/>
              </a:ext>
            </a:extLst>
          </p:cNvPr>
          <p:cNvSpPr>
            <a:spLocks noGrp="1"/>
          </p:cNvSpPr>
          <p:nvPr>
            <p:ph type="dt" sz="half" idx="10"/>
          </p:nvPr>
        </p:nvSpPr>
        <p:spPr/>
        <p:txBody>
          <a:bodyPr/>
          <a:lstStyle/>
          <a:p>
            <a:fld id="{A58E3053-DADF-4442-B737-21FD617AD0A0}" type="datetimeFigureOut">
              <a:rPr lang="en-US" smtClean="0"/>
              <a:t>9/2/2019</a:t>
            </a:fld>
            <a:endParaRPr lang="en-US"/>
          </a:p>
        </p:txBody>
      </p:sp>
      <p:sp>
        <p:nvSpPr>
          <p:cNvPr id="8" name="Footer Placeholder 7">
            <a:extLst>
              <a:ext uri="{FF2B5EF4-FFF2-40B4-BE49-F238E27FC236}">
                <a16:creationId xmlns:a16="http://schemas.microsoft.com/office/drawing/2014/main" id="{CAC34559-E74D-4801-9FBC-419CEC235A0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B545B9E-BECD-40E0-9FD8-01B06F43927C}"/>
              </a:ext>
            </a:extLst>
          </p:cNvPr>
          <p:cNvSpPr>
            <a:spLocks noGrp="1"/>
          </p:cNvSpPr>
          <p:nvPr>
            <p:ph type="sldNum" sz="quarter" idx="12"/>
          </p:nvPr>
        </p:nvSpPr>
        <p:spPr/>
        <p:txBody>
          <a:bodyPr/>
          <a:lstStyle/>
          <a:p>
            <a:fld id="{CCE3C413-910F-4DC8-97E0-C4542B832183}" type="slidenum">
              <a:rPr lang="en-US" smtClean="0"/>
              <a:t>‹#›</a:t>
            </a:fld>
            <a:endParaRPr lang="en-US"/>
          </a:p>
        </p:txBody>
      </p:sp>
    </p:spTree>
    <p:extLst>
      <p:ext uri="{BB962C8B-B14F-4D97-AF65-F5344CB8AC3E}">
        <p14:creationId xmlns:p14="http://schemas.microsoft.com/office/powerpoint/2010/main" val="3336574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FB740-7E30-433A-8FF9-6E5E2AB6F6C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E9D3F7B-A677-4CD1-A875-3BE855E223A2}"/>
              </a:ext>
            </a:extLst>
          </p:cNvPr>
          <p:cNvSpPr>
            <a:spLocks noGrp="1"/>
          </p:cNvSpPr>
          <p:nvPr>
            <p:ph type="dt" sz="half" idx="10"/>
          </p:nvPr>
        </p:nvSpPr>
        <p:spPr/>
        <p:txBody>
          <a:bodyPr/>
          <a:lstStyle/>
          <a:p>
            <a:fld id="{A58E3053-DADF-4442-B737-21FD617AD0A0}" type="datetimeFigureOut">
              <a:rPr lang="en-US" smtClean="0"/>
              <a:t>9/2/2019</a:t>
            </a:fld>
            <a:endParaRPr lang="en-US"/>
          </a:p>
        </p:txBody>
      </p:sp>
      <p:sp>
        <p:nvSpPr>
          <p:cNvPr id="4" name="Footer Placeholder 3">
            <a:extLst>
              <a:ext uri="{FF2B5EF4-FFF2-40B4-BE49-F238E27FC236}">
                <a16:creationId xmlns:a16="http://schemas.microsoft.com/office/drawing/2014/main" id="{CB9357A4-59B9-4905-B58E-194E7ACA6D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BF2CB0D-0CF1-4A5E-960B-5CC33774D3E2}"/>
              </a:ext>
            </a:extLst>
          </p:cNvPr>
          <p:cNvSpPr>
            <a:spLocks noGrp="1"/>
          </p:cNvSpPr>
          <p:nvPr>
            <p:ph type="sldNum" sz="quarter" idx="12"/>
          </p:nvPr>
        </p:nvSpPr>
        <p:spPr/>
        <p:txBody>
          <a:bodyPr/>
          <a:lstStyle/>
          <a:p>
            <a:fld id="{CCE3C413-910F-4DC8-97E0-C4542B832183}" type="slidenum">
              <a:rPr lang="en-US" smtClean="0"/>
              <a:t>‹#›</a:t>
            </a:fld>
            <a:endParaRPr lang="en-US"/>
          </a:p>
        </p:txBody>
      </p:sp>
    </p:spTree>
    <p:extLst>
      <p:ext uri="{BB962C8B-B14F-4D97-AF65-F5344CB8AC3E}">
        <p14:creationId xmlns:p14="http://schemas.microsoft.com/office/powerpoint/2010/main" val="4097295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F628CE-7CF6-4B82-9AD3-5CD55ABAAF9D}"/>
              </a:ext>
            </a:extLst>
          </p:cNvPr>
          <p:cNvSpPr>
            <a:spLocks noGrp="1"/>
          </p:cNvSpPr>
          <p:nvPr>
            <p:ph type="dt" sz="half" idx="10"/>
          </p:nvPr>
        </p:nvSpPr>
        <p:spPr/>
        <p:txBody>
          <a:bodyPr/>
          <a:lstStyle/>
          <a:p>
            <a:fld id="{A58E3053-DADF-4442-B737-21FD617AD0A0}" type="datetimeFigureOut">
              <a:rPr lang="en-US" smtClean="0"/>
              <a:t>9/2/2019</a:t>
            </a:fld>
            <a:endParaRPr lang="en-US"/>
          </a:p>
        </p:txBody>
      </p:sp>
      <p:sp>
        <p:nvSpPr>
          <p:cNvPr id="3" name="Footer Placeholder 2">
            <a:extLst>
              <a:ext uri="{FF2B5EF4-FFF2-40B4-BE49-F238E27FC236}">
                <a16:creationId xmlns:a16="http://schemas.microsoft.com/office/drawing/2014/main" id="{471084ED-2C99-4B38-BC32-C8B39D2A55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0E5ACDB-E93A-439F-BF70-01D37739F466}"/>
              </a:ext>
            </a:extLst>
          </p:cNvPr>
          <p:cNvSpPr>
            <a:spLocks noGrp="1"/>
          </p:cNvSpPr>
          <p:nvPr>
            <p:ph type="sldNum" sz="quarter" idx="12"/>
          </p:nvPr>
        </p:nvSpPr>
        <p:spPr/>
        <p:txBody>
          <a:bodyPr/>
          <a:lstStyle/>
          <a:p>
            <a:fld id="{CCE3C413-910F-4DC8-97E0-C4542B832183}" type="slidenum">
              <a:rPr lang="en-US" smtClean="0"/>
              <a:t>‹#›</a:t>
            </a:fld>
            <a:endParaRPr lang="en-US"/>
          </a:p>
        </p:txBody>
      </p:sp>
    </p:spTree>
    <p:extLst>
      <p:ext uri="{BB962C8B-B14F-4D97-AF65-F5344CB8AC3E}">
        <p14:creationId xmlns:p14="http://schemas.microsoft.com/office/powerpoint/2010/main" val="2893417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B5C0-D0E8-49C1-BD2D-DFB2FC6D83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C2CF6D8-5166-4156-BFD8-B9E35FF910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31CCE90-2238-4BC0-BA54-A400D2B8F9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49E080-11ED-4EAA-858A-BC55AD2CA7FA}"/>
              </a:ext>
            </a:extLst>
          </p:cNvPr>
          <p:cNvSpPr>
            <a:spLocks noGrp="1"/>
          </p:cNvSpPr>
          <p:nvPr>
            <p:ph type="dt" sz="half" idx="10"/>
          </p:nvPr>
        </p:nvSpPr>
        <p:spPr/>
        <p:txBody>
          <a:bodyPr/>
          <a:lstStyle/>
          <a:p>
            <a:fld id="{A58E3053-DADF-4442-B737-21FD617AD0A0}" type="datetimeFigureOut">
              <a:rPr lang="en-US" smtClean="0"/>
              <a:t>9/2/2019</a:t>
            </a:fld>
            <a:endParaRPr lang="en-US"/>
          </a:p>
        </p:txBody>
      </p:sp>
      <p:sp>
        <p:nvSpPr>
          <p:cNvPr id="6" name="Footer Placeholder 5">
            <a:extLst>
              <a:ext uri="{FF2B5EF4-FFF2-40B4-BE49-F238E27FC236}">
                <a16:creationId xmlns:a16="http://schemas.microsoft.com/office/drawing/2014/main" id="{82F428C9-3A48-4FD0-AE88-724DF4F320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6A284F-39C0-4234-8897-133AABF9DD5C}"/>
              </a:ext>
            </a:extLst>
          </p:cNvPr>
          <p:cNvSpPr>
            <a:spLocks noGrp="1"/>
          </p:cNvSpPr>
          <p:nvPr>
            <p:ph type="sldNum" sz="quarter" idx="12"/>
          </p:nvPr>
        </p:nvSpPr>
        <p:spPr/>
        <p:txBody>
          <a:bodyPr/>
          <a:lstStyle/>
          <a:p>
            <a:fld id="{CCE3C413-910F-4DC8-97E0-C4542B832183}" type="slidenum">
              <a:rPr lang="en-US" smtClean="0"/>
              <a:t>‹#›</a:t>
            </a:fld>
            <a:endParaRPr lang="en-US"/>
          </a:p>
        </p:txBody>
      </p:sp>
    </p:spTree>
    <p:extLst>
      <p:ext uri="{BB962C8B-B14F-4D97-AF65-F5344CB8AC3E}">
        <p14:creationId xmlns:p14="http://schemas.microsoft.com/office/powerpoint/2010/main" val="3083084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C12A2-E140-45A9-A214-A62C16B7ED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8AA71A5-E2DC-407C-A28B-EB264D1B94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6ACB26C-82C0-4CA3-88F9-3DE3B8579B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B9FE92-654E-4056-B765-C193AC710F1B}"/>
              </a:ext>
            </a:extLst>
          </p:cNvPr>
          <p:cNvSpPr>
            <a:spLocks noGrp="1"/>
          </p:cNvSpPr>
          <p:nvPr>
            <p:ph type="dt" sz="half" idx="10"/>
          </p:nvPr>
        </p:nvSpPr>
        <p:spPr/>
        <p:txBody>
          <a:bodyPr/>
          <a:lstStyle/>
          <a:p>
            <a:fld id="{A58E3053-DADF-4442-B737-21FD617AD0A0}" type="datetimeFigureOut">
              <a:rPr lang="en-US" smtClean="0"/>
              <a:t>9/2/2019</a:t>
            </a:fld>
            <a:endParaRPr lang="en-US"/>
          </a:p>
        </p:txBody>
      </p:sp>
      <p:sp>
        <p:nvSpPr>
          <p:cNvPr id="6" name="Footer Placeholder 5">
            <a:extLst>
              <a:ext uri="{FF2B5EF4-FFF2-40B4-BE49-F238E27FC236}">
                <a16:creationId xmlns:a16="http://schemas.microsoft.com/office/drawing/2014/main" id="{DEBE4D77-2BB1-4DAA-B9E8-5773FB56C8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4A7B0C-89F1-4399-9EDB-BF395118771C}"/>
              </a:ext>
            </a:extLst>
          </p:cNvPr>
          <p:cNvSpPr>
            <a:spLocks noGrp="1"/>
          </p:cNvSpPr>
          <p:nvPr>
            <p:ph type="sldNum" sz="quarter" idx="12"/>
          </p:nvPr>
        </p:nvSpPr>
        <p:spPr/>
        <p:txBody>
          <a:bodyPr/>
          <a:lstStyle/>
          <a:p>
            <a:fld id="{CCE3C413-910F-4DC8-97E0-C4542B832183}" type="slidenum">
              <a:rPr lang="en-US" smtClean="0"/>
              <a:t>‹#›</a:t>
            </a:fld>
            <a:endParaRPr lang="en-US"/>
          </a:p>
        </p:txBody>
      </p:sp>
    </p:spTree>
    <p:extLst>
      <p:ext uri="{BB962C8B-B14F-4D97-AF65-F5344CB8AC3E}">
        <p14:creationId xmlns:p14="http://schemas.microsoft.com/office/powerpoint/2010/main" val="4093155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B3614D-8E3E-4173-9905-649E58F2D3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3A9D82-B9CF-408C-8CAD-9EC627A756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EF1706-7281-4712-B869-7BD44E13E7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8E3053-DADF-4442-B737-21FD617AD0A0}" type="datetimeFigureOut">
              <a:rPr lang="en-US" smtClean="0"/>
              <a:t>9/2/2019</a:t>
            </a:fld>
            <a:endParaRPr lang="en-US"/>
          </a:p>
        </p:txBody>
      </p:sp>
      <p:sp>
        <p:nvSpPr>
          <p:cNvPr id="5" name="Footer Placeholder 4">
            <a:extLst>
              <a:ext uri="{FF2B5EF4-FFF2-40B4-BE49-F238E27FC236}">
                <a16:creationId xmlns:a16="http://schemas.microsoft.com/office/drawing/2014/main" id="{ED268EB9-28AA-4538-9337-7A3EE3CA54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B6129CC-CB73-4082-ACE0-6EDB2122E1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E3C413-910F-4DC8-97E0-C4542B832183}" type="slidenum">
              <a:rPr lang="en-US" smtClean="0"/>
              <a:t>‹#›</a:t>
            </a:fld>
            <a:endParaRPr lang="en-US"/>
          </a:p>
        </p:txBody>
      </p:sp>
    </p:spTree>
    <p:extLst>
      <p:ext uri="{BB962C8B-B14F-4D97-AF65-F5344CB8AC3E}">
        <p14:creationId xmlns:p14="http://schemas.microsoft.com/office/powerpoint/2010/main" val="21465910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sv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8784214-FF1C-40B3-BF08-33D733DCE4D3}"/>
              </a:ext>
            </a:extLst>
          </p:cNvPr>
          <p:cNvSpPr>
            <a:spLocks noGrp="1"/>
          </p:cNvSpPr>
          <p:nvPr>
            <p:ph type="ctrTitle"/>
          </p:nvPr>
        </p:nvSpPr>
        <p:spPr>
          <a:xfrm>
            <a:off x="3045368" y="2043663"/>
            <a:ext cx="6105194" cy="2031055"/>
          </a:xfrm>
        </p:spPr>
        <p:txBody>
          <a:bodyPr>
            <a:normAutofit/>
          </a:bodyPr>
          <a:lstStyle/>
          <a:p>
            <a:r>
              <a:rPr lang="zh-CN" altLang="en-US">
                <a:solidFill>
                  <a:srgbClr val="FFFFFF"/>
                </a:solidFill>
              </a:rPr>
              <a:t>防火墙简介</a:t>
            </a:r>
            <a:endParaRPr lang="en-US">
              <a:solidFill>
                <a:srgbClr val="FFFFFF"/>
              </a:solidFill>
            </a:endParaRPr>
          </a:p>
        </p:txBody>
      </p:sp>
      <p:sp>
        <p:nvSpPr>
          <p:cNvPr id="3" name="Subtitle 2">
            <a:extLst>
              <a:ext uri="{FF2B5EF4-FFF2-40B4-BE49-F238E27FC236}">
                <a16:creationId xmlns:a16="http://schemas.microsoft.com/office/drawing/2014/main" id="{0C360046-5D34-4E76-8ED1-0C1B6A2DD05D}"/>
              </a:ext>
            </a:extLst>
          </p:cNvPr>
          <p:cNvSpPr>
            <a:spLocks noGrp="1"/>
          </p:cNvSpPr>
          <p:nvPr>
            <p:ph type="subTitle" idx="1"/>
          </p:nvPr>
        </p:nvSpPr>
        <p:spPr>
          <a:xfrm>
            <a:off x="3045368" y="4074718"/>
            <a:ext cx="6105194" cy="682079"/>
          </a:xfrm>
        </p:spPr>
        <p:txBody>
          <a:bodyPr>
            <a:normAutofit/>
          </a:bodyPr>
          <a:lstStyle/>
          <a:p>
            <a:r>
              <a:rPr lang="zh-CN" altLang="en-US">
                <a:solidFill>
                  <a:srgbClr val="FFFFFF"/>
                </a:solidFill>
              </a:rPr>
              <a:t>汇报人：宋丽丽</a:t>
            </a:r>
            <a:endParaRPr lang="en-US">
              <a:solidFill>
                <a:srgbClr val="FFFFFF"/>
              </a:solidFill>
            </a:endParaRPr>
          </a:p>
        </p:txBody>
      </p:sp>
    </p:spTree>
    <p:extLst>
      <p:ext uri="{BB962C8B-B14F-4D97-AF65-F5344CB8AC3E}">
        <p14:creationId xmlns:p14="http://schemas.microsoft.com/office/powerpoint/2010/main" val="1771214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4733701-BF76-4B57-A63B-3D5AF6330AFB}"/>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a:t>TC</a:t>
            </a:r>
            <a:r>
              <a:rPr lang="en-US" altLang="zh-CN" sz="2800"/>
              <a:t>P</a:t>
            </a:r>
            <a:r>
              <a:rPr lang="zh-CN" altLang="en-US" sz="2800"/>
              <a:t>三次握手</a:t>
            </a:r>
            <a:endParaRPr lang="en-US" sz="2800"/>
          </a:p>
        </p:txBody>
      </p:sp>
      <p:sp>
        <p:nvSpPr>
          <p:cNvPr id="9" name="Content Placeholder 8">
            <a:extLst>
              <a:ext uri="{FF2B5EF4-FFF2-40B4-BE49-F238E27FC236}">
                <a16:creationId xmlns:a16="http://schemas.microsoft.com/office/drawing/2014/main" id="{A8733FB3-F930-4B2E-8604-EC643A316A66}"/>
              </a:ext>
            </a:extLst>
          </p:cNvPr>
          <p:cNvSpPr>
            <a:spLocks noGrp="1"/>
          </p:cNvSpPr>
          <p:nvPr>
            <p:ph idx="1"/>
          </p:nvPr>
        </p:nvSpPr>
        <p:spPr>
          <a:xfrm>
            <a:off x="503853" y="2638043"/>
            <a:ext cx="3816219" cy="3940039"/>
          </a:xfrm>
        </p:spPr>
        <p:txBody>
          <a:bodyPr>
            <a:normAutofit fontScale="92500" lnSpcReduction="10000"/>
          </a:bodyPr>
          <a:lstStyle/>
          <a:p>
            <a:r>
              <a:rPr lang="zh-CN" altLang="en-US" sz="2000" dirty="0"/>
              <a:t>第一次握手：客户端向服务器端发送一个</a:t>
            </a:r>
            <a:r>
              <a:rPr lang="en-US" altLang="zh-CN" sz="2000" dirty="0"/>
              <a:t>SYN</a:t>
            </a:r>
            <a:r>
              <a:rPr lang="zh-CN" altLang="en-US" sz="2000" dirty="0"/>
              <a:t>（</a:t>
            </a:r>
            <a:r>
              <a:rPr lang="en-US" altLang="zh-CN" sz="2000" dirty="0"/>
              <a:t>Synchronize</a:t>
            </a:r>
            <a:r>
              <a:rPr lang="zh-CN" altLang="en-US" sz="2000" dirty="0"/>
              <a:t>）报文，指明想要建立连接的服务器端口，以及序列号</a:t>
            </a:r>
            <a:r>
              <a:rPr lang="en-US" altLang="zh-CN" sz="2000" dirty="0"/>
              <a:t>ISN</a:t>
            </a:r>
            <a:r>
              <a:rPr lang="zh-CN" altLang="en-US" sz="2000" dirty="0"/>
              <a:t>。  </a:t>
            </a:r>
          </a:p>
          <a:p>
            <a:r>
              <a:rPr lang="zh-CN" altLang="en-US" sz="2000" dirty="0"/>
              <a:t> 第二次握手：服务器在收到客户端的</a:t>
            </a:r>
            <a:r>
              <a:rPr lang="en-US" altLang="zh-CN" sz="2000" dirty="0"/>
              <a:t>SYN</a:t>
            </a:r>
            <a:r>
              <a:rPr lang="zh-CN" altLang="en-US" sz="2000" dirty="0"/>
              <a:t>报文后，将返回一个</a:t>
            </a:r>
            <a:r>
              <a:rPr lang="en-US" altLang="zh-CN" sz="2000" dirty="0"/>
              <a:t>SYN+ACK</a:t>
            </a:r>
            <a:r>
              <a:rPr lang="zh-CN" altLang="en-US" sz="2000" dirty="0"/>
              <a:t>的报文，表示客户端的请求被接受，同时在</a:t>
            </a:r>
            <a:r>
              <a:rPr lang="en-US" altLang="zh-CN" sz="2000" dirty="0"/>
              <a:t>SYN+ACK</a:t>
            </a:r>
            <a:r>
              <a:rPr lang="zh-CN" altLang="en-US" sz="2000" dirty="0"/>
              <a:t>报文中将确认号设置为客户端的</a:t>
            </a:r>
            <a:r>
              <a:rPr lang="en-US" altLang="zh-CN" sz="2000" dirty="0"/>
              <a:t>ISN</a:t>
            </a:r>
            <a:r>
              <a:rPr lang="zh-CN" altLang="en-US" sz="2000" dirty="0"/>
              <a:t>号加</a:t>
            </a:r>
            <a:r>
              <a:rPr lang="en-US" altLang="zh-CN" sz="2000" dirty="0"/>
              <a:t>1</a:t>
            </a:r>
            <a:r>
              <a:rPr lang="zh-CN" altLang="en-US" sz="2000" dirty="0"/>
              <a:t>。 </a:t>
            </a:r>
            <a:r>
              <a:rPr lang="en-US" altLang="zh-CN" sz="2000" dirty="0"/>
              <a:t>ACK</a:t>
            </a:r>
            <a:r>
              <a:rPr lang="zh-CN" altLang="en-US" sz="2000" dirty="0"/>
              <a:t>即表示确认（</a:t>
            </a:r>
            <a:r>
              <a:rPr lang="en-US" altLang="zh-CN" sz="2000" dirty="0"/>
              <a:t>Acknowledgment</a:t>
            </a:r>
            <a:r>
              <a:rPr lang="zh-CN" altLang="en-US" sz="2000" dirty="0"/>
              <a:t>）。 </a:t>
            </a:r>
          </a:p>
          <a:p>
            <a:r>
              <a:rPr lang="zh-CN" altLang="en-US" sz="2000" dirty="0"/>
              <a:t>第三次握手：客户端收到服务器的</a:t>
            </a:r>
            <a:r>
              <a:rPr lang="en-US" altLang="zh-CN" sz="2000" dirty="0"/>
              <a:t>SYN-ACK</a:t>
            </a:r>
            <a:r>
              <a:rPr lang="zh-CN" altLang="en-US" sz="2000" dirty="0"/>
              <a:t>包，向服务器发送</a:t>
            </a:r>
            <a:r>
              <a:rPr lang="en-US" altLang="zh-CN" sz="2000" dirty="0"/>
              <a:t>ACK</a:t>
            </a:r>
            <a:r>
              <a:rPr lang="zh-CN" altLang="en-US" sz="2000" dirty="0"/>
              <a:t>报文进行确认，</a:t>
            </a:r>
            <a:r>
              <a:rPr lang="en-US" altLang="zh-CN" sz="2000" dirty="0"/>
              <a:t>ACK</a:t>
            </a:r>
            <a:r>
              <a:rPr lang="zh-CN" altLang="en-US" sz="2000" dirty="0"/>
              <a:t>报文发送完毕，三次握手建立成功。</a:t>
            </a:r>
          </a:p>
          <a:p>
            <a:endParaRPr lang="en-US" sz="2000" dirty="0"/>
          </a:p>
        </p:txBody>
      </p:sp>
      <p:pic>
        <p:nvPicPr>
          <p:cNvPr id="5" name="Content Placeholder 4">
            <a:extLst>
              <a:ext uri="{FF2B5EF4-FFF2-40B4-BE49-F238E27FC236}">
                <a16:creationId xmlns:a16="http://schemas.microsoft.com/office/drawing/2014/main" id="{0BD8A41A-4DD1-47B1-AF7D-3D5C50872D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7763" y="932876"/>
            <a:ext cx="6250769" cy="4831380"/>
          </a:xfrm>
          <a:prstGeom prst="rect">
            <a:avLst/>
          </a:prstGeom>
        </p:spPr>
      </p:pic>
    </p:spTree>
    <p:extLst>
      <p:ext uri="{BB962C8B-B14F-4D97-AF65-F5344CB8AC3E}">
        <p14:creationId xmlns:p14="http://schemas.microsoft.com/office/powerpoint/2010/main" val="2946466054"/>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2ADC122-81CC-4AB2-A6CE-BBD9C1646407}"/>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altLang="zh-CN" sz="2800"/>
              <a:t>SYN Flood</a:t>
            </a:r>
            <a:r>
              <a:rPr lang="zh-CN" altLang="en-US" sz="2800"/>
              <a:t>攻击</a:t>
            </a:r>
            <a:endParaRPr lang="en-US" sz="2800"/>
          </a:p>
        </p:txBody>
      </p:sp>
      <p:sp>
        <p:nvSpPr>
          <p:cNvPr id="17" name="Content Placeholder 8">
            <a:extLst>
              <a:ext uri="{FF2B5EF4-FFF2-40B4-BE49-F238E27FC236}">
                <a16:creationId xmlns:a16="http://schemas.microsoft.com/office/drawing/2014/main" id="{DF395C7B-BA67-4AA3-8A9B-A7223E85C357}"/>
              </a:ext>
            </a:extLst>
          </p:cNvPr>
          <p:cNvSpPr>
            <a:spLocks noGrp="1"/>
          </p:cNvSpPr>
          <p:nvPr>
            <p:ph idx="1"/>
          </p:nvPr>
        </p:nvSpPr>
        <p:spPr>
          <a:xfrm>
            <a:off x="562708" y="2638043"/>
            <a:ext cx="3532554" cy="3958142"/>
          </a:xfrm>
        </p:spPr>
        <p:txBody>
          <a:bodyPr>
            <a:normAutofit/>
          </a:bodyPr>
          <a:lstStyle/>
          <a:p>
            <a:r>
              <a:rPr lang="en-US" altLang="zh-CN" sz="2000" dirty="0"/>
              <a:t>SYN Flood</a:t>
            </a:r>
            <a:r>
              <a:rPr lang="zh-CN" altLang="en-US" sz="2000" dirty="0"/>
              <a:t>攻击正是利用了</a:t>
            </a:r>
            <a:r>
              <a:rPr lang="en-US" altLang="zh-CN" sz="2000" dirty="0"/>
              <a:t>TCP</a:t>
            </a:r>
            <a:r>
              <a:rPr lang="zh-CN" altLang="en-US" sz="2000" dirty="0"/>
              <a:t>三次握手的这种机制。攻击者向服务器发送大量的</a:t>
            </a:r>
            <a:r>
              <a:rPr lang="en-US" altLang="zh-CN" sz="2000" dirty="0"/>
              <a:t>SYN</a:t>
            </a:r>
            <a:r>
              <a:rPr lang="zh-CN" altLang="en-US" sz="2000" dirty="0"/>
              <a:t>报文请求，当服务器回应</a:t>
            </a:r>
            <a:r>
              <a:rPr lang="en-US" altLang="zh-CN" sz="2000" dirty="0"/>
              <a:t>SYN+ACK</a:t>
            </a:r>
            <a:r>
              <a:rPr lang="zh-CN" altLang="en-US" sz="2000" dirty="0"/>
              <a:t>报文时，不再继续回应</a:t>
            </a:r>
            <a:r>
              <a:rPr lang="en-US" altLang="zh-CN" sz="2000" dirty="0"/>
              <a:t>ACK</a:t>
            </a:r>
            <a:r>
              <a:rPr lang="zh-CN" altLang="en-US" sz="2000" dirty="0"/>
              <a:t>报文，导致服务器上建立大量的半连接，直至老化。这样，服务器的资源会被这些半连接耗尽，导致正常的请求无法回应。</a:t>
            </a:r>
            <a:endParaRPr lang="en-US" altLang="zh-CN" sz="2000" dirty="0"/>
          </a:p>
          <a:p>
            <a:r>
              <a:rPr lang="zh-CN" altLang="en-US" sz="2000" dirty="0"/>
              <a:t>防火墙针对</a:t>
            </a:r>
            <a:r>
              <a:rPr lang="en-US" altLang="zh-CN" sz="2000" dirty="0"/>
              <a:t>SYN Flood</a:t>
            </a:r>
            <a:r>
              <a:rPr lang="zh-CN" altLang="en-US" sz="2000" dirty="0"/>
              <a:t>攻击，一般会采用</a:t>
            </a:r>
            <a:r>
              <a:rPr lang="en-US" altLang="zh-CN" sz="2000" dirty="0"/>
              <a:t>TCP</a:t>
            </a:r>
            <a:r>
              <a:rPr lang="zh-CN" altLang="en-US" sz="2000" dirty="0"/>
              <a:t>代理和源探测两种方式进行防御。 </a:t>
            </a:r>
            <a:endParaRPr lang="en-US" sz="2000" dirty="0"/>
          </a:p>
        </p:txBody>
      </p:sp>
      <p:pic>
        <p:nvPicPr>
          <p:cNvPr id="5" name="Content Placeholder 4">
            <a:extLst>
              <a:ext uri="{FF2B5EF4-FFF2-40B4-BE49-F238E27FC236}">
                <a16:creationId xmlns:a16="http://schemas.microsoft.com/office/drawing/2014/main" id="{3274B43E-682E-4AA4-B5A9-5FE804F26A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7763" y="1541279"/>
            <a:ext cx="6250769" cy="3614575"/>
          </a:xfrm>
          <a:prstGeom prst="rect">
            <a:avLst/>
          </a:prstGeom>
        </p:spPr>
      </p:pic>
    </p:spTree>
    <p:extLst>
      <p:ext uri="{BB962C8B-B14F-4D97-AF65-F5344CB8AC3E}">
        <p14:creationId xmlns:p14="http://schemas.microsoft.com/office/powerpoint/2010/main" val="1520926908"/>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B2DE5C9-EE0B-4CD3-86F1-06FE81B19270}"/>
              </a:ext>
            </a:extLst>
          </p:cNvPr>
          <p:cNvSpPr>
            <a:spLocks noGrp="1"/>
          </p:cNvSpPr>
          <p:nvPr>
            <p:ph type="title"/>
          </p:nvPr>
        </p:nvSpPr>
        <p:spPr>
          <a:xfrm>
            <a:off x="643468" y="623392"/>
            <a:ext cx="3363974" cy="892793"/>
          </a:xfrm>
          <a:noFill/>
          <a:ln w="19050">
            <a:solidFill>
              <a:schemeClr val="tx1"/>
            </a:solidFill>
          </a:ln>
        </p:spPr>
        <p:txBody>
          <a:bodyPr wrap="square" anchor="ctr">
            <a:normAutofit/>
          </a:bodyPr>
          <a:lstStyle/>
          <a:p>
            <a:pPr algn="ctr"/>
            <a:r>
              <a:rPr lang="en-US" altLang="zh-CN" sz="2800" dirty="0"/>
              <a:t>TCP</a:t>
            </a:r>
            <a:r>
              <a:rPr lang="zh-CN" altLang="en-US" sz="2800" dirty="0"/>
              <a:t>代理</a:t>
            </a:r>
            <a:endParaRPr lang="en-US" sz="2800" dirty="0"/>
          </a:p>
        </p:txBody>
      </p:sp>
      <p:sp>
        <p:nvSpPr>
          <p:cNvPr id="9" name="Content Placeholder 8">
            <a:extLst>
              <a:ext uri="{FF2B5EF4-FFF2-40B4-BE49-F238E27FC236}">
                <a16:creationId xmlns:a16="http://schemas.microsoft.com/office/drawing/2014/main" id="{4ADAF61E-EFA4-4CB1-8CE2-E3699256379B}"/>
              </a:ext>
            </a:extLst>
          </p:cNvPr>
          <p:cNvSpPr>
            <a:spLocks noGrp="1"/>
          </p:cNvSpPr>
          <p:nvPr>
            <p:ph idx="1"/>
          </p:nvPr>
        </p:nvSpPr>
        <p:spPr>
          <a:xfrm>
            <a:off x="643468" y="1797539"/>
            <a:ext cx="3363974" cy="4540738"/>
          </a:xfrm>
        </p:spPr>
        <p:txBody>
          <a:bodyPr>
            <a:normAutofit fontScale="85000" lnSpcReduction="20000"/>
          </a:bodyPr>
          <a:lstStyle/>
          <a:p>
            <a:r>
              <a:rPr lang="en-US" altLang="zh-CN" sz="2000" dirty="0"/>
              <a:t>TCP</a:t>
            </a:r>
            <a:r>
              <a:rPr lang="zh-CN" altLang="en-US" sz="2000" dirty="0"/>
              <a:t>代理是指我们的防火墙部署在客户端和服务器中间，当客户端向服务器发送的</a:t>
            </a:r>
            <a:r>
              <a:rPr lang="en-US" altLang="zh-CN" sz="2000" dirty="0"/>
              <a:t>SYN</a:t>
            </a:r>
            <a:r>
              <a:rPr lang="zh-CN" altLang="en-US" sz="2000" dirty="0"/>
              <a:t>报文经过防火墙时，防火墙代替服务器与客户端建立三次握手。一般用于报文来回路径一致的场景。</a:t>
            </a:r>
            <a:endParaRPr lang="en-US" altLang="zh-CN" sz="2000" dirty="0"/>
          </a:p>
          <a:p>
            <a:r>
              <a:rPr lang="zh-CN" altLang="en-US" sz="2000" dirty="0"/>
              <a:t>防火墙收到</a:t>
            </a:r>
            <a:r>
              <a:rPr lang="en-US" altLang="zh-CN" sz="2000" dirty="0"/>
              <a:t>SYN</a:t>
            </a:r>
            <a:r>
              <a:rPr lang="zh-CN" altLang="en-US" sz="2000" dirty="0"/>
              <a:t>报文，对</a:t>
            </a:r>
            <a:r>
              <a:rPr lang="en-US" altLang="zh-CN" sz="2000" dirty="0"/>
              <a:t>SYN</a:t>
            </a:r>
            <a:r>
              <a:rPr lang="zh-CN" altLang="en-US" sz="2000" dirty="0"/>
              <a:t>报文进行拦截，代替服务器回应</a:t>
            </a:r>
            <a:r>
              <a:rPr lang="en-US" altLang="zh-CN" sz="2000" dirty="0"/>
              <a:t>SYN+ACK</a:t>
            </a:r>
            <a:r>
              <a:rPr lang="zh-CN" altLang="en-US" sz="2000" dirty="0"/>
              <a:t>报文。 </a:t>
            </a:r>
          </a:p>
          <a:p>
            <a:r>
              <a:rPr lang="zh-CN" altLang="en-US" sz="2000" dirty="0"/>
              <a:t> 如果客户端不能正常回应</a:t>
            </a:r>
            <a:r>
              <a:rPr lang="en-US" altLang="zh-CN" sz="2000" dirty="0"/>
              <a:t>ACK</a:t>
            </a:r>
            <a:r>
              <a:rPr lang="zh-CN" altLang="en-US" sz="2000" dirty="0"/>
              <a:t>报文，则判定此</a:t>
            </a:r>
            <a:r>
              <a:rPr lang="en-US" altLang="zh-CN" sz="2000" dirty="0"/>
              <a:t>SYN</a:t>
            </a:r>
            <a:r>
              <a:rPr lang="zh-CN" altLang="en-US" sz="2000" dirty="0"/>
              <a:t>报文为非正常报文，防火墙代替服务器保持半连接一定时间后，放弃此连接。 </a:t>
            </a:r>
          </a:p>
          <a:p>
            <a:r>
              <a:rPr lang="zh-CN" altLang="en-US" sz="2000" dirty="0"/>
              <a:t> 如果客户端正常回应</a:t>
            </a:r>
            <a:r>
              <a:rPr lang="en-US" altLang="zh-CN" sz="2000" dirty="0"/>
              <a:t>ACK</a:t>
            </a:r>
            <a:r>
              <a:rPr lang="zh-CN" altLang="en-US" sz="2000" dirty="0"/>
              <a:t>报文，防火墙与客户端建立正常的三次握手，则判定此</a:t>
            </a:r>
            <a:r>
              <a:rPr lang="en-US" altLang="zh-CN" sz="2000" dirty="0"/>
              <a:t>SYN</a:t>
            </a:r>
            <a:r>
              <a:rPr lang="zh-CN" altLang="en-US" sz="2000" dirty="0"/>
              <a:t>报文为正常业务报文，非攻击报文。防火墙立即与服务器再建立三次握手，此连接的后续报文直接送到服务器。 </a:t>
            </a:r>
          </a:p>
          <a:p>
            <a:endParaRPr lang="en-US" sz="2000" dirty="0"/>
          </a:p>
        </p:txBody>
      </p:sp>
      <p:pic>
        <p:nvPicPr>
          <p:cNvPr id="5" name="Content Placeholder 4">
            <a:extLst>
              <a:ext uri="{FF2B5EF4-FFF2-40B4-BE49-F238E27FC236}">
                <a16:creationId xmlns:a16="http://schemas.microsoft.com/office/drawing/2014/main" id="{84A421F0-3596-4C8E-9147-C2ED04E30A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5188" y="643467"/>
            <a:ext cx="3935919" cy="5410199"/>
          </a:xfrm>
          <a:prstGeom prst="rect">
            <a:avLst/>
          </a:prstGeom>
        </p:spPr>
      </p:pic>
    </p:spTree>
    <p:extLst>
      <p:ext uri="{BB962C8B-B14F-4D97-AF65-F5344CB8AC3E}">
        <p14:creationId xmlns:p14="http://schemas.microsoft.com/office/powerpoint/2010/main" val="2362753596"/>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713A709-0FE9-4643-B91D-A6325FD680E7}"/>
              </a:ext>
            </a:extLst>
          </p:cNvPr>
          <p:cNvSpPr>
            <a:spLocks noGrp="1"/>
          </p:cNvSpPr>
          <p:nvPr>
            <p:ph type="title"/>
          </p:nvPr>
        </p:nvSpPr>
        <p:spPr>
          <a:xfrm>
            <a:off x="643468" y="623392"/>
            <a:ext cx="3363974" cy="934820"/>
          </a:xfrm>
          <a:noFill/>
          <a:ln w="19050">
            <a:solidFill>
              <a:schemeClr val="tx1"/>
            </a:solidFill>
          </a:ln>
        </p:spPr>
        <p:txBody>
          <a:bodyPr wrap="square" anchor="ctr">
            <a:normAutofit/>
          </a:bodyPr>
          <a:lstStyle/>
          <a:p>
            <a:pPr algn="ctr"/>
            <a:r>
              <a:rPr lang="en-US" sz="2800" b="1" dirty="0"/>
              <a:t>TCP</a:t>
            </a:r>
            <a:r>
              <a:rPr lang="zh-CN" altLang="en-US" sz="2800" b="1" dirty="0"/>
              <a:t>源探测</a:t>
            </a:r>
            <a:endParaRPr lang="en-US" sz="2800" dirty="0"/>
          </a:p>
        </p:txBody>
      </p:sp>
      <p:sp>
        <p:nvSpPr>
          <p:cNvPr id="9" name="Content Placeholder 8">
            <a:extLst>
              <a:ext uri="{FF2B5EF4-FFF2-40B4-BE49-F238E27FC236}">
                <a16:creationId xmlns:a16="http://schemas.microsoft.com/office/drawing/2014/main" id="{4A6F793D-EBFC-44CA-8521-05C863ACA3BD}"/>
              </a:ext>
            </a:extLst>
          </p:cNvPr>
          <p:cNvSpPr>
            <a:spLocks noGrp="1"/>
          </p:cNvSpPr>
          <p:nvPr>
            <p:ph idx="1"/>
          </p:nvPr>
        </p:nvSpPr>
        <p:spPr>
          <a:xfrm>
            <a:off x="354563" y="1875453"/>
            <a:ext cx="3918857" cy="4693298"/>
          </a:xfrm>
        </p:spPr>
        <p:txBody>
          <a:bodyPr>
            <a:normAutofit fontScale="92500" lnSpcReduction="20000"/>
          </a:bodyPr>
          <a:lstStyle/>
          <a:p>
            <a:r>
              <a:rPr lang="en-US" altLang="zh-CN" sz="2000" dirty="0"/>
              <a:t>TCP</a:t>
            </a:r>
            <a:r>
              <a:rPr lang="zh-CN" altLang="en-US" sz="2000" dirty="0"/>
              <a:t>源探测是防火墙防御</a:t>
            </a:r>
            <a:r>
              <a:rPr lang="en-US" altLang="zh-CN" sz="2000" dirty="0"/>
              <a:t>SYN Flood</a:t>
            </a:r>
            <a:r>
              <a:rPr lang="zh-CN" altLang="en-US" sz="2000" dirty="0"/>
              <a:t>攻击的另一种方式，没有报文来回路径必须一致的限制，所以应用普遍。</a:t>
            </a:r>
            <a:endParaRPr lang="en-US" altLang="zh-CN" sz="2000" dirty="0"/>
          </a:p>
          <a:p>
            <a:r>
              <a:rPr lang="zh-CN" altLang="en-US" sz="2000" dirty="0"/>
              <a:t> 当防火墙收到客户端发送的</a:t>
            </a:r>
            <a:r>
              <a:rPr lang="en-US" altLang="zh-CN" sz="2000" dirty="0"/>
              <a:t>SYN</a:t>
            </a:r>
            <a:r>
              <a:rPr lang="zh-CN" altLang="en-US" sz="2000" dirty="0"/>
              <a:t>报文时，对</a:t>
            </a:r>
            <a:r>
              <a:rPr lang="en-US" altLang="zh-CN" sz="2000" dirty="0"/>
              <a:t>SYN</a:t>
            </a:r>
            <a:r>
              <a:rPr lang="zh-CN" altLang="en-US" sz="2000" dirty="0"/>
              <a:t>报文进行拦截，并伪造一个带有错误序列号的的</a:t>
            </a:r>
            <a:r>
              <a:rPr lang="en-US" altLang="zh-CN" sz="2000" dirty="0"/>
              <a:t>SYN+ACK</a:t>
            </a:r>
            <a:r>
              <a:rPr lang="zh-CN" altLang="en-US" sz="2000" dirty="0"/>
              <a:t>报文回应给客户端。 </a:t>
            </a:r>
          </a:p>
          <a:p>
            <a:r>
              <a:rPr lang="zh-CN" altLang="en-US" sz="2000" dirty="0"/>
              <a:t> 如果客户端是虚假源，则不会对错误的</a:t>
            </a:r>
            <a:r>
              <a:rPr lang="en-US" altLang="zh-CN" sz="2000" dirty="0"/>
              <a:t>SYN+ACK</a:t>
            </a:r>
            <a:r>
              <a:rPr lang="zh-CN" altLang="en-US" sz="2000" dirty="0"/>
              <a:t>报文进行回应。 </a:t>
            </a:r>
          </a:p>
          <a:p>
            <a:r>
              <a:rPr lang="zh-CN" altLang="en-US" sz="2000" dirty="0"/>
              <a:t> 如果客户端是真实源发送的正常请求</a:t>
            </a:r>
            <a:r>
              <a:rPr lang="en-US" altLang="zh-CN" sz="2000" dirty="0"/>
              <a:t>SYN</a:t>
            </a:r>
            <a:r>
              <a:rPr lang="zh-CN" altLang="en-US" sz="2000" dirty="0"/>
              <a:t>报文，当收到错误的</a:t>
            </a:r>
            <a:r>
              <a:rPr lang="en-US" altLang="zh-CN" sz="2000" dirty="0"/>
              <a:t>SYN+ACK</a:t>
            </a:r>
            <a:r>
              <a:rPr lang="zh-CN" altLang="en-US" sz="2000" dirty="0"/>
              <a:t>报文时，会再发出一个</a:t>
            </a:r>
            <a:r>
              <a:rPr lang="en-US" altLang="zh-CN" sz="2000" dirty="0"/>
              <a:t>RST</a:t>
            </a:r>
            <a:r>
              <a:rPr lang="zh-CN" altLang="en-US" sz="2000" dirty="0"/>
              <a:t>报文，让防火墙重新发一个正确的</a:t>
            </a:r>
            <a:r>
              <a:rPr lang="en-US" altLang="zh-CN" sz="2000" dirty="0"/>
              <a:t>SYN+ACK</a:t>
            </a:r>
            <a:r>
              <a:rPr lang="zh-CN" altLang="en-US" sz="2000" dirty="0"/>
              <a:t>报文；防火墙收到这个</a:t>
            </a:r>
            <a:r>
              <a:rPr lang="en-US" altLang="zh-CN" sz="2000" dirty="0"/>
              <a:t>RST</a:t>
            </a:r>
            <a:r>
              <a:rPr lang="zh-CN" altLang="en-US" sz="2000" dirty="0"/>
              <a:t>报文后，判定客户端为真实源，则将这个源加入白名单，在白名单老化前，这个源发出的报文都认为是合法的报文，防火墙直接放行，不在做验证。 </a:t>
            </a:r>
          </a:p>
          <a:p>
            <a:endParaRPr lang="en-US" sz="2000" dirty="0"/>
          </a:p>
        </p:txBody>
      </p:sp>
      <p:pic>
        <p:nvPicPr>
          <p:cNvPr id="5" name="Content Placeholder 4">
            <a:extLst>
              <a:ext uri="{FF2B5EF4-FFF2-40B4-BE49-F238E27FC236}">
                <a16:creationId xmlns:a16="http://schemas.microsoft.com/office/drawing/2014/main" id="{CBBBA68F-85FE-4686-BF53-86247A3325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1729" y="643467"/>
            <a:ext cx="4422837" cy="5410199"/>
          </a:xfrm>
          <a:prstGeom prst="rect">
            <a:avLst/>
          </a:prstGeom>
        </p:spPr>
      </p:pic>
    </p:spTree>
    <p:extLst>
      <p:ext uri="{BB962C8B-B14F-4D97-AF65-F5344CB8AC3E}">
        <p14:creationId xmlns:p14="http://schemas.microsoft.com/office/powerpoint/2010/main" val="3209280826"/>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ED3B77D-F614-4133-824C-5ED5B87ECF89}"/>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zh-CN" altLang="en-US" sz="2800" dirty="0"/>
              <a:t>源</a:t>
            </a:r>
            <a:r>
              <a:rPr lang="en-US" altLang="zh-CN" sz="2800" dirty="0"/>
              <a:t>NAT</a:t>
            </a:r>
            <a:endParaRPr lang="en-US" sz="2800"/>
          </a:p>
        </p:txBody>
      </p:sp>
      <p:sp>
        <p:nvSpPr>
          <p:cNvPr id="3" name="Content Placeholder 2">
            <a:extLst>
              <a:ext uri="{FF2B5EF4-FFF2-40B4-BE49-F238E27FC236}">
                <a16:creationId xmlns:a16="http://schemas.microsoft.com/office/drawing/2014/main" id="{2EF96FD5-0396-4C51-A11A-96B3BC738723}"/>
              </a:ext>
            </a:extLst>
          </p:cNvPr>
          <p:cNvSpPr>
            <a:spLocks noGrp="1"/>
          </p:cNvSpPr>
          <p:nvPr>
            <p:ph idx="1"/>
          </p:nvPr>
        </p:nvSpPr>
        <p:spPr>
          <a:xfrm>
            <a:off x="643468" y="2638043"/>
            <a:ext cx="3363974" cy="3596565"/>
          </a:xfrm>
        </p:spPr>
        <p:txBody>
          <a:bodyPr>
            <a:normAutofit/>
          </a:bodyPr>
          <a:lstStyle/>
          <a:p>
            <a:r>
              <a:rPr lang="zh-CN" altLang="en-US" sz="1400" dirty="0">
                <a:effectLst/>
              </a:rPr>
              <a:t>当</a:t>
            </a:r>
            <a:r>
              <a:rPr lang="en-US" altLang="zh-CN" sz="1400" dirty="0">
                <a:effectLst/>
              </a:rPr>
              <a:t>Internet</a:t>
            </a:r>
            <a:r>
              <a:rPr lang="zh-CN" altLang="en-US" sz="1400" dirty="0">
                <a:effectLst/>
              </a:rPr>
              <a:t>技术初兴时，人们不会想到他会发展得如此迅猛，短短二十年已然深入到社会的方方面面。与此同时，很多之前没有考虑到的问题也都暴露出来，比如</a:t>
            </a:r>
            <a:r>
              <a:rPr lang="en-US" altLang="zh-CN" sz="1400" dirty="0">
                <a:effectLst/>
              </a:rPr>
              <a:t>IP</a:t>
            </a:r>
            <a:r>
              <a:rPr lang="zh-CN" altLang="en-US" sz="1400" dirty="0">
                <a:effectLst/>
              </a:rPr>
              <a:t>地址资源正在逐渐枯竭。人们在寻求</a:t>
            </a:r>
            <a:r>
              <a:rPr lang="en-US" altLang="zh-CN" sz="1400" dirty="0">
                <a:effectLst/>
              </a:rPr>
              <a:t>IPv4</a:t>
            </a:r>
            <a:r>
              <a:rPr lang="zh-CN" altLang="en-US" sz="1400" dirty="0">
                <a:effectLst/>
              </a:rPr>
              <a:t>替代方案的同时，也在积极研究各种技术来减少对</a:t>
            </a:r>
            <a:r>
              <a:rPr lang="en-US" altLang="zh-CN" sz="1400" dirty="0">
                <a:effectLst/>
              </a:rPr>
              <a:t>IP</a:t>
            </a:r>
            <a:r>
              <a:rPr lang="zh-CN" altLang="en-US" sz="1400" dirty="0">
                <a:effectLst/>
              </a:rPr>
              <a:t>地址的消耗，其中最出色的技术之一就是</a:t>
            </a:r>
            <a:r>
              <a:rPr lang="en-US" altLang="zh-CN" sz="1400" dirty="0">
                <a:effectLst/>
              </a:rPr>
              <a:t>NAT</a:t>
            </a:r>
            <a:r>
              <a:rPr lang="zh-CN" altLang="en-US" sz="1400" dirty="0">
                <a:effectLst/>
              </a:rPr>
              <a:t>技术（人们平时常说的</a:t>
            </a:r>
            <a:r>
              <a:rPr lang="en-US" altLang="zh-CN" sz="1400" dirty="0">
                <a:effectLst/>
              </a:rPr>
              <a:t>NAT</a:t>
            </a:r>
            <a:r>
              <a:rPr lang="zh-CN" altLang="en-US" sz="1400" dirty="0">
                <a:effectLst/>
              </a:rPr>
              <a:t>其实就是源</a:t>
            </a:r>
            <a:r>
              <a:rPr lang="en-US" altLang="zh-CN" sz="1400" dirty="0">
                <a:effectLst/>
              </a:rPr>
              <a:t>NAT</a:t>
            </a:r>
            <a:r>
              <a:rPr lang="zh-CN" altLang="en-US" sz="1400" dirty="0">
                <a:effectLst/>
              </a:rPr>
              <a:t>）。</a:t>
            </a:r>
            <a:br>
              <a:rPr lang="zh-CN" altLang="en-US" sz="1400" dirty="0">
                <a:effectLst/>
              </a:rPr>
            </a:br>
            <a:r>
              <a:rPr lang="zh-CN" altLang="en-US" sz="1400" dirty="0">
                <a:effectLst/>
              </a:rPr>
              <a:t>源</a:t>
            </a:r>
            <a:r>
              <a:rPr lang="en-US" altLang="zh-CN" sz="1400" dirty="0">
                <a:effectLst/>
              </a:rPr>
              <a:t>NAT</a:t>
            </a:r>
            <a:r>
              <a:rPr lang="zh-CN" altLang="en-US" sz="1400" dirty="0">
                <a:effectLst/>
              </a:rPr>
              <a:t>技术通过对报文的源地址进行转换，使大量私网用户可以利用少量公网</a:t>
            </a:r>
            <a:r>
              <a:rPr lang="en-US" altLang="zh-CN" sz="1400" dirty="0">
                <a:effectLst/>
              </a:rPr>
              <a:t>IP</a:t>
            </a:r>
            <a:r>
              <a:rPr lang="zh-CN" altLang="en-US" sz="1400" dirty="0">
                <a:effectLst/>
              </a:rPr>
              <a:t>上网，大大减少了对公网</a:t>
            </a:r>
            <a:r>
              <a:rPr lang="en-US" altLang="zh-CN" sz="1400" dirty="0">
                <a:effectLst/>
              </a:rPr>
              <a:t>IP</a:t>
            </a:r>
            <a:r>
              <a:rPr lang="zh-CN" altLang="en-US" sz="1400" dirty="0">
                <a:effectLst/>
              </a:rPr>
              <a:t>地址的需求。</a:t>
            </a:r>
            <a:br>
              <a:rPr lang="zh-CN" altLang="en-US" sz="1400" dirty="0">
                <a:effectLst/>
              </a:rPr>
            </a:br>
            <a:r>
              <a:rPr lang="zh-CN" altLang="en-US" sz="1400" dirty="0">
                <a:effectLst/>
              </a:rPr>
              <a:t>下图示意了源</a:t>
            </a:r>
            <a:r>
              <a:rPr lang="en-US" altLang="zh-CN" sz="1400" dirty="0">
                <a:effectLst/>
              </a:rPr>
              <a:t>NAT</a:t>
            </a:r>
            <a:r>
              <a:rPr lang="zh-CN" altLang="en-US" sz="1400" dirty="0">
                <a:effectLst/>
              </a:rPr>
              <a:t>转换的过程：当上网流</a:t>
            </a:r>
            <a:endParaRPr lang="en-US" altLang="zh-CN" sz="1400" dirty="0">
              <a:effectLst/>
            </a:endParaRPr>
          </a:p>
          <a:p>
            <a:endParaRPr lang="en-US" sz="1300" dirty="0"/>
          </a:p>
        </p:txBody>
      </p:sp>
      <p:pic>
        <p:nvPicPr>
          <p:cNvPr id="5" name="Picture 4">
            <a:extLst>
              <a:ext uri="{FF2B5EF4-FFF2-40B4-BE49-F238E27FC236}">
                <a16:creationId xmlns:a16="http://schemas.microsoft.com/office/drawing/2014/main" id="{B3A0FDC9-5E96-4411-88B3-CC4C9C78D5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7763" y="2199988"/>
            <a:ext cx="6250769" cy="2297156"/>
          </a:xfrm>
          <a:prstGeom prst="rect">
            <a:avLst/>
          </a:prstGeom>
        </p:spPr>
      </p:pic>
    </p:spTree>
    <p:extLst>
      <p:ext uri="{BB962C8B-B14F-4D97-AF65-F5344CB8AC3E}">
        <p14:creationId xmlns:p14="http://schemas.microsoft.com/office/powerpoint/2010/main" val="3379256922"/>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644A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14613A4-B7E9-4369-81A5-6FB3AC6615EF}"/>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altLang="zh-CN" sz="2600" dirty="0">
                <a:solidFill>
                  <a:srgbClr val="FFFFFF"/>
                </a:solidFill>
              </a:rPr>
              <a:t>NAT Server</a:t>
            </a:r>
            <a:endParaRPr lang="en-US" sz="2600" dirty="0">
              <a:solidFill>
                <a:srgbClr val="FFFFFF"/>
              </a:solidFill>
            </a:endParaRPr>
          </a:p>
        </p:txBody>
      </p:sp>
      <p:pic>
        <p:nvPicPr>
          <p:cNvPr id="5" name="Picture 4">
            <a:extLst>
              <a:ext uri="{FF2B5EF4-FFF2-40B4-BE49-F238E27FC236}">
                <a16:creationId xmlns:a16="http://schemas.microsoft.com/office/drawing/2014/main" id="{28403611-5511-430A-839D-CC1DDFCC68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2041214"/>
            <a:ext cx="7188199" cy="1635315"/>
          </a:xfrm>
          <a:prstGeom prst="rect">
            <a:avLst/>
          </a:prstGeom>
        </p:spPr>
      </p:pic>
      <p:sp>
        <p:nvSpPr>
          <p:cNvPr id="3" name="Content Placeholder 2">
            <a:extLst>
              <a:ext uri="{FF2B5EF4-FFF2-40B4-BE49-F238E27FC236}">
                <a16:creationId xmlns:a16="http://schemas.microsoft.com/office/drawing/2014/main" id="{CF9FEC6B-51C0-46F1-9716-94B3A91F9926}"/>
              </a:ext>
            </a:extLst>
          </p:cNvPr>
          <p:cNvSpPr>
            <a:spLocks noGrp="1"/>
          </p:cNvSpPr>
          <p:nvPr>
            <p:ph idx="1"/>
          </p:nvPr>
        </p:nvSpPr>
        <p:spPr>
          <a:xfrm>
            <a:off x="4038600" y="4541648"/>
            <a:ext cx="7188199" cy="1890414"/>
          </a:xfrm>
        </p:spPr>
        <p:txBody>
          <a:bodyPr>
            <a:normAutofit/>
          </a:bodyPr>
          <a:lstStyle/>
          <a:p>
            <a:r>
              <a:rPr lang="zh-CN" altLang="en-US" sz="1400" dirty="0">
                <a:effectLst/>
              </a:rPr>
              <a:t>学校或公司的私网通常会有一些服务器需要提供给公网用户访问。但网络部署时，服务器地址一般都会被配置成私网地址，这样服务器就不能直接使用自身的地址来提供服务了。防火墙是不是也可以将服务器的私网地址通过</a:t>
            </a:r>
            <a:r>
              <a:rPr lang="en-US" altLang="zh-CN" sz="1400" dirty="0">
                <a:effectLst/>
              </a:rPr>
              <a:t>NAT</a:t>
            </a:r>
            <a:r>
              <a:rPr lang="zh-CN" altLang="en-US" sz="1400" dirty="0">
                <a:effectLst/>
              </a:rPr>
              <a:t>转换成公网地址</a:t>
            </a:r>
            <a:r>
              <a:rPr lang="en-US" altLang="zh-CN" sz="1400" dirty="0">
                <a:effectLst/>
              </a:rPr>
              <a:t>.</a:t>
            </a:r>
          </a:p>
          <a:p>
            <a:r>
              <a:rPr lang="zh-CN" altLang="en-US" sz="1400" dirty="0">
                <a:effectLst/>
              </a:rPr>
              <a:t>源</a:t>
            </a:r>
            <a:r>
              <a:rPr lang="en-US" altLang="zh-CN" sz="1400" dirty="0">
                <a:effectLst/>
              </a:rPr>
              <a:t>NAT</a:t>
            </a:r>
            <a:r>
              <a:rPr lang="zh-CN" altLang="en-US" sz="1400" dirty="0">
                <a:effectLst/>
              </a:rPr>
              <a:t>是对私网用户访问公网的报文的源地址进行转换，而服务器对公网提供服务时，是公网用户向私网发起访问，方向正好反过来了。于是，</a:t>
            </a:r>
            <a:r>
              <a:rPr lang="en-US" altLang="zh-CN" sz="1400" dirty="0">
                <a:effectLst/>
              </a:rPr>
              <a:t>NAT</a:t>
            </a:r>
            <a:r>
              <a:rPr lang="zh-CN" altLang="en-US" sz="1400" dirty="0">
                <a:effectLst/>
              </a:rPr>
              <a:t>转换的目标也由报文的源地址变成了目的地址。针对服务器的地址转换，我们赋予了它一个形象的名字</a:t>
            </a:r>
            <a:r>
              <a:rPr lang="en-US" altLang="zh-CN" sz="1400" dirty="0">
                <a:effectLst/>
              </a:rPr>
              <a:t>――NAT Server</a:t>
            </a:r>
            <a:r>
              <a:rPr lang="zh-CN" altLang="en-US" sz="1400" dirty="0">
                <a:effectLst/>
              </a:rPr>
              <a:t>（服务器映射），</a:t>
            </a:r>
            <a:r>
              <a:rPr lang="zh-CN" altLang="en-US" sz="1400" dirty="0"/>
              <a:t>就能将上图中服务器的私网地址</a:t>
            </a:r>
            <a:r>
              <a:rPr lang="en-US" altLang="zh-CN" sz="1400" dirty="0"/>
              <a:t>10.1.1.2</a:t>
            </a:r>
            <a:r>
              <a:rPr lang="zh-CN" altLang="en-US" sz="1400" dirty="0"/>
              <a:t>映射成公网地址</a:t>
            </a:r>
            <a:r>
              <a:rPr lang="en-US" altLang="zh-CN" sz="1400" dirty="0"/>
              <a:t>1.1.1.1</a:t>
            </a:r>
            <a:r>
              <a:rPr lang="zh-CN" altLang="en-US" sz="1400" dirty="0"/>
              <a:t>。 </a:t>
            </a:r>
            <a:endParaRPr lang="en-US" altLang="zh-CN" sz="1400" dirty="0">
              <a:effectLst/>
            </a:endParaRPr>
          </a:p>
          <a:p>
            <a:endParaRPr lang="en-US" sz="1100" dirty="0"/>
          </a:p>
        </p:txBody>
      </p:sp>
    </p:spTree>
    <p:extLst>
      <p:ext uri="{BB962C8B-B14F-4D97-AF65-F5344CB8AC3E}">
        <p14:creationId xmlns:p14="http://schemas.microsoft.com/office/powerpoint/2010/main" val="253338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16C2219-2303-4643-9065-C4CDC36EA9EB}"/>
              </a:ext>
            </a:extLst>
          </p:cNvPr>
          <p:cNvSpPr>
            <a:spLocks noGrp="1"/>
          </p:cNvSpPr>
          <p:nvPr>
            <p:ph type="title"/>
          </p:nvPr>
        </p:nvSpPr>
        <p:spPr>
          <a:xfrm>
            <a:off x="6094105" y="802955"/>
            <a:ext cx="4977976" cy="4446155"/>
          </a:xfrm>
        </p:spPr>
        <p:txBody>
          <a:bodyPr>
            <a:normAutofit/>
          </a:bodyPr>
          <a:lstStyle/>
          <a:p>
            <a:r>
              <a:rPr lang="en-US" altLang="zh-CN" dirty="0">
                <a:solidFill>
                  <a:srgbClr val="000000"/>
                </a:solidFill>
              </a:rPr>
              <a:t>                                    </a:t>
            </a:r>
            <a:r>
              <a:rPr lang="en-US" altLang="zh-CN" sz="6000" i="1" dirty="0">
                <a:solidFill>
                  <a:srgbClr val="000000"/>
                </a:solidFill>
                <a:latin typeface="Arial Black" panose="020B0A04020102020204" pitchFamily="34" charset="0"/>
              </a:rPr>
              <a:t>Thank You !</a:t>
            </a:r>
            <a:br>
              <a:rPr lang="en-US" altLang="zh-CN" sz="6000" i="1" dirty="0">
                <a:solidFill>
                  <a:srgbClr val="000000"/>
                </a:solidFill>
              </a:rPr>
            </a:br>
            <a:endParaRPr lang="en-US" sz="6000" i="1" dirty="0">
              <a:solidFill>
                <a:srgbClr val="000000"/>
              </a:solidFill>
            </a:endParaRPr>
          </a:p>
        </p:txBody>
      </p:sp>
      <p:sp>
        <p:nvSpPr>
          <p:cNvPr id="23"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6" name="Graphic 15" descr="Angel Face with Solid Fill">
            <a:extLst>
              <a:ext uri="{FF2B5EF4-FFF2-40B4-BE49-F238E27FC236}">
                <a16:creationId xmlns:a16="http://schemas.microsoft.com/office/drawing/2014/main" id="{6688C5A1-06B2-4858-9DA9-35071F5AAFA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0254" y="1629089"/>
            <a:ext cx="3620021" cy="3620021"/>
          </a:xfrm>
          <a:prstGeom prst="rect">
            <a:avLst/>
          </a:prstGeom>
        </p:spPr>
      </p:pic>
    </p:spTree>
    <p:extLst>
      <p:ext uri="{BB962C8B-B14F-4D97-AF65-F5344CB8AC3E}">
        <p14:creationId xmlns:p14="http://schemas.microsoft.com/office/powerpoint/2010/main" val="939671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Freeform: Shape 40">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43" name="Group 42">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44"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5"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46"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47"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8"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9"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A4B141A5-0C32-4D68-AC0A-75D386E6D3B0}"/>
              </a:ext>
            </a:extLst>
          </p:cNvPr>
          <p:cNvSpPr>
            <a:spLocks noGrp="1"/>
          </p:cNvSpPr>
          <p:nvPr>
            <p:ph type="title"/>
          </p:nvPr>
        </p:nvSpPr>
        <p:spPr>
          <a:xfrm>
            <a:off x="535020" y="685800"/>
            <a:ext cx="2780271" cy="5105400"/>
          </a:xfrm>
        </p:spPr>
        <p:txBody>
          <a:bodyPr>
            <a:normAutofit/>
          </a:bodyPr>
          <a:lstStyle/>
          <a:p>
            <a:r>
              <a:rPr lang="zh-CN" altLang="en-US" sz="4000" b="1">
                <a:solidFill>
                  <a:srgbClr val="FFFFFF"/>
                </a:solidFill>
              </a:rPr>
              <a:t>目录</a:t>
            </a:r>
            <a:endParaRPr lang="en-US" sz="4000" b="1">
              <a:solidFill>
                <a:srgbClr val="FFFFFF"/>
              </a:solidFill>
            </a:endParaRPr>
          </a:p>
        </p:txBody>
      </p:sp>
      <p:graphicFrame>
        <p:nvGraphicFramePr>
          <p:cNvPr id="29" name="Content Placeholder 2">
            <a:extLst>
              <a:ext uri="{FF2B5EF4-FFF2-40B4-BE49-F238E27FC236}">
                <a16:creationId xmlns:a16="http://schemas.microsoft.com/office/drawing/2014/main" id="{57AB1ACF-8DB7-4C68-A9C0-912F1CAED1E0}"/>
              </a:ext>
            </a:extLst>
          </p:cNvPr>
          <p:cNvGraphicFramePr>
            <a:graphicFrameLocks noGrp="1"/>
          </p:cNvGraphicFramePr>
          <p:nvPr>
            <p:ph idx="1"/>
            <p:extLst>
              <p:ext uri="{D42A27DB-BD31-4B8C-83A1-F6EECF244321}">
                <p14:modId xmlns:p14="http://schemas.microsoft.com/office/powerpoint/2010/main" val="3087786291"/>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90654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635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CB88B5-1CA6-4A5B-8A43-A8C149A6500B}"/>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altLang="zh-CN" sz="2600" b="1" kern="1200">
                <a:solidFill>
                  <a:srgbClr val="FFFFFF"/>
                </a:solidFill>
                <a:latin typeface="+mj-lt"/>
                <a:ea typeface="+mj-ea"/>
                <a:cs typeface="+mj-cs"/>
              </a:rPr>
              <a:t>TCP/IP</a:t>
            </a:r>
            <a:r>
              <a:rPr lang="zh-CN" altLang="en-US" sz="2600" b="1" kern="1200">
                <a:solidFill>
                  <a:srgbClr val="FFFFFF"/>
                </a:solidFill>
                <a:latin typeface="+mj-lt"/>
                <a:ea typeface="+mj-ea"/>
                <a:cs typeface="+mj-cs"/>
              </a:rPr>
              <a:t>协议</a:t>
            </a:r>
            <a:endParaRPr lang="en-US" sz="2600" b="1" kern="1200">
              <a:solidFill>
                <a:srgbClr val="FFFFFF"/>
              </a:solidFill>
              <a:latin typeface="+mj-lt"/>
              <a:ea typeface="+mj-ea"/>
              <a:cs typeface="+mj-cs"/>
            </a:endParaRPr>
          </a:p>
        </p:txBody>
      </p:sp>
      <p:pic>
        <p:nvPicPr>
          <p:cNvPr id="5" name="Content Placeholder 4">
            <a:extLst>
              <a:ext uri="{FF2B5EF4-FFF2-40B4-BE49-F238E27FC236}">
                <a16:creationId xmlns:a16="http://schemas.microsoft.com/office/drawing/2014/main" id="{84F988FF-3C29-4EE9-9C95-6DDDFCD0CA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8600" y="1172008"/>
            <a:ext cx="7188199" cy="4510594"/>
          </a:xfrm>
          <a:prstGeom prst="rect">
            <a:avLst/>
          </a:prstGeom>
        </p:spPr>
      </p:pic>
    </p:spTree>
    <p:extLst>
      <p:ext uri="{BB962C8B-B14F-4D97-AF65-F5344CB8AC3E}">
        <p14:creationId xmlns:p14="http://schemas.microsoft.com/office/powerpoint/2010/main" val="3667022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7270A5-DA60-496B-AEBD-90CB8B169098}"/>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zh-CN" altLang="en-US" sz="2800" dirty="0"/>
              <a:t>什么是防火墙</a:t>
            </a:r>
            <a:endParaRPr lang="en-US" sz="2800" dirty="0"/>
          </a:p>
        </p:txBody>
      </p:sp>
      <p:sp>
        <p:nvSpPr>
          <p:cNvPr id="3" name="Content Placeholder 2">
            <a:extLst>
              <a:ext uri="{FF2B5EF4-FFF2-40B4-BE49-F238E27FC236}">
                <a16:creationId xmlns:a16="http://schemas.microsoft.com/office/drawing/2014/main" id="{8AFABBDD-83F5-48D6-B509-8956B413F8AC}"/>
              </a:ext>
            </a:extLst>
          </p:cNvPr>
          <p:cNvSpPr>
            <a:spLocks noGrp="1"/>
          </p:cNvSpPr>
          <p:nvPr>
            <p:ph idx="1"/>
          </p:nvPr>
        </p:nvSpPr>
        <p:spPr>
          <a:xfrm>
            <a:off x="643468" y="2638043"/>
            <a:ext cx="3363974" cy="3415623"/>
          </a:xfrm>
        </p:spPr>
        <p:txBody>
          <a:bodyPr>
            <a:normAutofit/>
          </a:bodyPr>
          <a:lstStyle/>
          <a:p>
            <a:r>
              <a:rPr lang="zh-CN" altLang="en-US" sz="1100" dirty="0">
                <a:effectLst/>
              </a:rPr>
              <a:t>墙，始于防，忠于守。自古至今，墙予人以安全之意。 </a:t>
            </a:r>
          </a:p>
          <a:p>
            <a:r>
              <a:rPr lang="zh-CN" altLang="en-US" sz="1100" dirty="0">
                <a:effectLst/>
              </a:rPr>
              <a:t>防火墙，顾名思义，阻挡的是火，此词起源于建筑领域，正是用来隔离火灾，阻止火势从一个区域蔓延到另一个区域。 </a:t>
            </a:r>
          </a:p>
          <a:p>
            <a:r>
              <a:rPr lang="zh-CN" altLang="en-US" sz="1100" dirty="0">
                <a:effectLst/>
              </a:rPr>
              <a:t>引入到通信领域，防火墙也正是形象化地体现了这一特点：防火墙这一具体设备，通常用于两个网络之间的隔离。当然，这种隔离是高明的，隔离的是“火”的蔓延，而又保证“人”的穿墙而过。这里的“火”是指网络中的各种攻击，而“人”是指正常的通信报文。 </a:t>
            </a:r>
          </a:p>
          <a:p>
            <a:r>
              <a:rPr lang="zh-CN" altLang="en-US" sz="1100" dirty="0">
                <a:effectLst/>
              </a:rPr>
              <a:t>那么，用通信语言来定义，防火墙主要用于保护一个网络区域免受来自另一个网络区域的网络攻击和网络入侵行为。因其隔离、防守的属性，灵活应用于</a:t>
            </a:r>
            <a:r>
              <a:rPr lang="zh-CN" altLang="en-US" sz="1100" b="1" dirty="0">
                <a:effectLst/>
              </a:rPr>
              <a:t>网络边界</a:t>
            </a:r>
            <a:r>
              <a:rPr lang="zh-CN" altLang="en-US" sz="1100" dirty="0">
                <a:effectLst/>
              </a:rPr>
              <a:t>、</a:t>
            </a:r>
            <a:r>
              <a:rPr lang="zh-CN" altLang="en-US" sz="1100" b="1" dirty="0">
                <a:effectLst/>
              </a:rPr>
              <a:t>子网隔离</a:t>
            </a:r>
            <a:r>
              <a:rPr lang="zh-CN" altLang="en-US" sz="1100" dirty="0">
                <a:effectLst/>
              </a:rPr>
              <a:t>等位置，具体如企业网络出口、大型网络内部子网隔离、数据中心边界等等。 </a:t>
            </a:r>
          </a:p>
          <a:p>
            <a:endParaRPr lang="en-US" sz="1100" dirty="0"/>
          </a:p>
        </p:txBody>
      </p:sp>
      <p:pic>
        <p:nvPicPr>
          <p:cNvPr id="5" name="Picture 4">
            <a:extLst>
              <a:ext uri="{FF2B5EF4-FFF2-40B4-BE49-F238E27FC236}">
                <a16:creationId xmlns:a16="http://schemas.microsoft.com/office/drawing/2014/main" id="{0BACE38E-44FB-4CCB-92EF-AE5045086F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7763" y="1660859"/>
            <a:ext cx="6250769" cy="3375414"/>
          </a:xfrm>
          <a:prstGeom prst="rect">
            <a:avLst/>
          </a:prstGeom>
        </p:spPr>
      </p:pic>
    </p:spTree>
    <p:extLst>
      <p:ext uri="{BB962C8B-B14F-4D97-AF65-F5344CB8AC3E}">
        <p14:creationId xmlns:p14="http://schemas.microsoft.com/office/powerpoint/2010/main" val="2669531149"/>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E10B8DB-9DA6-4F46-A902-74C85533DEB8}"/>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zh-CN" altLang="en-US" sz="2800" dirty="0"/>
              <a:t>什么是防火墙</a:t>
            </a:r>
            <a:endParaRPr lang="en-US" sz="2800" dirty="0"/>
          </a:p>
        </p:txBody>
      </p:sp>
      <p:sp>
        <p:nvSpPr>
          <p:cNvPr id="3" name="Content Placeholder 2">
            <a:extLst>
              <a:ext uri="{FF2B5EF4-FFF2-40B4-BE49-F238E27FC236}">
                <a16:creationId xmlns:a16="http://schemas.microsoft.com/office/drawing/2014/main" id="{72479FF2-B184-494F-AB25-E28C261826AD}"/>
              </a:ext>
            </a:extLst>
          </p:cNvPr>
          <p:cNvSpPr>
            <a:spLocks noGrp="1"/>
          </p:cNvSpPr>
          <p:nvPr>
            <p:ph idx="1"/>
          </p:nvPr>
        </p:nvSpPr>
        <p:spPr>
          <a:xfrm>
            <a:off x="643468" y="2638043"/>
            <a:ext cx="3363974" cy="3415623"/>
          </a:xfrm>
        </p:spPr>
        <p:txBody>
          <a:bodyPr>
            <a:normAutofit/>
          </a:bodyPr>
          <a:lstStyle/>
          <a:p>
            <a:r>
              <a:rPr lang="zh-CN" altLang="en-US" sz="1700">
                <a:effectLst/>
              </a:rPr>
              <a:t>防火墙与路由器、交换机是有区别的。路由器用来连接不同的网络，通过路由协议保证互联互通，确保将报文转发到目的地；交换机则通常用来组建局域网，作为局域网通信的重要枢纽，通过二层</a:t>
            </a:r>
            <a:r>
              <a:rPr lang="en-US" altLang="zh-CN" sz="1700">
                <a:effectLst/>
              </a:rPr>
              <a:t>/</a:t>
            </a:r>
            <a:r>
              <a:rPr lang="zh-CN" altLang="en-US" sz="1700">
                <a:effectLst/>
              </a:rPr>
              <a:t>三层交换快速转发报文；而防火墙主要部署在网络边界，对进出网络的访问行为进行控制，安全防护是其核心特性。路由器与交换机的本质是</a:t>
            </a:r>
            <a:r>
              <a:rPr lang="zh-CN" altLang="en-US" sz="1700" b="1">
                <a:effectLst/>
              </a:rPr>
              <a:t>转发</a:t>
            </a:r>
            <a:r>
              <a:rPr lang="zh-CN" altLang="en-US" sz="1700">
                <a:effectLst/>
              </a:rPr>
              <a:t>，防火墙的本质是</a:t>
            </a:r>
            <a:r>
              <a:rPr lang="zh-CN" altLang="en-US" sz="1700" b="1">
                <a:effectLst/>
              </a:rPr>
              <a:t>控制</a:t>
            </a:r>
            <a:r>
              <a:rPr lang="zh-CN" altLang="en-US" sz="1700">
                <a:effectLst/>
              </a:rPr>
              <a:t>。</a:t>
            </a:r>
            <a:endParaRPr lang="en-US" altLang="zh-CN" sz="1700">
              <a:effectLst/>
            </a:endParaRPr>
          </a:p>
          <a:p>
            <a:endParaRPr lang="en-US" sz="1700"/>
          </a:p>
        </p:txBody>
      </p:sp>
      <p:pic>
        <p:nvPicPr>
          <p:cNvPr id="5" name="Picture 4">
            <a:extLst>
              <a:ext uri="{FF2B5EF4-FFF2-40B4-BE49-F238E27FC236}">
                <a16:creationId xmlns:a16="http://schemas.microsoft.com/office/drawing/2014/main" id="{B5742733-FE58-49F1-AD25-8FE034BF97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7763" y="2121853"/>
            <a:ext cx="6250769" cy="2453427"/>
          </a:xfrm>
          <a:prstGeom prst="rect">
            <a:avLst/>
          </a:prstGeom>
        </p:spPr>
      </p:pic>
    </p:spTree>
    <p:extLst>
      <p:ext uri="{BB962C8B-B14F-4D97-AF65-F5344CB8AC3E}">
        <p14:creationId xmlns:p14="http://schemas.microsoft.com/office/powerpoint/2010/main" val="56528245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47DFE1-EFC0-4343-AAA4-35FB92017F2D}"/>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zh-CN" altLang="en-US" sz="2600" b="1" kern="1200">
                <a:solidFill>
                  <a:srgbClr val="FFFFFF"/>
                </a:solidFill>
                <a:effectLst/>
                <a:latin typeface="+mj-lt"/>
                <a:ea typeface="+mj-ea"/>
                <a:cs typeface="+mj-cs"/>
              </a:rPr>
              <a:t>防火墙的昨天、今天和明天</a:t>
            </a:r>
            <a:endParaRPr lang="en-US" sz="2600" kern="1200">
              <a:solidFill>
                <a:srgbClr val="FFFFFF"/>
              </a:solidFill>
              <a:latin typeface="+mj-lt"/>
              <a:ea typeface="+mj-ea"/>
              <a:cs typeface="+mj-cs"/>
            </a:endParaRPr>
          </a:p>
        </p:txBody>
      </p:sp>
      <p:pic>
        <p:nvPicPr>
          <p:cNvPr id="5" name="Content Placeholder 4">
            <a:extLst>
              <a:ext uri="{FF2B5EF4-FFF2-40B4-BE49-F238E27FC236}">
                <a16:creationId xmlns:a16="http://schemas.microsoft.com/office/drawing/2014/main" id="{4540DFF9-81C0-432F-B10D-F5835C5D40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8600" y="1432581"/>
            <a:ext cx="7188199" cy="3989449"/>
          </a:xfrm>
          <a:prstGeom prst="rect">
            <a:avLst/>
          </a:prstGeom>
        </p:spPr>
      </p:pic>
    </p:spTree>
    <p:extLst>
      <p:ext uri="{BB962C8B-B14F-4D97-AF65-F5344CB8AC3E}">
        <p14:creationId xmlns:p14="http://schemas.microsoft.com/office/powerpoint/2010/main" val="2687928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16D9001-2DDC-4381-ABCD-DE6B39CE0F07}"/>
              </a:ext>
            </a:extLst>
          </p:cNvPr>
          <p:cNvSpPr>
            <a:spLocks noGrp="1"/>
          </p:cNvSpPr>
          <p:nvPr>
            <p:ph type="title"/>
          </p:nvPr>
        </p:nvSpPr>
        <p:spPr>
          <a:xfrm>
            <a:off x="838200" y="2057400"/>
            <a:ext cx="2743200" cy="2743200"/>
          </a:xfrm>
          <a:prstGeom prst="ellipse">
            <a:avLst/>
          </a:prstGeom>
          <a:solidFill>
            <a:srgbClr val="262626"/>
          </a:solidFill>
          <a:ln w="174625" cmpd="thinThick">
            <a:solidFill>
              <a:srgbClr val="262626"/>
            </a:solidFill>
          </a:ln>
        </p:spPr>
        <p:txBody>
          <a:bodyPr anchor="ctr">
            <a:normAutofit/>
          </a:bodyPr>
          <a:lstStyle/>
          <a:p>
            <a:pPr algn="ctr"/>
            <a:r>
              <a:rPr lang="zh-CN" altLang="en-US" sz="2600" dirty="0">
                <a:solidFill>
                  <a:srgbClr val="FFFFFF"/>
                </a:solidFill>
              </a:rPr>
              <a:t>特点</a:t>
            </a:r>
            <a:endParaRPr lang="en-US" sz="2600" dirty="0">
              <a:solidFill>
                <a:srgbClr val="FFFFFF"/>
              </a:solidFill>
            </a:endParaRPr>
          </a:p>
        </p:txBody>
      </p:sp>
      <p:graphicFrame>
        <p:nvGraphicFramePr>
          <p:cNvPr id="5" name="Content Placeholder 2">
            <a:extLst>
              <a:ext uri="{FF2B5EF4-FFF2-40B4-BE49-F238E27FC236}">
                <a16:creationId xmlns:a16="http://schemas.microsoft.com/office/drawing/2014/main" id="{B4FABA65-6FB0-49CA-8AFC-4E61F4B3550F}"/>
              </a:ext>
            </a:extLst>
          </p:cNvPr>
          <p:cNvGraphicFramePr>
            <a:graphicFrameLocks noGrp="1"/>
          </p:cNvGraphicFramePr>
          <p:nvPr>
            <p:ph idx="1"/>
            <p:extLst>
              <p:ext uri="{D42A27DB-BD31-4B8C-83A1-F6EECF244321}">
                <p14:modId xmlns:p14="http://schemas.microsoft.com/office/powerpoint/2010/main" val="3605871238"/>
              </p:ext>
            </p:extLst>
          </p:nvPr>
        </p:nvGraphicFramePr>
        <p:xfrm>
          <a:off x="4038600" y="1166648"/>
          <a:ext cx="7315200" cy="45247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278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8A4132F-DEC6-4332-A00C-A11AD4519B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EFD1DB7C-FD26-418D-B02F-2DEB4F5556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2985" y="2539890"/>
            <a:ext cx="4260814" cy="2597067"/>
          </a:xfrm>
          <a:prstGeom prst="rect">
            <a:avLst/>
          </a:prstGeom>
        </p:spPr>
      </p:pic>
      <p:sp>
        <p:nvSpPr>
          <p:cNvPr id="14" name="Freeform: Shape 13">
            <a:extLst>
              <a:ext uri="{FF2B5EF4-FFF2-40B4-BE49-F238E27FC236}">
                <a16:creationId xmlns:a16="http://schemas.microsoft.com/office/drawing/2014/main" id="{64965EAE-E41A-435F-B993-07E824B6C9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0"/>
            <a:ext cx="7539895"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152F8994-E6D4-4311-9548-C3607BC436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7092985"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D932C09-B01A-4C12-BD49-3703A6D634AB}"/>
              </a:ext>
            </a:extLst>
          </p:cNvPr>
          <p:cNvSpPr>
            <a:spLocks noGrp="1"/>
          </p:cNvSpPr>
          <p:nvPr>
            <p:ph type="title"/>
          </p:nvPr>
        </p:nvSpPr>
        <p:spPr>
          <a:xfrm>
            <a:off x="838199" y="365125"/>
            <a:ext cx="5529943" cy="1325563"/>
          </a:xfrm>
        </p:spPr>
        <p:txBody>
          <a:bodyPr>
            <a:normAutofit/>
          </a:bodyPr>
          <a:lstStyle/>
          <a:p>
            <a:r>
              <a:rPr lang="zh-CN" altLang="en-US" b="1"/>
              <a:t>安全域</a:t>
            </a:r>
            <a:endParaRPr lang="en-US" b="1"/>
          </a:p>
        </p:txBody>
      </p:sp>
      <p:sp>
        <p:nvSpPr>
          <p:cNvPr id="3" name="Content Placeholder 2">
            <a:extLst>
              <a:ext uri="{FF2B5EF4-FFF2-40B4-BE49-F238E27FC236}">
                <a16:creationId xmlns:a16="http://schemas.microsoft.com/office/drawing/2014/main" id="{17557411-2C61-48B9-ADBF-B28C2FB442C7}"/>
              </a:ext>
            </a:extLst>
          </p:cNvPr>
          <p:cNvSpPr>
            <a:spLocks noGrp="1"/>
          </p:cNvSpPr>
          <p:nvPr>
            <p:ph idx="1"/>
          </p:nvPr>
        </p:nvSpPr>
        <p:spPr>
          <a:xfrm>
            <a:off x="838199" y="1825625"/>
            <a:ext cx="4128169" cy="3399518"/>
          </a:xfrm>
        </p:spPr>
        <p:txBody>
          <a:bodyPr>
            <a:normAutofit/>
          </a:bodyPr>
          <a:lstStyle/>
          <a:p>
            <a:r>
              <a:rPr lang="zh-CN" altLang="en-US" sz="1700" dirty="0">
                <a:effectLst/>
              </a:rPr>
              <a:t>三个安全区域，分别是</a:t>
            </a:r>
            <a:r>
              <a:rPr lang="en-US" altLang="zh-CN" sz="1700" dirty="0">
                <a:effectLst/>
              </a:rPr>
              <a:t>Trust</a:t>
            </a:r>
            <a:r>
              <a:rPr lang="zh-CN" altLang="en-US" sz="1700" dirty="0">
                <a:effectLst/>
              </a:rPr>
              <a:t>、</a:t>
            </a:r>
            <a:r>
              <a:rPr lang="en-US" altLang="zh-CN" sz="1700" dirty="0">
                <a:effectLst/>
              </a:rPr>
              <a:t>DMZ</a:t>
            </a:r>
            <a:r>
              <a:rPr lang="zh-CN" altLang="en-US" sz="1700" dirty="0">
                <a:effectLst/>
              </a:rPr>
              <a:t>和</a:t>
            </a:r>
            <a:r>
              <a:rPr lang="en-US" altLang="zh-CN" sz="1700" dirty="0" err="1">
                <a:effectLst/>
              </a:rPr>
              <a:t>Untrust</a:t>
            </a:r>
            <a:r>
              <a:rPr lang="zh-CN" altLang="en-US" sz="1700" dirty="0">
                <a:effectLst/>
              </a:rPr>
              <a:t>，光从名字看就知道这三个安全区域很有内涵，下面就为大家逐一介绍： </a:t>
            </a:r>
          </a:p>
          <a:p>
            <a:r>
              <a:rPr lang="en-US" altLang="zh-CN" sz="1700" dirty="0">
                <a:effectLst/>
              </a:rPr>
              <a:t>Trust</a:t>
            </a:r>
            <a:r>
              <a:rPr lang="zh-CN" altLang="en-US" sz="1700" dirty="0">
                <a:effectLst/>
              </a:rPr>
              <a:t>区域，该区域内网络的受信任程度高，通常用来定义内部用户所在的网络。 </a:t>
            </a:r>
          </a:p>
          <a:p>
            <a:r>
              <a:rPr lang="en-US" altLang="zh-CN" sz="1700" dirty="0">
                <a:effectLst/>
              </a:rPr>
              <a:t>DMZ</a:t>
            </a:r>
            <a:r>
              <a:rPr lang="zh-CN" altLang="en-US" sz="1700" dirty="0">
                <a:effectLst/>
              </a:rPr>
              <a:t>区域</a:t>
            </a:r>
            <a:r>
              <a:rPr lang="en-US" altLang="zh-CN" sz="1700" baseline="30000" dirty="0">
                <a:effectLst/>
              </a:rPr>
              <a:t>2</a:t>
            </a:r>
            <a:r>
              <a:rPr lang="zh-CN" altLang="en-US" sz="1700" dirty="0">
                <a:effectLst/>
              </a:rPr>
              <a:t>，该区域内网络的受信任程度中等，通常用来定义内部服务器所在的网络。 </a:t>
            </a:r>
          </a:p>
          <a:p>
            <a:r>
              <a:rPr lang="en-US" altLang="zh-CN" sz="1700" dirty="0" err="1">
                <a:effectLst/>
              </a:rPr>
              <a:t>Untrust</a:t>
            </a:r>
            <a:r>
              <a:rPr lang="zh-CN" altLang="en-US" sz="1700" dirty="0">
                <a:effectLst/>
              </a:rPr>
              <a:t>区域，该区域代表的是不受信任的网络，通常用来定义</a:t>
            </a:r>
            <a:r>
              <a:rPr lang="en-US" altLang="zh-CN" sz="1700" dirty="0">
                <a:effectLst/>
              </a:rPr>
              <a:t>Internet</a:t>
            </a:r>
            <a:r>
              <a:rPr lang="zh-CN" altLang="en-US" sz="1700" dirty="0">
                <a:effectLst/>
              </a:rPr>
              <a:t>等不安全的网络。 </a:t>
            </a:r>
          </a:p>
          <a:p>
            <a:endParaRPr lang="en-US" sz="1700" dirty="0"/>
          </a:p>
        </p:txBody>
      </p:sp>
    </p:spTree>
    <p:extLst>
      <p:ext uri="{BB962C8B-B14F-4D97-AF65-F5344CB8AC3E}">
        <p14:creationId xmlns:p14="http://schemas.microsoft.com/office/powerpoint/2010/main" val="2930518938"/>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C2D2803-67A9-4406-BE75-362E94394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1004"/>
            <a:ext cx="12188952" cy="686000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E25621CF-FD9B-4BC3-9ECC-36CAF62103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C80C3A2E-251A-4505-B1B8-C85CBF21F3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3A18CD5-C823-4FB6-96E9-93ED3CF8E723}"/>
              </a:ext>
            </a:extLst>
          </p:cNvPr>
          <p:cNvSpPr>
            <a:spLocks noGrp="1"/>
          </p:cNvSpPr>
          <p:nvPr>
            <p:ph type="title"/>
          </p:nvPr>
        </p:nvSpPr>
        <p:spPr>
          <a:xfrm>
            <a:off x="750242" y="632990"/>
            <a:ext cx="4062643" cy="1043409"/>
          </a:xfrm>
        </p:spPr>
        <p:txBody>
          <a:bodyPr>
            <a:normAutofit/>
          </a:bodyPr>
          <a:lstStyle/>
          <a:p>
            <a:r>
              <a:rPr lang="zh-CN" altLang="en-US" sz="3600" dirty="0"/>
              <a:t>入向和出向</a:t>
            </a:r>
            <a:endParaRPr lang="en-US" sz="3600" dirty="0"/>
          </a:p>
        </p:txBody>
      </p:sp>
      <p:sp>
        <p:nvSpPr>
          <p:cNvPr id="3" name="Content Placeholder 2">
            <a:extLst>
              <a:ext uri="{FF2B5EF4-FFF2-40B4-BE49-F238E27FC236}">
                <a16:creationId xmlns:a16="http://schemas.microsoft.com/office/drawing/2014/main" id="{AD8B7C35-DE5C-42CD-B71F-B06543C4C21B}"/>
              </a:ext>
            </a:extLst>
          </p:cNvPr>
          <p:cNvSpPr>
            <a:spLocks noGrp="1"/>
          </p:cNvSpPr>
          <p:nvPr>
            <p:ph idx="1"/>
          </p:nvPr>
        </p:nvSpPr>
        <p:spPr>
          <a:xfrm>
            <a:off x="750243" y="1774371"/>
            <a:ext cx="3821758" cy="3197679"/>
          </a:xfrm>
        </p:spPr>
        <p:txBody>
          <a:bodyPr anchor="t">
            <a:normAutofit/>
          </a:bodyPr>
          <a:lstStyle/>
          <a:p>
            <a:r>
              <a:rPr lang="zh-CN" altLang="en-US" sz="1800" dirty="0"/>
              <a:t>报文在两个安全区域之间流动时，我们规定：</a:t>
            </a:r>
            <a:r>
              <a:rPr lang="zh-CN" altLang="en-US" sz="1800" b="1" dirty="0"/>
              <a:t>报文从低级别的安全区域向高级别的安全区域流动时为入方向（</a:t>
            </a:r>
            <a:r>
              <a:rPr lang="en-US" altLang="zh-CN" sz="1800" b="1" dirty="0"/>
              <a:t>Inbound</a:t>
            </a:r>
            <a:r>
              <a:rPr lang="zh-CN" altLang="en-US" sz="1800" b="1" dirty="0"/>
              <a:t>）</a:t>
            </a:r>
            <a:r>
              <a:rPr lang="zh-CN" altLang="en-US" sz="1800" dirty="0"/>
              <a:t>，</a:t>
            </a:r>
            <a:r>
              <a:rPr lang="zh-CN" altLang="en-US" sz="1800" b="1" dirty="0"/>
              <a:t>报文从由高级别的安全区域向低级别的安全区域流动时为出方向（</a:t>
            </a:r>
            <a:r>
              <a:rPr lang="en-US" altLang="zh-CN" sz="1800" b="1" dirty="0"/>
              <a:t>Outbound</a:t>
            </a:r>
            <a:r>
              <a:rPr lang="zh-CN" altLang="en-US" sz="1800" b="1" dirty="0"/>
              <a:t>）</a:t>
            </a:r>
            <a:r>
              <a:rPr lang="zh-CN" altLang="en-US" sz="1800" dirty="0"/>
              <a:t>。</a:t>
            </a:r>
            <a:endParaRPr lang="en-US" altLang="zh-CN" sz="1800" dirty="0"/>
          </a:p>
          <a:p>
            <a:r>
              <a:rPr lang="zh-CN" altLang="en-US" sz="1800" dirty="0"/>
              <a:t>报文在两个方向上流动时，将会触发不同的安全检查。下图标明了</a:t>
            </a:r>
            <a:r>
              <a:rPr lang="en-US" altLang="zh-CN" sz="1800" dirty="0"/>
              <a:t>Local</a:t>
            </a:r>
            <a:r>
              <a:rPr lang="zh-CN" altLang="en-US" sz="1800" dirty="0"/>
              <a:t>区域、</a:t>
            </a:r>
            <a:r>
              <a:rPr lang="en-US" altLang="zh-CN" sz="1800" dirty="0"/>
              <a:t>Trust</a:t>
            </a:r>
            <a:r>
              <a:rPr lang="zh-CN" altLang="en-US" sz="1800" dirty="0"/>
              <a:t>区域、</a:t>
            </a:r>
            <a:r>
              <a:rPr lang="en-US" altLang="zh-CN" sz="1800" dirty="0"/>
              <a:t>DMZ</a:t>
            </a:r>
            <a:r>
              <a:rPr lang="zh-CN" altLang="en-US" sz="1800" dirty="0"/>
              <a:t>区域和</a:t>
            </a:r>
            <a:r>
              <a:rPr lang="en-US" altLang="zh-CN" sz="1800" dirty="0" err="1"/>
              <a:t>Untrust</a:t>
            </a:r>
            <a:r>
              <a:rPr lang="zh-CN" altLang="en-US" sz="1800" dirty="0"/>
              <a:t>区域间的方向。</a:t>
            </a:r>
            <a:endParaRPr lang="en-US" sz="1800" dirty="0"/>
          </a:p>
        </p:txBody>
      </p:sp>
      <p:pic>
        <p:nvPicPr>
          <p:cNvPr id="5" name="Picture 4">
            <a:extLst>
              <a:ext uri="{FF2B5EF4-FFF2-40B4-BE49-F238E27FC236}">
                <a16:creationId xmlns:a16="http://schemas.microsoft.com/office/drawing/2014/main" id="{ABA80B85-2E62-460D-A947-1A8416454D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8827" y="1753973"/>
            <a:ext cx="4448774" cy="3597704"/>
          </a:xfrm>
          <a:prstGeom prst="rect">
            <a:avLst/>
          </a:prstGeom>
        </p:spPr>
      </p:pic>
    </p:spTree>
    <p:extLst>
      <p:ext uri="{BB962C8B-B14F-4D97-AF65-F5344CB8AC3E}">
        <p14:creationId xmlns:p14="http://schemas.microsoft.com/office/powerpoint/2010/main" val="2284050177"/>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TotalTime>
  <Words>1861</Words>
  <Application>Microsoft Office PowerPoint</Application>
  <PresentationFormat>Widescreen</PresentationFormat>
  <Paragraphs>54</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Arial Black</vt:lpstr>
      <vt:lpstr>Calibri</vt:lpstr>
      <vt:lpstr>Calibri Light</vt:lpstr>
      <vt:lpstr>Office Theme</vt:lpstr>
      <vt:lpstr>防火墙简介</vt:lpstr>
      <vt:lpstr>目录</vt:lpstr>
      <vt:lpstr>TCP/IP协议</vt:lpstr>
      <vt:lpstr>什么是防火墙</vt:lpstr>
      <vt:lpstr>什么是防火墙</vt:lpstr>
      <vt:lpstr>防火墙的昨天、今天和明天</vt:lpstr>
      <vt:lpstr>特点</vt:lpstr>
      <vt:lpstr>安全域</vt:lpstr>
      <vt:lpstr>入向和出向</vt:lpstr>
      <vt:lpstr>TCP三次握手</vt:lpstr>
      <vt:lpstr>SYN Flood攻击</vt:lpstr>
      <vt:lpstr>TCP代理</vt:lpstr>
      <vt:lpstr>TCP源探测</vt:lpstr>
      <vt:lpstr>源NAT</vt:lpstr>
      <vt:lpstr>NAT Server</vt:lpstr>
      <vt:lpstr>                                    Thank You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防火墙简介</dc:title>
  <dc:creator>Lili Song</dc:creator>
  <cp:lastModifiedBy>Lili Song</cp:lastModifiedBy>
  <cp:revision>21</cp:revision>
  <dcterms:created xsi:type="dcterms:W3CDTF">2019-08-29T09:23:46Z</dcterms:created>
  <dcterms:modified xsi:type="dcterms:W3CDTF">2019-09-02T09:52:21Z</dcterms:modified>
</cp:coreProperties>
</file>