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848"/>
    <p:restoredTop sz="94681"/>
  </p:normalViewPr>
  <p:slideViewPr>
    <p:cSldViewPr snapToGrid="0">
      <p:cViewPr varScale="1">
        <p:scale>
          <a:sx n="70" d="100"/>
          <a:sy n="70" d="100"/>
        </p:scale>
        <p:origin x="192" y="1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4/16/24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4/16/24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4/16/24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4/16/24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4/16/24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DCFF-8FC6-2D83-371C-85B25D4C8792}"/>
              </a:ext>
            </a:extLst>
          </p:cNvPr>
          <p:cNvSpPr>
            <a:spLocks noGrp="1"/>
          </p:cNvSpPr>
          <p:nvPr>
            <p:ph type="ctrTitle"/>
          </p:nvPr>
        </p:nvSpPr>
        <p:spPr>
          <a:xfrm>
            <a:off x="599225" y="3429000"/>
            <a:ext cx="10993549" cy="1475013"/>
          </a:xfrm>
        </p:spPr>
        <p:txBody>
          <a:bodyPr>
            <a:noAutofit/>
          </a:bodyPr>
          <a:lstStyle/>
          <a:p>
            <a:br>
              <a:rPr lang="en-US" sz="4800" i="0" cap="none" dirty="0">
                <a:solidFill>
                  <a:schemeClr val="bg1"/>
                </a:solidFill>
                <a:effectLst/>
                <a:latin typeface="Times New Roman" panose="02020603050405020304" pitchFamily="18" charset="0"/>
                <a:cs typeface="Times New Roman" panose="02020603050405020304" pitchFamily="18" charset="0"/>
              </a:rPr>
            </a:br>
            <a:r>
              <a:rPr lang="en-US" sz="4800" i="0" cap="none" dirty="0">
                <a:solidFill>
                  <a:schemeClr val="bg1"/>
                </a:solidFill>
                <a:effectLst/>
                <a:latin typeface="Times New Roman" panose="02020603050405020304" pitchFamily="18" charset="0"/>
                <a:cs typeface="Times New Roman" panose="02020603050405020304" pitchFamily="18" charset="0"/>
              </a:rPr>
              <a:t>Tracking hand and eye movements for enhancing AI agent activation</a:t>
            </a:r>
            <a:endParaRPr lang="en-US" sz="4800" cap="none"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AC29C86-C658-0BFE-EA8A-A36BEE7544C6}"/>
              </a:ext>
            </a:extLst>
          </p:cNvPr>
          <p:cNvSpPr>
            <a:spLocks noGrp="1"/>
          </p:cNvSpPr>
          <p:nvPr>
            <p:ph type="subTitle" idx="1"/>
          </p:nvPr>
        </p:nvSpPr>
        <p:spPr>
          <a:xfrm>
            <a:off x="9517224" y="5182661"/>
            <a:ext cx="2075550" cy="1012866"/>
          </a:xfrm>
        </p:spPr>
        <p:txBody>
          <a:bodyPr>
            <a:normAutofit/>
          </a:bodyPr>
          <a:lstStyle/>
          <a:p>
            <a:r>
              <a:rPr lang="en-US" dirty="0">
                <a:solidFill>
                  <a:schemeClr val="bg1"/>
                </a:solidFill>
              </a:rPr>
              <a:t>By:  TEAM 10</a:t>
            </a:r>
            <a:br>
              <a:rPr lang="en-US" dirty="0">
                <a:solidFill>
                  <a:schemeClr val="bg1"/>
                </a:solidFill>
              </a:rPr>
            </a:br>
            <a:r>
              <a:rPr lang="en-US" dirty="0">
                <a:solidFill>
                  <a:schemeClr val="bg1"/>
                </a:solidFill>
              </a:rPr>
              <a:t>Beulah Karrolla </a:t>
            </a:r>
            <a:br>
              <a:rPr lang="en-US" dirty="0">
                <a:solidFill>
                  <a:schemeClr val="bg1"/>
                </a:solidFill>
              </a:rPr>
            </a:br>
            <a:r>
              <a:rPr lang="en-US" dirty="0">
                <a:solidFill>
                  <a:schemeClr val="bg1"/>
                </a:solidFill>
              </a:rPr>
              <a:t>Rakhi Rakhi</a:t>
            </a:r>
          </a:p>
        </p:txBody>
      </p:sp>
    </p:spTree>
    <p:extLst>
      <p:ext uri="{BB962C8B-B14F-4D97-AF65-F5344CB8AC3E}">
        <p14:creationId xmlns:p14="http://schemas.microsoft.com/office/powerpoint/2010/main" val="3348755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AE1B-B0C2-9481-F70C-DF21172E2167}"/>
              </a:ext>
            </a:extLst>
          </p:cNvPr>
          <p:cNvSpPr>
            <a:spLocks noGrp="1"/>
          </p:cNvSpPr>
          <p:nvPr>
            <p:ph type="title"/>
          </p:nvPr>
        </p:nvSpPr>
        <p:spPr>
          <a:xfrm>
            <a:off x="581192" y="702156"/>
            <a:ext cx="11029616" cy="1013800"/>
          </a:xfrm>
        </p:spPr>
        <p:txBody>
          <a:bodyPr>
            <a:normAutofit/>
          </a:bodyPr>
          <a:lstStyle/>
          <a:p>
            <a:r>
              <a:rPr lang="en-US">
                <a:solidFill>
                  <a:srgbClr val="FFFFFF"/>
                </a:solidFill>
              </a:rPr>
              <a:t>introduction</a:t>
            </a:r>
          </a:p>
        </p:txBody>
      </p:sp>
      <p:sp>
        <p:nvSpPr>
          <p:cNvPr id="3" name="Content Placeholder 2">
            <a:extLst>
              <a:ext uri="{FF2B5EF4-FFF2-40B4-BE49-F238E27FC236}">
                <a16:creationId xmlns:a16="http://schemas.microsoft.com/office/drawing/2014/main" id="{7485433F-AC4F-2A04-8C2F-EFDD5C3EA2AB}"/>
              </a:ext>
            </a:extLst>
          </p:cNvPr>
          <p:cNvSpPr>
            <a:spLocks noGrp="1"/>
          </p:cNvSpPr>
          <p:nvPr>
            <p:ph idx="1"/>
          </p:nvPr>
        </p:nvSpPr>
        <p:spPr>
          <a:xfrm>
            <a:off x="581192" y="2180496"/>
            <a:ext cx="7225075" cy="3678303"/>
          </a:xfrm>
        </p:spPr>
        <p:txBody>
          <a:bodyPr>
            <a:normAutofit/>
          </a:bodyPr>
          <a:lstStyle/>
          <a:p>
            <a:pPr>
              <a:lnSpc>
                <a:spcPct val="90000"/>
              </a:lnSpc>
            </a:pPr>
            <a:r>
              <a:rPr lang="en-US" sz="1500" dirty="0"/>
              <a:t>This project aims to create a system that tracks hand and eye movements in images with an end goal to trigger camera enabled conversational agents. </a:t>
            </a:r>
          </a:p>
          <a:p>
            <a:pPr>
              <a:lnSpc>
                <a:spcPct val="90000"/>
              </a:lnSpc>
            </a:pPr>
            <a:r>
              <a:rPr lang="en-US" sz="1500" dirty="0"/>
              <a:t>We plan to do eye and hand detection before proceeding to track their movement. In response to user inputs, we are enabling the agent to react quickly to wake-up signals. </a:t>
            </a:r>
          </a:p>
          <a:p>
            <a:pPr>
              <a:lnSpc>
                <a:spcPct val="90000"/>
              </a:lnSpc>
            </a:pPr>
            <a:r>
              <a:rPr lang="en-US" sz="1500" dirty="0"/>
              <a:t>Traditional Computer Vision techniques:</a:t>
            </a:r>
          </a:p>
          <a:p>
            <a:pPr lvl="1">
              <a:lnSpc>
                <a:spcPct val="90000"/>
              </a:lnSpc>
            </a:pPr>
            <a:r>
              <a:rPr lang="en-US" sz="1300" dirty="0"/>
              <a:t>Eye Detection : NCC Template matching  	   SIFT descriptor classification</a:t>
            </a:r>
          </a:p>
          <a:p>
            <a:pPr lvl="1">
              <a:lnSpc>
                <a:spcPct val="90000"/>
              </a:lnSpc>
            </a:pPr>
            <a:r>
              <a:rPr lang="en-US" sz="1300" dirty="0"/>
              <a:t>Hand Detection :  HSV skin matching with Connected components</a:t>
            </a:r>
          </a:p>
          <a:p>
            <a:pPr marL="0" indent="0">
              <a:lnSpc>
                <a:spcPct val="90000"/>
              </a:lnSpc>
              <a:buNone/>
            </a:pPr>
            <a:endParaRPr lang="en-US" sz="1500" dirty="0"/>
          </a:p>
          <a:p>
            <a:pPr>
              <a:lnSpc>
                <a:spcPct val="90000"/>
              </a:lnSpc>
            </a:pPr>
            <a:r>
              <a:rPr lang="en-US" sz="1500" dirty="0"/>
              <a:t>Our project targets the use case where the image of human waving hand and looking at the screen is tracked to activate the system, for instance the the system responds with, "Hi, How can I help you?" once the wake signal is detected.</a:t>
            </a:r>
          </a:p>
        </p:txBody>
      </p:sp>
      <p:pic>
        <p:nvPicPr>
          <p:cNvPr id="1026" name="Picture 2" descr="Best VR headsets 2024: Explore the cosmos | Space">
            <a:extLst>
              <a:ext uri="{FF2B5EF4-FFF2-40B4-BE49-F238E27FC236}">
                <a16:creationId xmlns:a16="http://schemas.microsoft.com/office/drawing/2014/main" id="{25C499BA-138C-FB50-7EA8-48802329C8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946" r="40060"/>
          <a:stretch/>
        </p:blipFill>
        <p:spPr bwMode="auto">
          <a:xfrm>
            <a:off x="8051799" y="1871133"/>
            <a:ext cx="3683001" cy="4504267"/>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Checkmark with solid fill">
            <a:extLst>
              <a:ext uri="{FF2B5EF4-FFF2-40B4-BE49-F238E27FC236}">
                <a16:creationId xmlns:a16="http://schemas.microsoft.com/office/drawing/2014/main" id="{0C4F3E34-3F71-76FF-CFF4-405A02128C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84001" y="3950208"/>
            <a:ext cx="237744" cy="237744"/>
          </a:xfrm>
          <a:prstGeom prst="rect">
            <a:avLst/>
          </a:prstGeom>
        </p:spPr>
      </p:pic>
      <p:pic>
        <p:nvPicPr>
          <p:cNvPr id="8" name="Graphic 7" descr="Close with solid fill">
            <a:extLst>
              <a:ext uri="{FF2B5EF4-FFF2-40B4-BE49-F238E27FC236}">
                <a16:creationId xmlns:a16="http://schemas.microsoft.com/office/drawing/2014/main" id="{7FDD801A-343D-E686-1B89-4A5B4A54B0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98336" y="3955639"/>
            <a:ext cx="140873" cy="140873"/>
          </a:xfrm>
          <a:prstGeom prst="rect">
            <a:avLst/>
          </a:prstGeom>
        </p:spPr>
      </p:pic>
    </p:spTree>
    <p:extLst>
      <p:ext uri="{BB962C8B-B14F-4D97-AF65-F5344CB8AC3E}">
        <p14:creationId xmlns:p14="http://schemas.microsoft.com/office/powerpoint/2010/main" val="247847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6DD4-5709-CB35-F263-0EA00798B0DC}"/>
              </a:ext>
            </a:extLst>
          </p:cNvPr>
          <p:cNvSpPr>
            <a:spLocks noGrp="1"/>
          </p:cNvSpPr>
          <p:nvPr>
            <p:ph type="title"/>
          </p:nvPr>
        </p:nvSpPr>
        <p:spPr>
          <a:xfrm>
            <a:off x="581192" y="702156"/>
            <a:ext cx="11029616" cy="1013800"/>
          </a:xfrm>
        </p:spPr>
        <p:txBody>
          <a:bodyPr>
            <a:normAutofit/>
          </a:bodyPr>
          <a:lstStyle/>
          <a:p>
            <a:r>
              <a:rPr lang="en-US">
                <a:solidFill>
                  <a:srgbClr val="FFFFFF"/>
                </a:solidFill>
              </a:rPr>
              <a:t>EYE DETECTION USING TEMPLATE MATCHING</a:t>
            </a:r>
          </a:p>
        </p:txBody>
      </p:sp>
      <p:sp useBgFill="1">
        <p:nvSpPr>
          <p:cNvPr id="9" name="Rectangle 8">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7AEEFED-827C-F10E-F103-0C3DABA217BF}"/>
              </a:ext>
            </a:extLst>
          </p:cNvPr>
          <p:cNvPicPr>
            <a:picLocks noChangeAspect="1"/>
          </p:cNvPicPr>
          <p:nvPr/>
        </p:nvPicPr>
        <p:blipFill>
          <a:blip r:embed="rId2"/>
          <a:stretch>
            <a:fillRect/>
          </a:stretch>
        </p:blipFill>
        <p:spPr>
          <a:xfrm>
            <a:off x="657225" y="2715518"/>
            <a:ext cx="4962525" cy="2940294"/>
          </a:xfrm>
          <a:prstGeom prst="rect">
            <a:avLst/>
          </a:prstGeom>
        </p:spPr>
      </p:pic>
      <p:sp>
        <p:nvSpPr>
          <p:cNvPr id="3" name="Content Placeholder 2">
            <a:extLst>
              <a:ext uri="{FF2B5EF4-FFF2-40B4-BE49-F238E27FC236}">
                <a16:creationId xmlns:a16="http://schemas.microsoft.com/office/drawing/2014/main" id="{816ADA88-AE46-189D-FA2D-E6654E18EDBF}"/>
              </a:ext>
            </a:extLst>
          </p:cNvPr>
          <p:cNvSpPr>
            <a:spLocks noGrp="1"/>
          </p:cNvSpPr>
          <p:nvPr>
            <p:ph idx="1"/>
          </p:nvPr>
        </p:nvSpPr>
        <p:spPr>
          <a:xfrm>
            <a:off x="6335805" y="2180496"/>
            <a:ext cx="5275001" cy="4045683"/>
          </a:xfrm>
        </p:spPr>
        <p:txBody>
          <a:bodyPr>
            <a:normAutofit lnSpcReduction="10000"/>
          </a:bodyPr>
          <a:lstStyle/>
          <a:p>
            <a:r>
              <a:rPr lang="en-US" dirty="0"/>
              <a:t>Initial approach : Capturing the Scale Invariant Feature transform (SIFT) key points and descriptors of the eye regions and </a:t>
            </a:r>
          </a:p>
          <a:p>
            <a:r>
              <a:rPr lang="en-US" dirty="0"/>
              <a:t>Applying classification algorithms (KNN  or Decision Tree)</a:t>
            </a:r>
          </a:p>
          <a:p>
            <a:r>
              <a:rPr lang="en-US" dirty="0"/>
              <a:t>Dataset : Eye-Dataset(Kaggle)</a:t>
            </a:r>
          </a:p>
          <a:p>
            <a:r>
              <a:rPr lang="en-US" dirty="0"/>
              <a:t>Accuracy:</a:t>
            </a:r>
          </a:p>
          <a:p>
            <a:pPr lvl="1"/>
            <a:r>
              <a:rPr lang="en-US" dirty="0"/>
              <a:t>KNN: 93%</a:t>
            </a:r>
          </a:p>
          <a:p>
            <a:pPr lvl="1"/>
            <a:r>
              <a:rPr lang="en-US" dirty="0"/>
              <a:t>Decision Tree: 91%</a:t>
            </a:r>
          </a:p>
          <a:p>
            <a:r>
              <a:rPr lang="en-US" dirty="0"/>
              <a:t>Drawback on our test data set.</a:t>
            </a:r>
          </a:p>
          <a:p>
            <a:r>
              <a:rPr lang="en-US" dirty="0"/>
              <a:t>Template Matching: Find areas of search image(S) that are similar to given template image(T)</a:t>
            </a:r>
          </a:p>
        </p:txBody>
      </p:sp>
    </p:spTree>
    <p:extLst>
      <p:ext uri="{BB962C8B-B14F-4D97-AF65-F5344CB8AC3E}">
        <p14:creationId xmlns:p14="http://schemas.microsoft.com/office/powerpoint/2010/main" val="164541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06E80FF-5363-4EBB-97FF-C84D9EA35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619E46E-5263-4C6C-A732-9633475D9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4"/>
            <a:ext cx="3705323" cy="57626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31AB6DB-A89A-636B-3A7D-29C2CDB0E191}"/>
              </a:ext>
            </a:extLst>
          </p:cNvPr>
          <p:cNvSpPr>
            <a:spLocks noGrp="1"/>
          </p:cNvSpPr>
          <p:nvPr>
            <p:ph type="title"/>
          </p:nvPr>
        </p:nvSpPr>
        <p:spPr>
          <a:xfrm>
            <a:off x="803189" y="1209184"/>
            <a:ext cx="3089189" cy="4734416"/>
          </a:xfrm>
        </p:spPr>
        <p:txBody>
          <a:bodyPr anchor="ctr">
            <a:normAutofit/>
          </a:bodyPr>
          <a:lstStyle/>
          <a:p>
            <a:r>
              <a:rPr lang="en-US">
                <a:solidFill>
                  <a:srgbClr val="FFFFFF"/>
                </a:solidFill>
              </a:rPr>
              <a:t>NCC based template matching</a:t>
            </a:r>
          </a:p>
        </p:txBody>
      </p:sp>
      <p:sp>
        <p:nvSpPr>
          <p:cNvPr id="24" name="Rectangle 23">
            <a:extLst>
              <a:ext uri="{FF2B5EF4-FFF2-40B4-BE49-F238E27FC236}">
                <a16:creationId xmlns:a16="http://schemas.microsoft.com/office/drawing/2014/main" id="{3F3E0626-6A9F-400F-9C6C-BDED1691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6947DC32-8EA1-434F-BB8A-E6CDA90BC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3012DDC2-F706-47ED-B95F-79213E2D0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9">
            <a:extLst>
              <a:ext uri="{FF2B5EF4-FFF2-40B4-BE49-F238E27FC236}">
                <a16:creationId xmlns:a16="http://schemas.microsoft.com/office/drawing/2014/main" id="{CFAE0A1E-0F18-4974-802F-0E6AE1F5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1923" y="654222"/>
            <a:ext cx="3702878" cy="24378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white paper with black text and black text&#10;&#10;Description automatically generated">
            <a:extLst>
              <a:ext uri="{FF2B5EF4-FFF2-40B4-BE49-F238E27FC236}">
                <a16:creationId xmlns:a16="http://schemas.microsoft.com/office/drawing/2014/main" id="{9E917C41-C6AD-D078-E1A8-57D2F19EF231}"/>
              </a:ext>
            </a:extLst>
          </p:cNvPr>
          <p:cNvPicPr>
            <a:picLocks noChangeAspect="1"/>
          </p:cNvPicPr>
          <p:nvPr/>
        </p:nvPicPr>
        <p:blipFill>
          <a:blip r:embed="rId2"/>
          <a:stretch>
            <a:fillRect/>
          </a:stretch>
        </p:blipFill>
        <p:spPr>
          <a:xfrm>
            <a:off x="4709939" y="780711"/>
            <a:ext cx="2743641" cy="2167476"/>
          </a:xfrm>
          <a:prstGeom prst="rect">
            <a:avLst/>
          </a:prstGeom>
        </p:spPr>
      </p:pic>
      <p:pic>
        <p:nvPicPr>
          <p:cNvPr id="5" name="Picture 4" descr="A graph with a line&#10;&#10;Description automatically generated">
            <a:extLst>
              <a:ext uri="{FF2B5EF4-FFF2-40B4-BE49-F238E27FC236}">
                <a16:creationId xmlns:a16="http://schemas.microsoft.com/office/drawing/2014/main" id="{3E08319E-62D9-E312-985B-FA45E756981D}"/>
              </a:ext>
            </a:extLst>
          </p:cNvPr>
          <p:cNvPicPr>
            <a:picLocks noChangeAspect="1"/>
          </p:cNvPicPr>
          <p:nvPr/>
        </p:nvPicPr>
        <p:blipFill>
          <a:blip r:embed="rId3"/>
          <a:stretch>
            <a:fillRect/>
          </a:stretch>
        </p:blipFill>
        <p:spPr>
          <a:xfrm>
            <a:off x="8455658" y="798102"/>
            <a:ext cx="2866779" cy="2150084"/>
          </a:xfrm>
          <a:prstGeom prst="rect">
            <a:avLst/>
          </a:prstGeom>
        </p:spPr>
      </p:pic>
      <p:sp>
        <p:nvSpPr>
          <p:cNvPr id="32" name="Rectangle 31">
            <a:extLst>
              <a:ext uri="{FF2B5EF4-FFF2-40B4-BE49-F238E27FC236}">
                <a16:creationId xmlns:a16="http://schemas.microsoft.com/office/drawing/2014/main" id="{3372E1CD-CBE8-4674-A9FE-54B4AC851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24378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7">
            <a:extLst>
              <a:ext uri="{FF2B5EF4-FFF2-40B4-BE49-F238E27FC236}">
                <a16:creationId xmlns:a16="http://schemas.microsoft.com/office/drawing/2014/main" id="{88E94F0D-E17F-DF59-1C59-87D2496F2A47}"/>
              </a:ext>
            </a:extLst>
          </p:cNvPr>
          <p:cNvSpPr>
            <a:spLocks noGrp="1"/>
          </p:cNvSpPr>
          <p:nvPr>
            <p:ph idx="1"/>
          </p:nvPr>
        </p:nvSpPr>
        <p:spPr>
          <a:xfrm>
            <a:off x="4561870" y="3425295"/>
            <a:ext cx="6864154" cy="2800477"/>
          </a:xfrm>
        </p:spPr>
        <p:txBody>
          <a:bodyPr>
            <a:normAutofit/>
          </a:bodyPr>
          <a:lstStyle/>
          <a:p>
            <a:r>
              <a:rPr lang="en-US" dirty="0"/>
              <a:t>SSD and SAD are subjective to changes in illumination. </a:t>
            </a:r>
          </a:p>
          <a:p>
            <a:r>
              <a:rPr lang="en-US" dirty="0"/>
              <a:t>NCC was the best option to fix a generalized template to match any search image.</a:t>
            </a:r>
          </a:p>
          <a:p>
            <a:r>
              <a:rPr lang="en-US" dirty="0"/>
              <a:t>SLIC  Super pixel Segmentation.</a:t>
            </a:r>
          </a:p>
          <a:p>
            <a:r>
              <a:rPr lang="en-US" dirty="0"/>
              <a:t>We observed that as we increased the number of super pixels(k), the NCC value for the possible match kept decreasing.</a:t>
            </a:r>
          </a:p>
          <a:p>
            <a:endParaRPr lang="en-US" dirty="0"/>
          </a:p>
          <a:p>
            <a:endParaRPr lang="en-US" dirty="0"/>
          </a:p>
        </p:txBody>
      </p:sp>
    </p:spTree>
    <p:extLst>
      <p:ext uri="{BB962C8B-B14F-4D97-AF65-F5344CB8AC3E}">
        <p14:creationId xmlns:p14="http://schemas.microsoft.com/office/powerpoint/2010/main" val="3134063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535F-AC77-E0E3-230F-4800534373C8}"/>
              </a:ext>
            </a:extLst>
          </p:cNvPr>
          <p:cNvSpPr>
            <a:spLocks noGrp="1"/>
          </p:cNvSpPr>
          <p:nvPr>
            <p:ph type="title"/>
          </p:nvPr>
        </p:nvSpPr>
        <p:spPr/>
        <p:txBody>
          <a:bodyPr/>
          <a:lstStyle/>
          <a:p>
            <a:r>
              <a:rPr lang="en-US" dirty="0"/>
              <a:t>TEMPLATE MATCHING FOR OUR USE CASE</a:t>
            </a:r>
          </a:p>
        </p:txBody>
      </p:sp>
      <p:sp>
        <p:nvSpPr>
          <p:cNvPr id="3" name="Content Placeholder 2">
            <a:extLst>
              <a:ext uri="{FF2B5EF4-FFF2-40B4-BE49-F238E27FC236}">
                <a16:creationId xmlns:a16="http://schemas.microsoft.com/office/drawing/2014/main" id="{954D3237-C248-4732-E9F1-FE528198EAA2}"/>
              </a:ext>
            </a:extLst>
          </p:cNvPr>
          <p:cNvSpPr>
            <a:spLocks noGrp="1"/>
          </p:cNvSpPr>
          <p:nvPr>
            <p:ph idx="1"/>
          </p:nvPr>
        </p:nvSpPr>
        <p:spPr/>
        <p:txBody>
          <a:bodyPr/>
          <a:lstStyle/>
          <a:p>
            <a:r>
              <a:rPr lang="en-US" dirty="0"/>
              <a:t>Decided to follow the traditional NCC template matching algorithm.</a:t>
            </a:r>
          </a:p>
          <a:p>
            <a:r>
              <a:rPr lang="en-US" dirty="0"/>
              <a:t>Fixing an eye template (generalized).</a:t>
            </a:r>
          </a:p>
          <a:p>
            <a:r>
              <a:rPr lang="en-US" dirty="0"/>
              <a:t>Experimented with different images randomly =&gt; Importance of scaling and re-sizing</a:t>
            </a:r>
          </a:p>
          <a:p>
            <a:r>
              <a:rPr lang="en-US" dirty="0"/>
              <a:t>Resizing every test image to the original complete image of the template.</a:t>
            </a:r>
          </a:p>
          <a:p>
            <a:r>
              <a:rPr lang="en-US" dirty="0"/>
              <a:t>Sliding a window over the search image and hopping 10 pixels at a time from top left corner to bottom right corner to find the best match for the template.</a:t>
            </a:r>
          </a:p>
          <a:p>
            <a:r>
              <a:rPr lang="en-US" dirty="0"/>
              <a:t>Time constraints with Template matching for larger search areas. (Decreasing the size of the template)</a:t>
            </a:r>
          </a:p>
          <a:p>
            <a:endParaRPr lang="en-US" dirty="0"/>
          </a:p>
        </p:txBody>
      </p:sp>
    </p:spTree>
    <p:extLst>
      <p:ext uri="{BB962C8B-B14F-4D97-AF65-F5344CB8AC3E}">
        <p14:creationId xmlns:p14="http://schemas.microsoft.com/office/powerpoint/2010/main" val="3098353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3E47251-8CFC-FED0-FE45-6BCC9F73469A}"/>
              </a:ext>
            </a:extLst>
          </p:cNvPr>
          <p:cNvSpPr>
            <a:spLocks noGrp="1"/>
          </p:cNvSpPr>
          <p:nvPr>
            <p:ph type="title"/>
          </p:nvPr>
        </p:nvSpPr>
        <p:spPr>
          <a:xfrm>
            <a:off x="609906" y="702155"/>
            <a:ext cx="3568661" cy="1269713"/>
          </a:xfrm>
        </p:spPr>
        <p:txBody>
          <a:bodyPr vert="horz" lIns="91440" tIns="45720" rIns="91440" bIns="45720" rtlCol="0" anchor="b">
            <a:normAutofit/>
          </a:bodyPr>
          <a:lstStyle/>
          <a:p>
            <a:r>
              <a:rPr lang="en-US">
                <a:solidFill>
                  <a:schemeClr val="tx2"/>
                </a:solidFill>
              </a:rPr>
              <a:t>RESULTS ON EYE DETECTION</a:t>
            </a:r>
          </a:p>
        </p:txBody>
      </p:sp>
      <p:sp>
        <p:nvSpPr>
          <p:cNvPr id="36" name="Rectangle 35">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extBox 6">
            <a:extLst>
              <a:ext uri="{FF2B5EF4-FFF2-40B4-BE49-F238E27FC236}">
                <a16:creationId xmlns:a16="http://schemas.microsoft.com/office/drawing/2014/main" id="{5FD3A23F-8476-0FFB-DF07-65F11160B6CA}"/>
              </a:ext>
            </a:extLst>
          </p:cNvPr>
          <p:cNvSpPr txBox="1"/>
          <p:nvPr/>
        </p:nvSpPr>
        <p:spPr>
          <a:xfrm>
            <a:off x="473248" y="2125384"/>
            <a:ext cx="4373574" cy="4059936"/>
          </a:xfrm>
          <a:prstGeom prst="rect">
            <a:avLst/>
          </a:prstGeom>
        </p:spPr>
        <p:txBody>
          <a:bodyPr vert="horz" lIns="91440" tIns="45720" rIns="91440" bIns="45720" rtlCol="0" anchor="ctr">
            <a:noAutofit/>
          </a:bodyPr>
          <a:lstStyle/>
          <a:p>
            <a:pPr marL="285750" indent="-285750">
              <a:lnSpc>
                <a:spcPct val="90000"/>
              </a:lnSpc>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For the eye matching template at Image 9, we have experimented with various test cases:</a:t>
            </a:r>
          </a:p>
          <a:p>
            <a:pPr marL="742950" lvl="1" indent="-285750">
              <a:lnSpc>
                <a:spcPct val="90000"/>
              </a:lnSpc>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Presence and absence of eyes</a:t>
            </a:r>
          </a:p>
          <a:p>
            <a:pPr marL="285750" indent="-285750">
              <a:lnSpc>
                <a:spcPct val="90000"/>
              </a:lnSpc>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Images 1,3,4,6 :The template was able to correctly identify the eyes patch from any image(same/different person, same/diff image.,. </a:t>
            </a:r>
            <a:r>
              <a:rPr lang="en-US" dirty="0" err="1">
                <a:solidFill>
                  <a:schemeClr val="tx2"/>
                </a:solidFill>
              </a:rPr>
              <a:t>etc</a:t>
            </a:r>
            <a:r>
              <a:rPr lang="en-US" dirty="0">
                <a:solidFill>
                  <a:schemeClr val="tx2"/>
                </a:solidFill>
              </a:rPr>
              <a:t>)</a:t>
            </a:r>
          </a:p>
          <a:p>
            <a:pPr marL="285750" indent="-285750">
              <a:lnSpc>
                <a:spcPct val="90000"/>
              </a:lnSpc>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Images 2, 5, 8 : Absence of eyes, gives the next closest match, shape of the forehead.</a:t>
            </a:r>
          </a:p>
          <a:p>
            <a:pPr marL="285750" indent="-285750">
              <a:lnSpc>
                <a:spcPct val="90000"/>
              </a:lnSpc>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Image 7: Absence of eyes and no close match =&gt; first patch of the image is returned (implies no detection was made).</a:t>
            </a:r>
            <a:br>
              <a:rPr lang="en-US" sz="1600" dirty="0">
                <a:solidFill>
                  <a:schemeClr val="tx2"/>
                </a:solidFill>
              </a:rPr>
            </a:br>
            <a:endParaRPr lang="en-US" sz="1600" dirty="0">
              <a:solidFill>
                <a:schemeClr val="tx2"/>
              </a:solidFill>
            </a:endParaRPr>
          </a:p>
        </p:txBody>
      </p:sp>
      <p:pic>
        <p:nvPicPr>
          <p:cNvPr id="4" name="Content Placeholder 3" descr="A screenshot of a video chat&#10;&#10;Description automatically generated">
            <a:extLst>
              <a:ext uri="{FF2B5EF4-FFF2-40B4-BE49-F238E27FC236}">
                <a16:creationId xmlns:a16="http://schemas.microsoft.com/office/drawing/2014/main" id="{0BEE29BA-90C5-6D83-B360-6596D63BEF7B}"/>
              </a:ext>
            </a:extLst>
          </p:cNvPr>
          <p:cNvPicPr>
            <a:picLocks noGrp="1" noChangeAspect="1"/>
          </p:cNvPicPr>
          <p:nvPr>
            <p:ph idx="1"/>
          </p:nvPr>
        </p:nvPicPr>
        <p:blipFill>
          <a:blip r:embed="rId2"/>
          <a:stretch>
            <a:fillRect/>
          </a:stretch>
        </p:blipFill>
        <p:spPr>
          <a:xfrm>
            <a:off x="4983480" y="859537"/>
            <a:ext cx="6735272" cy="5115813"/>
          </a:xfrm>
          <a:prstGeom prst="rect">
            <a:avLst/>
          </a:prstGeom>
        </p:spPr>
      </p:pic>
    </p:spTree>
    <p:extLst>
      <p:ext uri="{BB962C8B-B14F-4D97-AF65-F5344CB8AC3E}">
        <p14:creationId xmlns:p14="http://schemas.microsoft.com/office/powerpoint/2010/main" val="237359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E55F-1E5D-9099-9642-DD45DA0E51A0}"/>
              </a:ext>
            </a:extLst>
          </p:cNvPr>
          <p:cNvSpPr>
            <a:spLocks noGrp="1"/>
          </p:cNvSpPr>
          <p:nvPr>
            <p:ph type="title"/>
          </p:nvPr>
        </p:nvSpPr>
        <p:spPr/>
        <p:txBody>
          <a:bodyPr/>
          <a:lstStyle/>
          <a:p>
            <a:r>
              <a:rPr lang="en-US" dirty="0"/>
              <a:t>HAND DETECTION</a:t>
            </a:r>
          </a:p>
        </p:txBody>
      </p:sp>
      <p:sp>
        <p:nvSpPr>
          <p:cNvPr id="3" name="Content Placeholder 2">
            <a:extLst>
              <a:ext uri="{FF2B5EF4-FFF2-40B4-BE49-F238E27FC236}">
                <a16:creationId xmlns:a16="http://schemas.microsoft.com/office/drawing/2014/main" id="{6E96D0FB-39FC-6ECC-90EC-8A996620472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0723400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70</TotalTime>
  <Words>495</Words>
  <Application>Microsoft Macintosh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Gill Sans MT</vt:lpstr>
      <vt:lpstr>Times New Roman</vt:lpstr>
      <vt:lpstr>Wingdings 2</vt:lpstr>
      <vt:lpstr>Dividend</vt:lpstr>
      <vt:lpstr> Tracking hand and eye movements for enhancing AI agent activation</vt:lpstr>
      <vt:lpstr>introduction</vt:lpstr>
      <vt:lpstr>EYE DETECTION USING TEMPLATE MATCHING</vt:lpstr>
      <vt:lpstr>NCC based template matching</vt:lpstr>
      <vt:lpstr>TEMPLATE MATCHING FOR OUR USE CASE</vt:lpstr>
      <vt:lpstr>RESULTS ON EYE DETECTION</vt:lpstr>
      <vt:lpstr>HAND DETECTION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Tracking hand and eye movements for enhancing AI agent activation</dc:title>
  <dc:creator>Karrolla, Beulah</dc:creator>
  <cp:lastModifiedBy>Karrolla, Beulah</cp:lastModifiedBy>
  <cp:revision>4</cp:revision>
  <dcterms:created xsi:type="dcterms:W3CDTF">2024-04-15T15:35:03Z</dcterms:created>
  <dcterms:modified xsi:type="dcterms:W3CDTF">2024-04-15T16:45:18Z</dcterms:modified>
</cp:coreProperties>
</file>