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57" r:id="rId2"/>
    <p:sldId id="277" r:id="rId3"/>
    <p:sldId id="292" r:id="rId4"/>
    <p:sldId id="324" r:id="rId5"/>
    <p:sldId id="326" r:id="rId6"/>
    <p:sldId id="325" r:id="rId7"/>
    <p:sldId id="327" r:id="rId8"/>
    <p:sldId id="330" r:id="rId9"/>
    <p:sldId id="331" r:id="rId10"/>
    <p:sldId id="332" r:id="rId11"/>
    <p:sldId id="328" r:id="rId12"/>
    <p:sldId id="333" r:id="rId13"/>
    <p:sldId id="337" r:id="rId14"/>
    <p:sldId id="334" r:id="rId15"/>
    <p:sldId id="339" r:id="rId16"/>
    <p:sldId id="323" r:id="rId17"/>
    <p:sldId id="338" r:id="rId18"/>
    <p:sldId id="340" r:id="rId19"/>
  </p:sldIdLst>
  <p:sldSz cx="12192000" cy="6858000"/>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96B9C0A9-A055-491A-9204-A02E4C34CC81}">
          <p14:sldIdLst>
            <p14:sldId id="257"/>
            <p14:sldId id="277"/>
            <p14:sldId id="292"/>
            <p14:sldId id="324"/>
            <p14:sldId id="326"/>
            <p14:sldId id="325"/>
            <p14:sldId id="327"/>
            <p14:sldId id="330"/>
            <p14:sldId id="331"/>
            <p14:sldId id="332"/>
            <p14:sldId id="328"/>
            <p14:sldId id="333"/>
            <p14:sldId id="337"/>
            <p14:sldId id="334"/>
            <p14:sldId id="339"/>
            <p14:sldId id="323"/>
            <p14:sldId id="338"/>
            <p14:sldId id="34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autoAdjust="0"/>
    <p:restoredTop sz="94660"/>
  </p:normalViewPr>
  <p:slideViewPr>
    <p:cSldViewPr snapToGrid="0">
      <p:cViewPr varScale="1">
        <p:scale>
          <a:sx n="88" d="100"/>
          <a:sy n="88" d="100"/>
        </p:scale>
        <p:origin x="869" y="62"/>
      </p:cViewPr>
      <p:guideLst>
        <p:guide orient="horz" pos="2160"/>
        <p:guide pos="3840"/>
      </p:guideLst>
    </p:cSldViewPr>
  </p:slideViewPr>
  <p:notesTextViewPr>
    <p:cViewPr>
      <p:scale>
        <a:sx n="1" d="1"/>
        <a:sy n="1" d="1"/>
      </p:scale>
      <p:origin x="0" y="0"/>
    </p:cViewPr>
  </p:notesTextViewPr>
  <p:notesViewPr>
    <p:cSldViewPr snapToGrid="0" showGuides="1">
      <p:cViewPr varScale="1">
        <p:scale>
          <a:sx n="49" d="100"/>
          <a:sy n="49" d="100"/>
        </p:scale>
        <p:origin x="269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789049EB-806E-4AFB-A5E0-73FBF61C3561}"/>
              </a:ext>
            </a:extLst>
          </p:cNvPr>
          <p:cNvSpPr>
            <a:spLocks noGrp="1"/>
          </p:cNvSpPr>
          <p:nvPr>
            <p:ph type="hdr" sz="quarter"/>
          </p:nvPr>
        </p:nvSpPr>
        <p:spPr>
          <a:xfrm>
            <a:off x="2" y="0"/>
            <a:ext cx="3076363" cy="312821"/>
          </a:xfrm>
          <a:prstGeom prst="rect">
            <a:avLst/>
          </a:prstGeom>
        </p:spPr>
        <p:txBody>
          <a:bodyPr vert="horz" lIns="99045" tIns="49523" rIns="99045" bIns="49523" rtlCol="0"/>
          <a:lstStyle>
            <a:lvl1pPr algn="l">
              <a:defRPr sz="1400"/>
            </a:lvl1pPr>
          </a:lstStyle>
          <a:p>
            <a:r>
              <a:rPr lang="de-AT" sz="1100" dirty="0"/>
              <a:t>STTZ </a:t>
            </a:r>
            <a:r>
              <a:rPr lang="de-AT" sz="1100" dirty="0" err="1"/>
              <a:t>Weiz</a:t>
            </a:r>
            <a:r>
              <a:rPr lang="de-AT" sz="1100" dirty="0"/>
              <a:t>, Modul GET/ET1, SS2018</a:t>
            </a:r>
          </a:p>
        </p:txBody>
      </p:sp>
      <p:sp>
        <p:nvSpPr>
          <p:cNvPr id="3" name="Datumsplatzhalter 2">
            <a:extLst>
              <a:ext uri="{FF2B5EF4-FFF2-40B4-BE49-F238E27FC236}">
                <a16:creationId xmlns:a16="http://schemas.microsoft.com/office/drawing/2014/main" id="{546BD70F-7EF1-40D6-B06A-8A3DF4657BA3}"/>
              </a:ext>
            </a:extLst>
          </p:cNvPr>
          <p:cNvSpPr>
            <a:spLocks noGrp="1"/>
          </p:cNvSpPr>
          <p:nvPr>
            <p:ph type="dt" sz="quarter" idx="1"/>
          </p:nvPr>
        </p:nvSpPr>
        <p:spPr>
          <a:xfrm>
            <a:off x="4021296" y="0"/>
            <a:ext cx="3076363" cy="312821"/>
          </a:xfrm>
          <a:prstGeom prst="rect">
            <a:avLst/>
          </a:prstGeom>
        </p:spPr>
        <p:txBody>
          <a:bodyPr vert="horz" lIns="99045" tIns="49523" rIns="99045" bIns="49523" rtlCol="0"/>
          <a:lstStyle>
            <a:lvl1pPr algn="r">
              <a:defRPr sz="1400"/>
            </a:lvl1pPr>
          </a:lstStyle>
          <a:p>
            <a:r>
              <a:rPr lang="de-DE" sz="1100" dirty="0"/>
              <a:t>13.&amp;14.07.2018</a:t>
            </a:r>
            <a:endParaRPr lang="de-AT" sz="1100" dirty="0"/>
          </a:p>
        </p:txBody>
      </p:sp>
      <p:sp>
        <p:nvSpPr>
          <p:cNvPr id="5" name="Foliennummernplatzhalter 4">
            <a:extLst>
              <a:ext uri="{FF2B5EF4-FFF2-40B4-BE49-F238E27FC236}">
                <a16:creationId xmlns:a16="http://schemas.microsoft.com/office/drawing/2014/main" id="{5D5347FF-C32C-4D4C-A1DF-751081323522}"/>
              </a:ext>
            </a:extLst>
          </p:cNvPr>
          <p:cNvSpPr>
            <a:spLocks noGrp="1"/>
          </p:cNvSpPr>
          <p:nvPr>
            <p:ph type="sldNum" sz="quarter" idx="3"/>
          </p:nvPr>
        </p:nvSpPr>
        <p:spPr>
          <a:xfrm>
            <a:off x="4021296" y="9901989"/>
            <a:ext cx="3076363" cy="332626"/>
          </a:xfrm>
          <a:prstGeom prst="rect">
            <a:avLst/>
          </a:prstGeom>
        </p:spPr>
        <p:txBody>
          <a:bodyPr vert="horz" lIns="99045" tIns="49523" rIns="99045" bIns="49523" rtlCol="0" anchor="b"/>
          <a:lstStyle>
            <a:lvl1pPr algn="r">
              <a:defRPr sz="1400"/>
            </a:lvl1pPr>
          </a:lstStyle>
          <a:p>
            <a:r>
              <a:rPr lang="de-AT" sz="1100" dirty="0"/>
              <a:t>Kapitel 2, Seite </a:t>
            </a:r>
            <a:fld id="{DEABFB04-C7F6-4F22-8D17-96A15F84A6C6}" type="slidenum">
              <a:rPr lang="de-AT" sz="1100"/>
              <a:t>‹Nr.›</a:t>
            </a:fld>
            <a:endParaRPr lang="de-AT" sz="1100" dirty="0"/>
          </a:p>
        </p:txBody>
      </p:sp>
    </p:spTree>
    <p:extLst>
      <p:ext uri="{BB962C8B-B14F-4D97-AF65-F5344CB8AC3E}">
        <p14:creationId xmlns:p14="http://schemas.microsoft.com/office/powerpoint/2010/main" val="916992240"/>
      </p:ext>
    </p:extLst>
  </p:cSld>
  <p:clrMap bg1="lt1" tx1="dk1" bg2="lt2" tx2="dk2" accent1="accent1" accent2="accent2" accent3="accent3" accent4="accent4" accent5="accent5" accent6="accent6" hlink="hlink" folHlink="folHlink"/>
  <p:hf sldNum="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694" cy="512646"/>
          </a:xfrm>
          <a:prstGeom prst="rect">
            <a:avLst/>
          </a:prstGeom>
        </p:spPr>
        <p:txBody>
          <a:bodyPr vert="horz" lIns="91438" tIns="45719" rIns="91438" bIns="45719" rtlCol="0"/>
          <a:lstStyle>
            <a:lvl1pPr algn="l">
              <a:defRPr sz="1200"/>
            </a:lvl1pPr>
          </a:lstStyle>
          <a:p>
            <a:r>
              <a:rPr lang="de-AT"/>
              <a:t>BLABLA OBEN</a:t>
            </a:r>
          </a:p>
        </p:txBody>
      </p:sp>
      <p:sp>
        <p:nvSpPr>
          <p:cNvPr id="3" name="Datumsplatzhalter 2"/>
          <p:cNvSpPr>
            <a:spLocks noGrp="1"/>
          </p:cNvSpPr>
          <p:nvPr>
            <p:ph type="dt" idx="1"/>
          </p:nvPr>
        </p:nvSpPr>
        <p:spPr>
          <a:xfrm>
            <a:off x="4021505" y="0"/>
            <a:ext cx="3076694" cy="512646"/>
          </a:xfrm>
          <a:prstGeom prst="rect">
            <a:avLst/>
          </a:prstGeom>
        </p:spPr>
        <p:txBody>
          <a:bodyPr vert="horz" lIns="91438" tIns="45719" rIns="91438" bIns="45719" rtlCol="0"/>
          <a:lstStyle>
            <a:lvl1pPr algn="r">
              <a:defRPr sz="1200"/>
            </a:lvl1pPr>
          </a:lstStyle>
          <a:p>
            <a:r>
              <a:rPr lang="de-DE"/>
              <a:t>13.&amp;14.07.2018</a:t>
            </a:r>
            <a:endParaRPr lang="de-AT"/>
          </a:p>
        </p:txBody>
      </p:sp>
      <p:sp>
        <p:nvSpPr>
          <p:cNvPr id="4" name="Folienbildplatzhalter 3"/>
          <p:cNvSpPr>
            <a:spLocks noGrp="1" noRot="1" noChangeAspect="1"/>
          </p:cNvSpPr>
          <p:nvPr>
            <p:ph type="sldImg" idx="2"/>
          </p:nvPr>
        </p:nvSpPr>
        <p:spPr>
          <a:xfrm>
            <a:off x="479425" y="1277938"/>
            <a:ext cx="6140450" cy="3454400"/>
          </a:xfrm>
          <a:prstGeom prst="rect">
            <a:avLst/>
          </a:prstGeom>
          <a:noFill/>
          <a:ln w="12700">
            <a:solidFill>
              <a:prstClr val="black"/>
            </a:solidFill>
          </a:ln>
        </p:spPr>
        <p:txBody>
          <a:bodyPr vert="horz" lIns="91438" tIns="45719" rIns="91438" bIns="45719" rtlCol="0" anchor="ctr"/>
          <a:lstStyle/>
          <a:p>
            <a:endParaRPr lang="de-AT"/>
          </a:p>
        </p:txBody>
      </p:sp>
      <p:sp>
        <p:nvSpPr>
          <p:cNvPr id="5" name="Notizenplatzhalter 4"/>
          <p:cNvSpPr>
            <a:spLocks noGrp="1"/>
          </p:cNvSpPr>
          <p:nvPr>
            <p:ph type="body" sz="quarter" idx="3"/>
          </p:nvPr>
        </p:nvSpPr>
        <p:spPr>
          <a:xfrm>
            <a:off x="710262" y="4925065"/>
            <a:ext cx="5678779" cy="4030223"/>
          </a:xfrm>
          <a:prstGeom prst="rect">
            <a:avLst/>
          </a:prstGeom>
        </p:spPr>
        <p:txBody>
          <a:bodyPr vert="horz" lIns="91438" tIns="45719" rIns="91438" bIns="45719"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9721967"/>
            <a:ext cx="3076694" cy="512646"/>
          </a:xfrm>
          <a:prstGeom prst="rect">
            <a:avLst/>
          </a:prstGeom>
        </p:spPr>
        <p:txBody>
          <a:bodyPr vert="horz" lIns="91438" tIns="45719" rIns="91438" bIns="45719" rtlCol="0" anchor="b"/>
          <a:lstStyle>
            <a:lvl1pPr algn="l">
              <a:defRPr sz="1200"/>
            </a:lvl1pPr>
          </a:lstStyle>
          <a:p>
            <a:r>
              <a:rPr lang="de-AT"/>
              <a:t>BLABLA UNTEN</a:t>
            </a:r>
          </a:p>
        </p:txBody>
      </p:sp>
      <p:sp>
        <p:nvSpPr>
          <p:cNvPr id="7" name="Foliennummernplatzhalter 6"/>
          <p:cNvSpPr>
            <a:spLocks noGrp="1"/>
          </p:cNvSpPr>
          <p:nvPr>
            <p:ph type="sldNum" sz="quarter" idx="5"/>
          </p:nvPr>
        </p:nvSpPr>
        <p:spPr>
          <a:xfrm>
            <a:off x="4021505" y="9721967"/>
            <a:ext cx="3076694" cy="512646"/>
          </a:xfrm>
          <a:prstGeom prst="rect">
            <a:avLst/>
          </a:prstGeom>
        </p:spPr>
        <p:txBody>
          <a:bodyPr vert="horz" lIns="91438" tIns="45719" rIns="91438" bIns="45719" rtlCol="0" anchor="b"/>
          <a:lstStyle>
            <a:lvl1pPr algn="r">
              <a:defRPr sz="1200"/>
            </a:lvl1pPr>
          </a:lstStyle>
          <a:p>
            <a:fld id="{A8E70B8C-F380-445F-A2E1-B1FE6C375DBF}" type="slidenum">
              <a:rPr lang="de-AT" smtClean="0"/>
              <a:t>‹Nr.›</a:t>
            </a:fld>
            <a:endParaRPr lang="de-AT"/>
          </a:p>
        </p:txBody>
      </p:sp>
    </p:spTree>
    <p:extLst>
      <p:ext uri="{BB962C8B-B14F-4D97-AF65-F5344CB8AC3E}">
        <p14:creationId xmlns:p14="http://schemas.microsoft.com/office/powerpoint/2010/main" val="3177731324"/>
      </p:ext>
    </p:extLst>
  </p:cSld>
  <p:clrMap bg1="lt1" tx1="dk1" bg2="lt2" tx2="dk2" accent1="accent1" accent2="accent2" accent3="accent3" accent4="accent4" accent5="accent5" accent6="accent6" hlink="hlink" folHlink="folHlink"/>
  <p:hf sldNum="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p:cNvSpPr>
            <a:spLocks noGrp="1"/>
          </p:cNvSpPr>
          <p:nvPr>
            <p:ph type="dt" sz="half" idx="10"/>
          </p:nvPr>
        </p:nvSpPr>
        <p:spPr/>
        <p:txBody>
          <a:bodyPr/>
          <a:lstStyle/>
          <a:p>
            <a:fld id="{A8D610B3-4D39-4308-9E32-E5989D8439B7}" type="datetime1">
              <a:rPr lang="de-AT" smtClean="0"/>
              <a:t>12.07.2021</a:t>
            </a:fld>
            <a:endParaRPr lang="de-AT"/>
          </a:p>
        </p:txBody>
      </p:sp>
      <p:sp>
        <p:nvSpPr>
          <p:cNvPr id="5" name="Fußzeilenplatzhalter 4"/>
          <p:cNvSpPr>
            <a:spLocks noGrp="1"/>
          </p:cNvSpPr>
          <p:nvPr>
            <p:ph type="ftr" sz="quarter" idx="11"/>
          </p:nvPr>
        </p:nvSpPr>
        <p:spPr/>
        <p:txBody>
          <a:bodyPr/>
          <a:lstStyle/>
          <a:p>
            <a:r>
              <a:rPr lang="de-AT"/>
              <a:t>(C) Adolf E. Reinhart, 2018</a:t>
            </a:r>
          </a:p>
        </p:txBody>
      </p:sp>
      <p:sp>
        <p:nvSpPr>
          <p:cNvPr id="6" name="Foliennummernplatzhalter 5"/>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Platzhalter für vertikalen Text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F52D174-3AF6-481F-B92F-AE977E3650A2}" type="datetime1">
              <a:rPr lang="de-AT" smtClean="0"/>
              <a:t>12.07.2021</a:t>
            </a:fld>
            <a:endParaRPr lang="de-AT"/>
          </a:p>
        </p:txBody>
      </p:sp>
      <p:sp>
        <p:nvSpPr>
          <p:cNvPr id="5" name="Fußzeilenplatzhalter 4"/>
          <p:cNvSpPr>
            <a:spLocks noGrp="1"/>
          </p:cNvSpPr>
          <p:nvPr>
            <p:ph type="ftr" sz="quarter" idx="11"/>
          </p:nvPr>
        </p:nvSpPr>
        <p:spPr/>
        <p:txBody>
          <a:bodyPr/>
          <a:lstStyle/>
          <a:p>
            <a:r>
              <a:rPr lang="de-AT"/>
              <a:t>(C) Adolf E. Reinhart, 2018</a:t>
            </a:r>
          </a:p>
        </p:txBody>
      </p:sp>
      <p:sp>
        <p:nvSpPr>
          <p:cNvPr id="6" name="Foliennummernplatzhalter 5"/>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Platzhalter für vertikalen Text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9782E5D5-E361-4EE5-8656-78F075B40A3B}" type="datetime1">
              <a:rPr lang="de-AT" smtClean="0"/>
              <a:t>12.07.2021</a:t>
            </a:fld>
            <a:endParaRPr lang="de-AT"/>
          </a:p>
        </p:txBody>
      </p:sp>
      <p:sp>
        <p:nvSpPr>
          <p:cNvPr id="5" name="Fußzeilenplatzhalter 4"/>
          <p:cNvSpPr>
            <a:spLocks noGrp="1"/>
          </p:cNvSpPr>
          <p:nvPr>
            <p:ph type="ftr" sz="quarter" idx="11"/>
          </p:nvPr>
        </p:nvSpPr>
        <p:spPr/>
        <p:txBody>
          <a:bodyPr/>
          <a:lstStyle/>
          <a:p>
            <a:r>
              <a:rPr lang="de-AT"/>
              <a:t>(C) Adolf E. Reinhart, 2018</a:t>
            </a:r>
          </a:p>
        </p:txBody>
      </p:sp>
      <p:sp>
        <p:nvSpPr>
          <p:cNvPr id="6" name="Foliennummernplatzhalter 5"/>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4644DED9-63BE-4FD4-B2A5-C240B443063E}" type="datetime1">
              <a:rPr lang="de-AT" smtClean="0"/>
              <a:t>12.07.2021</a:t>
            </a:fld>
            <a:endParaRPr lang="de-AT"/>
          </a:p>
        </p:txBody>
      </p:sp>
      <p:sp>
        <p:nvSpPr>
          <p:cNvPr id="5" name="Fußzeilenplatzhalter 4"/>
          <p:cNvSpPr>
            <a:spLocks noGrp="1"/>
          </p:cNvSpPr>
          <p:nvPr>
            <p:ph type="ftr" sz="quarter" idx="11"/>
          </p:nvPr>
        </p:nvSpPr>
        <p:spPr/>
        <p:txBody>
          <a:bodyPr/>
          <a:lstStyle/>
          <a:p>
            <a:r>
              <a:rPr lang="de-AT"/>
              <a:t>(C) Adolf E. Reinhart, 2018</a:t>
            </a:r>
          </a:p>
        </p:txBody>
      </p:sp>
      <p:sp>
        <p:nvSpPr>
          <p:cNvPr id="6" name="Foliennummernplatzhalter 5"/>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8A640B80-0D7F-4F84-8029-49389E8D8F4A}" type="datetime1">
              <a:rPr lang="de-AT" smtClean="0"/>
              <a:t>12.07.2021</a:t>
            </a:fld>
            <a:endParaRPr lang="de-AT"/>
          </a:p>
        </p:txBody>
      </p:sp>
      <p:sp>
        <p:nvSpPr>
          <p:cNvPr id="5" name="Fußzeilenplatzhalter 4"/>
          <p:cNvSpPr>
            <a:spLocks noGrp="1"/>
          </p:cNvSpPr>
          <p:nvPr>
            <p:ph type="ftr" sz="quarter" idx="11"/>
          </p:nvPr>
        </p:nvSpPr>
        <p:spPr/>
        <p:txBody>
          <a:bodyPr/>
          <a:lstStyle/>
          <a:p>
            <a:r>
              <a:rPr lang="de-AT"/>
              <a:t>(C) Adolf E. Reinhart, 2018</a:t>
            </a:r>
          </a:p>
        </p:txBody>
      </p:sp>
      <p:sp>
        <p:nvSpPr>
          <p:cNvPr id="6" name="Foliennummernplatzhalter 5"/>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4C377A16-B886-496C-B498-5FDEC1F54107}" type="datetime1">
              <a:rPr lang="de-AT" smtClean="0"/>
              <a:t>12.07.2021</a:t>
            </a:fld>
            <a:endParaRPr lang="de-AT"/>
          </a:p>
        </p:txBody>
      </p:sp>
      <p:sp>
        <p:nvSpPr>
          <p:cNvPr id="6" name="Fußzeilenplatzhalter 5"/>
          <p:cNvSpPr>
            <a:spLocks noGrp="1"/>
          </p:cNvSpPr>
          <p:nvPr>
            <p:ph type="ftr" sz="quarter" idx="11"/>
          </p:nvPr>
        </p:nvSpPr>
        <p:spPr/>
        <p:txBody>
          <a:bodyPr/>
          <a:lstStyle/>
          <a:p>
            <a:r>
              <a:rPr lang="de-AT"/>
              <a:t>(C) Adolf E. Reinhart, 2018</a:t>
            </a:r>
          </a:p>
        </p:txBody>
      </p:sp>
      <p:sp>
        <p:nvSpPr>
          <p:cNvPr id="7" name="Foliennummernplatzhalter 6"/>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FB1C85D0-E899-4879-A2C6-B8FD4C57B807}" type="datetime1">
              <a:rPr lang="de-AT" smtClean="0"/>
              <a:t>12.07.2021</a:t>
            </a:fld>
            <a:endParaRPr lang="de-AT"/>
          </a:p>
        </p:txBody>
      </p:sp>
      <p:sp>
        <p:nvSpPr>
          <p:cNvPr id="8" name="Fußzeilenplatzhalter 7"/>
          <p:cNvSpPr>
            <a:spLocks noGrp="1"/>
          </p:cNvSpPr>
          <p:nvPr>
            <p:ph type="ftr" sz="quarter" idx="11"/>
          </p:nvPr>
        </p:nvSpPr>
        <p:spPr/>
        <p:txBody>
          <a:bodyPr/>
          <a:lstStyle/>
          <a:p>
            <a:r>
              <a:rPr lang="de-AT"/>
              <a:t>(C) Adolf E. Reinhart, 2018</a:t>
            </a:r>
          </a:p>
        </p:txBody>
      </p:sp>
      <p:sp>
        <p:nvSpPr>
          <p:cNvPr id="9" name="Foliennummernplatzhalter 8"/>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D1B8D2B0-E561-49AE-A9A0-666F2F17DAB3}" type="datetime1">
              <a:rPr lang="de-AT" smtClean="0"/>
              <a:t>12.07.2021</a:t>
            </a:fld>
            <a:endParaRPr lang="de-AT"/>
          </a:p>
        </p:txBody>
      </p:sp>
      <p:sp>
        <p:nvSpPr>
          <p:cNvPr id="4" name="Fußzeilenplatzhalter 3"/>
          <p:cNvSpPr>
            <a:spLocks noGrp="1"/>
          </p:cNvSpPr>
          <p:nvPr>
            <p:ph type="ftr" sz="quarter" idx="11"/>
          </p:nvPr>
        </p:nvSpPr>
        <p:spPr/>
        <p:txBody>
          <a:bodyPr/>
          <a:lstStyle/>
          <a:p>
            <a:r>
              <a:rPr lang="de-AT"/>
              <a:t>(C) Adolf E. Reinhart, 2018</a:t>
            </a:r>
          </a:p>
        </p:txBody>
      </p:sp>
      <p:sp>
        <p:nvSpPr>
          <p:cNvPr id="5" name="Foliennummernplatzhalter 4"/>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1B390F4-BD96-4651-9028-3C761C93CDE9}" type="datetime1">
              <a:rPr lang="de-AT" smtClean="0"/>
              <a:t>12.07.2021</a:t>
            </a:fld>
            <a:endParaRPr lang="de-AT"/>
          </a:p>
        </p:txBody>
      </p:sp>
      <p:sp>
        <p:nvSpPr>
          <p:cNvPr id="3" name="Fußzeilenplatzhalter 2"/>
          <p:cNvSpPr>
            <a:spLocks noGrp="1"/>
          </p:cNvSpPr>
          <p:nvPr>
            <p:ph type="ftr" sz="quarter" idx="11"/>
          </p:nvPr>
        </p:nvSpPr>
        <p:spPr/>
        <p:txBody>
          <a:bodyPr/>
          <a:lstStyle/>
          <a:p>
            <a:r>
              <a:rPr lang="de-AT"/>
              <a:t>(C) Adolf E. Reinhart, 2018</a:t>
            </a:r>
          </a:p>
        </p:txBody>
      </p:sp>
      <p:sp>
        <p:nvSpPr>
          <p:cNvPr id="4" name="Foliennummernplatzhalter 3"/>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8A640B80-0D7F-4F84-8029-49389E8D8F4A}" type="datetime1">
              <a:rPr lang="de-AT" smtClean="0"/>
              <a:t>12.07.2021</a:t>
            </a:fld>
            <a:endParaRPr lang="de-AT"/>
          </a:p>
        </p:txBody>
      </p:sp>
      <p:sp>
        <p:nvSpPr>
          <p:cNvPr id="6" name="Fußzeilenplatzhalter 5"/>
          <p:cNvSpPr>
            <a:spLocks noGrp="1"/>
          </p:cNvSpPr>
          <p:nvPr>
            <p:ph type="ftr" sz="quarter" idx="11"/>
          </p:nvPr>
        </p:nvSpPr>
        <p:spPr/>
        <p:txBody>
          <a:bodyPr/>
          <a:lstStyle/>
          <a:p>
            <a:r>
              <a:rPr lang="de-AT"/>
              <a:t>(C) Adolf E. Reinhart, 2018</a:t>
            </a:r>
          </a:p>
        </p:txBody>
      </p:sp>
      <p:sp>
        <p:nvSpPr>
          <p:cNvPr id="7" name="Foliennummernplatzhalter 6"/>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p:cNvSpPr>
            <a:spLocks noGrp="1"/>
          </p:cNvSpPr>
          <p:nvPr>
            <p:ph type="dt" sz="half" idx="10"/>
          </p:nvPr>
        </p:nvSpPr>
        <p:spPr/>
        <p:txBody>
          <a:bodyPr/>
          <a:lstStyle/>
          <a:p>
            <a:fld id="{8A640B80-0D7F-4F84-8029-49389E8D8F4A}" type="datetime1">
              <a:rPr lang="de-AT" smtClean="0"/>
              <a:t>12.07.2021</a:t>
            </a:fld>
            <a:endParaRPr lang="de-AT"/>
          </a:p>
        </p:txBody>
      </p:sp>
      <p:sp>
        <p:nvSpPr>
          <p:cNvPr id="6" name="Fußzeilenplatzhalter 5"/>
          <p:cNvSpPr>
            <a:spLocks noGrp="1"/>
          </p:cNvSpPr>
          <p:nvPr>
            <p:ph type="ftr" sz="quarter" idx="11"/>
          </p:nvPr>
        </p:nvSpPr>
        <p:spPr/>
        <p:txBody>
          <a:bodyPr/>
          <a:lstStyle/>
          <a:p>
            <a:r>
              <a:rPr lang="de-AT"/>
              <a:t>(C) Adolf E. Reinhart, 2018</a:t>
            </a:r>
          </a:p>
        </p:txBody>
      </p:sp>
      <p:sp>
        <p:nvSpPr>
          <p:cNvPr id="7" name="Foliennummernplatzhalter 6"/>
          <p:cNvSpPr>
            <a:spLocks noGrp="1"/>
          </p:cNvSpPr>
          <p:nvPr>
            <p:ph type="sldNum" sz="quarter" idx="12"/>
          </p:nvPr>
        </p:nvSpPr>
        <p:spPr/>
        <p:txBody>
          <a:bodyPr/>
          <a:lstStyle/>
          <a:p>
            <a:fld id="{096BF750-551A-4A2F-8F70-469CE81BF78F}" type="slidenum">
              <a:rPr lang="de-AT" smtClean="0"/>
              <a:t>‹Nr.›</a:t>
            </a:fld>
            <a:endParaRPr lang="de-AT"/>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40B80-0D7F-4F84-8029-49389E8D8F4A}" type="datetime1">
              <a:rPr lang="de-AT" smtClean="0"/>
              <a:t>12.07.2021</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a:t>(C) Adolf E. Reinhart, 2018</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BF750-551A-4A2F-8F70-469CE81BF78F}" type="slidenum">
              <a:rPr lang="de-AT" smtClean="0"/>
              <a:t>‹Nr.›</a:t>
            </a:fld>
            <a:endParaRPr lang="de-AT"/>
          </a:p>
        </p:txBody>
      </p:sp>
    </p:spTree>
    <p:extLst>
      <p:ext uri="{BB962C8B-B14F-4D97-AF65-F5344CB8AC3E}">
        <p14:creationId xmlns:p14="http://schemas.microsoft.com/office/powerpoint/2010/main" val="1169780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books.google.com/books?id=BT8AAAAAYAAJ&amp;pg=PA242" TargetMode="External"/><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E822D7C-4F35-452E-B929-7C18F52D54E9}"/>
              </a:ext>
            </a:extLst>
          </p:cNvPr>
          <p:cNvPicPr>
            <a:picLocks noChangeAspect="1"/>
          </p:cNvPicPr>
          <p:nvPr/>
        </p:nvPicPr>
        <p:blipFill rotWithShape="1">
          <a:blip r:embed="rId2"/>
          <a:srcRect r="44165"/>
          <a:stretch/>
        </p:blipFill>
        <p:spPr>
          <a:xfrm>
            <a:off x="2168849" y="275070"/>
            <a:ext cx="7813350" cy="5034933"/>
          </a:xfrm>
          <a:prstGeom prst="rect">
            <a:avLst/>
          </a:prstGeom>
        </p:spPr>
      </p:pic>
      <p:sp>
        <p:nvSpPr>
          <p:cNvPr id="9" name="Textfeld 8">
            <a:extLst>
              <a:ext uri="{FF2B5EF4-FFF2-40B4-BE49-F238E27FC236}">
                <a16:creationId xmlns:a16="http://schemas.microsoft.com/office/drawing/2014/main" id="{07722F6D-AE59-4B21-A980-45B537A7058A}"/>
              </a:ext>
            </a:extLst>
          </p:cNvPr>
          <p:cNvSpPr txBox="1"/>
          <p:nvPr/>
        </p:nvSpPr>
        <p:spPr>
          <a:xfrm>
            <a:off x="845432" y="5486400"/>
            <a:ext cx="10460183" cy="1200329"/>
          </a:xfrm>
          <a:prstGeom prst="rect">
            <a:avLst/>
          </a:prstGeom>
          <a:noFill/>
        </p:spPr>
        <p:txBody>
          <a:bodyPr wrap="square" rtlCol="0">
            <a:spAutoFit/>
          </a:bodyPr>
          <a:lstStyle/>
          <a:p>
            <a:pPr defTabSz="919163">
              <a:tabLst>
                <a:tab pos="360363" algn="l"/>
                <a:tab pos="9864725" algn="r"/>
              </a:tabLst>
            </a:pPr>
            <a:r>
              <a:rPr lang="de-AT" sz="2400" dirty="0"/>
              <a:t>	Grundlagen der Elektrotechnik / Elektrotechnik 1	Adolf E. Reinhart</a:t>
            </a:r>
            <a:br>
              <a:rPr lang="de-AT" sz="2400" dirty="0"/>
            </a:br>
            <a:endParaRPr lang="de-AT" sz="2400" dirty="0"/>
          </a:p>
          <a:p>
            <a:pPr defTabSz="919163">
              <a:tabLst>
                <a:tab pos="360363" algn="l"/>
                <a:tab pos="9864725" algn="r"/>
              </a:tabLst>
            </a:pPr>
            <a:r>
              <a:rPr lang="de-AT" sz="2400" dirty="0"/>
              <a:t>		Kapitel 2 – Elektrisches Feld</a:t>
            </a:r>
          </a:p>
        </p:txBody>
      </p:sp>
    </p:spTree>
    <p:extLst>
      <p:ext uri="{BB962C8B-B14F-4D97-AF65-F5344CB8AC3E}">
        <p14:creationId xmlns:p14="http://schemas.microsoft.com/office/powerpoint/2010/main" val="72189732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10</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Elektrische Felder spezieller Anordnungen</a:t>
            </a:r>
            <a:r>
              <a:rPr kumimoji="0" lang="de-AT" sz="28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mr-IN" sz="28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geladene parallele Flächen</a:t>
            </a:r>
          </a:p>
        </p:txBody>
      </p:sp>
      <p:sp>
        <p:nvSpPr>
          <p:cNvPr id="10" name="Rechteck 9">
            <a:extLst>
              <a:ext uri="{FF2B5EF4-FFF2-40B4-BE49-F238E27FC236}">
                <a16:creationId xmlns:a16="http://schemas.microsoft.com/office/drawing/2014/main" id="{54DF53A2-5C04-4EBB-8F14-CEA9B2C7399D}"/>
              </a:ext>
            </a:extLst>
          </p:cNvPr>
          <p:cNvSpPr/>
          <p:nvPr/>
        </p:nvSpPr>
        <p:spPr>
          <a:xfrm>
            <a:off x="4206240" y="1443755"/>
            <a:ext cx="7318103" cy="4616648"/>
          </a:xfrm>
          <a:prstGeom prst="rect">
            <a:avLst/>
          </a:prstGeom>
        </p:spPr>
        <p:txBody>
          <a:bodyPr wrap="square">
            <a:spAutoFit/>
          </a:bodyPr>
          <a:lstStyle/>
          <a:p>
            <a:pPr marL="342900" indent="-342900" defTabSz="1031875">
              <a:buFontTx/>
              <a:buChar char="-"/>
            </a:pPr>
            <a:r>
              <a:rPr lang="de-AT" dirty="0">
                <a:latin typeface="Times New Roman" panose="02020603050405020304" pitchFamily="18" charset="0"/>
                <a:cs typeface="Times New Roman" panose="02020603050405020304" pitchFamily="18" charset="0"/>
              </a:rPr>
              <a:t>Die beiden Flächen sind Ausgangs- und Endpunkt des homogenen elektrischen Feldes in ihrem Zwischenraum, sie sind die </a:t>
            </a:r>
            <a:r>
              <a:rPr lang="de-AT" dirty="0" err="1">
                <a:latin typeface="Times New Roman" panose="02020603050405020304" pitchFamily="18" charset="0"/>
                <a:cs typeface="Times New Roman" panose="02020603050405020304" pitchFamily="18" charset="0"/>
              </a:rPr>
              <a:t>Äquipotentialflächen</a:t>
            </a:r>
            <a:r>
              <a:rPr lang="de-AT" dirty="0">
                <a:latin typeface="Times New Roman" panose="02020603050405020304" pitchFamily="18" charset="0"/>
                <a:cs typeface="Times New Roman" panose="02020603050405020304" pitchFamily="18" charset="0"/>
              </a:rPr>
              <a:t> 1 und 2, weitere </a:t>
            </a:r>
            <a:r>
              <a:rPr lang="de-AT" dirty="0" err="1">
                <a:latin typeface="Times New Roman" panose="02020603050405020304" pitchFamily="18" charset="0"/>
                <a:cs typeface="Times New Roman" panose="02020603050405020304" pitchFamily="18" charset="0"/>
              </a:rPr>
              <a:t>Äquipotentialflächen</a:t>
            </a:r>
            <a:r>
              <a:rPr lang="de-AT" dirty="0">
                <a:latin typeface="Times New Roman" panose="02020603050405020304" pitchFamily="18" charset="0"/>
                <a:cs typeface="Times New Roman" panose="02020603050405020304" pitchFamily="18" charset="0"/>
              </a:rPr>
              <a:t> sind alle parallelen Ebenen dazwischen;</a:t>
            </a:r>
            <a:br>
              <a:rPr lang="de-AT" dirty="0">
                <a:latin typeface="Times New Roman" panose="02020603050405020304" pitchFamily="18" charset="0"/>
                <a:cs typeface="Times New Roman" panose="02020603050405020304" pitchFamily="18" charset="0"/>
              </a:rPr>
            </a:br>
            <a:endParaRPr lang="de-AT" dirty="0">
              <a:latin typeface="Times New Roman" panose="02020603050405020304" pitchFamily="18" charset="0"/>
              <a:cs typeface="Times New Roman" panose="02020603050405020304" pitchFamily="18" charset="0"/>
            </a:endParaRPr>
          </a:p>
          <a:p>
            <a:pPr marL="361950" indent="-361950" defTabSz="1031875">
              <a:buFontTx/>
              <a:buChar char="-"/>
            </a:pPr>
            <a:r>
              <a:rPr lang="de-AT" dirty="0">
                <a:latin typeface="Times New Roman" panose="02020603050405020304" pitchFamily="18" charset="0"/>
                <a:cs typeface="Times New Roman" panose="02020603050405020304" pitchFamily="18" charset="0"/>
              </a:rPr>
              <a:t>Haben die beiden Flächen eine Potentialdifferenz, liegt also eine elektrische Spannung an ihnen an, so ergibt sich für das elektrische Feld zwischen den Flächen der einfache Zusammenhang E=U/d,</a:t>
            </a:r>
            <a:br>
              <a:rPr lang="de-AT" dirty="0">
                <a:latin typeface="Times New Roman" panose="02020603050405020304" pitchFamily="18" charset="0"/>
                <a:cs typeface="Times New Roman" panose="02020603050405020304" pitchFamily="18" charset="0"/>
              </a:rPr>
            </a:br>
            <a:endParaRPr lang="de-AT" sz="600" dirty="0">
              <a:latin typeface="Times New Roman" panose="02020603050405020304" pitchFamily="18" charset="0"/>
              <a:cs typeface="Times New Roman" panose="02020603050405020304" pitchFamily="18" charset="0"/>
            </a:endParaRPr>
          </a:p>
          <a:p>
            <a:pPr marL="407988" indent="-407988" defTabSz="1031875"/>
            <a:r>
              <a:rPr lang="de-AT" dirty="0">
                <a:latin typeface="Times New Roman" panose="02020603050405020304" pitchFamily="18" charset="0"/>
                <a:cs typeface="Times New Roman" panose="02020603050405020304" pitchFamily="18" charset="0"/>
              </a:rPr>
              <a:t>		mit d ... Abstand der Flächen (A)</a:t>
            </a:r>
          </a:p>
          <a:p>
            <a:pPr marL="342900" indent="-342900" defTabSz="1031875">
              <a:buFontTx/>
              <a:buChar char="-"/>
            </a:pPr>
            <a:endParaRPr lang="de-AT" dirty="0">
              <a:latin typeface="Times New Roman" panose="02020603050405020304" pitchFamily="18" charset="0"/>
              <a:cs typeface="Times New Roman" panose="02020603050405020304" pitchFamily="18" charset="0"/>
            </a:endParaRPr>
          </a:p>
          <a:p>
            <a:pPr marL="342900" indent="-342900" defTabSz="1031875">
              <a:buFontTx/>
              <a:buChar char="-"/>
            </a:pPr>
            <a:r>
              <a:rPr lang="de-AT" dirty="0">
                <a:latin typeface="Times New Roman" panose="02020603050405020304" pitchFamily="18" charset="0"/>
                <a:cs typeface="Times New Roman" panose="02020603050405020304" pitchFamily="18" charset="0"/>
              </a:rPr>
              <a:t>Für die gespeicherte Ladung ergibt sich damit Q=D*A=(</a:t>
            </a:r>
            <a:r>
              <a:rPr lang="de-AT" dirty="0">
                <a:latin typeface="Symbol" charset="2"/>
                <a:ea typeface="Symbol" charset="2"/>
                <a:cs typeface="Symbol" charset="2"/>
              </a:rPr>
              <a:t>e</a:t>
            </a:r>
            <a:r>
              <a:rPr lang="de-AT" dirty="0">
                <a:latin typeface="Times New Roman" panose="02020603050405020304" pitchFamily="18" charset="0"/>
                <a:cs typeface="Times New Roman" panose="02020603050405020304" pitchFamily="18" charset="0"/>
              </a:rPr>
              <a:t>*U/d)*A;</a:t>
            </a:r>
            <a:br>
              <a:rPr lang="de-AT" dirty="0">
                <a:latin typeface="Times New Roman" panose="02020603050405020304" pitchFamily="18" charset="0"/>
                <a:cs typeface="Times New Roman" panose="02020603050405020304" pitchFamily="18" charset="0"/>
              </a:rPr>
            </a:br>
            <a:r>
              <a:rPr lang="de-AT" dirty="0">
                <a:latin typeface="Times New Roman" panose="02020603050405020304" pitchFamily="18" charset="0"/>
                <a:cs typeface="Times New Roman" panose="02020603050405020304" pitchFamily="18" charset="0"/>
              </a:rPr>
              <a:t>die Eigenschaft einer solchen Anordnung, Ladung zu speichern, nennt man Kapazität C=Q/U=</a:t>
            </a:r>
            <a:r>
              <a:rPr lang="de-AT" dirty="0">
                <a:latin typeface="Symbol" charset="2"/>
                <a:ea typeface="Symbol" charset="2"/>
                <a:cs typeface="Symbol" charset="2"/>
              </a:rPr>
              <a:t>e</a:t>
            </a:r>
            <a:r>
              <a:rPr lang="de-AT" dirty="0">
                <a:latin typeface="Times New Roman" panose="02020603050405020304" pitchFamily="18" charset="0"/>
                <a:cs typeface="Times New Roman" panose="02020603050405020304" pitchFamily="18" charset="0"/>
              </a:rPr>
              <a:t>*A/d, mit der Einheit Farad (F);</a:t>
            </a:r>
          </a:p>
          <a:p>
            <a:pPr marL="342900" indent="-342900" defTabSz="1031875">
              <a:buFontTx/>
              <a:buChar char="-"/>
            </a:pPr>
            <a:endParaRPr lang="de-AT" dirty="0">
              <a:latin typeface="Times New Roman" panose="02020603050405020304" pitchFamily="18" charset="0"/>
              <a:cs typeface="Times New Roman" panose="02020603050405020304" pitchFamily="18" charset="0"/>
            </a:endParaRPr>
          </a:p>
          <a:p>
            <a:pPr marL="342900" indent="-342900" defTabSz="1031875">
              <a:buFontTx/>
              <a:buChar char="-"/>
            </a:pPr>
            <a:r>
              <a:rPr lang="de-AT" dirty="0">
                <a:latin typeface="Times New Roman" panose="02020603050405020304" pitchFamily="18" charset="0"/>
                <a:cs typeface="Times New Roman" panose="02020603050405020304" pitchFamily="18" charset="0"/>
              </a:rPr>
              <a:t>Diese Anordnung nennt man (Platten-) Kondensator, seine Kapazität wächst mit der Fläche, dem umgekehrten Plattenabstand, sowie mit </a:t>
            </a:r>
            <a:r>
              <a:rPr lang="de-AT" dirty="0">
                <a:latin typeface="Symbol" charset="2"/>
                <a:ea typeface="Symbol" charset="2"/>
                <a:cs typeface="Symbol" charset="2"/>
              </a:rPr>
              <a:t>e</a:t>
            </a:r>
            <a:r>
              <a:rPr lang="de-AT" baseline="-25000" dirty="0">
                <a:latin typeface="Times New Roman" panose="02020603050405020304" pitchFamily="18" charset="0"/>
                <a:cs typeface="Times New Roman" panose="02020603050405020304" pitchFamily="18" charset="0"/>
              </a:rPr>
              <a:t>r</a:t>
            </a:r>
            <a:r>
              <a:rPr lang="de-AT" dirty="0">
                <a:latin typeface="Times New Roman" panose="02020603050405020304" pitchFamily="18" charset="0"/>
                <a:cs typeface="Times New Roman" panose="02020603050405020304" pitchFamily="18" charset="0"/>
              </a:rPr>
              <a:t>;</a:t>
            </a:r>
          </a:p>
        </p:txBody>
      </p:sp>
      <p:pic>
        <p:nvPicPr>
          <p:cNvPr id="15" name="Bild 14"/>
          <p:cNvPicPr>
            <a:picLocks noChangeAspect="1"/>
          </p:cNvPicPr>
          <p:nvPr/>
        </p:nvPicPr>
        <p:blipFill>
          <a:blip r:embed="rId2"/>
          <a:stretch>
            <a:fillRect/>
          </a:stretch>
        </p:blipFill>
        <p:spPr>
          <a:xfrm>
            <a:off x="537028" y="1378750"/>
            <a:ext cx="3669212" cy="4835635"/>
          </a:xfrm>
          <a:prstGeom prst="rect">
            <a:avLst/>
          </a:prstGeom>
        </p:spPr>
      </p:pic>
    </p:spTree>
    <p:extLst>
      <p:ext uri="{BB962C8B-B14F-4D97-AF65-F5344CB8AC3E}">
        <p14:creationId xmlns:p14="http://schemas.microsoft.com/office/powerpoint/2010/main" val="2699704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 9"/>
          <p:cNvPicPr>
            <a:picLocks noChangeAspect="1"/>
          </p:cNvPicPr>
          <p:nvPr/>
        </p:nvPicPr>
        <p:blipFill rotWithShape="1">
          <a:blip r:embed="rId2"/>
          <a:srcRect t="8776" b="6539"/>
          <a:stretch/>
        </p:blipFill>
        <p:spPr>
          <a:xfrm>
            <a:off x="7282485" y="3961115"/>
            <a:ext cx="3700655" cy="2293995"/>
          </a:xfrm>
          <a:prstGeom prst="rect">
            <a:avLst/>
          </a:prstGeom>
        </p:spPr>
      </p:pic>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30" y="1427020"/>
            <a:ext cx="6635558" cy="4828090"/>
          </a:xfrm>
        </p:spPr>
        <p:txBody>
          <a:bodyPr>
            <a:noAutofit/>
          </a:bodyPr>
          <a:lstStyle/>
          <a:p>
            <a:pPr marL="342900" indent="-342900" algn="l">
              <a:buFontTx/>
              <a:buChar char="-"/>
            </a:pPr>
            <a:r>
              <a:rPr lang="de-AT" sz="1800" dirty="0">
                <a:latin typeface="Times New Roman" panose="02020603050405020304" pitchFamily="18" charset="0"/>
                <a:cs typeface="Times New Roman" panose="02020603050405020304" pitchFamily="18" charset="0"/>
              </a:rPr>
              <a:t>Das Schaltzeichen für einen Kondensator entspricht der soeben besprochenen Struktur, also zwei parallelen Platten;</a:t>
            </a:r>
          </a:p>
          <a:p>
            <a:pPr marL="342900" indent="-342900" algn="l">
              <a:buFontTx/>
              <a:buChar char="-"/>
            </a:pPr>
            <a:r>
              <a:rPr lang="de-AT" sz="1800" dirty="0">
                <a:latin typeface="Times New Roman" panose="02020603050405020304" pitchFamily="18" charset="0"/>
                <a:cs typeface="Times New Roman" panose="02020603050405020304" pitchFamily="18" charset="0"/>
              </a:rPr>
              <a:t>Ist ein Kondensator zunächst ungeladen, so liegt nach U=Q/C auch keine Potentialdifferenz und daher kein elektrisches Feld im Zwischenraum vor;</a:t>
            </a:r>
          </a:p>
          <a:p>
            <a:pPr marL="342900" indent="-342900" algn="l">
              <a:buFontTx/>
              <a:buChar char="-"/>
            </a:pPr>
            <a:r>
              <a:rPr lang="de-AT" sz="1800" dirty="0">
                <a:latin typeface="Times New Roman" panose="02020603050405020304" pitchFamily="18" charset="0"/>
                <a:cs typeface="Times New Roman" panose="02020603050405020304" pitchFamily="18" charset="0"/>
              </a:rPr>
              <a:t>Wird nun ein konstanter Ladungszufluss, also ein Strom I</a:t>
            </a:r>
            <a:r>
              <a:rPr lang="de-AT" sz="1800" baseline="-25000" dirty="0">
                <a:latin typeface="Times New Roman" panose="02020603050405020304" pitchFamily="18" charset="0"/>
                <a:cs typeface="Times New Roman" panose="02020603050405020304" pitchFamily="18" charset="0"/>
              </a:rPr>
              <a:t>C</a:t>
            </a:r>
            <a:r>
              <a:rPr lang="de-AT" sz="1800" dirty="0">
                <a:latin typeface="Times New Roman" panose="02020603050405020304" pitchFamily="18" charset="0"/>
                <a:cs typeface="Times New Roman" panose="02020603050405020304" pitchFamily="18" charset="0"/>
              </a:rPr>
              <a:t>=Q/t </a:t>
            </a:r>
            <a:br>
              <a:rPr lang="de-AT" sz="1800" dirty="0">
                <a:latin typeface="Times New Roman" panose="02020603050405020304" pitchFamily="18" charset="0"/>
                <a:cs typeface="Times New Roman" panose="02020603050405020304" pitchFamily="18" charset="0"/>
              </a:rPr>
            </a:br>
            <a:r>
              <a:rPr lang="de-AT" sz="1800" dirty="0">
                <a:latin typeface="Times New Roman" panose="02020603050405020304" pitchFamily="18" charset="0"/>
                <a:cs typeface="Times New Roman" panose="02020603050405020304" pitchFamily="18" charset="0"/>
              </a:rPr>
              <a:t>am Kondensator eingestellt, so kann dieser scheinbar durch die isolierende Struktur fließen; </a:t>
            </a:r>
            <a:br>
              <a:rPr lang="de-AT" sz="1800" dirty="0">
                <a:latin typeface="Times New Roman" panose="02020603050405020304" pitchFamily="18" charset="0"/>
                <a:cs typeface="Times New Roman" panose="02020603050405020304" pitchFamily="18" charset="0"/>
              </a:rPr>
            </a:br>
            <a:r>
              <a:rPr lang="de-AT" sz="1800" dirty="0">
                <a:latin typeface="Times New Roman" panose="02020603050405020304" pitchFamily="18" charset="0"/>
                <a:cs typeface="Times New Roman" panose="02020603050405020304" pitchFamily="18" charset="0"/>
              </a:rPr>
              <a:t>in Wahrheit wird aufgrund des nun entstehenden elektrischen Feldes für jede zufließende Ladung (Metalle =&gt; Elektronen!) auf einer Platte eine ebensolche auf der anderen Platte abgestoßen;</a:t>
            </a:r>
            <a:br>
              <a:rPr lang="de-AT" sz="1800" dirty="0">
                <a:latin typeface="Times New Roman" panose="02020603050405020304" pitchFamily="18" charset="0"/>
                <a:cs typeface="Times New Roman" panose="02020603050405020304" pitchFamily="18" charset="0"/>
              </a:rPr>
            </a:br>
            <a:r>
              <a:rPr lang="de-AT" sz="1800" dirty="0">
                <a:latin typeface="Times New Roman" panose="02020603050405020304" pitchFamily="18" charset="0"/>
                <a:cs typeface="Times New Roman" panose="02020603050405020304" pitchFamily="18" charset="0"/>
              </a:rPr>
              <a:t>=&gt;	</a:t>
            </a:r>
            <a:r>
              <a:rPr lang="de-AT" sz="1400" dirty="0">
                <a:latin typeface="Times New Roman" panose="02020603050405020304" pitchFamily="18" charset="0"/>
                <a:cs typeface="Times New Roman" panose="02020603050405020304" pitchFamily="18" charset="0"/>
              </a:rPr>
              <a:t>diesen scheinbaren Strom durch die Isolation nannte man früher 	Verschiebungsstrom und „D“ die Verschiebungsstromdichte)</a:t>
            </a:r>
          </a:p>
          <a:p>
            <a:pPr marL="342900" indent="-342900" algn="l">
              <a:buFontTx/>
              <a:buChar char="-"/>
            </a:pPr>
            <a:r>
              <a:rPr lang="de-AT" sz="1800" dirty="0">
                <a:latin typeface="Times New Roman" panose="02020603050405020304" pitchFamily="18" charset="0"/>
                <a:cs typeface="Times New Roman" panose="02020603050405020304" pitchFamily="18" charset="0"/>
              </a:rPr>
              <a:t>Durch die zufließenden und auf der anderen Seite abfließenden Ladungen erhöht sich das elektrische Feld stetig, damit ebenso U</a:t>
            </a:r>
            <a:r>
              <a:rPr lang="de-AT" sz="1800" baseline="-25000" dirty="0">
                <a:latin typeface="Times New Roman" panose="02020603050405020304" pitchFamily="18" charset="0"/>
                <a:cs typeface="Times New Roman" panose="02020603050405020304" pitchFamily="18" charset="0"/>
              </a:rPr>
              <a:t>C</a:t>
            </a:r>
            <a:r>
              <a:rPr lang="de-AT" sz="1800" dirty="0">
                <a:latin typeface="Times New Roman" panose="02020603050405020304" pitchFamily="18" charset="0"/>
                <a:cs typeface="Times New Roman" panose="02020603050405020304" pitchFamily="18" charset="0"/>
              </a:rPr>
              <a:t>=E*d; zum Abschluss des Ladevorganges mussten die Ladungen im Mittel ein elektrisches Feld gemäß U/2 überwinden, die aufgebaute Energie beträgt daher W=Q*U/2=CU</a:t>
            </a:r>
            <a:r>
              <a:rPr lang="de-AT" sz="1800" baseline="30000" dirty="0">
                <a:latin typeface="Times New Roman" panose="02020603050405020304" pitchFamily="18" charset="0"/>
                <a:cs typeface="Times New Roman" panose="02020603050405020304" pitchFamily="18" charset="0"/>
              </a:rPr>
              <a:t>2</a:t>
            </a:r>
            <a:r>
              <a:rPr lang="de-AT" sz="1800" dirty="0">
                <a:latin typeface="Times New Roman" panose="02020603050405020304" pitchFamily="18" charset="0"/>
                <a:cs typeface="Times New Roman" panose="02020603050405020304" pitchFamily="18" charset="0"/>
              </a:rPr>
              <a:t>/2;</a:t>
            </a:r>
            <a:br>
              <a:rPr lang="de-AT" sz="2000" dirty="0">
                <a:latin typeface="Times New Roman" panose="02020603050405020304" pitchFamily="18" charset="0"/>
                <a:cs typeface="Times New Roman" panose="02020603050405020304" pitchFamily="18" charset="0"/>
              </a:rPr>
            </a:br>
            <a:endParaRPr lang="de-AT" sz="2000" dirty="0">
              <a:latin typeface="Times New Roman" panose="02020603050405020304" pitchFamily="18" charset="0"/>
              <a:cs typeface="Times New Roman" panose="02020603050405020304" pitchFamily="18" charset="0"/>
            </a:endParaRPr>
          </a:p>
          <a:p>
            <a:pPr algn="l"/>
            <a:r>
              <a:rPr lang="de-AT" dirty="0">
                <a:latin typeface="Times New Roman" panose="02020603050405020304" pitchFamily="18" charset="0"/>
                <a:cs typeface="Times New Roman" panose="02020603050405020304" pitchFamily="18" charset="0"/>
              </a:rPr>
              <a:t> </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11</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Kondensator, Ladevorgang und Energieinhalt</a:t>
            </a:r>
          </a:p>
        </p:txBody>
      </p:sp>
      <p:pic>
        <p:nvPicPr>
          <p:cNvPr id="2" name="Bild 1"/>
          <p:cNvPicPr>
            <a:picLocks noChangeAspect="1"/>
          </p:cNvPicPr>
          <p:nvPr/>
        </p:nvPicPr>
        <p:blipFill rotWithShape="1">
          <a:blip r:embed="rId3"/>
          <a:srcRect t="28609" b="22694"/>
          <a:stretch/>
        </p:blipFill>
        <p:spPr>
          <a:xfrm>
            <a:off x="7856463" y="1208015"/>
            <a:ext cx="2552700" cy="1057540"/>
          </a:xfrm>
          <a:prstGeom prst="rect">
            <a:avLst/>
          </a:prstGeom>
        </p:spPr>
      </p:pic>
      <p:pic>
        <p:nvPicPr>
          <p:cNvPr id="13" name="Bild 12"/>
          <p:cNvPicPr>
            <a:picLocks noChangeAspect="1"/>
          </p:cNvPicPr>
          <p:nvPr/>
        </p:nvPicPr>
        <p:blipFill rotWithShape="1">
          <a:blip r:embed="rId4"/>
          <a:srcRect t="9622" b="8549"/>
          <a:stretch/>
        </p:blipFill>
        <p:spPr>
          <a:xfrm>
            <a:off x="7632238" y="2432807"/>
            <a:ext cx="2998257" cy="1528307"/>
          </a:xfrm>
          <a:prstGeom prst="rect">
            <a:avLst/>
          </a:prstGeom>
        </p:spPr>
      </p:pic>
    </p:spTree>
    <p:extLst>
      <p:ext uri="{BB962C8B-B14F-4D97-AF65-F5344CB8AC3E}">
        <p14:creationId xmlns:p14="http://schemas.microsoft.com/office/powerpoint/2010/main" val="392089840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171E6B6-0308-4E48-9696-CD93EC5C0FF2}"/>
              </a:ext>
            </a:extLst>
          </p:cNvPr>
          <p:cNvPicPr>
            <a:picLocks noChangeAspect="1"/>
          </p:cNvPicPr>
          <p:nvPr/>
        </p:nvPicPr>
        <p:blipFill>
          <a:blip r:embed="rId2"/>
          <a:stretch>
            <a:fillRect/>
          </a:stretch>
        </p:blipFill>
        <p:spPr>
          <a:xfrm>
            <a:off x="5863084" y="3429000"/>
            <a:ext cx="5661258" cy="2894221"/>
          </a:xfrm>
          <a:prstGeom prst="rect">
            <a:avLst/>
          </a:prstGeom>
        </p:spPr>
      </p:pic>
      <mc:AlternateContent xmlns:mc="http://schemas.openxmlformats.org/markup-compatibility/2006" xmlns:a14="http://schemas.microsoft.com/office/drawing/2010/main">
        <mc:Choice Requires="a14">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30" y="1427020"/>
                <a:ext cx="5209430" cy="4828090"/>
              </a:xfrm>
            </p:spPr>
            <p:txBody>
              <a:bodyPr>
                <a:noAutofit/>
              </a:bodyPr>
              <a:lstStyle/>
              <a:p>
                <a:pPr marL="285750" indent="-285750" algn="l">
                  <a:buFontTx/>
                  <a:buChar char="-"/>
                </a:pPr>
                <a:r>
                  <a:rPr lang="de-AT" sz="1800" dirty="0">
                    <a:latin typeface="Times New Roman" panose="02020603050405020304" pitchFamily="18" charset="0"/>
                    <a:cs typeface="Times New Roman" panose="02020603050405020304" pitchFamily="18" charset="0"/>
                  </a:rPr>
                  <a:t>Eine Serienschaltung entspricht bei gleichen Kondensatoren einfach der Verlängerung des Plattenabstandes, was nach C=</a:t>
                </a:r>
                <a:r>
                  <a:rPr lang="de-AT" sz="1800" dirty="0" err="1">
                    <a:latin typeface="Symbol" charset="2"/>
                    <a:ea typeface="Symbol" charset="2"/>
                    <a:cs typeface="Symbol" charset="2"/>
                  </a:rPr>
                  <a:t>e</a:t>
                </a:r>
                <a:r>
                  <a:rPr lang="de-AT" sz="1800" dirty="0">
                    <a:latin typeface="Times New Roman" panose="02020603050405020304" pitchFamily="18" charset="0"/>
                    <a:cs typeface="Times New Roman" panose="02020603050405020304" pitchFamily="18" charset="0"/>
                  </a:rPr>
                  <a:t>*A/d zu einer Reduktion der Gesamtkapazität führt, ähnlich der Parallelschaltung von Widerständen;</a:t>
                </a:r>
                <a:br>
                  <a:rPr lang="de-AT" sz="1800" dirty="0">
                    <a:latin typeface="Times New Roman" panose="02020603050405020304" pitchFamily="18" charset="0"/>
                    <a:cs typeface="Times New Roman" panose="02020603050405020304" pitchFamily="18" charset="0"/>
                  </a:rPr>
                </a:br>
                <a:br>
                  <a:rPr lang="de-AT" sz="600" dirty="0">
                    <a:latin typeface="Times New Roman" panose="02020603050405020304" pitchFamily="18" charset="0"/>
                    <a:cs typeface="Times New Roman" panose="02020603050405020304" pitchFamily="18" charset="0"/>
                  </a:rPr>
                </a:br>
                <a:r>
                  <a:rPr lang="de-AT" sz="1800" dirty="0">
                    <a:latin typeface="Times New Roman" panose="02020603050405020304" pitchFamily="18" charset="0"/>
                    <a:cs typeface="Times New Roman" panose="02020603050405020304" pitchFamily="18" charset="0"/>
                  </a:rPr>
                  <a:t>	</a:t>
                </a:r>
                <a:r>
                  <a:rPr lang="de-AT" sz="2000" b="1" dirty="0">
                    <a:latin typeface="Times New Roman" panose="02020603050405020304" pitchFamily="18" charset="0"/>
                    <a:cs typeface="Times New Roman" panose="02020603050405020304" pitchFamily="18" charset="0"/>
                    <a:sym typeface="Wingdings"/>
                  </a:rPr>
                  <a:t> </a:t>
                </a:r>
                <a14:m>
                  <m:oMath xmlns:m="http://schemas.openxmlformats.org/officeDocument/2006/math">
                    <m:sSub>
                      <m:sSubPr>
                        <m:ctrlPr>
                          <a:rPr lang="en-US" sz="2000" b="1" i="1" smtClean="0">
                            <a:latin typeface="Cambria Math" panose="02040503050406030204" pitchFamily="18" charset="0"/>
                            <a:cs typeface="Times New Roman" panose="02020603050405020304" pitchFamily="18" charset="0"/>
                            <a:sym typeface="Wingdings"/>
                          </a:rPr>
                        </m:ctrlPr>
                      </m:sSubPr>
                      <m:e>
                        <m:r>
                          <m:rPr>
                            <m:nor/>
                          </m:rPr>
                          <a:rPr lang="de-AT" sz="2000" b="1" i="0" smtClean="0">
                            <a:latin typeface="Cambria Math" charset="0"/>
                            <a:cs typeface="Times New Roman" panose="02020603050405020304" pitchFamily="18" charset="0"/>
                            <a:sym typeface="Wingdings"/>
                          </a:rPr>
                          <m:t>C</m:t>
                        </m:r>
                      </m:e>
                      <m:sub>
                        <m:r>
                          <m:rPr>
                            <m:nor/>
                          </m:rPr>
                          <a:rPr lang="de-AT" sz="2000" b="1" i="0" smtClean="0">
                            <a:latin typeface="Cambria Math" charset="0"/>
                            <a:cs typeface="Times New Roman" panose="02020603050405020304" pitchFamily="18" charset="0"/>
                            <a:sym typeface="Wingdings"/>
                          </a:rPr>
                          <m:t>ges</m:t>
                        </m:r>
                      </m:sub>
                    </m:sSub>
                    <m:r>
                      <m:rPr>
                        <m:nor/>
                      </m:rPr>
                      <a:rPr lang="de-AT" sz="2000" b="1" i="0" smtClean="0">
                        <a:latin typeface="Cambria Math" charset="0"/>
                        <a:cs typeface="Times New Roman" panose="02020603050405020304" pitchFamily="18" charset="0"/>
                        <a:sym typeface="Wingdings"/>
                      </a:rPr>
                      <m:t>=</m:t>
                    </m:r>
                    <m:f>
                      <m:fPr>
                        <m:ctrlPr>
                          <a:rPr lang="mr-IN" sz="2000" b="1" i="1" smtClean="0">
                            <a:latin typeface="Cambria Math" panose="02040503050406030204" pitchFamily="18" charset="0"/>
                            <a:cs typeface="Times New Roman" panose="02020603050405020304" pitchFamily="18" charset="0"/>
                            <a:sym typeface="Wingdings"/>
                          </a:rPr>
                        </m:ctrlPr>
                      </m:fPr>
                      <m:num>
                        <m:r>
                          <m:rPr>
                            <m:nor/>
                          </m:rPr>
                          <a:rPr lang="de-AT" sz="2000" b="1" i="0" smtClean="0">
                            <a:latin typeface="Cambria Math" charset="0"/>
                            <a:cs typeface="Times New Roman" panose="02020603050405020304" pitchFamily="18" charset="0"/>
                            <a:sym typeface="Wingdings"/>
                          </a:rPr>
                          <m:t>1</m:t>
                        </m:r>
                      </m:num>
                      <m:den>
                        <m:box>
                          <m:boxPr>
                            <m:ctrlPr>
                              <a:rPr lang="mr-IN" sz="2000" b="1" i="1" smtClean="0">
                                <a:latin typeface="Cambria Math" panose="02040503050406030204" pitchFamily="18" charset="0"/>
                                <a:cs typeface="Times New Roman" panose="02020603050405020304" pitchFamily="18" charset="0"/>
                                <a:sym typeface="Wingdings"/>
                              </a:rPr>
                            </m:ctrlPr>
                          </m:boxPr>
                          <m:e>
                            <m:argPr>
                              <m:argSz m:val="-1"/>
                            </m:argPr>
                            <m:f>
                              <m:fPr>
                                <m:ctrlPr>
                                  <a:rPr lang="mr-IN" sz="2000" b="1" i="1" smtClean="0">
                                    <a:latin typeface="Cambria Math" panose="02040503050406030204" pitchFamily="18" charset="0"/>
                                    <a:cs typeface="Times New Roman" panose="02020603050405020304" pitchFamily="18" charset="0"/>
                                    <a:sym typeface="Wingdings"/>
                                  </a:rPr>
                                </m:ctrlPr>
                              </m:fPr>
                              <m:num>
                                <m:r>
                                  <m:rPr>
                                    <m:nor/>
                                  </m:rPr>
                                  <a:rPr lang="de-AT" sz="2000" b="1" i="0" smtClean="0">
                                    <a:latin typeface="Cambria Math" charset="0"/>
                                    <a:cs typeface="Times New Roman" panose="02020603050405020304" pitchFamily="18" charset="0"/>
                                    <a:sym typeface="Wingdings"/>
                                  </a:rPr>
                                  <m:t>1</m:t>
                                </m:r>
                              </m:num>
                              <m:den>
                                <m:sSub>
                                  <m:sSubPr>
                                    <m:ctrlPr>
                                      <a:rPr lang="en-US" sz="2000" b="1" i="1" smtClean="0">
                                        <a:latin typeface="Cambria Math" panose="02040503050406030204" pitchFamily="18" charset="0"/>
                                        <a:cs typeface="Times New Roman" panose="02020603050405020304" pitchFamily="18" charset="0"/>
                                        <a:sym typeface="Wingdings"/>
                                      </a:rPr>
                                    </m:ctrlPr>
                                  </m:sSubPr>
                                  <m:e>
                                    <m:r>
                                      <m:rPr>
                                        <m:nor/>
                                      </m:rPr>
                                      <a:rPr lang="de-AT" sz="2000" b="1" i="0" smtClean="0">
                                        <a:latin typeface="Cambria Math" charset="0"/>
                                        <a:cs typeface="Times New Roman" panose="02020603050405020304" pitchFamily="18" charset="0"/>
                                        <a:sym typeface="Wingdings"/>
                                      </a:rPr>
                                      <m:t>C</m:t>
                                    </m:r>
                                  </m:e>
                                  <m:sub>
                                    <m:r>
                                      <m:rPr>
                                        <m:nor/>
                                      </m:rPr>
                                      <a:rPr lang="de-AT" sz="2000" b="1" i="0" smtClean="0">
                                        <a:latin typeface="Cambria Math" charset="0"/>
                                        <a:cs typeface="Times New Roman" panose="02020603050405020304" pitchFamily="18" charset="0"/>
                                        <a:sym typeface="Wingdings"/>
                                      </a:rPr>
                                      <m:t>1</m:t>
                                    </m:r>
                                  </m:sub>
                                </m:sSub>
                              </m:den>
                            </m:f>
                            <m:r>
                              <m:rPr>
                                <m:nor/>
                              </m:rPr>
                              <a:rPr lang="de-AT" sz="2000" b="1" i="0" smtClean="0">
                                <a:latin typeface="Cambria Math" charset="0"/>
                                <a:cs typeface="Times New Roman" panose="02020603050405020304" pitchFamily="18" charset="0"/>
                                <a:sym typeface="Wingdings"/>
                              </a:rPr>
                              <m:t>+</m:t>
                            </m:r>
                            <m:box>
                              <m:boxPr>
                                <m:ctrlPr>
                                  <a:rPr lang="mr-IN" sz="2000" b="1" i="1" smtClean="0">
                                    <a:latin typeface="Cambria Math" panose="02040503050406030204" pitchFamily="18" charset="0"/>
                                    <a:cs typeface="Times New Roman" panose="02020603050405020304" pitchFamily="18" charset="0"/>
                                    <a:sym typeface="Wingdings"/>
                                  </a:rPr>
                                </m:ctrlPr>
                              </m:boxPr>
                              <m:e>
                                <m:argPr>
                                  <m:argSz m:val="-1"/>
                                </m:argPr>
                                <m:f>
                                  <m:fPr>
                                    <m:ctrlPr>
                                      <a:rPr lang="mr-IN" sz="2000" b="1" i="1" smtClean="0">
                                        <a:latin typeface="Cambria Math" panose="02040503050406030204" pitchFamily="18" charset="0"/>
                                        <a:cs typeface="Times New Roman" panose="02020603050405020304" pitchFamily="18" charset="0"/>
                                        <a:sym typeface="Wingdings"/>
                                      </a:rPr>
                                    </m:ctrlPr>
                                  </m:fPr>
                                  <m:num>
                                    <m:r>
                                      <m:rPr>
                                        <m:nor/>
                                      </m:rPr>
                                      <a:rPr lang="de-AT" sz="2000" b="1" i="0" smtClean="0">
                                        <a:latin typeface="Cambria Math" charset="0"/>
                                        <a:cs typeface="Times New Roman" panose="02020603050405020304" pitchFamily="18" charset="0"/>
                                        <a:sym typeface="Wingdings"/>
                                      </a:rPr>
                                      <m:t>1</m:t>
                                    </m:r>
                                  </m:num>
                                  <m:den>
                                    <m:sSub>
                                      <m:sSubPr>
                                        <m:ctrlPr>
                                          <a:rPr lang="en-US" sz="2000" b="1" i="1" smtClean="0">
                                            <a:latin typeface="Cambria Math" panose="02040503050406030204" pitchFamily="18" charset="0"/>
                                            <a:cs typeface="Times New Roman" panose="02020603050405020304" pitchFamily="18" charset="0"/>
                                            <a:sym typeface="Wingdings"/>
                                          </a:rPr>
                                        </m:ctrlPr>
                                      </m:sSubPr>
                                      <m:e>
                                        <m:r>
                                          <m:rPr>
                                            <m:nor/>
                                          </m:rPr>
                                          <a:rPr lang="de-AT" sz="2000" b="1" i="0" smtClean="0">
                                            <a:latin typeface="Cambria Math" charset="0"/>
                                            <a:cs typeface="Times New Roman" panose="02020603050405020304" pitchFamily="18" charset="0"/>
                                            <a:sym typeface="Wingdings"/>
                                          </a:rPr>
                                          <m:t>C</m:t>
                                        </m:r>
                                      </m:e>
                                      <m:sub>
                                        <m:r>
                                          <m:rPr>
                                            <m:nor/>
                                          </m:rPr>
                                          <a:rPr lang="de-AT" sz="2000" b="1" i="0" smtClean="0">
                                            <a:latin typeface="Cambria Math" charset="0"/>
                                            <a:cs typeface="Times New Roman" panose="02020603050405020304" pitchFamily="18" charset="0"/>
                                            <a:sym typeface="Wingdings"/>
                                          </a:rPr>
                                          <m:t>2</m:t>
                                        </m:r>
                                      </m:sub>
                                    </m:sSub>
                                  </m:den>
                                </m:f>
                              </m:e>
                            </m:box>
                            <m:r>
                              <m:rPr>
                                <m:nor/>
                              </m:rPr>
                              <a:rPr lang="de-AT" sz="2000" b="1" i="0" smtClean="0">
                                <a:latin typeface="Cambria Math" charset="0"/>
                                <a:cs typeface="Times New Roman" panose="02020603050405020304" pitchFamily="18" charset="0"/>
                                <a:sym typeface="Wingdings"/>
                              </a:rPr>
                              <m:t>+ …+</m:t>
                            </m:r>
                            <m:box>
                              <m:boxPr>
                                <m:ctrlPr>
                                  <a:rPr lang="mr-IN" sz="2000" b="1" i="1" smtClean="0">
                                    <a:latin typeface="Cambria Math" panose="02040503050406030204" pitchFamily="18" charset="0"/>
                                    <a:cs typeface="Times New Roman" panose="02020603050405020304" pitchFamily="18" charset="0"/>
                                    <a:sym typeface="Wingdings"/>
                                  </a:rPr>
                                </m:ctrlPr>
                              </m:boxPr>
                              <m:e>
                                <m:argPr>
                                  <m:argSz m:val="-1"/>
                                </m:argPr>
                                <m:f>
                                  <m:fPr>
                                    <m:ctrlPr>
                                      <a:rPr lang="mr-IN" sz="2000" b="1" i="1" smtClean="0">
                                        <a:latin typeface="Cambria Math" panose="02040503050406030204" pitchFamily="18" charset="0"/>
                                        <a:cs typeface="Times New Roman" panose="02020603050405020304" pitchFamily="18" charset="0"/>
                                        <a:sym typeface="Wingdings"/>
                                      </a:rPr>
                                    </m:ctrlPr>
                                  </m:fPr>
                                  <m:num>
                                    <m:r>
                                      <m:rPr>
                                        <m:nor/>
                                      </m:rPr>
                                      <a:rPr lang="de-AT" sz="2000" b="1" i="0" smtClean="0">
                                        <a:latin typeface="Cambria Math" charset="0"/>
                                        <a:cs typeface="Times New Roman" panose="02020603050405020304" pitchFamily="18" charset="0"/>
                                        <a:sym typeface="Wingdings"/>
                                      </a:rPr>
                                      <m:t>1</m:t>
                                    </m:r>
                                  </m:num>
                                  <m:den>
                                    <m:sSub>
                                      <m:sSubPr>
                                        <m:ctrlPr>
                                          <a:rPr lang="en-US" sz="2000" b="1" i="1" smtClean="0">
                                            <a:latin typeface="Cambria Math" panose="02040503050406030204" pitchFamily="18" charset="0"/>
                                            <a:cs typeface="Times New Roman" panose="02020603050405020304" pitchFamily="18" charset="0"/>
                                            <a:sym typeface="Wingdings"/>
                                          </a:rPr>
                                        </m:ctrlPr>
                                      </m:sSubPr>
                                      <m:e>
                                        <m:r>
                                          <m:rPr>
                                            <m:nor/>
                                          </m:rPr>
                                          <a:rPr lang="de-AT" sz="2000" b="1" i="0" smtClean="0">
                                            <a:latin typeface="Cambria Math" charset="0"/>
                                            <a:cs typeface="Times New Roman" panose="02020603050405020304" pitchFamily="18" charset="0"/>
                                            <a:sym typeface="Wingdings"/>
                                          </a:rPr>
                                          <m:t>C</m:t>
                                        </m:r>
                                      </m:e>
                                      <m:sub>
                                        <m:r>
                                          <m:rPr>
                                            <m:nor/>
                                          </m:rPr>
                                          <a:rPr lang="de-AT" sz="2000" b="1" i="0" smtClean="0">
                                            <a:latin typeface="Cambria Math" charset="0"/>
                                            <a:cs typeface="Times New Roman" panose="02020603050405020304" pitchFamily="18" charset="0"/>
                                            <a:sym typeface="Wingdings"/>
                                          </a:rPr>
                                          <m:t>n</m:t>
                                        </m:r>
                                      </m:sub>
                                    </m:sSub>
                                  </m:den>
                                </m:f>
                              </m:e>
                            </m:box>
                          </m:e>
                        </m:box>
                      </m:den>
                    </m:f>
                  </m:oMath>
                </a14:m>
                <a:endParaRPr lang="de-AT" sz="1800" dirty="0">
                  <a:latin typeface="Times New Roman" panose="02020603050405020304" pitchFamily="18" charset="0"/>
                  <a:cs typeface="Times New Roman" panose="02020603050405020304" pitchFamily="18" charset="0"/>
                </a:endParaRPr>
              </a:p>
              <a:p>
                <a:pPr marL="285750" indent="-285750" algn="l">
                  <a:buFontTx/>
                  <a:buChar char="-"/>
                </a:pPr>
                <a:endParaRPr lang="de-AT" sz="600" dirty="0">
                  <a:latin typeface="Times New Roman" panose="02020603050405020304" pitchFamily="18" charset="0"/>
                  <a:cs typeface="Times New Roman" panose="02020603050405020304" pitchFamily="18" charset="0"/>
                </a:endParaRPr>
              </a:p>
              <a:p>
                <a:pPr marL="285750" indent="-285750" algn="l">
                  <a:buFontTx/>
                  <a:buChar char="-"/>
                </a:pPr>
                <a:r>
                  <a:rPr lang="de-AT" sz="1800" dirty="0">
                    <a:latin typeface="Times New Roman" panose="02020603050405020304" pitchFamily="18" charset="0"/>
                    <a:cs typeface="Times New Roman" panose="02020603050405020304" pitchFamily="18" charset="0"/>
                  </a:rPr>
                  <a:t>Bei allen Ladevorgängen fließt durch die seriengeschalteten Kondensatoren der selbe Strom, alle Kondensatoren besitzen stets die selbe Ladung;</a:t>
                </a:r>
              </a:p>
              <a:p>
                <a:pPr marL="285750" indent="-285750" algn="l">
                  <a:buFontTx/>
                  <a:buChar char="-"/>
                </a:pPr>
                <a:r>
                  <a:rPr lang="de-AT" sz="1800" dirty="0">
                    <a:latin typeface="Times New Roman" panose="02020603050405020304" pitchFamily="18" charset="0"/>
                    <a:cs typeface="Times New Roman" panose="02020603050405020304" pitchFamily="18" charset="0"/>
                  </a:rPr>
                  <a:t>Wegen Q=C*U =&gt; U=Q/C verhalten sich die Teilspannungen umgekehrt proportional zu den Kapazitäten, an kleineren C liegen die größeren Spannungen, ähnlich den Teilströmen bei parallelgeschalteten Widerständen;</a:t>
                </a:r>
              </a:p>
              <a:p>
                <a:pPr algn="l"/>
                <a:br>
                  <a:rPr lang="de-AT" sz="2000" dirty="0">
                    <a:latin typeface="Times New Roman" panose="02020603050405020304" pitchFamily="18" charset="0"/>
                    <a:cs typeface="Times New Roman" panose="02020603050405020304" pitchFamily="18" charset="0"/>
                  </a:rPr>
                </a:br>
                <a:endParaRPr lang="de-AT" sz="2000" dirty="0">
                  <a:latin typeface="Times New Roman" panose="02020603050405020304" pitchFamily="18" charset="0"/>
                  <a:cs typeface="Times New Roman" panose="02020603050405020304" pitchFamily="18" charset="0"/>
                </a:endParaRPr>
              </a:p>
              <a:p>
                <a:pPr algn="l"/>
                <a:r>
                  <a:rPr lang="de-AT" dirty="0">
                    <a:latin typeface="Times New Roman" panose="02020603050405020304" pitchFamily="18" charset="0"/>
                    <a:cs typeface="Times New Roman" panose="02020603050405020304" pitchFamily="18" charset="0"/>
                  </a:rPr>
                  <a:t> </a:t>
                </a:r>
              </a:p>
            </p:txBody>
          </p:sp>
        </mc:Choice>
        <mc:Fallback xmlns="">
          <p:sp>
            <p:nvSpPr>
              <p:cNvPr id="3" name="Untertitel 2">
                <a:extLst>
                  <a:ext uri="{FF2B5EF4-FFF2-40B4-BE49-F238E27FC236}">
                    <a16:creationId xmlns:a16="http://schemas.microsoft.com/office/drawing/2014/main" xmlns="" id="{C81FE997-533F-4518-A12C-114B71032D87}"/>
                  </a:ext>
                </a:extLst>
              </p:cNvPr>
              <p:cNvSpPr>
                <a:spLocks noGrp="1" noRot="1" noChangeAspect="1" noMove="1" noResize="1" noEditPoints="1" noAdjustHandles="1" noChangeArrowheads="1" noChangeShapeType="1" noTextEdit="1"/>
              </p:cNvSpPr>
              <p:nvPr>
                <p:ph type="subTitle" idx="1"/>
              </p:nvPr>
            </p:nvSpPr>
            <p:spPr>
              <a:xfrm>
                <a:off x="537030" y="1427020"/>
                <a:ext cx="5209430" cy="4828090"/>
              </a:xfrm>
              <a:blipFill rotWithShape="0">
                <a:blip r:embed="rId3"/>
                <a:stretch>
                  <a:fillRect l="-702" t="-1136" r="-936"/>
                </a:stretch>
              </a:blipFill>
            </p:spPr>
            <p:txBody>
              <a:bodyPr/>
              <a:lstStyle/>
              <a:p>
                <a:r>
                  <a:rPr lang="de-DE">
                    <a:noFill/>
                  </a:rPr>
                  <a:t> </a:t>
                </a:r>
              </a:p>
            </p:txBody>
          </p:sp>
        </mc:Fallback>
      </mc:AlternateContent>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12</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Serienschaltung von Kondensatoren</a:t>
            </a:r>
          </a:p>
        </p:txBody>
      </p:sp>
      <p:pic>
        <p:nvPicPr>
          <p:cNvPr id="5" name="Bild 4"/>
          <p:cNvPicPr>
            <a:picLocks noChangeAspect="1"/>
          </p:cNvPicPr>
          <p:nvPr/>
        </p:nvPicPr>
        <p:blipFill>
          <a:blip r:embed="rId4"/>
          <a:stretch>
            <a:fillRect/>
          </a:stretch>
        </p:blipFill>
        <p:spPr>
          <a:xfrm>
            <a:off x="6607805" y="1271596"/>
            <a:ext cx="4387765" cy="2038329"/>
          </a:xfrm>
          <a:prstGeom prst="rect">
            <a:avLst/>
          </a:prstGeom>
        </p:spPr>
      </p:pic>
      <p:cxnSp>
        <p:nvCxnSpPr>
          <p:cNvPr id="14" name="Gerade Verbindung 13"/>
          <p:cNvCxnSpPr/>
          <p:nvPr/>
        </p:nvCxnSpPr>
        <p:spPr>
          <a:xfrm>
            <a:off x="5897461" y="4395831"/>
            <a:ext cx="5626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5897461" y="5076737"/>
            <a:ext cx="562688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6040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56CAC790-1A26-4977-93C5-04164771C374}"/>
              </a:ext>
            </a:extLst>
          </p:cNvPr>
          <p:cNvPicPr>
            <a:picLocks noChangeAspect="1"/>
          </p:cNvPicPr>
          <p:nvPr/>
        </p:nvPicPr>
        <p:blipFill>
          <a:blip r:embed="rId2"/>
          <a:stretch>
            <a:fillRect/>
          </a:stretch>
        </p:blipFill>
        <p:spPr>
          <a:xfrm>
            <a:off x="5897461" y="3323100"/>
            <a:ext cx="5626882" cy="3001364"/>
          </a:xfrm>
          <a:prstGeom prst="rect">
            <a:avLst/>
          </a:prstGeom>
        </p:spPr>
      </p:pic>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30" y="1427020"/>
            <a:ext cx="5209430" cy="4828090"/>
          </a:xfrm>
        </p:spPr>
        <p:txBody>
          <a:bodyPr>
            <a:noAutofit/>
          </a:bodyPr>
          <a:lstStyle/>
          <a:p>
            <a:pPr marL="285750" indent="-285750" algn="l">
              <a:buFontTx/>
              <a:buChar char="-"/>
            </a:pPr>
            <a:r>
              <a:rPr lang="de-AT" sz="1800" dirty="0">
                <a:latin typeface="Times New Roman" panose="02020603050405020304" pitchFamily="18" charset="0"/>
                <a:cs typeface="Times New Roman" panose="02020603050405020304" pitchFamily="18" charset="0"/>
              </a:rPr>
              <a:t>Eine Parallelschaltung entspricht bei gleichen Kondensatoren einfach der Vergrößerung der Plattenfläche, was nach C=</a:t>
            </a:r>
            <a:r>
              <a:rPr lang="de-AT" sz="1800" dirty="0" err="1">
                <a:latin typeface="Symbol" charset="2"/>
                <a:ea typeface="Symbol" charset="2"/>
                <a:cs typeface="Symbol" charset="2"/>
              </a:rPr>
              <a:t>e</a:t>
            </a:r>
            <a:r>
              <a:rPr lang="de-AT" sz="1800" dirty="0">
                <a:latin typeface="Times New Roman" panose="02020603050405020304" pitchFamily="18" charset="0"/>
                <a:cs typeface="Times New Roman" panose="02020603050405020304" pitchFamily="18" charset="0"/>
              </a:rPr>
              <a:t>*A/d zu einer Erhöhung der Gesamtkapazität führt, ähnlich der Serienschaltung von Widerständen;</a:t>
            </a:r>
            <a:br>
              <a:rPr lang="de-AT" sz="1800" dirty="0">
                <a:latin typeface="Times New Roman" panose="02020603050405020304" pitchFamily="18" charset="0"/>
                <a:cs typeface="Times New Roman" panose="02020603050405020304" pitchFamily="18" charset="0"/>
              </a:rPr>
            </a:br>
            <a:br>
              <a:rPr lang="de-AT" sz="600" dirty="0">
                <a:latin typeface="Times New Roman" panose="02020603050405020304" pitchFamily="18" charset="0"/>
                <a:cs typeface="Times New Roman" panose="02020603050405020304" pitchFamily="18" charset="0"/>
              </a:rPr>
            </a:br>
            <a:r>
              <a:rPr lang="de-AT" sz="1800" dirty="0">
                <a:latin typeface="Times New Roman" panose="02020603050405020304" pitchFamily="18" charset="0"/>
                <a:cs typeface="Times New Roman" panose="02020603050405020304" pitchFamily="18" charset="0"/>
              </a:rPr>
              <a:t>	</a:t>
            </a:r>
            <a:r>
              <a:rPr lang="de-AT" sz="2000" b="1" dirty="0">
                <a:latin typeface="Times New Roman" panose="02020603050405020304" pitchFamily="18" charset="0"/>
                <a:cs typeface="Times New Roman" panose="02020603050405020304" pitchFamily="18" charset="0"/>
                <a:sym typeface="Wingdings"/>
              </a:rPr>
              <a:t> </a:t>
            </a:r>
            <a:r>
              <a:rPr lang="de-AT" sz="2000" b="1" dirty="0" err="1">
                <a:latin typeface="Times New Roman" panose="02020603050405020304" pitchFamily="18" charset="0"/>
                <a:cs typeface="Times New Roman" panose="02020603050405020304" pitchFamily="18" charset="0"/>
                <a:sym typeface="Wingdings"/>
              </a:rPr>
              <a:t>C</a:t>
            </a:r>
            <a:r>
              <a:rPr lang="de-AT" sz="2000" b="1" baseline="-25000" dirty="0" err="1">
                <a:latin typeface="Times New Roman" panose="02020603050405020304" pitchFamily="18" charset="0"/>
                <a:cs typeface="Times New Roman" panose="02020603050405020304" pitchFamily="18" charset="0"/>
                <a:sym typeface="Wingdings"/>
              </a:rPr>
              <a:t>ges</a:t>
            </a:r>
            <a:r>
              <a:rPr lang="de-AT" sz="2000" b="1" dirty="0">
                <a:latin typeface="Times New Roman" panose="02020603050405020304" pitchFamily="18" charset="0"/>
                <a:cs typeface="Times New Roman" panose="02020603050405020304" pitchFamily="18" charset="0"/>
                <a:sym typeface="Wingdings"/>
              </a:rPr>
              <a:t> = C</a:t>
            </a:r>
            <a:r>
              <a:rPr lang="de-AT" sz="2000" b="1" baseline="-25000" dirty="0">
                <a:latin typeface="Times New Roman" panose="02020603050405020304" pitchFamily="18" charset="0"/>
                <a:cs typeface="Times New Roman" panose="02020603050405020304" pitchFamily="18" charset="0"/>
                <a:sym typeface="Wingdings"/>
              </a:rPr>
              <a:t>1</a:t>
            </a:r>
            <a:r>
              <a:rPr lang="de-AT" sz="2000" b="1" dirty="0">
                <a:latin typeface="Times New Roman" panose="02020603050405020304" pitchFamily="18" charset="0"/>
                <a:cs typeface="Times New Roman" panose="02020603050405020304" pitchFamily="18" charset="0"/>
                <a:sym typeface="Wingdings"/>
              </a:rPr>
              <a:t>+C</a:t>
            </a:r>
            <a:r>
              <a:rPr lang="de-AT" sz="2000" b="1" baseline="-25000" dirty="0">
                <a:latin typeface="Times New Roman" panose="02020603050405020304" pitchFamily="18" charset="0"/>
                <a:cs typeface="Times New Roman" panose="02020603050405020304" pitchFamily="18" charset="0"/>
                <a:sym typeface="Wingdings"/>
              </a:rPr>
              <a:t>2</a:t>
            </a:r>
            <a:r>
              <a:rPr lang="de-AT" sz="2000" b="1" dirty="0">
                <a:latin typeface="Times New Roman" panose="02020603050405020304" pitchFamily="18" charset="0"/>
                <a:cs typeface="Times New Roman" panose="02020603050405020304" pitchFamily="18" charset="0"/>
                <a:sym typeface="Wingdings"/>
              </a:rPr>
              <a:t>+ ... +</a:t>
            </a:r>
            <a:r>
              <a:rPr lang="de-AT" sz="2000" b="1" dirty="0" err="1">
                <a:latin typeface="Times New Roman" panose="02020603050405020304" pitchFamily="18" charset="0"/>
                <a:cs typeface="Times New Roman" panose="02020603050405020304" pitchFamily="18" charset="0"/>
                <a:sym typeface="Wingdings"/>
              </a:rPr>
              <a:t>C</a:t>
            </a:r>
            <a:r>
              <a:rPr lang="de-AT" sz="2000" b="1" baseline="-25000" dirty="0" err="1">
                <a:latin typeface="Times New Roman" panose="02020603050405020304" pitchFamily="18" charset="0"/>
                <a:cs typeface="Times New Roman" panose="02020603050405020304" pitchFamily="18" charset="0"/>
                <a:sym typeface="Wingdings"/>
              </a:rPr>
              <a:t>n</a:t>
            </a:r>
            <a:endParaRPr lang="de-AT" sz="2000" b="1" baseline="-25000" dirty="0">
              <a:latin typeface="Times New Roman" panose="02020603050405020304" pitchFamily="18" charset="0"/>
              <a:cs typeface="Times New Roman" panose="02020603050405020304" pitchFamily="18" charset="0"/>
              <a:sym typeface="Wingdings"/>
            </a:endParaRPr>
          </a:p>
          <a:p>
            <a:pPr marL="285750" indent="-285750" algn="l">
              <a:buFontTx/>
              <a:buChar char="-"/>
            </a:pPr>
            <a:endParaRPr lang="de-AT" sz="2000" b="1" dirty="0">
              <a:latin typeface="Times New Roman" panose="02020603050405020304" pitchFamily="18" charset="0"/>
              <a:cs typeface="Times New Roman" panose="02020603050405020304" pitchFamily="18" charset="0"/>
              <a:sym typeface="Wingdings"/>
            </a:endParaRPr>
          </a:p>
          <a:p>
            <a:pPr marL="285750" indent="-285750" algn="l">
              <a:buFontTx/>
              <a:buChar char="-"/>
            </a:pPr>
            <a:r>
              <a:rPr lang="de-AT" sz="1800" dirty="0">
                <a:latin typeface="Times New Roman" panose="02020603050405020304" pitchFamily="18" charset="0"/>
                <a:cs typeface="Times New Roman" panose="02020603050405020304" pitchFamily="18" charset="0"/>
              </a:rPr>
              <a:t>Alle parallelgeschalteten Kondensatoren liegen stets an der selben Spannung, mit Q=C*U =&gt; U=Q/C verhalten sich daher die Teilladungen wie die Kapazitäten;</a:t>
            </a:r>
          </a:p>
          <a:p>
            <a:pPr marL="285750" indent="-285750" algn="l">
              <a:buFontTx/>
              <a:buChar char="-"/>
            </a:pPr>
            <a:r>
              <a:rPr lang="de-AT" sz="1800" dirty="0">
                <a:latin typeface="Times New Roman" panose="02020603050405020304" pitchFamily="18" charset="0"/>
                <a:cs typeface="Times New Roman" panose="02020603050405020304" pitchFamily="18" charset="0"/>
              </a:rPr>
              <a:t>Damit verhalten sich bei allen Ladevorgängen auch die Teilströme (I=Q/t) wie die Kapazitäten, kleinere Kondensatoren nehmen kleinere, größere Kondensatoren größere Ströme auf;</a:t>
            </a:r>
          </a:p>
          <a:p>
            <a:pPr algn="l"/>
            <a:r>
              <a:rPr lang="de-AT" dirty="0">
                <a:latin typeface="Times New Roman" panose="02020603050405020304" pitchFamily="18" charset="0"/>
                <a:cs typeface="Times New Roman" panose="02020603050405020304" pitchFamily="18" charset="0"/>
              </a:rPr>
              <a:t> </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13</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Parallelschaltung von Kondensatoren</a:t>
            </a:r>
          </a:p>
        </p:txBody>
      </p:sp>
      <p:cxnSp>
        <p:nvCxnSpPr>
          <p:cNvPr id="14" name="Gerade Verbindung 13"/>
          <p:cNvCxnSpPr/>
          <p:nvPr/>
        </p:nvCxnSpPr>
        <p:spPr>
          <a:xfrm>
            <a:off x="5897461" y="4152550"/>
            <a:ext cx="56268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5897461" y="5135460"/>
            <a:ext cx="5626881"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Bild 1"/>
          <p:cNvPicPr>
            <a:picLocks noChangeAspect="1"/>
          </p:cNvPicPr>
          <p:nvPr/>
        </p:nvPicPr>
        <p:blipFill>
          <a:blip r:embed="rId3"/>
          <a:stretch>
            <a:fillRect/>
          </a:stretch>
        </p:blipFill>
        <p:spPr>
          <a:xfrm>
            <a:off x="7555616" y="1163617"/>
            <a:ext cx="3903746" cy="2028191"/>
          </a:xfrm>
          <a:prstGeom prst="rect">
            <a:avLst/>
          </a:prstGeom>
        </p:spPr>
      </p:pic>
    </p:spTree>
    <p:extLst>
      <p:ext uri="{BB962C8B-B14F-4D97-AF65-F5344CB8AC3E}">
        <p14:creationId xmlns:p14="http://schemas.microsoft.com/office/powerpoint/2010/main" val="15453266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6472716" y="1222475"/>
            <a:ext cx="2815349" cy="7287901"/>
          </a:xfrm>
          <a:prstGeom prst="rect">
            <a:avLst/>
          </a:prstGeom>
        </p:spPr>
      </p:pic>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29" y="1343538"/>
            <a:ext cx="10987314" cy="2001980"/>
          </a:xfrm>
        </p:spPr>
        <p:txBody>
          <a:bodyPr>
            <a:noAutofit/>
          </a:bodyPr>
          <a:lstStyle/>
          <a:p>
            <a:pPr algn="l"/>
            <a:r>
              <a:rPr lang="de-AT" sz="1800" dirty="0">
                <a:latin typeface="Times New Roman" panose="02020603050405020304" pitchFamily="18" charset="0"/>
                <a:cs typeface="Times New Roman" panose="02020603050405020304" pitchFamily="18" charset="0"/>
              </a:rPr>
              <a:t>Die Vorgangsweise entspricht völlig jener bei gemischten Widerstandsschaltungen;</a:t>
            </a:r>
          </a:p>
          <a:p>
            <a:pPr marL="285750" indent="-285750" algn="l">
              <a:buFontTx/>
              <a:buChar char="-"/>
            </a:pPr>
            <a:r>
              <a:rPr lang="de-AT" sz="1800" dirty="0">
                <a:latin typeface="Times New Roman" panose="02020603050405020304" pitchFamily="18" charset="0"/>
                <a:cs typeface="Times New Roman" panose="02020603050405020304" pitchFamily="18" charset="0"/>
              </a:rPr>
              <a:t>Wieder empfiehlt es sich, zunächst die Gesamtstruktur in Kurz-Schreibweise (für Serie: + , für Parallel: </a:t>
            </a:r>
            <a:r>
              <a:rPr lang="de-AT" sz="1800" dirty="0"/>
              <a:t>||</a:t>
            </a:r>
            <a:r>
              <a:rPr lang="de-AT" sz="1800" dirty="0">
                <a:latin typeface="Times New Roman" panose="02020603050405020304" pitchFamily="18" charset="0"/>
                <a:cs typeface="Times New Roman" panose="02020603050405020304" pitchFamily="18" charset="0"/>
              </a:rPr>
              <a:t>) zu notieren, sodann für die Teilschaltungen Ersatzbezeichnungen zu wählen (z.B. C</a:t>
            </a:r>
            <a:r>
              <a:rPr lang="de-AT" sz="1800" baseline="-25000" dirty="0">
                <a:latin typeface="Times New Roman" panose="02020603050405020304" pitchFamily="18" charset="0"/>
                <a:cs typeface="Times New Roman" panose="02020603050405020304" pitchFamily="18" charset="0"/>
              </a:rPr>
              <a:t>A</a:t>
            </a:r>
            <a:r>
              <a:rPr lang="de-AT" sz="1800" dirty="0">
                <a:latin typeface="Times New Roman" panose="02020603050405020304" pitchFamily="18" charset="0"/>
                <a:cs typeface="Times New Roman" panose="02020603050405020304" pitchFamily="18" charset="0"/>
              </a:rPr>
              <a:t>, C</a:t>
            </a:r>
            <a:r>
              <a:rPr lang="de-AT" sz="1800" baseline="-25000" dirty="0">
                <a:latin typeface="Times New Roman" panose="02020603050405020304" pitchFamily="18" charset="0"/>
                <a:cs typeface="Times New Roman" panose="02020603050405020304" pitchFamily="18" charset="0"/>
              </a:rPr>
              <a:t>B</a:t>
            </a:r>
            <a:r>
              <a:rPr lang="de-AT" sz="1800" dirty="0">
                <a:latin typeface="Times New Roman" panose="02020603050405020304" pitchFamily="18" charset="0"/>
                <a:cs typeface="Times New Roman" panose="02020603050405020304" pitchFamily="18" charset="0"/>
              </a:rPr>
              <a:t>, C</a:t>
            </a:r>
            <a:r>
              <a:rPr lang="de-AT" sz="1800" baseline="-25000" dirty="0">
                <a:latin typeface="Times New Roman" panose="02020603050405020304" pitchFamily="18" charset="0"/>
                <a:cs typeface="Times New Roman" panose="02020603050405020304" pitchFamily="18" charset="0"/>
              </a:rPr>
              <a:t>C</a:t>
            </a:r>
            <a:r>
              <a:rPr lang="de-AT" sz="1800" dirty="0">
                <a:latin typeface="Times New Roman" panose="02020603050405020304" pitchFamily="18" charset="0"/>
                <a:cs typeface="Times New Roman" panose="02020603050405020304" pitchFamily="18" charset="0"/>
              </a:rPr>
              <a:t> oder Ähnliches), und dann von „Innen“ nach „Außen“ mit den Serien- und Parallelschaltungs-Regeln die Gesamtkapazität zu berechnen;</a:t>
            </a:r>
          </a:p>
          <a:p>
            <a:pPr marL="285750" indent="-285750" algn="l">
              <a:buFontTx/>
              <a:buChar char="-"/>
            </a:pPr>
            <a:r>
              <a:rPr lang="de-AT" sz="1800" dirty="0">
                <a:latin typeface="Times New Roman" panose="02020603050405020304" pitchFamily="18" charset="0"/>
                <a:cs typeface="Times New Roman" panose="02020603050405020304" pitchFamily="18" charset="0"/>
              </a:rPr>
              <a:t>Die Spannungs- und Stromverteilung kann dann im umgekehrten Weg ermittelt werden;</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14</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Gemischte Schaltungen von Kondensatoren</a:t>
            </a:r>
          </a:p>
        </p:txBody>
      </p:sp>
      <p:pic>
        <p:nvPicPr>
          <p:cNvPr id="2" name="Bild 1"/>
          <p:cNvPicPr>
            <a:picLocks noChangeAspect="1"/>
          </p:cNvPicPr>
          <p:nvPr/>
        </p:nvPicPr>
        <p:blipFill rotWithShape="1">
          <a:blip r:embed="rId3"/>
          <a:srcRect l="34748" t="11111" r="34977" b="11682"/>
          <a:stretch/>
        </p:blipFill>
        <p:spPr>
          <a:xfrm>
            <a:off x="537919" y="3437389"/>
            <a:ext cx="1970827" cy="2827090"/>
          </a:xfrm>
          <a:prstGeom prst="rect">
            <a:avLst/>
          </a:prstGeom>
        </p:spPr>
      </p:pic>
      <p:sp>
        <p:nvSpPr>
          <p:cNvPr id="4" name="Rechteck 3"/>
          <p:cNvSpPr/>
          <p:nvPr/>
        </p:nvSpPr>
        <p:spPr>
          <a:xfrm>
            <a:off x="2569827" y="3611626"/>
            <a:ext cx="1666614" cy="2462213"/>
          </a:xfrm>
          <a:prstGeom prst="rect">
            <a:avLst/>
          </a:prstGeom>
        </p:spPr>
        <p:txBody>
          <a:bodyPr wrap="square">
            <a:spAutoFit/>
          </a:bodyPr>
          <a:lstStyle/>
          <a:p>
            <a:r>
              <a:rPr lang="de-AT" sz="1400" dirty="0">
                <a:latin typeface="Times New Roman" panose="02020603050405020304" pitchFamily="18" charset="0"/>
                <a:cs typeface="Times New Roman" panose="02020603050405020304" pitchFamily="18" charset="0"/>
              </a:rPr>
              <a:t>Die zunächst </a:t>
            </a:r>
            <a:r>
              <a:rPr lang="de-AT" sz="1400">
                <a:latin typeface="Times New Roman" panose="02020603050405020304" pitchFamily="18" charset="0"/>
                <a:cs typeface="Times New Roman" panose="02020603050405020304" pitchFamily="18" charset="0"/>
              </a:rPr>
              <a:t>ungeladene Kondensatorschal-</a:t>
            </a:r>
            <a:r>
              <a:rPr lang="de-AT" sz="1400" dirty="0" err="1">
                <a:latin typeface="Times New Roman" panose="02020603050405020304" pitchFamily="18" charset="0"/>
                <a:cs typeface="Times New Roman" panose="02020603050405020304" pitchFamily="18" charset="0"/>
              </a:rPr>
              <a:t>tung</a:t>
            </a:r>
            <a:r>
              <a:rPr lang="de-AT" sz="1400" dirty="0">
                <a:latin typeface="Times New Roman" panose="02020603050405020304" pitchFamily="18" charset="0"/>
                <a:cs typeface="Times New Roman" panose="02020603050405020304" pitchFamily="18" charset="0"/>
              </a:rPr>
              <a:t> werde 10ms mit 10mA </a:t>
            </a:r>
            <a:r>
              <a:rPr lang="de-AT" sz="1400" dirty="0" err="1">
                <a:latin typeface="Times New Roman" panose="02020603050405020304" pitchFamily="18" charset="0"/>
                <a:cs typeface="Times New Roman" panose="02020603050405020304" pitchFamily="18" charset="0"/>
              </a:rPr>
              <a:t>bestromt</a:t>
            </a:r>
            <a:r>
              <a:rPr lang="de-AT" sz="1400" dirty="0">
                <a:latin typeface="Times New Roman" panose="02020603050405020304" pitchFamily="18" charset="0"/>
                <a:cs typeface="Times New Roman" panose="02020603050405020304" pitchFamily="18" charset="0"/>
              </a:rPr>
              <a:t>; </a:t>
            </a:r>
            <a:br>
              <a:rPr lang="de-AT" sz="1400" dirty="0">
                <a:latin typeface="Times New Roman" panose="02020603050405020304" pitchFamily="18" charset="0"/>
                <a:cs typeface="Times New Roman" panose="02020603050405020304" pitchFamily="18" charset="0"/>
              </a:rPr>
            </a:br>
            <a:r>
              <a:rPr lang="de-AT" sz="1400" dirty="0">
                <a:latin typeface="Times New Roman" panose="02020603050405020304" pitchFamily="18" charset="0"/>
                <a:cs typeface="Times New Roman" panose="02020603050405020304" pitchFamily="18" charset="0"/>
              </a:rPr>
              <a:t>gesucht sind die Gesamtkapazität, die Stromaufteilung und die Spannungen nach Abschluss des Ladevorganges;</a:t>
            </a:r>
          </a:p>
        </p:txBody>
      </p:sp>
    </p:spTree>
    <p:extLst>
      <p:ext uri="{BB962C8B-B14F-4D97-AF65-F5344CB8AC3E}">
        <p14:creationId xmlns:p14="http://schemas.microsoft.com/office/powerpoint/2010/main" val="12234447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15</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pic>
        <p:nvPicPr>
          <p:cNvPr id="13" name="Grafik 6"/>
          <p:cNvPicPr/>
          <p:nvPr/>
        </p:nvPicPr>
        <p:blipFill>
          <a:blip r:embed="rId2"/>
          <a:stretch>
            <a:fillRect/>
          </a:stretch>
        </p:blipFill>
        <p:spPr>
          <a:xfrm>
            <a:off x="7368091" y="4321267"/>
            <a:ext cx="3484278" cy="2068062"/>
          </a:xfrm>
          <a:prstGeom prst="rect">
            <a:avLst/>
          </a:prstGeom>
        </p:spPr>
      </p:pic>
      <p:sp>
        <p:nvSpPr>
          <p:cNvPr id="14"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29" y="1343538"/>
            <a:ext cx="10987313" cy="575697"/>
          </a:xfrm>
        </p:spPr>
        <p:txBody>
          <a:bodyPr>
            <a:noAutofit/>
          </a:bodyPr>
          <a:lstStyle/>
          <a:p>
            <a:pPr algn="l"/>
            <a:r>
              <a:rPr lang="de-AT" sz="1800" dirty="0">
                <a:latin typeface="Times New Roman" panose="02020603050405020304" pitchFamily="18" charset="0"/>
                <a:cs typeface="Times New Roman" panose="02020603050405020304" pitchFamily="18" charset="0"/>
              </a:rPr>
              <a:t>Befindet sich in einem (äußeren) elektrischen Feld leitfähige Materie, so verteilen sich die Ladungen solcherart, dass der gesamte Materiebereich </a:t>
            </a:r>
            <a:r>
              <a:rPr lang="de-AT" sz="1800" dirty="0" err="1">
                <a:latin typeface="Times New Roman" panose="02020603050405020304" pitchFamily="18" charset="0"/>
                <a:cs typeface="Times New Roman" panose="02020603050405020304" pitchFamily="18" charset="0"/>
              </a:rPr>
              <a:t>feldfrei</a:t>
            </a:r>
            <a:r>
              <a:rPr lang="de-AT" sz="1800" dirty="0">
                <a:latin typeface="Times New Roman" panose="02020603050405020304" pitchFamily="18" charset="0"/>
                <a:cs typeface="Times New Roman" panose="02020603050405020304" pitchFamily="18" charset="0"/>
              </a:rPr>
              <a:t> wird </a:t>
            </a:r>
            <a:r>
              <a:rPr lang="de-AT" sz="1800" dirty="0">
                <a:latin typeface="Times New Roman" panose="02020603050405020304" pitchFamily="18" charset="0"/>
                <a:cs typeface="Times New Roman" panose="02020603050405020304" pitchFamily="18" charset="0"/>
                <a:sym typeface="Wingdings"/>
              </a:rPr>
              <a:t> </a:t>
            </a:r>
            <a:r>
              <a:rPr lang="de-AT" sz="1800" dirty="0">
                <a:latin typeface="Times New Roman" panose="02020603050405020304" pitchFamily="18" charset="0"/>
                <a:cs typeface="Times New Roman" panose="02020603050405020304" pitchFamily="18" charset="0"/>
              </a:rPr>
              <a:t>im Randbereich in genau passender Menge und Polarität!</a:t>
            </a:r>
          </a:p>
        </p:txBody>
      </p:sp>
      <p:sp>
        <p:nvSpPr>
          <p:cNvPr id="15"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AT" sz="2800" dirty="0">
                <a:solidFill>
                  <a:prstClr val="black"/>
                </a:solidFill>
                <a:latin typeface="Times New Roman" panose="02020603050405020304" pitchFamily="18" charset="0"/>
                <a:cs typeface="Times New Roman" panose="02020603050405020304" pitchFamily="18" charset="0"/>
              </a:rPr>
              <a:t>Wirkungen elektrischer Felder auf leitende und nichtleitende Materie</a:t>
            </a:r>
            <a:endPar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Rechteck 15"/>
          <p:cNvSpPr/>
          <p:nvPr/>
        </p:nvSpPr>
        <p:spPr>
          <a:xfrm>
            <a:off x="537026" y="1919235"/>
            <a:ext cx="6637497" cy="1754326"/>
          </a:xfrm>
          <a:prstGeom prst="rect">
            <a:avLst/>
          </a:prstGeom>
        </p:spPr>
        <p:txBody>
          <a:bodyPr wrap="square">
            <a:spAutoFit/>
          </a:bodyPr>
          <a:lstStyle/>
          <a:p>
            <a:pPr marL="285750" indent="-285750">
              <a:buFontTx/>
              <a:buChar char="-"/>
            </a:pPr>
            <a:r>
              <a:rPr lang="de-AT" dirty="0">
                <a:latin typeface="Times New Roman" panose="02020603050405020304" pitchFamily="18" charset="0"/>
                <a:cs typeface="Times New Roman" panose="02020603050405020304" pitchFamily="18" charset="0"/>
              </a:rPr>
              <a:t>nur unter dieser Bedingung kann es einen stabilen Zustand geben, da bei Anwesenheit eines Feldes Kräfte auf die Ladungen wirken und damit den Zustand verändern würden;</a:t>
            </a:r>
          </a:p>
          <a:p>
            <a:pPr marL="285750" indent="-285750">
              <a:buFontTx/>
              <a:buChar char="-"/>
            </a:pPr>
            <a:r>
              <a:rPr lang="de-AT" dirty="0">
                <a:latin typeface="Times New Roman" panose="02020603050405020304" pitchFamily="18" charset="0"/>
                <a:cs typeface="Times New Roman" panose="02020603050405020304" pitchFamily="18" charset="0"/>
              </a:rPr>
              <a:t>soll daher ein Raumbereich </a:t>
            </a:r>
            <a:r>
              <a:rPr lang="de-AT" dirty="0" err="1">
                <a:latin typeface="Times New Roman" panose="02020603050405020304" pitchFamily="18" charset="0"/>
                <a:cs typeface="Times New Roman" panose="02020603050405020304" pitchFamily="18" charset="0"/>
              </a:rPr>
              <a:t>feldfrei</a:t>
            </a:r>
            <a:r>
              <a:rPr lang="de-AT" dirty="0">
                <a:latin typeface="Times New Roman" panose="02020603050405020304" pitchFamily="18" charset="0"/>
                <a:cs typeface="Times New Roman" panose="02020603050405020304" pitchFamily="18" charset="0"/>
              </a:rPr>
              <a:t> sein, genügt es, seinen Randbereich mit einer Metallhülle zu versehen </a:t>
            </a:r>
            <a:r>
              <a:rPr lang="de-AT" dirty="0">
                <a:latin typeface="Times New Roman" panose="02020603050405020304" pitchFamily="18" charset="0"/>
                <a:cs typeface="Times New Roman" panose="02020603050405020304" pitchFamily="18" charset="0"/>
                <a:sym typeface="Wingdings"/>
              </a:rPr>
              <a:t> Abschirmung mittels Faraday‘schem Käfig!</a:t>
            </a:r>
            <a:endParaRPr lang="de-AT" dirty="0">
              <a:latin typeface="Times New Roman" panose="02020603050405020304" pitchFamily="18" charset="0"/>
              <a:cs typeface="Times New Roman" panose="02020603050405020304" pitchFamily="18" charset="0"/>
            </a:endParaRPr>
          </a:p>
        </p:txBody>
      </p:sp>
      <p:sp>
        <p:nvSpPr>
          <p:cNvPr id="17" name="Untertitel 2">
            <a:extLst>
              <a:ext uri="{FF2B5EF4-FFF2-40B4-BE49-F238E27FC236}">
                <a16:creationId xmlns:a16="http://schemas.microsoft.com/office/drawing/2014/main" id="{C81FE997-533F-4518-A12C-114B71032D87}"/>
              </a:ext>
            </a:extLst>
          </p:cNvPr>
          <p:cNvSpPr txBox="1">
            <a:spLocks/>
          </p:cNvSpPr>
          <p:nvPr/>
        </p:nvSpPr>
        <p:spPr>
          <a:xfrm>
            <a:off x="537028" y="3734614"/>
            <a:ext cx="10987313" cy="8262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de-AT" sz="1800" dirty="0">
                <a:latin typeface="Times New Roman" panose="02020603050405020304" pitchFamily="18" charset="0"/>
                <a:cs typeface="Times New Roman" panose="02020603050405020304" pitchFamily="18" charset="0"/>
              </a:rPr>
              <a:t>Anders verhält es sich bei nichtleitender Materie, auch hier werden die atomaren Ladungsträger beeinflusst, die Elektronen können sich aber nicht aus dem Atomverband lösen; das äußere elektrische Feld wird im Inneren der isolierenden Materie geschwächt (auf 1/</a:t>
            </a:r>
            <a:r>
              <a:rPr lang="de-AT" sz="1800" dirty="0">
                <a:latin typeface="symbol" charset="2"/>
                <a:cs typeface="Times New Roman" panose="02020603050405020304" pitchFamily="18" charset="0"/>
              </a:rPr>
              <a:t>e</a:t>
            </a:r>
            <a:r>
              <a:rPr lang="de-AT" sz="1800" baseline="-25000" dirty="0">
                <a:latin typeface="Times New Roman" panose="02020603050405020304" pitchFamily="18" charset="0"/>
                <a:cs typeface="Times New Roman" panose="02020603050405020304" pitchFamily="18" charset="0"/>
              </a:rPr>
              <a:t>r </a:t>
            </a:r>
            <a:r>
              <a:rPr lang="de-AT" sz="1800" dirty="0">
                <a:latin typeface="Times New Roman" panose="02020603050405020304" pitchFamily="18" charset="0"/>
                <a:cs typeface="Times New Roman" panose="02020603050405020304" pitchFamily="18" charset="0"/>
              </a:rPr>
              <a:t>des jeweiligen Materials);</a:t>
            </a:r>
          </a:p>
        </p:txBody>
      </p:sp>
      <p:sp>
        <p:nvSpPr>
          <p:cNvPr id="18" name="Rechteck 17"/>
          <p:cNvSpPr/>
          <p:nvPr/>
        </p:nvSpPr>
        <p:spPr>
          <a:xfrm>
            <a:off x="537027" y="4560835"/>
            <a:ext cx="6637496" cy="1477328"/>
          </a:xfrm>
          <a:prstGeom prst="rect">
            <a:avLst/>
          </a:prstGeom>
        </p:spPr>
        <p:txBody>
          <a:bodyPr wrap="square">
            <a:spAutoFit/>
          </a:bodyPr>
          <a:lstStyle/>
          <a:p>
            <a:pPr marL="285750" indent="-285750">
              <a:buFontTx/>
              <a:buChar char="-"/>
            </a:pPr>
            <a:r>
              <a:rPr lang="de-AT" dirty="0">
                <a:latin typeface="Times New Roman" panose="02020603050405020304" pitchFamily="18" charset="0"/>
                <a:cs typeface="Times New Roman" panose="02020603050405020304" pitchFamily="18" charset="0"/>
              </a:rPr>
              <a:t>sind die Materialmoleküle elektrisch neutral, d.h. fallen die Ladungsschwerpunkte zusammen, kommt es zu einer Ladungsverschiebung parallel zur Feldrichtung;</a:t>
            </a:r>
          </a:p>
          <a:p>
            <a:pPr marL="285750" indent="-285750">
              <a:buFontTx/>
              <a:buChar char="-"/>
            </a:pPr>
            <a:r>
              <a:rPr lang="de-AT" dirty="0">
                <a:latin typeface="Times New Roman" panose="02020603050405020304" pitchFamily="18" charset="0"/>
                <a:cs typeface="Times New Roman" panose="02020603050405020304" pitchFamily="18" charset="0"/>
              </a:rPr>
              <a:t>Sind die Moleküle, wie z.B. beim Wasser, bereits polarisiert, so verdrehen sich diese Dipole zur Feldrichtung;</a:t>
            </a:r>
          </a:p>
        </p:txBody>
      </p:sp>
      <p:pic>
        <p:nvPicPr>
          <p:cNvPr id="19" name="Grafik 7"/>
          <p:cNvPicPr/>
          <p:nvPr/>
        </p:nvPicPr>
        <p:blipFill>
          <a:blip r:embed="rId3"/>
          <a:stretch>
            <a:fillRect/>
          </a:stretch>
        </p:blipFill>
        <p:spPr>
          <a:xfrm>
            <a:off x="7368092" y="1964606"/>
            <a:ext cx="3484278" cy="1730820"/>
          </a:xfrm>
          <a:prstGeom prst="rect">
            <a:avLst/>
          </a:prstGeom>
        </p:spPr>
      </p:pic>
    </p:spTree>
    <p:extLst>
      <p:ext uri="{BB962C8B-B14F-4D97-AF65-F5344CB8AC3E}">
        <p14:creationId xmlns:p14="http://schemas.microsoft.com/office/powerpoint/2010/main" val="36239562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algn="l"/>
            <a:r>
              <a:rPr lang="de-AT" dirty="0"/>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16</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tab pos="10668000" algn="r"/>
              </a:tabLst>
            </a:pPr>
            <a:r>
              <a:rPr lang="de-AT" dirty="0"/>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30" y="762003"/>
            <a:ext cx="10987314" cy="4828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2800" dirty="0">
                <a:latin typeface="Times New Roman" panose="02020603050405020304" pitchFamily="18" charset="0"/>
                <a:cs typeface="Times New Roman" panose="02020603050405020304" pitchFamily="18" charset="0"/>
              </a:rPr>
              <a:t>Rechenbeispiele</a:t>
            </a:r>
          </a:p>
        </p:txBody>
      </p:sp>
      <p:pic>
        <p:nvPicPr>
          <p:cNvPr id="2" name="Grafik 1">
            <a:extLst>
              <a:ext uri="{FF2B5EF4-FFF2-40B4-BE49-F238E27FC236}">
                <a16:creationId xmlns:a16="http://schemas.microsoft.com/office/drawing/2014/main" id="{FEA920F1-5957-43E5-870D-78FF485C7E06}"/>
              </a:ext>
            </a:extLst>
          </p:cNvPr>
          <p:cNvPicPr>
            <a:picLocks noChangeAspect="1"/>
          </p:cNvPicPr>
          <p:nvPr/>
        </p:nvPicPr>
        <p:blipFill>
          <a:blip r:embed="rId2"/>
          <a:stretch>
            <a:fillRect/>
          </a:stretch>
        </p:blipFill>
        <p:spPr>
          <a:xfrm>
            <a:off x="537029" y="1244832"/>
            <a:ext cx="5841001" cy="2293200"/>
          </a:xfrm>
          <a:prstGeom prst="rect">
            <a:avLst/>
          </a:prstGeom>
        </p:spPr>
      </p:pic>
    </p:spTree>
    <p:extLst>
      <p:ext uri="{BB962C8B-B14F-4D97-AF65-F5344CB8AC3E}">
        <p14:creationId xmlns:p14="http://schemas.microsoft.com/office/powerpoint/2010/main" val="148536256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algn="l"/>
            <a:r>
              <a:rPr lang="de-AT" dirty="0"/>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17</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tab pos="10668000" algn="r"/>
              </a:tabLst>
            </a:pPr>
            <a:r>
              <a:rPr lang="de-AT" dirty="0"/>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30" y="762003"/>
            <a:ext cx="10987314" cy="48282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AT" sz="2800" dirty="0">
                <a:latin typeface="Times New Roman" panose="02020603050405020304" pitchFamily="18" charset="0"/>
                <a:cs typeface="Times New Roman" panose="02020603050405020304" pitchFamily="18" charset="0"/>
              </a:rPr>
              <a:t>Rechenbeispiele</a:t>
            </a:r>
          </a:p>
        </p:txBody>
      </p:sp>
      <p:pic>
        <p:nvPicPr>
          <p:cNvPr id="3" name="Grafik 2">
            <a:extLst>
              <a:ext uri="{FF2B5EF4-FFF2-40B4-BE49-F238E27FC236}">
                <a16:creationId xmlns:a16="http://schemas.microsoft.com/office/drawing/2014/main" id="{9E17ABCB-2622-4251-8543-C061B75953D6}"/>
              </a:ext>
            </a:extLst>
          </p:cNvPr>
          <p:cNvPicPr>
            <a:picLocks noChangeAspect="1"/>
          </p:cNvPicPr>
          <p:nvPr/>
        </p:nvPicPr>
        <p:blipFill>
          <a:blip r:embed="rId2"/>
          <a:stretch>
            <a:fillRect/>
          </a:stretch>
        </p:blipFill>
        <p:spPr>
          <a:xfrm>
            <a:off x="537029" y="1244832"/>
            <a:ext cx="5692501" cy="2340000"/>
          </a:xfrm>
          <a:prstGeom prst="rect">
            <a:avLst/>
          </a:prstGeom>
        </p:spPr>
      </p:pic>
    </p:spTree>
    <p:extLst>
      <p:ext uri="{BB962C8B-B14F-4D97-AF65-F5344CB8AC3E}">
        <p14:creationId xmlns:p14="http://schemas.microsoft.com/office/powerpoint/2010/main" val="12460091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0511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29" y="1480456"/>
            <a:ext cx="10987314" cy="624113"/>
          </a:xfrm>
        </p:spPr>
        <p:txBody>
          <a:bodyPr>
            <a:noAutofit/>
          </a:bodyPr>
          <a:lstStyle/>
          <a:p>
            <a:r>
              <a:rPr lang="de-AT" sz="3600" dirty="0">
                <a:latin typeface="Times New Roman" panose="02020603050405020304" pitchFamily="18" charset="0"/>
                <a:cs typeface="Times New Roman" panose="02020603050405020304" pitchFamily="18" charset="0"/>
              </a:rPr>
              <a:t>Kapitel 2 – Elektrisches Feld</a:t>
            </a:r>
          </a:p>
          <a:p>
            <a:endParaRPr lang="de-AT" sz="2800" dirty="0">
              <a:latin typeface="Times New Roman" panose="02020603050405020304" pitchFamily="18" charset="0"/>
              <a:cs typeface="Times New Roman" panose="02020603050405020304" pitchFamily="18" charset="0"/>
            </a:endParaRPr>
          </a:p>
          <a:p>
            <a:endParaRPr lang="de-AT" sz="2800" dirty="0">
              <a:latin typeface="Times New Roman" panose="02020603050405020304" pitchFamily="18" charset="0"/>
              <a:cs typeface="Times New Roman" panose="02020603050405020304" pitchFamily="18" charset="0"/>
            </a:endParaRPr>
          </a:p>
          <a:p>
            <a:r>
              <a:rPr lang="de-AT" sz="2800" dirty="0">
                <a:latin typeface="Times New Roman" panose="02020603050405020304" pitchFamily="18" charset="0"/>
                <a:cs typeface="Times New Roman" panose="02020603050405020304" pitchFamily="18" charset="0"/>
              </a:rPr>
              <a:t>Skriptum 	…	Kuckertz 1, Seiten 39 - 51</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algn="l"/>
            <a:r>
              <a:rPr lang="de-AT" dirty="0"/>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284027" y="6356350"/>
            <a:ext cx="3240315" cy="365125"/>
          </a:xfrm>
        </p:spPr>
        <p:txBody>
          <a:bodyPr/>
          <a:lstStyle/>
          <a:p>
            <a:r>
              <a:rPr lang="de-AT" dirty="0"/>
              <a:t>2. Elektrisches Feld, Folie </a:t>
            </a:r>
            <a:fld id="{7E725991-9698-40AD-BC4D-4702C78B2D3B}" type="slidenum">
              <a:rPr lang="de-AT"/>
              <a:pPr/>
              <a:t>2</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tabLst>
                <a:tab pos="10668000" algn="r"/>
              </a:tabLst>
            </a:pPr>
            <a:r>
              <a:rPr lang="de-AT" dirty="0"/>
              <a:t>Studien- &amp; Technologie Transfer Zentrum Weiz	Grundlagen der Elektrotechnik / Elektrotechnik 1</a:t>
            </a:r>
          </a:p>
        </p:txBody>
      </p:sp>
    </p:spTree>
    <p:extLst>
      <p:ext uri="{BB962C8B-B14F-4D97-AF65-F5344CB8AC3E}">
        <p14:creationId xmlns:p14="http://schemas.microsoft.com/office/powerpoint/2010/main" val="15163214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1EFBEDB-0D69-4C9D-A02A-CA545B3419C7}"/>
              </a:ext>
            </a:extLst>
          </p:cNvPr>
          <p:cNvPicPr>
            <a:picLocks noChangeAspect="1"/>
          </p:cNvPicPr>
          <p:nvPr/>
        </p:nvPicPr>
        <p:blipFill>
          <a:blip r:embed="rId2"/>
          <a:stretch>
            <a:fillRect/>
          </a:stretch>
        </p:blipFill>
        <p:spPr>
          <a:xfrm>
            <a:off x="7661822" y="3920296"/>
            <a:ext cx="3142344" cy="2458062"/>
          </a:xfrm>
          <a:prstGeom prst="rect">
            <a:avLst/>
          </a:prstGeom>
        </p:spPr>
      </p:pic>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29" y="1332445"/>
            <a:ext cx="6221123" cy="4828090"/>
          </a:xfrm>
        </p:spPr>
        <p:txBody>
          <a:bodyPr>
            <a:noAutofit/>
          </a:bodyPr>
          <a:lstStyle/>
          <a:p>
            <a:pPr algn="l"/>
            <a:r>
              <a:rPr lang="de-AT" dirty="0">
                <a:latin typeface="Times New Roman" panose="02020603050405020304" pitchFamily="18" charset="0"/>
                <a:cs typeface="Times New Roman" panose="02020603050405020304" pitchFamily="18" charset="0"/>
              </a:rPr>
              <a:t>Felder sind Raumbereiche, in denen auf spezielle Objekte Kräfte ausgeübt werden, beispielsweise</a:t>
            </a:r>
          </a:p>
          <a:p>
            <a:pPr marL="342900" indent="-342900" algn="l">
              <a:buFontTx/>
              <a:buChar char="-"/>
            </a:pPr>
            <a:endParaRPr lang="de-AT" sz="1200" dirty="0">
              <a:latin typeface="Times New Roman" panose="02020603050405020304" pitchFamily="18" charset="0"/>
              <a:cs typeface="Times New Roman" panose="02020603050405020304" pitchFamily="18" charset="0"/>
            </a:endParaRPr>
          </a:p>
          <a:p>
            <a:pPr marL="342900" indent="-342900" algn="l">
              <a:buFontTx/>
              <a:buChar char="-"/>
            </a:pPr>
            <a:r>
              <a:rPr lang="de-AT" sz="2200" dirty="0">
                <a:latin typeface="Times New Roman" panose="02020603050405020304" pitchFamily="18" charset="0"/>
                <a:cs typeface="Times New Roman" panose="02020603050405020304" pitchFamily="18" charset="0"/>
              </a:rPr>
              <a:t>Gravitationsfelder (Schwerefelder); auf Objekte mit Masse m wird durch das Schwerefeld mit Schwerebeschleunigung g eine Kraft F</a:t>
            </a:r>
            <a:r>
              <a:rPr lang="de-AT" sz="2200" baseline="-25000" dirty="0">
                <a:latin typeface="Times New Roman" panose="02020603050405020304" pitchFamily="18" charset="0"/>
                <a:cs typeface="Times New Roman" panose="02020603050405020304" pitchFamily="18" charset="0"/>
              </a:rPr>
              <a:t>G</a:t>
            </a:r>
            <a:r>
              <a:rPr lang="de-AT" sz="2200" dirty="0">
                <a:latin typeface="Times New Roman" panose="02020603050405020304" pitchFamily="18" charset="0"/>
                <a:cs typeface="Times New Roman" panose="02020603050405020304" pitchFamily="18" charset="0"/>
              </a:rPr>
              <a:t>=m*</a:t>
            </a:r>
            <a:r>
              <a:rPr lang="de-AT" sz="2200">
                <a:latin typeface="Times New Roman" panose="02020603050405020304" pitchFamily="18" charset="0"/>
                <a:cs typeface="Times New Roman" panose="02020603050405020304" pitchFamily="18" charset="0"/>
              </a:rPr>
              <a:t>g </a:t>
            </a:r>
            <a:br>
              <a:rPr lang="de-AT" sz="2200">
                <a:latin typeface="Times New Roman" panose="02020603050405020304" pitchFamily="18" charset="0"/>
                <a:cs typeface="Times New Roman" panose="02020603050405020304" pitchFamily="18" charset="0"/>
              </a:rPr>
            </a:br>
            <a:r>
              <a:rPr lang="de-AT" sz="2200">
                <a:latin typeface="Times New Roman" panose="02020603050405020304" pitchFamily="18" charset="0"/>
                <a:cs typeface="Times New Roman" panose="02020603050405020304" pitchFamily="18" charset="0"/>
              </a:rPr>
              <a:t>in </a:t>
            </a:r>
            <a:r>
              <a:rPr lang="de-AT" sz="2200" dirty="0">
                <a:latin typeface="Times New Roman" panose="02020603050405020304" pitchFamily="18" charset="0"/>
                <a:cs typeface="Times New Roman" panose="02020603050405020304" pitchFamily="18" charset="0"/>
              </a:rPr>
              <a:t>Feldrichtung ausgeübt;</a:t>
            </a:r>
          </a:p>
          <a:p>
            <a:pPr algn="l"/>
            <a:endParaRPr lang="de-AT" sz="2200" dirty="0">
              <a:latin typeface="Times New Roman" panose="02020603050405020304" pitchFamily="18" charset="0"/>
              <a:cs typeface="Times New Roman" panose="02020603050405020304" pitchFamily="18" charset="0"/>
            </a:endParaRPr>
          </a:p>
          <a:p>
            <a:pPr marL="342900" indent="-342900" algn="l">
              <a:buFontTx/>
              <a:buChar char="-"/>
            </a:pPr>
            <a:r>
              <a:rPr lang="de-AT" sz="2200" dirty="0">
                <a:latin typeface="Times New Roman" panose="02020603050405020304" pitchFamily="18" charset="0"/>
                <a:cs typeface="Times New Roman" panose="02020603050405020304" pitchFamily="18" charset="0"/>
              </a:rPr>
              <a:t>(Luft-) Strömungsfelder; auf Objekte mit Reibungsbeiwert </a:t>
            </a:r>
            <a:r>
              <a:rPr lang="de-AT" sz="2200" dirty="0" err="1">
                <a:latin typeface="Times New Roman" panose="02020603050405020304" pitchFamily="18" charset="0"/>
                <a:cs typeface="Times New Roman" panose="02020603050405020304" pitchFamily="18" charset="0"/>
              </a:rPr>
              <a:t>c</a:t>
            </a:r>
            <a:r>
              <a:rPr lang="de-AT" sz="2200" baseline="-25000" dirty="0" err="1">
                <a:latin typeface="Times New Roman" panose="02020603050405020304" pitchFamily="18" charset="0"/>
                <a:cs typeface="Times New Roman" panose="02020603050405020304" pitchFamily="18" charset="0"/>
              </a:rPr>
              <a:t>w</a:t>
            </a:r>
            <a:r>
              <a:rPr lang="de-AT" sz="2200" dirty="0">
                <a:latin typeface="Times New Roman" panose="02020603050405020304" pitchFamily="18" charset="0"/>
                <a:cs typeface="Times New Roman" panose="02020603050405020304" pitchFamily="18" charset="0"/>
              </a:rPr>
              <a:t> und Projektionsfläche A quer zur Strömungsrichtung wird durch das Strömungsmedium mit Dichte </a:t>
            </a:r>
            <a:r>
              <a:rPr lang="de-AT" sz="2200" dirty="0">
                <a:latin typeface="Symbol" panose="05050102010706020507" pitchFamily="18" charset="2"/>
                <a:cs typeface="Times New Roman" panose="02020603050405020304" pitchFamily="18" charset="0"/>
              </a:rPr>
              <a:t>r</a:t>
            </a:r>
            <a:r>
              <a:rPr lang="de-AT" sz="2200" dirty="0">
                <a:latin typeface="Times New Roman" panose="02020603050405020304" pitchFamily="18" charset="0"/>
                <a:cs typeface="Times New Roman" panose="02020603050405020304" pitchFamily="18" charset="0"/>
              </a:rPr>
              <a:t> und Relativ-geschwindigkeit v eine Kraft F</a:t>
            </a:r>
            <a:r>
              <a:rPr lang="de-AT" sz="2200" baseline="-25000" dirty="0">
                <a:latin typeface="Times New Roman" panose="02020603050405020304" pitchFamily="18" charset="0"/>
                <a:cs typeface="Times New Roman" panose="02020603050405020304" pitchFamily="18" charset="0"/>
              </a:rPr>
              <a:t>S</a:t>
            </a:r>
            <a:r>
              <a:rPr lang="de-AT" sz="2200" dirty="0">
                <a:latin typeface="Times New Roman" panose="02020603050405020304" pitchFamily="18" charset="0"/>
                <a:cs typeface="Times New Roman" panose="02020603050405020304" pitchFamily="18" charset="0"/>
              </a:rPr>
              <a:t>=</a:t>
            </a:r>
            <a:r>
              <a:rPr lang="de-AT" sz="2200" baseline="30000" dirty="0">
                <a:latin typeface="Times New Roman" panose="02020603050405020304" pitchFamily="18" charset="0"/>
                <a:cs typeface="Times New Roman" panose="02020603050405020304" pitchFamily="18" charset="0"/>
              </a:rPr>
              <a:t>1</a:t>
            </a:r>
            <a:r>
              <a:rPr lang="de-AT" sz="2200" dirty="0">
                <a:latin typeface="Times New Roman" panose="02020603050405020304" pitchFamily="18" charset="0"/>
                <a:cs typeface="Times New Roman" panose="02020603050405020304" pitchFamily="18" charset="0"/>
              </a:rPr>
              <a:t>/</a:t>
            </a:r>
            <a:r>
              <a:rPr lang="de-AT" sz="2200" baseline="-25000" dirty="0">
                <a:latin typeface="Times New Roman" panose="02020603050405020304" pitchFamily="18" charset="0"/>
                <a:cs typeface="Times New Roman" panose="02020603050405020304" pitchFamily="18" charset="0"/>
              </a:rPr>
              <a:t>2</a:t>
            </a:r>
            <a:r>
              <a:rPr lang="de-AT" sz="2200" dirty="0">
                <a:latin typeface="Times New Roman" panose="02020603050405020304" pitchFamily="18" charset="0"/>
                <a:cs typeface="Times New Roman" panose="02020603050405020304" pitchFamily="18" charset="0"/>
              </a:rPr>
              <a:t> *</a:t>
            </a:r>
            <a:r>
              <a:rPr lang="de-AT" sz="2200" dirty="0">
                <a:latin typeface="Symbol" panose="05050102010706020507" pitchFamily="18" charset="2"/>
                <a:cs typeface="Times New Roman" panose="02020603050405020304" pitchFamily="18" charset="0"/>
              </a:rPr>
              <a:t>r </a:t>
            </a:r>
            <a:r>
              <a:rPr lang="de-AT" sz="2200" dirty="0">
                <a:latin typeface="Times New Roman" panose="02020603050405020304" pitchFamily="18" charset="0"/>
                <a:cs typeface="Times New Roman" panose="02020603050405020304" pitchFamily="18" charset="0"/>
              </a:rPr>
              <a:t>*</a:t>
            </a:r>
            <a:r>
              <a:rPr lang="de-AT" sz="2200" dirty="0" err="1">
                <a:latin typeface="Times New Roman" panose="02020603050405020304" pitchFamily="18" charset="0"/>
                <a:cs typeface="Times New Roman" panose="02020603050405020304" pitchFamily="18" charset="0"/>
              </a:rPr>
              <a:t>c</a:t>
            </a:r>
            <a:r>
              <a:rPr lang="de-AT" sz="2200" baseline="-25000" dirty="0" err="1">
                <a:latin typeface="Times New Roman" panose="02020603050405020304" pitchFamily="18" charset="0"/>
                <a:cs typeface="Times New Roman" panose="02020603050405020304" pitchFamily="18" charset="0"/>
              </a:rPr>
              <a:t>w</a:t>
            </a:r>
            <a:r>
              <a:rPr lang="de-AT" sz="2200" dirty="0">
                <a:latin typeface="Times New Roman" panose="02020603050405020304" pitchFamily="18" charset="0"/>
                <a:cs typeface="Times New Roman" panose="02020603050405020304" pitchFamily="18" charset="0"/>
              </a:rPr>
              <a:t>*A*v</a:t>
            </a:r>
            <a:r>
              <a:rPr lang="de-AT" sz="2200" baseline="30000" dirty="0">
                <a:latin typeface="Times New Roman" panose="02020603050405020304" pitchFamily="18" charset="0"/>
                <a:cs typeface="Times New Roman" panose="02020603050405020304" pitchFamily="18" charset="0"/>
              </a:rPr>
              <a:t>2</a:t>
            </a:r>
            <a:r>
              <a:rPr lang="de-AT" sz="2200" dirty="0">
                <a:latin typeface="Times New Roman" panose="02020603050405020304" pitchFamily="18" charset="0"/>
                <a:cs typeface="Times New Roman" panose="02020603050405020304" pitchFamily="18" charset="0"/>
              </a:rPr>
              <a:t> in Strömungsrichtung ausgeübt;</a:t>
            </a:r>
            <a:br>
              <a:rPr lang="de-AT" sz="2200" dirty="0">
                <a:latin typeface="Times New Roman" panose="02020603050405020304" pitchFamily="18" charset="0"/>
                <a:cs typeface="Times New Roman" panose="02020603050405020304" pitchFamily="18" charset="0"/>
              </a:rPr>
            </a:br>
            <a:endParaRPr lang="de-AT" dirty="0">
              <a:latin typeface="Times New Roman" panose="02020603050405020304" pitchFamily="18" charset="0"/>
              <a:cs typeface="Times New Roman" panose="02020603050405020304" pitchFamily="18" charset="0"/>
            </a:endParaRPr>
          </a:p>
          <a:p>
            <a:pPr algn="l"/>
            <a:r>
              <a:rPr lang="de-AT" dirty="0">
                <a:latin typeface="Times New Roman" panose="02020603050405020304" pitchFamily="18" charset="0"/>
                <a:cs typeface="Times New Roman" panose="02020603050405020304" pitchFamily="18" charset="0"/>
              </a:rPr>
              <a:t> </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3</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602343" y="682449"/>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(Physikalische Kraft-) </a:t>
            </a:r>
            <a:r>
              <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Felder</a:t>
            </a:r>
          </a:p>
        </p:txBody>
      </p:sp>
      <p:pic>
        <p:nvPicPr>
          <p:cNvPr id="10" name="Bild 9"/>
          <p:cNvPicPr>
            <a:picLocks noChangeAspect="1"/>
          </p:cNvPicPr>
          <p:nvPr/>
        </p:nvPicPr>
        <p:blipFill>
          <a:blip r:embed="rId3"/>
          <a:stretch>
            <a:fillRect/>
          </a:stretch>
        </p:blipFill>
        <p:spPr>
          <a:xfrm>
            <a:off x="8153400" y="1276058"/>
            <a:ext cx="2159189" cy="2666246"/>
          </a:xfrm>
          <a:prstGeom prst="rect">
            <a:avLst/>
          </a:prstGeom>
        </p:spPr>
      </p:pic>
    </p:spTree>
    <p:extLst>
      <p:ext uri="{BB962C8B-B14F-4D97-AF65-F5344CB8AC3E}">
        <p14:creationId xmlns:p14="http://schemas.microsoft.com/office/powerpoint/2010/main" val="10024082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 4"/>
          <p:cNvPicPr>
            <a:picLocks noChangeAspect="1"/>
          </p:cNvPicPr>
          <p:nvPr/>
        </p:nvPicPr>
        <p:blipFill>
          <a:blip r:embed="rId2"/>
          <a:stretch>
            <a:fillRect/>
          </a:stretch>
        </p:blipFill>
        <p:spPr>
          <a:xfrm>
            <a:off x="6096000" y="1252253"/>
            <a:ext cx="5428343" cy="5104096"/>
          </a:xfrm>
          <a:prstGeom prst="rect">
            <a:avLst/>
          </a:prstGeom>
        </p:spPr>
      </p:pic>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30" y="1427020"/>
            <a:ext cx="5202868" cy="4828090"/>
          </a:xfrm>
        </p:spPr>
        <p:txBody>
          <a:bodyPr>
            <a:noAutofit/>
          </a:bodyPr>
          <a:lstStyle/>
          <a:p>
            <a:pPr algn="l"/>
            <a:r>
              <a:rPr lang="de-AT" sz="2000" dirty="0">
                <a:latin typeface="Times New Roman" panose="02020603050405020304" pitchFamily="18" charset="0"/>
                <a:cs typeface="Times New Roman" panose="02020603050405020304" pitchFamily="18" charset="0"/>
              </a:rPr>
              <a:t>In elektrischen Feldern werden auf elektrisch geladene Körper (z.B. </a:t>
            </a:r>
            <a:r>
              <a:rPr lang="de-AT" sz="2000" dirty="0" err="1">
                <a:latin typeface="Times New Roman" panose="02020603050405020304" pitchFamily="18" charset="0"/>
                <a:cs typeface="Times New Roman" panose="02020603050405020304" pitchFamily="18" charset="0"/>
              </a:rPr>
              <a:t>Russpartikel</a:t>
            </a:r>
            <a:r>
              <a:rPr lang="de-AT" sz="2000" dirty="0">
                <a:latin typeface="Times New Roman" panose="02020603050405020304" pitchFamily="18" charset="0"/>
                <a:cs typeface="Times New Roman" panose="02020603050405020304" pitchFamily="18" charset="0"/>
              </a:rPr>
              <a:t>, Haare, DIN A4-Blätter ...) oder Teilchen (z.B. Protonen, Elektronen, Ionen ...) Kräfte ausgeübt, und zwar:</a:t>
            </a:r>
            <a:br>
              <a:rPr lang="de-AT" sz="2000" dirty="0">
                <a:latin typeface="Times New Roman" panose="02020603050405020304" pitchFamily="18" charset="0"/>
                <a:cs typeface="Times New Roman" panose="02020603050405020304" pitchFamily="18" charset="0"/>
              </a:rPr>
            </a:br>
            <a:endParaRPr lang="de-AT" sz="2000" dirty="0">
              <a:latin typeface="Times New Roman" panose="02020603050405020304" pitchFamily="18" charset="0"/>
              <a:cs typeface="Times New Roman" panose="02020603050405020304" pitchFamily="18" charset="0"/>
            </a:endParaRPr>
          </a:p>
          <a:p>
            <a:pPr marL="342900" lvl="0" indent="-342900" algn="l">
              <a:buFontTx/>
              <a:buChar char="-"/>
            </a:pPr>
            <a:r>
              <a:rPr lang="de-AT" sz="2000" dirty="0">
                <a:latin typeface="Times New Roman" panose="02020603050405020304" pitchFamily="18" charset="0"/>
                <a:cs typeface="Times New Roman" panose="02020603050405020304" pitchFamily="18" charset="0"/>
              </a:rPr>
              <a:t>auf positive Ladungen Kräfte in Feldrichtung, </a:t>
            </a:r>
          </a:p>
          <a:p>
            <a:pPr marL="342900" lvl="0" indent="-342900" algn="l">
              <a:buFontTx/>
              <a:buChar char="-"/>
            </a:pPr>
            <a:r>
              <a:rPr lang="de-AT" sz="2000" dirty="0">
                <a:latin typeface="Times New Roman" panose="02020603050405020304" pitchFamily="18" charset="0"/>
                <a:cs typeface="Times New Roman" panose="02020603050405020304" pitchFamily="18" charset="0"/>
              </a:rPr>
              <a:t>auf  negative Ladungen Kräfte gegen die</a:t>
            </a:r>
            <a:br>
              <a:rPr lang="de-AT" sz="2000" dirty="0">
                <a:latin typeface="Times New Roman" panose="02020603050405020304" pitchFamily="18" charset="0"/>
                <a:cs typeface="Times New Roman" panose="02020603050405020304" pitchFamily="18" charset="0"/>
              </a:rPr>
            </a:br>
            <a:r>
              <a:rPr lang="de-AT" sz="2000" dirty="0">
                <a:latin typeface="Times New Roman" panose="02020603050405020304" pitchFamily="18" charset="0"/>
                <a:cs typeface="Times New Roman" panose="02020603050405020304" pitchFamily="18" charset="0"/>
              </a:rPr>
              <a:t>			              Feldrichtung;</a:t>
            </a:r>
          </a:p>
          <a:p>
            <a:pPr lvl="0" algn="l"/>
            <a:r>
              <a:rPr lang="de-AT" sz="2200" dirty="0">
                <a:latin typeface="Times New Roman" panose="02020603050405020304" pitchFamily="18" charset="0"/>
                <a:cs typeface="Times New Roman" panose="02020603050405020304" pitchFamily="18" charset="0"/>
              </a:rPr>
              <a:t>	</a:t>
            </a:r>
            <a:r>
              <a:rPr lang="de-AT" sz="2200" dirty="0">
                <a:latin typeface="Times New Roman" panose="02020603050405020304" pitchFamily="18" charset="0"/>
                <a:cs typeface="Times New Roman" panose="02020603050405020304" pitchFamily="18" charset="0"/>
                <a:sym typeface="Wingdings" panose="05000000000000000000" pitchFamily="2" charset="2"/>
              </a:rPr>
              <a:t></a:t>
            </a:r>
            <a:r>
              <a:rPr lang="de-AT" sz="2200" b="1" dirty="0">
                <a:latin typeface="Times New Roman" panose="02020603050405020304" pitchFamily="18" charset="0"/>
                <a:cs typeface="Times New Roman" panose="02020603050405020304" pitchFamily="18" charset="0"/>
                <a:sym typeface="Wingdings" panose="05000000000000000000" pitchFamily="2" charset="2"/>
              </a:rPr>
              <a:t> F=Q*E</a:t>
            </a:r>
            <a:br>
              <a:rPr lang="de-AT" sz="2200" dirty="0">
                <a:latin typeface="Times New Roman" panose="02020603050405020304" pitchFamily="18" charset="0"/>
                <a:cs typeface="Times New Roman" panose="02020603050405020304" pitchFamily="18" charset="0"/>
              </a:rPr>
            </a:br>
            <a:br>
              <a:rPr lang="de-AT" sz="2200" dirty="0">
                <a:latin typeface="Times New Roman" panose="02020603050405020304" pitchFamily="18" charset="0"/>
                <a:cs typeface="Times New Roman" panose="02020603050405020304" pitchFamily="18" charset="0"/>
              </a:rPr>
            </a:br>
            <a:r>
              <a:rPr lang="de-AT" sz="1800" dirty="0">
                <a:solidFill>
                  <a:prstClr val="black"/>
                </a:solidFill>
                <a:latin typeface="Times New Roman" panose="02020603050405020304" pitchFamily="18" charset="0"/>
                <a:cs typeface="Times New Roman" panose="02020603050405020304" pitchFamily="18" charset="0"/>
              </a:rPr>
              <a:t>In magnetischen Feldern (siehe Kap. 3) hingegen werden Kräfte nur auf quer zum Feld (relativ-) bewegte elektrische Ladungen ausgeübt</a:t>
            </a:r>
          </a:p>
          <a:p>
            <a:pPr marL="342900" indent="-342900" algn="l">
              <a:buFontTx/>
              <a:buChar char="-"/>
            </a:pPr>
            <a:r>
              <a:rPr lang="de-AT" sz="1800" dirty="0">
                <a:latin typeface="Times New Roman" panose="02020603050405020304" pitchFamily="18" charset="0"/>
                <a:cs typeface="Times New Roman" panose="02020603050405020304" pitchFamily="18" charset="0"/>
              </a:rPr>
              <a:t>die Kraftwirkung im magnetischen Feld ist sowohl normal auf die Feld-, als auch normal auf die Bewegungsrichtung;</a:t>
            </a:r>
            <a:br>
              <a:rPr lang="de-AT" sz="2200" dirty="0">
                <a:latin typeface="Times New Roman" panose="02020603050405020304" pitchFamily="18" charset="0"/>
                <a:cs typeface="Times New Roman" panose="02020603050405020304" pitchFamily="18" charset="0"/>
              </a:rPr>
            </a:br>
            <a:endParaRPr lang="de-AT" dirty="0">
              <a:latin typeface="Times New Roman" panose="02020603050405020304" pitchFamily="18" charset="0"/>
              <a:cs typeface="Times New Roman" panose="02020603050405020304" pitchFamily="18" charset="0"/>
            </a:endParaRPr>
          </a:p>
          <a:p>
            <a:pPr algn="l"/>
            <a:r>
              <a:rPr lang="de-AT" dirty="0">
                <a:latin typeface="Times New Roman" panose="02020603050405020304" pitchFamily="18" charset="0"/>
                <a:cs typeface="Times New Roman" panose="02020603050405020304" pitchFamily="18" charset="0"/>
              </a:rPr>
              <a:t> </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4</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AT" sz="3200" dirty="0">
                <a:solidFill>
                  <a:prstClr val="black"/>
                </a:solidFill>
                <a:latin typeface="Times New Roman" panose="02020603050405020304" pitchFamily="18" charset="0"/>
                <a:cs typeface="Times New Roman" panose="02020603050405020304" pitchFamily="18" charset="0"/>
              </a:rPr>
              <a:t>Elektrische und Magnetische F</a:t>
            </a:r>
            <a:r>
              <a:rPr kumimoji="0" lang="de-AT" sz="32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elder</a:t>
            </a:r>
            <a:endPar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874506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Bild 12"/>
          <p:cNvPicPr>
            <a:picLocks noChangeAspect="1"/>
          </p:cNvPicPr>
          <p:nvPr/>
        </p:nvPicPr>
        <p:blipFill>
          <a:blip r:embed="rId2"/>
          <a:stretch>
            <a:fillRect/>
          </a:stretch>
        </p:blipFill>
        <p:spPr>
          <a:xfrm>
            <a:off x="6854916" y="4008343"/>
            <a:ext cx="3910512" cy="2331267"/>
          </a:xfrm>
          <a:prstGeom prst="rect">
            <a:avLst/>
          </a:prstGeom>
        </p:spPr>
      </p:pic>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29" y="1427020"/>
            <a:ext cx="5558971" cy="4828090"/>
          </a:xfrm>
        </p:spPr>
        <p:txBody>
          <a:bodyPr>
            <a:noAutofit/>
          </a:bodyPr>
          <a:lstStyle/>
          <a:p>
            <a:pPr marL="342900" indent="-342900" algn="l">
              <a:buFontTx/>
              <a:buChar char="-"/>
            </a:pPr>
            <a:r>
              <a:rPr lang="de-AT" sz="2000" dirty="0">
                <a:latin typeface="Times New Roman" panose="02020603050405020304" pitchFamily="18" charset="0"/>
                <a:cs typeface="Times New Roman" panose="02020603050405020304" pitchFamily="18" charset="0"/>
              </a:rPr>
              <a:t>Die anschaulichste Darstellungsform für Felder wurde bereits auf den vorigen beiden Seiten verwendet, Feldlinien zeigen in jedem Punkt die Richtung des Feldes an, engerliegende Feldlinien weisen auf Bereiche höherer Feldstärke hin;</a:t>
            </a:r>
          </a:p>
          <a:p>
            <a:pPr marL="342900" indent="-342900" algn="l">
              <a:buFontTx/>
              <a:buChar char="-"/>
            </a:pPr>
            <a:r>
              <a:rPr lang="de-AT" sz="2000" dirty="0">
                <a:latin typeface="Times New Roman" panose="02020603050405020304" pitchFamily="18" charset="0"/>
                <a:cs typeface="Times New Roman" panose="02020603050405020304" pitchFamily="18" charset="0"/>
              </a:rPr>
              <a:t>Feldlinien können auch sichtbargemacht werden, z.B. jene des elektrischen Feldes durch leichte isolierende Partikel wie Grießkörner, jene des magnetischen Feldes durch leichte ferromagnetische Partikel wie Eisenfeilspänen;</a:t>
            </a:r>
          </a:p>
          <a:p>
            <a:pPr marL="342900" indent="-342900" algn="l">
              <a:buFontTx/>
              <a:buChar char="-"/>
            </a:pPr>
            <a:r>
              <a:rPr lang="de-AT" sz="2000" dirty="0">
                <a:latin typeface="Times New Roman" panose="02020603050405020304" pitchFamily="18" charset="0"/>
                <a:cs typeface="Times New Roman" panose="02020603050405020304" pitchFamily="18" charset="0"/>
              </a:rPr>
              <a:t>Eine andere, für Berechnungen, speziell bei der Überlagerung von Feldern, gut geeignete Darstellungsform sind Vektoren, die Richtung des Vektors entspricht der Feldrichtung, die Vektorlänge der Feldstärke;</a:t>
            </a:r>
            <a:br>
              <a:rPr lang="de-AT" sz="1800" dirty="0">
                <a:latin typeface="Times New Roman" panose="02020603050405020304" pitchFamily="18" charset="0"/>
                <a:cs typeface="Times New Roman" panose="02020603050405020304" pitchFamily="18" charset="0"/>
              </a:rPr>
            </a:br>
            <a:endParaRPr lang="de-AT" dirty="0">
              <a:latin typeface="Times New Roman" panose="02020603050405020304" pitchFamily="18" charset="0"/>
              <a:cs typeface="Times New Roman" panose="02020603050405020304" pitchFamily="18" charset="0"/>
            </a:endParaRPr>
          </a:p>
          <a:p>
            <a:pPr algn="l"/>
            <a:r>
              <a:rPr lang="de-AT" dirty="0">
                <a:latin typeface="Times New Roman" panose="02020603050405020304" pitchFamily="18" charset="0"/>
                <a:cs typeface="Times New Roman" panose="02020603050405020304" pitchFamily="18" charset="0"/>
              </a:rPr>
              <a:t> </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5</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Darstellung von Feldern</a:t>
            </a:r>
          </a:p>
        </p:txBody>
      </p:sp>
      <p:sp>
        <p:nvSpPr>
          <p:cNvPr id="4" name="Textfeld 3"/>
          <p:cNvSpPr txBox="1"/>
          <p:nvPr/>
        </p:nvSpPr>
        <p:spPr>
          <a:xfrm>
            <a:off x="6096001" y="3499942"/>
            <a:ext cx="5428342" cy="400110"/>
          </a:xfrm>
          <a:prstGeom prst="rect">
            <a:avLst/>
          </a:prstGeom>
          <a:noFill/>
        </p:spPr>
        <p:txBody>
          <a:bodyPr wrap="square" rtlCol="0">
            <a:spAutoFit/>
          </a:bodyPr>
          <a:lstStyle/>
          <a:p>
            <a:pPr algn="ctr"/>
            <a:r>
              <a:rPr lang="de-DE" sz="1200" dirty="0"/>
              <a:t>Magnetfeld eines Stabmagneten, sichtbar gemacht mittels Eisenfeilspänen;</a:t>
            </a:r>
          </a:p>
          <a:p>
            <a:pPr algn="ctr"/>
            <a:r>
              <a:rPr lang="de-DE" sz="800" dirty="0"/>
              <a:t>Quelle: </a:t>
            </a:r>
            <a:r>
              <a:rPr lang="de-DE" sz="800" dirty="0">
                <a:hlinkClick r:id="rId3"/>
              </a:rPr>
              <a:t>Newton Henry Black, Harvey N. Davis (1913) </a:t>
            </a:r>
            <a:r>
              <a:rPr lang="de-DE" sz="800" i="1" dirty="0">
                <a:hlinkClick r:id="rId3"/>
              </a:rPr>
              <a:t>Practical Physics</a:t>
            </a:r>
            <a:r>
              <a:rPr lang="de-DE" sz="800" dirty="0">
                <a:hlinkClick r:id="rId3"/>
              </a:rPr>
              <a:t>, The MacMillan Co., USA, p. 242, fig. 200</a:t>
            </a:r>
            <a:endParaRPr lang="de-DE" sz="800" dirty="0"/>
          </a:p>
        </p:txBody>
      </p:sp>
      <p:pic>
        <p:nvPicPr>
          <p:cNvPr id="5" name="Bild 4"/>
          <p:cNvPicPr>
            <a:picLocks noChangeAspect="1"/>
          </p:cNvPicPr>
          <p:nvPr/>
        </p:nvPicPr>
        <p:blipFill>
          <a:blip r:embed="rId4"/>
          <a:stretch>
            <a:fillRect/>
          </a:stretch>
        </p:blipFill>
        <p:spPr>
          <a:xfrm>
            <a:off x="7302750" y="1405524"/>
            <a:ext cx="3014844" cy="2023476"/>
          </a:xfrm>
          <a:prstGeom prst="rect">
            <a:avLst/>
          </a:prstGeom>
        </p:spPr>
      </p:pic>
    </p:spTree>
    <p:extLst>
      <p:ext uri="{BB962C8B-B14F-4D97-AF65-F5344CB8AC3E}">
        <p14:creationId xmlns:p14="http://schemas.microsoft.com/office/powerpoint/2010/main" val="1397882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 1"/>
          <p:cNvPicPr>
            <a:picLocks noChangeAspect="1"/>
          </p:cNvPicPr>
          <p:nvPr/>
        </p:nvPicPr>
        <p:blipFill>
          <a:blip r:embed="rId2"/>
          <a:stretch>
            <a:fillRect/>
          </a:stretch>
        </p:blipFill>
        <p:spPr>
          <a:xfrm>
            <a:off x="537029" y="2512641"/>
            <a:ext cx="9287828" cy="2420116"/>
          </a:xfrm>
          <a:prstGeom prst="rect">
            <a:avLst/>
          </a:prstGeom>
        </p:spPr>
      </p:pic>
      <p:sp>
        <p:nvSpPr>
          <p:cNvPr id="3" name="Untertitel 2">
            <a:extLst>
              <a:ext uri="{FF2B5EF4-FFF2-40B4-BE49-F238E27FC236}">
                <a16:creationId xmlns:a16="http://schemas.microsoft.com/office/drawing/2014/main" id="{C81FE997-533F-4518-A12C-114B71032D87}"/>
              </a:ext>
            </a:extLst>
          </p:cNvPr>
          <p:cNvSpPr>
            <a:spLocks noGrp="1"/>
          </p:cNvSpPr>
          <p:nvPr>
            <p:ph type="subTitle" idx="1"/>
          </p:nvPr>
        </p:nvSpPr>
        <p:spPr>
          <a:xfrm>
            <a:off x="537029" y="1427021"/>
            <a:ext cx="10987314" cy="1207538"/>
          </a:xfrm>
        </p:spPr>
        <p:txBody>
          <a:bodyPr>
            <a:noAutofit/>
          </a:bodyPr>
          <a:lstStyle/>
          <a:p>
            <a:pPr marL="342900" indent="-342900" algn="l">
              <a:buFontTx/>
              <a:buChar char="-"/>
            </a:pPr>
            <a:r>
              <a:rPr lang="de-AT" sz="1800" dirty="0">
                <a:latin typeface="Times New Roman" panose="02020603050405020304" pitchFamily="18" charset="0"/>
                <a:cs typeface="Times New Roman" panose="02020603050405020304" pitchFamily="18" charset="0"/>
              </a:rPr>
              <a:t>Elektrische Felder in Raumbereichen entstehen durch die Anwesenheit elektrischer Ladungen, die Feldlinien entspringen (positive Q) bzw. enden (negative Q) in Ladungen;</a:t>
            </a:r>
          </a:p>
          <a:p>
            <a:pPr marL="342900" indent="-342900" algn="l">
              <a:buFontTx/>
              <a:buChar char="-"/>
            </a:pPr>
            <a:r>
              <a:rPr lang="de-AT" sz="1800" dirty="0">
                <a:latin typeface="Times New Roman" panose="02020603050405020304" pitchFamily="18" charset="0"/>
                <a:cs typeface="Times New Roman" panose="02020603050405020304" pitchFamily="18" charset="0"/>
              </a:rPr>
              <a:t>Bei einzelnen Ladungen ergeben sich kugelsymmetrische Felder, bei Doppelladungen ist das Feld zwischen den Ladungen besonders stark, im Falle gleichnamiger bzw. ungleichnamiger Ladungen aber deutlich unterschiedlich;</a:t>
            </a:r>
            <a:br>
              <a:rPr lang="de-AT" sz="2200" dirty="0">
                <a:latin typeface="Times New Roman" panose="02020603050405020304" pitchFamily="18" charset="0"/>
                <a:cs typeface="Times New Roman" panose="02020603050405020304" pitchFamily="18" charset="0"/>
              </a:rPr>
            </a:br>
            <a:endParaRPr lang="de-AT" dirty="0">
              <a:latin typeface="Times New Roman" panose="02020603050405020304" pitchFamily="18" charset="0"/>
              <a:cs typeface="Times New Roman" panose="02020603050405020304" pitchFamily="18" charset="0"/>
            </a:endParaRPr>
          </a:p>
          <a:p>
            <a:pPr algn="l"/>
            <a:r>
              <a:rPr lang="de-AT" dirty="0">
                <a:latin typeface="Times New Roman" panose="02020603050405020304" pitchFamily="18" charset="0"/>
                <a:cs typeface="Times New Roman" panose="02020603050405020304" pitchFamily="18" charset="0"/>
              </a:rPr>
              <a:t> </a:t>
            </a:r>
          </a:p>
        </p:txBody>
      </p:sp>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6</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Entstehung elektrischer Felder</a:t>
            </a:r>
          </a:p>
        </p:txBody>
      </p:sp>
      <p:sp>
        <p:nvSpPr>
          <p:cNvPr id="13" name="Untertitel 2">
            <a:extLst>
              <a:ext uri="{FF2B5EF4-FFF2-40B4-BE49-F238E27FC236}">
                <a16:creationId xmlns:a16="http://schemas.microsoft.com/office/drawing/2014/main" id="{C81FE997-533F-4518-A12C-114B71032D87}"/>
              </a:ext>
            </a:extLst>
          </p:cNvPr>
          <p:cNvSpPr txBox="1">
            <a:spLocks/>
          </p:cNvSpPr>
          <p:nvPr/>
        </p:nvSpPr>
        <p:spPr>
          <a:xfrm>
            <a:off x="538463" y="5152761"/>
            <a:ext cx="7251823" cy="10387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marL="342900" indent="-342900" algn="l">
              <a:buFontTx/>
              <a:buChar char="-"/>
            </a:pPr>
            <a:r>
              <a:rPr lang="de-AT" sz="1800" dirty="0">
                <a:latin typeface="Times New Roman" panose="02020603050405020304" pitchFamily="18" charset="0"/>
                <a:cs typeface="Times New Roman" panose="02020603050405020304" pitchFamily="18" charset="0"/>
              </a:rPr>
              <a:t>Bei großflächigen gleichmäßigen Ladungsverteilungen, wie z.B. bei geladenen Platten, ergibt sich im Zwischenraum der Ladungsstruktur ein homogenes, also überall gleich starkes und gleich gerichtetes Feld; die Ladungen verteilen sich auf den Platten mit maximalem Gesamtabstand;</a:t>
            </a:r>
            <a:br>
              <a:rPr lang="de-AT" sz="2200" dirty="0">
                <a:latin typeface="Times New Roman" panose="02020603050405020304" pitchFamily="18" charset="0"/>
                <a:cs typeface="Times New Roman" panose="02020603050405020304" pitchFamily="18" charset="0"/>
              </a:rPr>
            </a:br>
            <a:endParaRPr lang="de-AT" dirty="0">
              <a:latin typeface="Times New Roman" panose="02020603050405020304" pitchFamily="18" charset="0"/>
              <a:cs typeface="Times New Roman" panose="02020603050405020304" pitchFamily="18" charset="0"/>
            </a:endParaRPr>
          </a:p>
          <a:p>
            <a:pPr algn="l"/>
            <a:r>
              <a:rPr lang="de-AT" dirty="0">
                <a:latin typeface="Times New Roman" panose="02020603050405020304" pitchFamily="18" charset="0"/>
                <a:cs typeface="Times New Roman" panose="02020603050405020304" pitchFamily="18" charset="0"/>
              </a:rPr>
              <a:t> </a:t>
            </a:r>
          </a:p>
        </p:txBody>
      </p:sp>
      <p:pic>
        <p:nvPicPr>
          <p:cNvPr id="10" name="Bild 9"/>
          <p:cNvPicPr>
            <a:picLocks noChangeAspect="1"/>
          </p:cNvPicPr>
          <p:nvPr/>
        </p:nvPicPr>
        <p:blipFill rotWithShape="1">
          <a:blip r:embed="rId3"/>
          <a:srcRect l="26376" t="33331" r="32500" b="29977"/>
          <a:stretch/>
        </p:blipFill>
        <p:spPr>
          <a:xfrm>
            <a:off x="7957828" y="5152761"/>
            <a:ext cx="3734057" cy="1038713"/>
          </a:xfrm>
          <a:prstGeom prst="rect">
            <a:avLst/>
          </a:prstGeom>
        </p:spPr>
      </p:pic>
    </p:spTree>
    <p:extLst>
      <p:ext uri="{BB962C8B-B14F-4D97-AF65-F5344CB8AC3E}">
        <p14:creationId xmlns:p14="http://schemas.microsoft.com/office/powerpoint/2010/main" val="14635470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7</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Charakteristische Größen </a:t>
            </a:r>
            <a:r>
              <a:rPr kumimoji="0" lang="de-AT"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und Einheiten</a:t>
            </a:r>
            <a:endPar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hteck 9">
                <a:extLst>
                  <a:ext uri="{FF2B5EF4-FFF2-40B4-BE49-F238E27FC236}">
                    <a16:creationId xmlns:a16="http://schemas.microsoft.com/office/drawing/2014/main" id="{54DF53A2-5C04-4EBB-8F14-CEA9B2C7399D}"/>
                  </a:ext>
                </a:extLst>
              </p:cNvPr>
              <p:cNvSpPr/>
              <p:nvPr/>
            </p:nvSpPr>
            <p:spPr>
              <a:xfrm>
                <a:off x="537030" y="1483951"/>
                <a:ext cx="10987313" cy="5163145"/>
              </a:xfrm>
              <a:prstGeom prst="rect">
                <a:avLst/>
              </a:prstGeom>
            </p:spPr>
            <p:txBody>
              <a:bodyPr wrap="square">
                <a:spAutoFit/>
              </a:bodyPr>
              <a:lstStyle/>
              <a:p>
                <a:pPr defTabSz="1031875"/>
                <a:r>
                  <a:rPr lang="de-AT" sz="2000" dirty="0">
                    <a:latin typeface="Times New Roman" panose="02020603050405020304" pitchFamily="18" charset="0"/>
                    <a:cs typeface="Times New Roman" panose="02020603050405020304" pitchFamily="18" charset="0"/>
                  </a:rPr>
                  <a:t>Größen samt Formelzeichen, Einheiten und Einheitenzeichen</a:t>
                </a:r>
              </a:p>
              <a:p>
                <a:pPr defTabSz="1031875"/>
                <a:endParaRPr lang="de-AT" sz="2000" dirty="0">
                  <a:latin typeface="Times New Roman" panose="02020603050405020304" pitchFamily="18" charset="0"/>
                  <a:cs typeface="Times New Roman" panose="02020603050405020304" pitchFamily="18" charset="0"/>
                </a:endParaRPr>
              </a:p>
              <a:p>
                <a:pPr defTabSz="1031875"/>
                <a:r>
                  <a:rPr lang="de-AT" sz="2000" dirty="0" err="1">
                    <a:latin typeface="Times New Roman" panose="02020603050405020304" pitchFamily="18" charset="0"/>
                    <a:cs typeface="Times New Roman" panose="02020603050405020304" pitchFamily="18" charset="0"/>
                  </a:rPr>
                  <a:t>El</a:t>
                </a:r>
                <a:r>
                  <a:rPr lang="de-AT" sz="2000" dirty="0">
                    <a:latin typeface="Times New Roman" panose="02020603050405020304" pitchFamily="18" charset="0"/>
                    <a:cs typeface="Times New Roman" panose="02020603050405020304" pitchFamily="18" charset="0"/>
                  </a:rPr>
                  <a:t>. Feldstärke	…	E	…	Volt je Meter (V/m)</a:t>
                </a:r>
              </a:p>
              <a:p>
                <a:pPr defTabSz="1031875"/>
                <a:endParaRPr lang="de-AT" sz="1200" dirty="0">
                  <a:latin typeface="Times New Roman" panose="02020603050405020304" pitchFamily="18" charset="0"/>
                  <a:cs typeface="Times New Roman" panose="02020603050405020304" pitchFamily="18" charset="0"/>
                </a:endParaRPr>
              </a:p>
              <a:p>
                <a:pPr marL="317500" indent="-317500" defTabSz="1031875">
                  <a:buFont typeface="Symbol" charset="2"/>
                  <a:buChar char="Þ"/>
                </a:pPr>
                <a:r>
                  <a:rPr lang="de-AT" dirty="0">
                    <a:latin typeface="Times New Roman" panose="02020603050405020304" pitchFamily="18" charset="0"/>
                    <a:cs typeface="Times New Roman" panose="02020603050405020304" pitchFamily="18" charset="0"/>
                  </a:rPr>
                  <a:t>Im Zwischenraum zweier großflächiger Platten (siehe Vor-Folie) mit einem Meter Abstand und einem Volt Potentialdifferenz (</a:t>
                </a:r>
                <a:r>
                  <a:rPr lang="de-AT" dirty="0" err="1">
                    <a:latin typeface="Times New Roman" panose="02020603050405020304" pitchFamily="18" charset="0"/>
                    <a:cs typeface="Times New Roman" panose="02020603050405020304" pitchFamily="18" charset="0"/>
                  </a:rPr>
                  <a:t>el</a:t>
                </a:r>
                <a:r>
                  <a:rPr lang="de-AT" dirty="0">
                    <a:latin typeface="Times New Roman" panose="02020603050405020304" pitchFamily="18" charset="0"/>
                    <a:cs typeface="Times New Roman" panose="02020603050405020304" pitchFamily="18" charset="0"/>
                  </a:rPr>
                  <a:t>. Spannung) herrscht eine elektrische Feldstärke von 1V/m; übrigens liegt die Durchschlagsfeldstärke in Luft bei rund 20kV/cm, also 2MV/m, dem zweimillionenfachen Wert;</a:t>
                </a:r>
              </a:p>
              <a:p>
                <a:pPr defTabSz="1031875"/>
                <a:endParaRPr lang="de-AT" sz="2000" dirty="0">
                  <a:latin typeface="Times New Roman" panose="02020603050405020304" pitchFamily="18" charset="0"/>
                  <a:cs typeface="Times New Roman" panose="02020603050405020304" pitchFamily="18" charset="0"/>
                </a:endParaRPr>
              </a:p>
              <a:p>
                <a:pPr defTabSz="1031875"/>
                <a:r>
                  <a:rPr lang="de-AT" sz="2000" dirty="0" err="1">
                    <a:latin typeface="Times New Roman" panose="02020603050405020304" pitchFamily="18" charset="0"/>
                    <a:cs typeface="Times New Roman" panose="02020603050405020304" pitchFamily="18" charset="0"/>
                  </a:rPr>
                  <a:t>El</a:t>
                </a:r>
                <a:r>
                  <a:rPr lang="de-AT" sz="2000" dirty="0">
                    <a:latin typeface="Times New Roman" panose="02020603050405020304" pitchFamily="18" charset="0"/>
                    <a:cs typeface="Times New Roman" panose="02020603050405020304" pitchFamily="18" charset="0"/>
                  </a:rPr>
                  <a:t>. Flussdichte	…	D	…	Coulomb je Quadratmeter (C/m</a:t>
                </a:r>
                <a:r>
                  <a:rPr lang="de-AT" sz="2000" baseline="30000" dirty="0">
                    <a:latin typeface="Times New Roman" panose="02020603050405020304" pitchFamily="18" charset="0"/>
                    <a:cs typeface="Times New Roman" panose="02020603050405020304" pitchFamily="18" charset="0"/>
                  </a:rPr>
                  <a:t>2</a:t>
                </a:r>
                <a:r>
                  <a:rPr lang="de-AT" sz="2000" dirty="0">
                    <a:latin typeface="Times New Roman" panose="02020603050405020304" pitchFamily="18" charset="0"/>
                    <a:cs typeface="Times New Roman" panose="02020603050405020304" pitchFamily="18" charset="0"/>
                  </a:rPr>
                  <a:t> = As/m</a:t>
                </a:r>
                <a:r>
                  <a:rPr lang="de-AT" sz="2000" baseline="30000" dirty="0">
                    <a:latin typeface="Times New Roman" panose="02020603050405020304" pitchFamily="18" charset="0"/>
                    <a:cs typeface="Times New Roman" panose="02020603050405020304" pitchFamily="18" charset="0"/>
                  </a:rPr>
                  <a:t>2</a:t>
                </a:r>
                <a:r>
                  <a:rPr lang="de-AT" sz="2000" dirty="0">
                    <a:latin typeface="Times New Roman" panose="02020603050405020304" pitchFamily="18" charset="0"/>
                    <a:cs typeface="Times New Roman" panose="02020603050405020304" pitchFamily="18" charset="0"/>
                  </a:rPr>
                  <a:t>)</a:t>
                </a:r>
              </a:p>
              <a:p>
                <a:pPr defTabSz="1031875"/>
                <a:endParaRPr lang="de-AT" sz="1200" dirty="0">
                  <a:latin typeface="Times New Roman" panose="02020603050405020304" pitchFamily="18" charset="0"/>
                  <a:cs typeface="Times New Roman" panose="02020603050405020304" pitchFamily="18" charset="0"/>
                </a:endParaRPr>
              </a:p>
              <a:p>
                <a:pPr marL="317500" indent="-317500" defTabSz="1031875">
                  <a:buFont typeface="Symbol" charset="2"/>
                  <a:buChar char="Þ"/>
                </a:pPr>
                <a:r>
                  <a:rPr lang="de-AT" dirty="0">
                    <a:latin typeface="Times New Roman" panose="02020603050405020304" pitchFamily="18" charset="0"/>
                    <a:cs typeface="Times New Roman" panose="02020603050405020304" pitchFamily="18" charset="0"/>
                  </a:rPr>
                  <a:t>Wird einer Ladungsmenge eine ihr entsprechende Anzahl von ihr ausgehende oder in sie eindringende Zahl an Feldlinien zugeteilt, so bildet die Summe der Feldlinien den elektrischen Fluss und die eine gewisse Fläche durchdringende Flussmenge, bezogen auf die Fläche, ergibt die Flussdichte; </a:t>
                </a:r>
              </a:p>
              <a:p>
                <a:pPr marL="317500" indent="-317500" defTabSz="1031875">
                  <a:buFont typeface="Symbol" charset="2"/>
                  <a:buChar char="Þ"/>
                </a:pPr>
                <a:r>
                  <a:rPr lang="de-AT" dirty="0">
                    <a:latin typeface="Times New Roman" panose="02020603050405020304" pitchFamily="18" charset="0"/>
                    <a:cs typeface="Times New Roman" panose="02020603050405020304" pitchFamily="18" charset="0"/>
                  </a:rPr>
                  <a:t>Für eine Grenzfläche, die ein Raumvolumen umschließt, gilt, dass der gesamte elektrische Fluss </a:t>
                </a:r>
                <a:r>
                  <a:rPr lang="de-AT" dirty="0" err="1">
                    <a:latin typeface="Symbol" charset="2"/>
                    <a:ea typeface="Symbol" charset="2"/>
                    <a:cs typeface="Symbol" charset="2"/>
                  </a:rPr>
                  <a:t>y</a:t>
                </a:r>
                <a:r>
                  <a:rPr lang="de-AT" dirty="0">
                    <a:latin typeface="Symbol" charset="2"/>
                    <a:ea typeface="Symbol" charset="2"/>
                    <a:cs typeface="Symbol" charset="2"/>
                  </a:rPr>
                  <a:t> </a:t>
                </a:r>
                <a:r>
                  <a:rPr lang="de-AT" dirty="0">
                    <a:latin typeface="Times New Roman" panose="02020603050405020304" pitchFamily="18" charset="0"/>
                    <a:cs typeface="Times New Roman" panose="02020603050405020304" pitchFamily="18" charset="0"/>
                  </a:rPr>
                  <a:t>=</a:t>
                </a:r>
                <a14:m>
                  <m:oMath xmlns:m="http://schemas.openxmlformats.org/officeDocument/2006/math">
                    <m:r>
                      <a:rPr lang="de-AT" b="0" i="0" smtClean="0">
                        <a:latin typeface="Cambria Math" charset="0"/>
                        <a:cs typeface="Times New Roman" panose="02020603050405020304" pitchFamily="18" charset="0"/>
                      </a:rPr>
                      <m:t> </m:t>
                    </m:r>
                    <m:nary>
                      <m:naryPr>
                        <m:chr m:val="∮"/>
                        <m:limLoc m:val="undOvr"/>
                        <m:subHide m:val="on"/>
                        <m:supHide m:val="on"/>
                        <m:ctrlPr>
                          <a:rPr lang="de-AT" i="1" smtClean="0">
                            <a:latin typeface="Cambria Math" panose="02040503050406030204" pitchFamily="18" charset="0"/>
                            <a:cs typeface="Times New Roman" panose="02020603050405020304" pitchFamily="18" charset="0"/>
                          </a:rPr>
                        </m:ctrlPr>
                      </m:naryPr>
                      <m:sub/>
                      <m:sup/>
                      <m:e>
                        <m:acc>
                          <m:accPr>
                            <m:chr m:val="⃗"/>
                            <m:ctrlPr>
                              <a:rPr lang="de-AT" i="1" smtClean="0">
                                <a:latin typeface="Cambria Math" panose="02040503050406030204" pitchFamily="18" charset="0"/>
                                <a:cs typeface="Times New Roman" panose="02020603050405020304" pitchFamily="18" charset="0"/>
                              </a:rPr>
                            </m:ctrlPr>
                          </m:accPr>
                          <m:e>
                            <m:r>
                              <a:rPr lang="de-AT" i="1">
                                <a:latin typeface="Cambria Math" charset="0"/>
                                <a:cs typeface="Times New Roman" panose="02020603050405020304" pitchFamily="18" charset="0"/>
                              </a:rPr>
                              <m:t>𝐷</m:t>
                            </m:r>
                          </m:e>
                        </m:acc>
                        <m:r>
                          <a:rPr lang="de-AT" b="0" i="1" smtClean="0">
                            <a:latin typeface="Cambria Math" charset="0"/>
                            <a:cs typeface="Times New Roman" panose="02020603050405020304" pitchFamily="18" charset="0"/>
                          </a:rPr>
                          <m:t>∗</m:t>
                        </m:r>
                        <m:acc>
                          <m:accPr>
                            <m:chr m:val="⃗"/>
                            <m:ctrlPr>
                              <a:rPr lang="de-AT" b="0" i="1" smtClean="0">
                                <a:latin typeface="Cambria Math" panose="02040503050406030204" pitchFamily="18" charset="0"/>
                                <a:cs typeface="Times New Roman" panose="02020603050405020304" pitchFamily="18" charset="0"/>
                              </a:rPr>
                            </m:ctrlPr>
                          </m:accPr>
                          <m:e>
                            <m:r>
                              <a:rPr lang="de-AT" i="1">
                                <a:latin typeface="Cambria Math" charset="0"/>
                                <a:cs typeface="Times New Roman" panose="02020603050405020304" pitchFamily="18" charset="0"/>
                              </a:rPr>
                              <m:t>𝑑𝐴</m:t>
                            </m:r>
                          </m:e>
                        </m:acc>
                      </m:e>
                    </m:nary>
                  </m:oMath>
                </a14:m>
                <a:r>
                  <a:rPr lang="de-AT" dirty="0">
                    <a:latin typeface="Times New Roman" panose="02020603050405020304" pitchFamily="18" charset="0"/>
                    <a:cs typeface="Times New Roman" panose="02020603050405020304" pitchFamily="18" charset="0"/>
                  </a:rPr>
                  <a:t> der gesamten Ladungsmenge im Raumvolumen entspricht, bei symmetrischen Konfigurationen ist also D überall gleich </a:t>
                </a:r>
                <a:r>
                  <a:rPr lang="de-AT" dirty="0" err="1">
                    <a:latin typeface="Times New Roman" panose="02020603050405020304" pitchFamily="18" charset="0"/>
                    <a:cs typeface="Times New Roman" panose="02020603050405020304" pitchFamily="18" charset="0"/>
                  </a:rPr>
                  <a:t>Q</a:t>
                </a:r>
                <a:r>
                  <a:rPr lang="de-AT" baseline="-25000" dirty="0" err="1">
                    <a:latin typeface="Times New Roman" panose="02020603050405020304" pitchFamily="18" charset="0"/>
                    <a:cs typeface="Times New Roman" panose="02020603050405020304" pitchFamily="18" charset="0"/>
                  </a:rPr>
                  <a:t>ges</a:t>
                </a:r>
                <a:r>
                  <a:rPr lang="de-AT" dirty="0">
                    <a:latin typeface="Times New Roman" panose="02020603050405020304" pitchFamily="18" charset="0"/>
                    <a:cs typeface="Times New Roman" panose="02020603050405020304" pitchFamily="18" charset="0"/>
                  </a:rPr>
                  <a:t>/A</a:t>
                </a:r>
                <a:r>
                  <a:rPr lang="de-AT" baseline="-25000" dirty="0">
                    <a:latin typeface="Times New Roman" panose="02020603050405020304" pitchFamily="18" charset="0"/>
                    <a:cs typeface="Times New Roman" panose="02020603050405020304" pitchFamily="18" charset="0"/>
                  </a:rPr>
                  <a:t>ges</a:t>
                </a:r>
                <a:r>
                  <a:rPr lang="de-AT" dirty="0">
                    <a:latin typeface="Times New Roman" panose="02020603050405020304" pitchFamily="18" charset="0"/>
                    <a:cs typeface="Times New Roman" panose="02020603050405020304" pitchFamily="18" charset="0"/>
                  </a:rPr>
                  <a:t>, insbesondere unabhängig vom Material, in dem sich das elektrische Feld ausbreitet; </a:t>
                </a:r>
              </a:p>
              <a:p>
                <a:pPr marL="317500" indent="-317500" defTabSz="1031875"/>
                <a:endParaRPr lang="de-AT" dirty="0">
                  <a:latin typeface="Times New Roman" panose="02020603050405020304" pitchFamily="18" charset="0"/>
                  <a:cs typeface="Times New Roman" panose="02020603050405020304" pitchFamily="18" charset="0"/>
                </a:endParaRPr>
              </a:p>
              <a:p>
                <a:pPr defTabSz="1031875"/>
                <a:endParaRPr lang="de-AT" sz="2000" dirty="0">
                  <a:latin typeface="Times New Roman" panose="02020603050405020304" pitchFamily="18" charset="0"/>
                  <a:cs typeface="Times New Roman" panose="02020603050405020304" pitchFamily="18" charset="0"/>
                </a:endParaRPr>
              </a:p>
            </p:txBody>
          </p:sp>
        </mc:Choice>
        <mc:Fallback xmlns="">
          <p:sp>
            <p:nvSpPr>
              <p:cNvPr id="10" name="Rechteck 9">
                <a:extLst>
                  <a:ext uri="{FF2B5EF4-FFF2-40B4-BE49-F238E27FC236}">
                    <a16:creationId xmlns:a16="http://schemas.microsoft.com/office/drawing/2014/main" xmlns="" id="{54DF53A2-5C04-4EBB-8F14-CEA9B2C7399D}"/>
                  </a:ext>
                </a:extLst>
              </p:cNvPr>
              <p:cNvSpPr>
                <a:spLocks noRot="1" noChangeAspect="1" noMove="1" noResize="1" noEditPoints="1" noAdjustHandles="1" noChangeArrowheads="1" noChangeShapeType="1" noTextEdit="1"/>
              </p:cNvSpPr>
              <p:nvPr/>
            </p:nvSpPr>
            <p:spPr>
              <a:xfrm>
                <a:off x="537030" y="1483951"/>
                <a:ext cx="10987313" cy="5163145"/>
              </a:xfrm>
              <a:prstGeom prst="rect">
                <a:avLst/>
              </a:prstGeom>
              <a:blipFill rotWithShape="0">
                <a:blip r:embed="rId2"/>
                <a:stretch>
                  <a:fillRect l="-555" t="-590" r="-499"/>
                </a:stretch>
              </a:blipFill>
            </p:spPr>
            <p:txBody>
              <a:bodyPr/>
              <a:lstStyle/>
              <a:p>
                <a:r>
                  <a:rPr lang="de-DE">
                    <a:noFill/>
                  </a:rPr>
                  <a:t> </a:t>
                </a:r>
              </a:p>
            </p:txBody>
          </p:sp>
        </mc:Fallback>
      </mc:AlternateContent>
    </p:spTree>
    <p:extLst>
      <p:ext uri="{BB962C8B-B14F-4D97-AF65-F5344CB8AC3E}">
        <p14:creationId xmlns:p14="http://schemas.microsoft.com/office/powerpoint/2010/main" val="19664932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8</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Charakteristische Größen </a:t>
            </a:r>
            <a:r>
              <a:rPr kumimoji="0" lang="de-AT" sz="3200" b="0" i="0" u="none" strike="noStrike" kern="1200" cap="none" spc="0" normalizeH="0" baseline="0" noProof="0">
                <a:ln>
                  <a:noFill/>
                </a:ln>
                <a:solidFill>
                  <a:prstClr val="black"/>
                </a:solidFill>
                <a:effectLst/>
                <a:uLnTx/>
                <a:uFillTx/>
                <a:latin typeface="Times New Roman" panose="02020603050405020304" pitchFamily="18" charset="0"/>
                <a:ea typeface="+mn-ea"/>
                <a:cs typeface="Times New Roman" panose="02020603050405020304" pitchFamily="18" charset="0"/>
              </a:rPr>
              <a:t>und Einheiten</a:t>
            </a:r>
            <a:endParaRPr kumimoji="0" lang="de-AT" sz="3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0" name="Rechteck 9">
            <a:extLst>
              <a:ext uri="{FF2B5EF4-FFF2-40B4-BE49-F238E27FC236}">
                <a16:creationId xmlns:a16="http://schemas.microsoft.com/office/drawing/2014/main" id="{54DF53A2-5C04-4EBB-8F14-CEA9B2C7399D}"/>
              </a:ext>
            </a:extLst>
          </p:cNvPr>
          <p:cNvSpPr/>
          <p:nvPr/>
        </p:nvSpPr>
        <p:spPr>
          <a:xfrm>
            <a:off x="537030" y="1443755"/>
            <a:ext cx="10987313" cy="1384995"/>
          </a:xfrm>
          <a:prstGeom prst="rect">
            <a:avLst/>
          </a:prstGeom>
        </p:spPr>
        <p:txBody>
          <a:bodyPr wrap="square">
            <a:spAutoFit/>
          </a:bodyPr>
          <a:lstStyle/>
          <a:p>
            <a:pPr defTabSz="1031875"/>
            <a:r>
              <a:rPr lang="de-AT" sz="2000" dirty="0">
                <a:latin typeface="Times New Roman" panose="02020603050405020304" pitchFamily="18" charset="0"/>
                <a:cs typeface="Times New Roman" panose="02020603050405020304" pitchFamily="18" charset="0"/>
              </a:rPr>
              <a:t>Zwischen E und D besteht die Beziehung </a:t>
            </a:r>
            <a:r>
              <a:rPr lang="de-AT" sz="2400" dirty="0">
                <a:latin typeface="Times New Roman" panose="02020603050405020304" pitchFamily="18" charset="0"/>
                <a:cs typeface="Times New Roman" panose="02020603050405020304" pitchFamily="18" charset="0"/>
                <a:sym typeface="Wingdings"/>
              </a:rPr>
              <a:t> </a:t>
            </a:r>
            <a:r>
              <a:rPr lang="de-AT" sz="2400" b="1" dirty="0">
                <a:latin typeface="Times New Roman" panose="02020603050405020304" pitchFamily="18" charset="0"/>
                <a:cs typeface="Times New Roman" panose="02020603050405020304" pitchFamily="18" charset="0"/>
              </a:rPr>
              <a:t>D=</a:t>
            </a:r>
            <a:r>
              <a:rPr lang="de-AT" sz="2400" b="1" dirty="0" err="1">
                <a:latin typeface="Symbol" charset="2"/>
                <a:ea typeface="Symbol" charset="2"/>
                <a:cs typeface="Symbol" charset="2"/>
              </a:rPr>
              <a:t>e</a:t>
            </a:r>
            <a:r>
              <a:rPr lang="de-AT" sz="2400" b="1" dirty="0">
                <a:latin typeface="Times New Roman" panose="02020603050405020304" pitchFamily="18" charset="0"/>
                <a:cs typeface="Times New Roman" panose="02020603050405020304" pitchFamily="18" charset="0"/>
              </a:rPr>
              <a:t>*E=</a:t>
            </a:r>
            <a:r>
              <a:rPr lang="de-AT" sz="2400" b="1" dirty="0">
                <a:latin typeface="Symbol" charset="2"/>
                <a:ea typeface="Symbol" charset="2"/>
                <a:cs typeface="Symbol" charset="2"/>
              </a:rPr>
              <a:t>e</a:t>
            </a:r>
            <a:r>
              <a:rPr lang="de-AT" sz="2400" b="1" baseline="-25000" dirty="0">
                <a:latin typeface="Times New Roman" panose="02020603050405020304" pitchFamily="18" charset="0"/>
                <a:cs typeface="Times New Roman" panose="02020603050405020304" pitchFamily="18" charset="0"/>
              </a:rPr>
              <a:t>0</a:t>
            </a:r>
            <a:r>
              <a:rPr lang="de-AT" sz="2400" b="1" dirty="0">
                <a:latin typeface="Times New Roman" panose="02020603050405020304" pitchFamily="18" charset="0"/>
                <a:cs typeface="Times New Roman" panose="02020603050405020304" pitchFamily="18" charset="0"/>
              </a:rPr>
              <a:t>*</a:t>
            </a:r>
            <a:r>
              <a:rPr lang="de-AT" sz="2400" b="1" dirty="0">
                <a:latin typeface="Symbol" charset="2"/>
                <a:ea typeface="Symbol" charset="2"/>
                <a:cs typeface="Symbol" charset="2"/>
              </a:rPr>
              <a:t>e</a:t>
            </a:r>
            <a:r>
              <a:rPr lang="de-AT" sz="2400" b="1" baseline="-25000" dirty="0">
                <a:latin typeface="Times New Roman" panose="02020603050405020304" pitchFamily="18" charset="0"/>
                <a:cs typeface="Times New Roman" panose="02020603050405020304" pitchFamily="18" charset="0"/>
              </a:rPr>
              <a:t>r</a:t>
            </a:r>
            <a:r>
              <a:rPr lang="de-AT" sz="2400" b="1" dirty="0">
                <a:latin typeface="Times New Roman" panose="02020603050405020304" pitchFamily="18" charset="0"/>
                <a:cs typeface="Times New Roman" panose="02020603050405020304" pitchFamily="18" charset="0"/>
              </a:rPr>
              <a:t>*E</a:t>
            </a:r>
          </a:p>
          <a:p>
            <a:pPr defTabSz="1031875"/>
            <a:endParaRPr lang="de-AT" sz="2000" b="1" dirty="0">
              <a:latin typeface="Times New Roman" panose="02020603050405020304" pitchFamily="18" charset="0"/>
              <a:cs typeface="Times New Roman" panose="02020603050405020304" pitchFamily="18" charset="0"/>
            </a:endParaRPr>
          </a:p>
          <a:p>
            <a:pPr defTabSz="1031875"/>
            <a:r>
              <a:rPr lang="de-AT" sz="600" dirty="0">
                <a:latin typeface="Times New Roman" panose="02020603050405020304" pitchFamily="18" charset="0"/>
                <a:cs typeface="Times New Roman" panose="02020603050405020304" pitchFamily="18" charset="0"/>
              </a:rPr>
              <a:t> </a:t>
            </a:r>
            <a:r>
              <a:rPr lang="de-AT" sz="2000" dirty="0">
                <a:latin typeface="Times New Roman" panose="02020603050405020304" pitchFamily="18" charset="0"/>
                <a:cs typeface="Times New Roman" panose="02020603050405020304" pitchFamily="18" charset="0"/>
              </a:rPr>
              <a:t>	mit der elektrischen Feldkonstante 	</a:t>
            </a:r>
            <a:r>
              <a:rPr lang="de-AT" sz="2000" dirty="0">
                <a:latin typeface="Symbol" charset="2"/>
                <a:ea typeface="Symbol" charset="2"/>
                <a:cs typeface="Symbol" charset="2"/>
              </a:rPr>
              <a:t>e</a:t>
            </a:r>
            <a:r>
              <a:rPr lang="de-AT" sz="2000" baseline="-25000" dirty="0">
                <a:latin typeface="Times New Roman" panose="02020603050405020304" pitchFamily="18" charset="0"/>
                <a:cs typeface="Times New Roman" panose="02020603050405020304" pitchFamily="18" charset="0"/>
              </a:rPr>
              <a:t>0 </a:t>
            </a:r>
            <a:r>
              <a:rPr lang="de-AT" sz="2000" dirty="0">
                <a:latin typeface="Times New Roman" panose="02020603050405020304" pitchFamily="18" charset="0"/>
                <a:cs typeface="Times New Roman" panose="02020603050405020304" pitchFamily="18" charset="0"/>
              </a:rPr>
              <a:t>= 1/(36</a:t>
            </a:r>
            <a:r>
              <a:rPr lang="de-AT" sz="2000" dirty="0">
                <a:latin typeface="Symbol" charset="2"/>
                <a:ea typeface="Symbol" charset="2"/>
                <a:cs typeface="Symbol" charset="2"/>
              </a:rPr>
              <a:t>p)</a:t>
            </a:r>
            <a:r>
              <a:rPr lang="de-AT" sz="2000" dirty="0">
                <a:latin typeface="Times New Roman" panose="02020603050405020304" pitchFamily="18" charset="0"/>
                <a:cs typeface="Times New Roman" panose="02020603050405020304" pitchFamily="18" charset="0"/>
              </a:rPr>
              <a:t>*10</a:t>
            </a:r>
            <a:r>
              <a:rPr lang="de-AT" sz="2000" baseline="30000" dirty="0">
                <a:latin typeface="Times New Roman" panose="02020603050405020304" pitchFamily="18" charset="0"/>
                <a:cs typeface="Times New Roman" panose="02020603050405020304" pitchFamily="18" charset="0"/>
              </a:rPr>
              <a:t>-9</a:t>
            </a:r>
            <a:r>
              <a:rPr lang="de-AT" sz="2000" dirty="0">
                <a:latin typeface="Times New Roman" panose="02020603050405020304" pitchFamily="18" charset="0"/>
                <a:cs typeface="Times New Roman" panose="02020603050405020304" pitchFamily="18" charset="0"/>
              </a:rPr>
              <a:t> As/</a:t>
            </a:r>
            <a:r>
              <a:rPr lang="de-AT" sz="2000" dirty="0" err="1">
                <a:latin typeface="Times New Roman" panose="02020603050405020304" pitchFamily="18" charset="0"/>
                <a:cs typeface="Times New Roman" panose="02020603050405020304" pitchFamily="18" charset="0"/>
              </a:rPr>
              <a:t>Vm</a:t>
            </a:r>
            <a:r>
              <a:rPr lang="de-AT" sz="2000" dirty="0">
                <a:latin typeface="Times New Roman" panose="02020603050405020304" pitchFamily="18" charset="0"/>
                <a:cs typeface="Times New Roman" panose="02020603050405020304" pitchFamily="18" charset="0"/>
              </a:rPr>
              <a:t>	</a:t>
            </a:r>
            <a:r>
              <a:rPr lang="de-AT" sz="1600" dirty="0">
                <a:latin typeface="Times New Roman" panose="02020603050405020304" pitchFamily="18" charset="0"/>
                <a:cs typeface="Times New Roman" panose="02020603050405020304" pitchFamily="18" charset="0"/>
              </a:rPr>
              <a:t>(auch Dielektrizitätskonstante)</a:t>
            </a:r>
          </a:p>
          <a:p>
            <a:pPr defTabSz="1031875"/>
            <a:r>
              <a:rPr lang="de-AT" sz="2000" dirty="0">
                <a:latin typeface="Times New Roman" panose="02020603050405020304" pitchFamily="18" charset="0"/>
                <a:cs typeface="Times New Roman" panose="02020603050405020304" pitchFamily="18" charset="0"/>
              </a:rPr>
              <a:t>	und der relativen </a:t>
            </a:r>
            <a:r>
              <a:rPr lang="de-AT" sz="2000" dirty="0" err="1">
                <a:latin typeface="Times New Roman" panose="02020603050405020304" pitchFamily="18" charset="0"/>
                <a:cs typeface="Times New Roman" panose="02020603050405020304" pitchFamily="18" charset="0"/>
              </a:rPr>
              <a:t>Permittivität</a:t>
            </a:r>
            <a:r>
              <a:rPr lang="de-AT" sz="2000" dirty="0">
                <a:latin typeface="Times New Roman" panose="02020603050405020304" pitchFamily="18" charset="0"/>
                <a:cs typeface="Times New Roman" panose="02020603050405020304" pitchFamily="18" charset="0"/>
              </a:rPr>
              <a:t> 	</a:t>
            </a:r>
            <a:r>
              <a:rPr lang="de-AT" sz="2000" dirty="0">
                <a:latin typeface="Symbol" charset="2"/>
                <a:ea typeface="Symbol" charset="2"/>
                <a:cs typeface="Symbol" charset="2"/>
              </a:rPr>
              <a:t>e</a:t>
            </a:r>
            <a:r>
              <a:rPr lang="de-AT" sz="2000" baseline="-25000" dirty="0">
                <a:latin typeface="Times New Roman" panose="02020603050405020304" pitchFamily="18" charset="0"/>
                <a:cs typeface="Times New Roman" panose="02020603050405020304" pitchFamily="18" charset="0"/>
              </a:rPr>
              <a:t>r</a:t>
            </a:r>
            <a:r>
              <a:rPr lang="de-AT" sz="2000" dirty="0">
                <a:latin typeface="Times New Roman" panose="02020603050405020304" pitchFamily="18" charset="0"/>
                <a:cs typeface="Times New Roman" panose="02020603050405020304" pitchFamily="18" charset="0"/>
              </a:rPr>
              <a:t> ... abhängig vom Material	</a:t>
            </a:r>
            <a:r>
              <a:rPr lang="de-AT" sz="1600" dirty="0">
                <a:latin typeface="Times New Roman" panose="02020603050405020304" pitchFamily="18" charset="0"/>
                <a:cs typeface="Times New Roman" panose="02020603050405020304" pitchFamily="18" charset="0"/>
              </a:rPr>
              <a:t>(auch </a:t>
            </a:r>
            <a:r>
              <a:rPr lang="de-AT" sz="1600" dirty="0" err="1">
                <a:latin typeface="Times New Roman" panose="02020603050405020304" pitchFamily="18" charset="0"/>
                <a:cs typeface="Times New Roman" panose="02020603050405020304" pitchFamily="18" charset="0"/>
              </a:rPr>
              <a:t>Dielektrizitätszahl</a:t>
            </a:r>
            <a:r>
              <a:rPr lang="de-AT" sz="1600" dirty="0">
                <a:latin typeface="Times New Roman" panose="02020603050405020304" pitchFamily="18" charset="0"/>
                <a:cs typeface="Times New Roman" panose="02020603050405020304" pitchFamily="18" charset="0"/>
              </a:rPr>
              <a:t>)</a:t>
            </a:r>
          </a:p>
        </p:txBody>
      </p:sp>
      <p:sp>
        <p:nvSpPr>
          <p:cNvPr id="13" name="Rechteck 12">
            <a:extLst>
              <a:ext uri="{FF2B5EF4-FFF2-40B4-BE49-F238E27FC236}">
                <a16:creationId xmlns:a16="http://schemas.microsoft.com/office/drawing/2014/main" id="{54DF53A2-5C04-4EBB-8F14-CEA9B2C7399D}"/>
              </a:ext>
            </a:extLst>
          </p:cNvPr>
          <p:cNvSpPr/>
          <p:nvPr/>
        </p:nvSpPr>
        <p:spPr>
          <a:xfrm>
            <a:off x="667657" y="3330666"/>
            <a:ext cx="6704693" cy="2523768"/>
          </a:xfrm>
          <a:prstGeom prst="rect">
            <a:avLst/>
          </a:prstGeom>
        </p:spPr>
        <p:txBody>
          <a:bodyPr wrap="square">
            <a:spAutoFit/>
          </a:bodyPr>
          <a:lstStyle/>
          <a:p>
            <a:pPr marL="317500" indent="-317500" defTabSz="1031875">
              <a:buFont typeface="Symbol" charset="2"/>
              <a:buChar char="Þ"/>
            </a:pPr>
            <a:r>
              <a:rPr lang="de-AT" sz="2000" dirty="0">
                <a:latin typeface="Times New Roman" panose="02020603050405020304" pitchFamily="18" charset="0"/>
                <a:cs typeface="Times New Roman" panose="02020603050405020304" pitchFamily="18" charset="0"/>
              </a:rPr>
              <a:t>Während D unabhängig vom Material nur von den Ladungen abhängt, kann E in verschiedenen Materialien sehr verschiedene Werte annehmen, und auch die Durchschlagsfeldstärken sind deutlich unterschiedlich;</a:t>
            </a:r>
          </a:p>
          <a:p>
            <a:pPr marL="317500" indent="-317500" defTabSz="1031875">
              <a:buFont typeface="Symbol" charset="2"/>
              <a:buChar char="Þ"/>
            </a:pPr>
            <a:endParaRPr lang="de-AT" dirty="0">
              <a:latin typeface="Times New Roman" panose="02020603050405020304" pitchFamily="18" charset="0"/>
              <a:cs typeface="Times New Roman" panose="02020603050405020304" pitchFamily="18" charset="0"/>
            </a:endParaRPr>
          </a:p>
          <a:p>
            <a:pPr marL="317500" indent="-317500" defTabSz="1031875">
              <a:buFont typeface="Symbol" charset="2"/>
              <a:buChar char="Þ"/>
            </a:pPr>
            <a:r>
              <a:rPr lang="de-AT" sz="2000" dirty="0">
                <a:latin typeface="Times New Roman" panose="02020603050405020304" pitchFamily="18" charset="0"/>
                <a:cs typeface="Times New Roman" panose="02020603050405020304" pitchFamily="18" charset="0"/>
              </a:rPr>
              <a:t>Die Tabelle rechts bringt zum Ausdruck, dass die dielektrischen Eigenschaften vor allem für Isolierstoffe von wesentlicher Bedeutung sind;</a:t>
            </a:r>
          </a:p>
        </p:txBody>
      </p:sp>
      <p:sp>
        <p:nvSpPr>
          <p:cNvPr id="14" name="Textfeld 13">
            <a:extLst>
              <a:ext uri="{FF2B5EF4-FFF2-40B4-BE49-F238E27FC236}">
                <a16:creationId xmlns:a16="http://schemas.microsoft.com/office/drawing/2014/main" id="{FEA53805-4898-416B-B1F8-C0C72092EE93}"/>
              </a:ext>
            </a:extLst>
          </p:cNvPr>
          <p:cNvSpPr txBox="1"/>
          <p:nvPr/>
        </p:nvSpPr>
        <p:spPr>
          <a:xfrm>
            <a:off x="7733846" y="3429000"/>
            <a:ext cx="3429000" cy="2451953"/>
          </a:xfrm>
          <a:prstGeom prst="rect">
            <a:avLst/>
          </a:prstGeom>
          <a:noFill/>
          <a:ln>
            <a:solidFill>
              <a:schemeClr val="tx1"/>
            </a:solidFill>
          </a:ln>
        </p:spPr>
        <p:txBody>
          <a:bodyPr wrap="square" rtlCol="0">
            <a:spAutoFit/>
          </a:bodyPr>
          <a:lstStyle/>
          <a:p>
            <a:pPr defTabSz="1431925">
              <a:tabLst>
                <a:tab pos="1876425" algn="ctr"/>
                <a:tab pos="2874963" algn="ctr"/>
              </a:tabLst>
            </a:pPr>
            <a:r>
              <a:rPr lang="de-AT" sz="1600" b="1" dirty="0">
                <a:latin typeface="+mj-lt"/>
              </a:rPr>
              <a:t>Material	</a:t>
            </a:r>
            <a:r>
              <a:rPr lang="de-AT" sz="1600" dirty="0">
                <a:latin typeface="Symbol" charset="2"/>
                <a:ea typeface="Symbol" charset="2"/>
                <a:cs typeface="Symbol" charset="2"/>
              </a:rPr>
              <a:t> e</a:t>
            </a:r>
            <a:r>
              <a:rPr lang="de-AT" sz="1600" baseline="-25000" dirty="0">
                <a:latin typeface="Times New Roman" panose="02020603050405020304" pitchFamily="18" charset="0"/>
                <a:cs typeface="Times New Roman" panose="02020603050405020304" pitchFamily="18" charset="0"/>
              </a:rPr>
              <a:t>r </a:t>
            </a:r>
            <a:r>
              <a:rPr lang="de-AT" sz="1600" b="1" dirty="0">
                <a:latin typeface="Symbol" panose="05050102010706020507" pitchFamily="18" charset="2"/>
              </a:rPr>
              <a:t>	</a:t>
            </a:r>
            <a:r>
              <a:rPr lang="de-AT" sz="1600" dirty="0">
                <a:latin typeface="Symbol" panose="05050102010706020507" pitchFamily="18" charset="2"/>
              </a:rPr>
              <a:t>E</a:t>
            </a:r>
            <a:r>
              <a:rPr lang="de-AT" sz="1600" baseline="-25000" dirty="0">
                <a:latin typeface="Times New Roman" charset="0"/>
                <a:ea typeface="Times New Roman" charset="0"/>
                <a:cs typeface="Times New Roman" charset="0"/>
              </a:rPr>
              <a:t>d</a:t>
            </a:r>
            <a:r>
              <a:rPr lang="de-AT" sz="1600" dirty="0">
                <a:latin typeface="+mj-lt"/>
              </a:rPr>
              <a:t>	</a:t>
            </a:r>
            <a:r>
              <a:rPr lang="de-AT" sz="1400" dirty="0">
                <a:latin typeface="+mj-lt"/>
              </a:rPr>
              <a:t>	(kV/cm)</a:t>
            </a:r>
          </a:p>
          <a:p>
            <a:pPr defTabSz="1431925">
              <a:tabLst>
                <a:tab pos="1876425" algn="ctr"/>
                <a:tab pos="2874963" algn="ctr"/>
              </a:tabLst>
            </a:pPr>
            <a:endParaRPr lang="de-AT" sz="1400" baseline="30000" dirty="0">
              <a:latin typeface="+mj-lt"/>
            </a:endParaRPr>
          </a:p>
          <a:p>
            <a:pPr defTabSz="1431925">
              <a:tabLst>
                <a:tab pos="1876425" algn="ctr"/>
                <a:tab pos="2874963" algn="ctr"/>
              </a:tabLst>
            </a:pPr>
            <a:r>
              <a:rPr lang="de-AT" sz="1600" dirty="0"/>
              <a:t>Luft	rd. 1	15...30</a:t>
            </a:r>
          </a:p>
          <a:p>
            <a:pPr defTabSz="1431925">
              <a:tabLst>
                <a:tab pos="1876425" algn="ctr"/>
                <a:tab pos="2874963" algn="ctr"/>
              </a:tabLst>
            </a:pPr>
            <a:r>
              <a:rPr lang="de-AT" sz="1600" dirty="0"/>
              <a:t>Öl	rd. 3	120 ...230</a:t>
            </a:r>
            <a:br>
              <a:rPr lang="de-AT" sz="1600" dirty="0"/>
            </a:br>
            <a:r>
              <a:rPr lang="de-AT" sz="1600" dirty="0"/>
              <a:t>Papier	1...5	70...150</a:t>
            </a:r>
            <a:br>
              <a:rPr lang="de-AT" sz="1600" dirty="0"/>
            </a:br>
            <a:r>
              <a:rPr lang="de-AT" sz="1600" dirty="0"/>
              <a:t>Porzellan	5...7	200...300</a:t>
            </a:r>
          </a:p>
          <a:p>
            <a:pPr defTabSz="1431925">
              <a:tabLst>
                <a:tab pos="1876425" algn="ctr"/>
                <a:tab pos="2874963" algn="ctr"/>
              </a:tabLst>
            </a:pPr>
            <a:r>
              <a:rPr lang="de-AT" sz="1600" dirty="0"/>
              <a:t>Polyester	rd. 5	100...500</a:t>
            </a:r>
          </a:p>
          <a:p>
            <a:pPr defTabSz="1431925">
              <a:tabLst>
                <a:tab pos="1876425" algn="ctr"/>
                <a:tab pos="2874963" algn="ctr"/>
              </a:tabLst>
            </a:pPr>
            <a:r>
              <a:rPr lang="de-AT" sz="1600" dirty="0"/>
              <a:t>PVC	rd. 4,5	200...500</a:t>
            </a:r>
          </a:p>
          <a:p>
            <a:pPr defTabSz="1431925">
              <a:tabLst>
                <a:tab pos="1876425" algn="ctr"/>
                <a:tab pos="2874963" algn="ctr"/>
              </a:tabLst>
            </a:pPr>
            <a:r>
              <a:rPr lang="de-AT" sz="1600" dirty="0"/>
              <a:t>Wasser (</a:t>
            </a:r>
            <a:r>
              <a:rPr lang="de-AT" sz="1600" dirty="0" err="1"/>
              <a:t>dest</a:t>
            </a:r>
            <a:r>
              <a:rPr lang="de-AT" sz="1600" dirty="0"/>
              <a:t>)	rd. 80	650...700</a:t>
            </a:r>
          </a:p>
        </p:txBody>
      </p:sp>
      <p:cxnSp>
        <p:nvCxnSpPr>
          <p:cNvPr id="15" name="Gerader Verbinder 9">
            <a:extLst>
              <a:ext uri="{FF2B5EF4-FFF2-40B4-BE49-F238E27FC236}">
                <a16:creationId xmlns:a16="http://schemas.microsoft.com/office/drawing/2014/main" id="{BDD20F68-1F2E-4C84-A07D-30A6F3E51D3E}"/>
              </a:ext>
            </a:extLst>
          </p:cNvPr>
          <p:cNvCxnSpPr/>
          <p:nvPr/>
        </p:nvCxnSpPr>
        <p:spPr>
          <a:xfrm>
            <a:off x="7733846" y="4020918"/>
            <a:ext cx="3429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3">
            <a:extLst>
              <a:ext uri="{FF2B5EF4-FFF2-40B4-BE49-F238E27FC236}">
                <a16:creationId xmlns:a16="http://schemas.microsoft.com/office/drawing/2014/main" id="{AFBDBCCB-5ABE-4204-8475-DAF3A232ED0E}"/>
              </a:ext>
            </a:extLst>
          </p:cNvPr>
          <p:cNvCxnSpPr>
            <a:cxnSpLocks/>
          </p:cNvCxnSpPr>
          <p:nvPr/>
        </p:nvCxnSpPr>
        <p:spPr>
          <a:xfrm>
            <a:off x="9189667" y="3429000"/>
            <a:ext cx="0" cy="2451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4">
            <a:extLst>
              <a:ext uri="{FF2B5EF4-FFF2-40B4-BE49-F238E27FC236}">
                <a16:creationId xmlns:a16="http://schemas.microsoft.com/office/drawing/2014/main" id="{3771BF92-FD6B-49F1-AE25-23B6DCFA7AB5}"/>
              </a:ext>
            </a:extLst>
          </p:cNvPr>
          <p:cNvCxnSpPr>
            <a:cxnSpLocks/>
          </p:cNvCxnSpPr>
          <p:nvPr/>
        </p:nvCxnSpPr>
        <p:spPr>
          <a:xfrm>
            <a:off x="10212351" y="3429000"/>
            <a:ext cx="0" cy="2451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369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p:cNvPicPr>
            <a:picLocks noChangeAspect="1"/>
          </p:cNvPicPr>
          <p:nvPr/>
        </p:nvPicPr>
        <p:blipFill>
          <a:blip r:embed="rId2"/>
          <a:stretch>
            <a:fillRect/>
          </a:stretch>
        </p:blipFill>
        <p:spPr>
          <a:xfrm>
            <a:off x="114118" y="1602866"/>
            <a:ext cx="4320722" cy="4320722"/>
          </a:xfrm>
          <a:prstGeom prst="rect">
            <a:avLst/>
          </a:prstGeom>
        </p:spPr>
      </p:pic>
      <p:sp>
        <p:nvSpPr>
          <p:cNvPr id="6" name="Fußzeilenplatzhalter 5">
            <a:extLst>
              <a:ext uri="{FF2B5EF4-FFF2-40B4-BE49-F238E27FC236}">
                <a16:creationId xmlns:a16="http://schemas.microsoft.com/office/drawing/2014/main" id="{6EFFCB3A-14ED-4197-AFF1-A007529FF97A}"/>
              </a:ext>
            </a:extLst>
          </p:cNvPr>
          <p:cNvSpPr>
            <a:spLocks noGrp="1"/>
          </p:cNvSpPr>
          <p:nvPr>
            <p:ph type="ftr" sz="quarter" idx="11"/>
          </p:nvPr>
        </p:nvSpPr>
        <p:spPr>
          <a:xfrm>
            <a:off x="537029" y="6356350"/>
            <a:ext cx="7616371"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 Adolf E. Reinhart, 2021</a:t>
            </a:r>
          </a:p>
        </p:txBody>
      </p:sp>
      <p:sp>
        <p:nvSpPr>
          <p:cNvPr id="7" name="Foliennummernplatzhalter 6">
            <a:extLst>
              <a:ext uri="{FF2B5EF4-FFF2-40B4-BE49-F238E27FC236}">
                <a16:creationId xmlns:a16="http://schemas.microsoft.com/office/drawing/2014/main" id="{1DAC43AD-413F-4197-87F0-2DBC208FC6E8}"/>
              </a:ext>
            </a:extLst>
          </p:cNvPr>
          <p:cNvSpPr>
            <a:spLocks noGrp="1"/>
          </p:cNvSpPr>
          <p:nvPr>
            <p:ph type="sldNum" sz="quarter" idx="12"/>
          </p:nvPr>
        </p:nvSpPr>
        <p:spPr>
          <a:xfrm>
            <a:off x="8382000" y="6356350"/>
            <a:ext cx="3142344" cy="365125"/>
          </a:xfrm>
        </p:spPr>
        <p:txBody>
          <a:bodyPr/>
          <a:lstStyle/>
          <a:p>
            <a:r>
              <a:rPr lang="de-AT" dirty="0"/>
              <a:t>2. Elektrisches Feld, Folie </a:t>
            </a:r>
            <a:fld id="{7E725991-9698-40AD-BC4D-4702C78B2D3B}" type="slidenum">
              <a:rPr lang="de-AT"/>
              <a:pPr/>
              <a:t>9</a:t>
            </a:fld>
            <a:endParaRPr lang="de-AT" dirty="0"/>
          </a:p>
        </p:txBody>
      </p:sp>
      <p:cxnSp>
        <p:nvCxnSpPr>
          <p:cNvPr id="9" name="Gerader Verbinder 8">
            <a:extLst>
              <a:ext uri="{FF2B5EF4-FFF2-40B4-BE49-F238E27FC236}">
                <a16:creationId xmlns:a16="http://schemas.microsoft.com/office/drawing/2014/main" id="{61D60A5D-D282-44A9-9969-AC89D15942CA}"/>
              </a:ext>
            </a:extLst>
          </p:cNvPr>
          <p:cNvCxnSpPr/>
          <p:nvPr/>
        </p:nvCxnSpPr>
        <p:spPr>
          <a:xfrm>
            <a:off x="537029" y="6356350"/>
            <a:ext cx="10987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14C767D8-611B-4B6D-A580-9DAB8EE6FB8E}"/>
              </a:ext>
            </a:extLst>
          </p:cNvPr>
          <p:cNvCxnSpPr/>
          <p:nvPr/>
        </p:nvCxnSpPr>
        <p:spPr>
          <a:xfrm>
            <a:off x="537029" y="602890"/>
            <a:ext cx="109873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Fußzeilenplatzhalter 5">
            <a:extLst>
              <a:ext uri="{FF2B5EF4-FFF2-40B4-BE49-F238E27FC236}">
                <a16:creationId xmlns:a16="http://schemas.microsoft.com/office/drawing/2014/main" id="{3CC5C4F4-2EE0-465C-9454-5B51991EA426}"/>
              </a:ext>
            </a:extLst>
          </p:cNvPr>
          <p:cNvSpPr txBox="1">
            <a:spLocks/>
          </p:cNvSpPr>
          <p:nvPr/>
        </p:nvSpPr>
        <p:spPr>
          <a:xfrm>
            <a:off x="667657" y="254506"/>
            <a:ext cx="10856686"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tab pos="10668000" algn="r"/>
              </a:tabLst>
              <a:defRPr/>
            </a:pPr>
            <a:r>
              <a:rPr kumimoji="0" lang="de-AT"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Studien- &amp; Technologie Transfer Zentrum Weiz	Grundlagen der Elektrotechnik / Elektrotechnik 1</a:t>
            </a:r>
          </a:p>
        </p:txBody>
      </p:sp>
      <p:sp>
        <p:nvSpPr>
          <p:cNvPr id="8" name="Untertitel 2">
            <a:extLst>
              <a:ext uri="{FF2B5EF4-FFF2-40B4-BE49-F238E27FC236}">
                <a16:creationId xmlns:a16="http://schemas.microsoft.com/office/drawing/2014/main" id="{26AD04E4-A4BF-4BA0-8289-BFD4ACAC78FB}"/>
              </a:ext>
            </a:extLst>
          </p:cNvPr>
          <p:cNvSpPr txBox="1">
            <a:spLocks/>
          </p:cNvSpPr>
          <p:nvPr/>
        </p:nvSpPr>
        <p:spPr>
          <a:xfrm>
            <a:off x="537029" y="762002"/>
            <a:ext cx="10987314" cy="68175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Elektrische Felder spezieller Anordnungen</a:t>
            </a:r>
            <a:r>
              <a:rPr kumimoji="0" lang="de-AT" sz="2800" b="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de-AT"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punktförmige Ladung</a:t>
            </a:r>
          </a:p>
        </p:txBody>
      </p:sp>
      <p:sp>
        <p:nvSpPr>
          <p:cNvPr id="10" name="Rechteck 9">
            <a:extLst>
              <a:ext uri="{FF2B5EF4-FFF2-40B4-BE49-F238E27FC236}">
                <a16:creationId xmlns:a16="http://schemas.microsoft.com/office/drawing/2014/main" id="{54DF53A2-5C04-4EBB-8F14-CEA9B2C7399D}"/>
              </a:ext>
            </a:extLst>
          </p:cNvPr>
          <p:cNvSpPr/>
          <p:nvPr/>
        </p:nvSpPr>
        <p:spPr>
          <a:xfrm>
            <a:off x="4331970" y="1443755"/>
            <a:ext cx="7192373" cy="4801314"/>
          </a:xfrm>
          <a:prstGeom prst="rect">
            <a:avLst/>
          </a:prstGeom>
        </p:spPr>
        <p:txBody>
          <a:bodyPr wrap="square">
            <a:spAutoFit/>
          </a:bodyPr>
          <a:lstStyle/>
          <a:p>
            <a:pPr marL="342900" indent="-342900" defTabSz="1031875">
              <a:buFontTx/>
              <a:buChar char="-"/>
            </a:pPr>
            <a:r>
              <a:rPr lang="de-AT" dirty="0">
                <a:latin typeface="Times New Roman" panose="02020603050405020304" pitchFamily="18" charset="0"/>
                <a:cs typeface="Times New Roman" panose="02020603050405020304" pitchFamily="18" charset="0"/>
              </a:rPr>
              <a:t>Mit den angegebenen Zusammenhängen ergibt sich für das Feld eines geladenen punktförmigen Körpers </a:t>
            </a:r>
          </a:p>
          <a:p>
            <a:pPr defTabSz="1031875"/>
            <a:endParaRPr lang="de-AT" sz="600" dirty="0">
              <a:latin typeface="Times New Roman" panose="02020603050405020304" pitchFamily="18" charset="0"/>
              <a:cs typeface="Times New Roman" panose="02020603050405020304" pitchFamily="18" charset="0"/>
            </a:endParaRPr>
          </a:p>
          <a:p>
            <a:pPr marL="407988" indent="-407988" defTabSz="1031875"/>
            <a:r>
              <a:rPr lang="de-AT" dirty="0">
                <a:latin typeface="Times New Roman" panose="02020603050405020304" pitchFamily="18" charset="0"/>
                <a:cs typeface="Times New Roman" panose="02020603050405020304" pitchFamily="18" charset="0"/>
              </a:rPr>
              <a:t>		=&gt; D=Q/(4</a:t>
            </a:r>
            <a:r>
              <a:rPr lang="de-AT" dirty="0">
                <a:latin typeface="Symbol" charset="2"/>
                <a:ea typeface="Symbol" charset="2"/>
                <a:cs typeface="Symbol" charset="2"/>
              </a:rPr>
              <a:t>p</a:t>
            </a:r>
            <a:r>
              <a:rPr lang="de-AT" dirty="0">
                <a:latin typeface="Times New Roman" panose="02020603050405020304" pitchFamily="18" charset="0"/>
                <a:cs typeface="Times New Roman" panose="02020603050405020304" pitchFamily="18" charset="0"/>
              </a:rPr>
              <a:t>r</a:t>
            </a:r>
            <a:r>
              <a:rPr lang="de-AT" baseline="30000" dirty="0">
                <a:latin typeface="Times New Roman" panose="02020603050405020304" pitchFamily="18" charset="0"/>
                <a:cs typeface="Times New Roman" panose="02020603050405020304" pitchFamily="18" charset="0"/>
              </a:rPr>
              <a:t>2</a:t>
            </a:r>
            <a:r>
              <a:rPr lang="de-AT" dirty="0">
                <a:latin typeface="Times New Roman" panose="02020603050405020304" pitchFamily="18" charset="0"/>
                <a:cs typeface="Times New Roman" panose="02020603050405020304" pitchFamily="18" charset="0"/>
              </a:rPr>
              <a:t>) 	sowie	E=D/</a:t>
            </a:r>
            <a:r>
              <a:rPr lang="de-AT" dirty="0" err="1">
                <a:latin typeface="Symbol" charset="2"/>
                <a:ea typeface="Symbol" charset="2"/>
                <a:cs typeface="Symbol" charset="2"/>
              </a:rPr>
              <a:t>e</a:t>
            </a:r>
            <a:r>
              <a:rPr lang="de-AT" dirty="0">
                <a:latin typeface="Times New Roman" panose="02020603050405020304" pitchFamily="18" charset="0"/>
                <a:cs typeface="Times New Roman" panose="02020603050405020304" pitchFamily="18" charset="0"/>
              </a:rPr>
              <a:t>=Q/(4</a:t>
            </a:r>
            <a:r>
              <a:rPr lang="de-AT" dirty="0">
                <a:latin typeface="Symbol" charset="2"/>
                <a:ea typeface="Symbol" charset="2"/>
                <a:cs typeface="Symbol" charset="2"/>
              </a:rPr>
              <a:t>pe</a:t>
            </a:r>
            <a:r>
              <a:rPr lang="de-AT" dirty="0">
                <a:latin typeface="Times New Roman" panose="02020603050405020304" pitchFamily="18" charset="0"/>
                <a:cs typeface="Times New Roman" panose="02020603050405020304" pitchFamily="18" charset="0"/>
              </a:rPr>
              <a:t>r</a:t>
            </a:r>
            <a:r>
              <a:rPr lang="de-AT" baseline="30000" dirty="0">
                <a:latin typeface="Times New Roman" panose="02020603050405020304" pitchFamily="18" charset="0"/>
                <a:cs typeface="Times New Roman" panose="02020603050405020304" pitchFamily="18" charset="0"/>
              </a:rPr>
              <a:t>2</a:t>
            </a:r>
            <a:r>
              <a:rPr lang="de-AT" dirty="0">
                <a:latin typeface="Times New Roman" panose="02020603050405020304" pitchFamily="18" charset="0"/>
                <a:cs typeface="Times New Roman" panose="02020603050405020304" pitchFamily="18" charset="0"/>
              </a:rPr>
              <a:t>)</a:t>
            </a:r>
          </a:p>
          <a:p>
            <a:pPr marL="407988" indent="-407988" defTabSz="1031875"/>
            <a:endParaRPr lang="de-AT" sz="600" dirty="0">
              <a:latin typeface="Times New Roman" panose="02020603050405020304" pitchFamily="18" charset="0"/>
              <a:cs typeface="Times New Roman" panose="02020603050405020304" pitchFamily="18" charset="0"/>
            </a:endParaRPr>
          </a:p>
          <a:p>
            <a:pPr marL="407988" indent="-407988" defTabSz="1031875"/>
            <a:r>
              <a:rPr lang="de-AT" dirty="0">
                <a:latin typeface="Times New Roman" panose="02020603050405020304" pitchFamily="18" charset="0"/>
                <a:cs typeface="Times New Roman" panose="02020603050405020304" pitchFamily="18" charset="0"/>
              </a:rPr>
              <a:t>		mit </a:t>
            </a:r>
            <a:r>
              <a:rPr lang="de-AT" dirty="0" err="1">
                <a:latin typeface="Times New Roman" panose="02020603050405020304" pitchFamily="18" charset="0"/>
                <a:cs typeface="Times New Roman" panose="02020603050405020304" pitchFamily="18" charset="0"/>
              </a:rPr>
              <a:t>r</a:t>
            </a:r>
            <a:r>
              <a:rPr lang="de-AT" dirty="0">
                <a:latin typeface="Times New Roman" panose="02020603050405020304" pitchFamily="18" charset="0"/>
                <a:cs typeface="Times New Roman" panose="02020603050405020304" pitchFamily="18" charset="0"/>
              </a:rPr>
              <a:t> ... Radialabstand zum Zentrum der Ladung(</a:t>
            </a:r>
            <a:r>
              <a:rPr lang="de-AT" dirty="0" err="1">
                <a:latin typeface="Times New Roman" panose="02020603050405020304" pitchFamily="18" charset="0"/>
                <a:cs typeface="Times New Roman" panose="02020603050405020304" pitchFamily="18" charset="0"/>
              </a:rPr>
              <a:t>sverteilung</a:t>
            </a:r>
            <a:r>
              <a:rPr lang="de-AT" dirty="0">
                <a:latin typeface="Times New Roman" panose="02020603050405020304" pitchFamily="18" charset="0"/>
                <a:cs typeface="Times New Roman" panose="02020603050405020304" pitchFamily="18" charset="0"/>
              </a:rPr>
              <a:t>);</a:t>
            </a:r>
            <a:br>
              <a:rPr lang="de-AT" dirty="0">
                <a:latin typeface="Times New Roman" panose="02020603050405020304" pitchFamily="18" charset="0"/>
                <a:cs typeface="Times New Roman" panose="02020603050405020304" pitchFamily="18" charset="0"/>
              </a:rPr>
            </a:br>
            <a:br>
              <a:rPr lang="de-AT" dirty="0">
                <a:latin typeface="Times New Roman" panose="02020603050405020304" pitchFamily="18" charset="0"/>
                <a:cs typeface="Times New Roman" panose="02020603050405020304" pitchFamily="18" charset="0"/>
              </a:rPr>
            </a:br>
            <a:endParaRPr lang="de-AT" sz="600" dirty="0">
              <a:latin typeface="Times New Roman" panose="02020603050405020304" pitchFamily="18" charset="0"/>
              <a:cs typeface="Times New Roman" panose="02020603050405020304" pitchFamily="18" charset="0"/>
            </a:endParaRPr>
          </a:p>
          <a:p>
            <a:pPr marL="407988" indent="-407988" defTabSz="1031875">
              <a:buFontTx/>
              <a:buChar char="-"/>
            </a:pPr>
            <a:r>
              <a:rPr lang="de-AT" dirty="0">
                <a:latin typeface="Times New Roman" panose="02020603050405020304" pitchFamily="18" charset="0"/>
                <a:cs typeface="Times New Roman" panose="02020603050405020304" pitchFamily="18" charset="0"/>
              </a:rPr>
              <a:t>Links ist also das elektrische Feld auf der grünen Kugel (1) viermal so groß wie jenes auf der blauen (2), auf den beiden Kugeln jeweils ist die Feldstärke an allen Punkten gleich groß, bei den Kugeln handelt es sich um „Äquipotentialflächen“, sie sind Flächen jeweils gleichen elektrischen Potentials </a:t>
            </a:r>
            <a:r>
              <a:rPr lang="de-AT" dirty="0">
                <a:latin typeface="Symbol" charset="2"/>
                <a:ea typeface="Symbol" charset="2"/>
                <a:cs typeface="Symbol" charset="2"/>
              </a:rPr>
              <a:t>j</a:t>
            </a:r>
            <a:r>
              <a:rPr lang="de-AT" dirty="0">
                <a:latin typeface="Times New Roman" panose="02020603050405020304" pitchFamily="18" charset="0"/>
                <a:cs typeface="Times New Roman" panose="02020603050405020304" pitchFamily="18" charset="0"/>
              </a:rPr>
              <a:t> (mit Einheit Volt);</a:t>
            </a:r>
          </a:p>
          <a:p>
            <a:pPr marL="407988" indent="-407988" defTabSz="1031875">
              <a:buFontTx/>
              <a:buChar char="-"/>
            </a:pPr>
            <a:r>
              <a:rPr lang="de-AT" dirty="0">
                <a:latin typeface="Times New Roman" panose="02020603050405020304" pitchFamily="18" charset="0"/>
                <a:cs typeface="Times New Roman" panose="02020603050405020304" pitchFamily="18" charset="0"/>
              </a:rPr>
              <a:t>Zwischen den Kugeln herrscht eine „Potentialdifferenz“ (</a:t>
            </a:r>
            <a:r>
              <a:rPr lang="de-AT" dirty="0">
                <a:latin typeface="Symbol" charset="2"/>
                <a:ea typeface="Symbol" charset="2"/>
                <a:cs typeface="Symbol" charset="2"/>
              </a:rPr>
              <a:t>j</a:t>
            </a:r>
            <a:r>
              <a:rPr lang="de-AT" baseline="-25000" dirty="0">
                <a:latin typeface="Times New Roman" panose="02020603050405020304" pitchFamily="18" charset="0"/>
                <a:cs typeface="Times New Roman" panose="02020603050405020304" pitchFamily="18" charset="0"/>
              </a:rPr>
              <a:t>1</a:t>
            </a:r>
            <a:r>
              <a:rPr lang="de-AT" dirty="0">
                <a:latin typeface="Times New Roman" panose="02020603050405020304" pitchFamily="18" charset="0"/>
                <a:cs typeface="Times New Roman" panose="02020603050405020304" pitchFamily="18" charset="0"/>
              </a:rPr>
              <a:t>-</a:t>
            </a:r>
            <a:r>
              <a:rPr lang="de-AT" dirty="0">
                <a:latin typeface="Symbol" charset="2"/>
                <a:ea typeface="Symbol" charset="2"/>
                <a:cs typeface="Symbol" charset="2"/>
              </a:rPr>
              <a:t>j</a:t>
            </a:r>
            <a:r>
              <a:rPr lang="de-AT" baseline="-25000" dirty="0">
                <a:latin typeface="Times New Roman" panose="02020603050405020304" pitchFamily="18" charset="0"/>
                <a:cs typeface="Times New Roman" panose="02020603050405020304" pitchFamily="18" charset="0"/>
              </a:rPr>
              <a:t>2</a:t>
            </a:r>
            <a:r>
              <a:rPr lang="de-AT" dirty="0">
                <a:latin typeface="Times New Roman" panose="02020603050405020304" pitchFamily="18" charset="0"/>
                <a:cs typeface="Times New Roman" panose="02020603050405020304" pitchFamily="18" charset="0"/>
              </a:rPr>
              <a:t>) im elektrischen Feld, entsprechend der „Höhendifferenz“ im Schwerefeld, diese Potentialdifferenz heißt „elektrische Spannung“ (U</a:t>
            </a:r>
            <a:r>
              <a:rPr lang="de-AT" baseline="-25000" dirty="0">
                <a:latin typeface="Times New Roman" panose="02020603050405020304" pitchFamily="18" charset="0"/>
                <a:cs typeface="Times New Roman" panose="02020603050405020304" pitchFamily="18" charset="0"/>
              </a:rPr>
              <a:t>12</a:t>
            </a:r>
            <a:r>
              <a:rPr lang="de-AT" dirty="0">
                <a:latin typeface="Times New Roman" panose="02020603050405020304" pitchFamily="18" charset="0"/>
                <a:cs typeface="Times New Roman" panose="02020603050405020304" pitchFamily="18" charset="0"/>
              </a:rPr>
              <a:t>=</a:t>
            </a:r>
            <a:r>
              <a:rPr lang="de-AT" dirty="0">
                <a:latin typeface="Symbol" charset="2"/>
                <a:ea typeface="Symbol" charset="2"/>
                <a:cs typeface="Symbol" charset="2"/>
              </a:rPr>
              <a:t>j</a:t>
            </a:r>
            <a:r>
              <a:rPr lang="de-AT" baseline="-25000" dirty="0">
                <a:latin typeface="Times New Roman" panose="02020603050405020304" pitchFamily="18" charset="0"/>
                <a:cs typeface="Times New Roman" panose="02020603050405020304" pitchFamily="18" charset="0"/>
              </a:rPr>
              <a:t>1</a:t>
            </a:r>
            <a:r>
              <a:rPr lang="de-AT" dirty="0">
                <a:latin typeface="Times New Roman" panose="02020603050405020304" pitchFamily="18" charset="0"/>
                <a:cs typeface="Times New Roman" panose="02020603050405020304" pitchFamily="18" charset="0"/>
              </a:rPr>
              <a:t>-</a:t>
            </a:r>
            <a:r>
              <a:rPr lang="de-AT" dirty="0">
                <a:latin typeface="Symbol" charset="2"/>
                <a:ea typeface="Symbol" charset="2"/>
                <a:cs typeface="Symbol" charset="2"/>
              </a:rPr>
              <a:t>j</a:t>
            </a:r>
            <a:r>
              <a:rPr lang="de-AT" baseline="-25000" dirty="0">
                <a:latin typeface="Times New Roman" panose="02020603050405020304" pitchFamily="18" charset="0"/>
                <a:cs typeface="Times New Roman" panose="02020603050405020304" pitchFamily="18" charset="0"/>
              </a:rPr>
              <a:t>2</a:t>
            </a:r>
            <a:r>
              <a:rPr lang="de-AT" dirty="0">
                <a:latin typeface="Times New Roman" panose="02020603050405020304" pitchFamily="18" charset="0"/>
                <a:cs typeface="Times New Roman" panose="02020603050405020304" pitchFamily="18" charset="0"/>
              </a:rPr>
              <a:t>);</a:t>
            </a:r>
          </a:p>
          <a:p>
            <a:pPr marL="407988" indent="-407988" defTabSz="1031875">
              <a:buFontTx/>
              <a:buChar char="-"/>
            </a:pPr>
            <a:r>
              <a:rPr lang="de-AT" dirty="0">
                <a:latin typeface="Times New Roman" panose="02020603050405020304" pitchFamily="18" charset="0"/>
                <a:cs typeface="Times New Roman" panose="02020603050405020304" pitchFamily="18" charset="0"/>
              </a:rPr>
              <a:t>Der Zuwachs an potentieller Energie (W) beträgt </a:t>
            </a:r>
            <a:br>
              <a:rPr lang="de-AT" dirty="0">
                <a:latin typeface="Times New Roman" panose="02020603050405020304" pitchFamily="18" charset="0"/>
                <a:cs typeface="Times New Roman" panose="02020603050405020304" pitchFamily="18" charset="0"/>
              </a:rPr>
            </a:br>
            <a:r>
              <a:rPr lang="de-AT" dirty="0">
                <a:latin typeface="Times New Roman" panose="02020603050405020304" pitchFamily="18" charset="0"/>
                <a:cs typeface="Times New Roman" panose="02020603050405020304" pitchFamily="18" charset="0"/>
              </a:rPr>
              <a:t>=&gt; beim (geringfügigen) Heben einer Masse im Schwerefeld m*g*</a:t>
            </a:r>
            <a:r>
              <a:rPr lang="de-AT" dirty="0" err="1">
                <a:latin typeface="Symbol" charset="2"/>
                <a:ea typeface="Symbol" charset="2"/>
                <a:cs typeface="Symbol" charset="2"/>
              </a:rPr>
              <a:t>D</a:t>
            </a:r>
            <a:r>
              <a:rPr lang="de-AT" dirty="0" err="1">
                <a:latin typeface="Times New Roman" panose="02020603050405020304" pitchFamily="18" charset="0"/>
                <a:cs typeface="Times New Roman" panose="02020603050405020304" pitchFamily="18" charset="0"/>
              </a:rPr>
              <a:t>h</a:t>
            </a:r>
            <a:r>
              <a:rPr lang="de-AT" dirty="0">
                <a:latin typeface="Times New Roman" panose="02020603050405020304" pitchFamily="18" charset="0"/>
                <a:cs typeface="Times New Roman" panose="02020603050405020304" pitchFamily="18" charset="0"/>
              </a:rPr>
              <a:t>,    =&gt; beim (geringfügigen) Verschieben einer Ladung Q*E*</a:t>
            </a:r>
            <a:r>
              <a:rPr lang="de-AT" dirty="0" err="1">
                <a:latin typeface="Symbol" charset="2"/>
                <a:ea typeface="Symbol" charset="2"/>
                <a:cs typeface="Symbol" charset="2"/>
              </a:rPr>
              <a:t>D</a:t>
            </a:r>
            <a:r>
              <a:rPr lang="de-AT" dirty="0" err="1">
                <a:latin typeface="Times New Roman" panose="02020603050405020304" pitchFamily="18" charset="0"/>
                <a:cs typeface="Times New Roman" panose="02020603050405020304" pitchFamily="18" charset="0"/>
              </a:rPr>
              <a:t>r</a:t>
            </a:r>
            <a:r>
              <a:rPr lang="de-AT" dirty="0">
                <a:latin typeface="Times New Roman" panose="02020603050405020304" pitchFamily="18" charset="0"/>
                <a:cs typeface="Times New Roman" panose="02020603050405020304" pitchFamily="18" charset="0"/>
              </a:rPr>
              <a:t>=Q*U;</a:t>
            </a:r>
          </a:p>
        </p:txBody>
      </p:sp>
    </p:spTree>
    <p:extLst>
      <p:ext uri="{BB962C8B-B14F-4D97-AF65-F5344CB8AC3E}">
        <p14:creationId xmlns:p14="http://schemas.microsoft.com/office/powerpoint/2010/main" val="5270718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2388</Words>
  <Application>Microsoft Office PowerPoint</Application>
  <PresentationFormat>Breitbild</PresentationFormat>
  <Paragraphs>157</Paragraphs>
  <Slides>18</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18</vt:i4>
      </vt:variant>
    </vt:vector>
  </HeadingPairs>
  <TitlesOfParts>
    <vt:vector size="26" baseType="lpstr">
      <vt:lpstr>Arial</vt:lpstr>
      <vt:lpstr>Calibri</vt:lpstr>
      <vt:lpstr>Calibri Light</vt:lpstr>
      <vt:lpstr>Cambria Math</vt:lpstr>
      <vt:lpstr>symbol</vt:lpstr>
      <vt:lpstr>symbol</vt:lpstr>
      <vt:lpstr>Times New Roman</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adipaps</dc:creator>
  <cp:lastModifiedBy>adolf reinhart</cp:lastModifiedBy>
  <cp:revision>293</cp:revision>
  <cp:lastPrinted>2018-06-13T23:14:17Z</cp:lastPrinted>
  <dcterms:created xsi:type="dcterms:W3CDTF">2018-03-02T17:40:20Z</dcterms:created>
  <dcterms:modified xsi:type="dcterms:W3CDTF">2021-07-12T10:23:23Z</dcterms:modified>
</cp:coreProperties>
</file>