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21" r:id="rId3"/>
    <p:sldId id="262" r:id="rId4"/>
    <p:sldId id="278" r:id="rId5"/>
    <p:sldId id="274" r:id="rId6"/>
    <p:sldId id="279" r:id="rId7"/>
    <p:sldId id="280" r:id="rId8"/>
    <p:sldId id="281" r:id="rId9"/>
    <p:sldId id="318" r:id="rId10"/>
    <p:sldId id="319" r:id="rId11"/>
    <p:sldId id="296" r:id="rId12"/>
    <p:sldId id="320" r:id="rId13"/>
    <p:sldId id="261" r:id="rId14"/>
    <p:sldId id="285" r:id="rId15"/>
    <p:sldId id="291" r:id="rId16"/>
    <p:sldId id="294" r:id="rId17"/>
    <p:sldId id="293" r:id="rId18"/>
    <p:sldId id="300" r:id="rId19"/>
    <p:sldId id="299" r:id="rId20"/>
    <p:sldId id="302" r:id="rId21"/>
    <p:sldId id="322" r:id="rId22"/>
    <p:sldId id="303" r:id="rId23"/>
    <p:sldId id="307" r:id="rId24"/>
    <p:sldId id="317" r:id="rId25"/>
  </p:sldIdLst>
  <p:sldSz cx="9144000" cy="6858000" type="screen4x3"/>
  <p:notesSz cx="6934200" cy="92202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ia Martini" initials="TM" lastIdx="6" clrIdx="0"/>
  <p:cmAuthor id="1" name="Megan.Begley" initials="M" lastIdx="1" clrIdx="1"/>
  <p:cmAuthor id="2" name="Susan.Reschke" initials="SR" lastIdx="2" clrIdx="2"/>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9" autoAdjust="0"/>
    <p:restoredTop sz="88378" autoAdjust="0"/>
  </p:normalViewPr>
  <p:slideViewPr>
    <p:cSldViewPr>
      <p:cViewPr>
        <p:scale>
          <a:sx n="100" d="100"/>
          <a:sy n="100" d="100"/>
        </p:scale>
        <p:origin x="-1248" y="-4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3" d="100"/>
        <a:sy n="43" d="100"/>
      </p:scale>
      <p:origin x="0" y="0"/>
    </p:cViewPr>
  </p:sorterViewPr>
  <p:notesViewPr>
    <p:cSldViewPr>
      <p:cViewPr varScale="1">
        <p:scale>
          <a:sx n="54" d="100"/>
          <a:sy n="54" d="100"/>
        </p:scale>
        <p:origin x="-2484" y="-84"/>
      </p:cViewPr>
      <p:guideLst>
        <p:guide orient="horz" pos="2904"/>
        <p:guide pos="2184"/>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2309" tIns="46154" rIns="92309" bIns="46154" rtlCol="0"/>
          <a:lstStyle>
            <a:lvl1pPr algn="l" fontAlgn="auto">
              <a:spcBef>
                <a:spcPts val="0"/>
              </a:spcBef>
              <a:spcAft>
                <a:spcPts val="0"/>
              </a:spcAft>
              <a:defRPr sz="1200">
                <a:latin typeface="Arial" pitchFamily="34" charset="0"/>
                <a:cs typeface="+mn-cs"/>
              </a:defRPr>
            </a:lvl1pPr>
          </a:lstStyle>
          <a:p>
            <a:pPr>
              <a:defRPr/>
            </a:pPr>
            <a:endParaRPr lang="en-US" dirty="0"/>
          </a:p>
        </p:txBody>
      </p:sp>
      <p:sp>
        <p:nvSpPr>
          <p:cNvPr id="3" name="Date Placeholder 2"/>
          <p:cNvSpPr>
            <a:spLocks noGrp="1"/>
          </p:cNvSpPr>
          <p:nvPr>
            <p:ph type="dt" idx="1"/>
          </p:nvPr>
        </p:nvSpPr>
        <p:spPr>
          <a:xfrm>
            <a:off x="3927775" y="0"/>
            <a:ext cx="3004820" cy="461010"/>
          </a:xfrm>
          <a:prstGeom prst="rect">
            <a:avLst/>
          </a:prstGeom>
        </p:spPr>
        <p:txBody>
          <a:bodyPr vert="horz" lIns="92309" tIns="46154" rIns="92309" bIns="46154" rtlCol="0"/>
          <a:lstStyle>
            <a:lvl1pPr algn="r" fontAlgn="auto">
              <a:spcBef>
                <a:spcPts val="0"/>
              </a:spcBef>
              <a:spcAft>
                <a:spcPts val="0"/>
              </a:spcAft>
              <a:defRPr sz="1200">
                <a:latin typeface="Arial" pitchFamily="34" charset="0"/>
                <a:cs typeface="+mn-cs"/>
              </a:defRPr>
            </a:lvl1pPr>
          </a:lstStyle>
          <a:p>
            <a:pPr>
              <a:defRPr/>
            </a:pPr>
            <a:fld id="{3AC6BAEC-BCB1-4D7E-A2C5-9AF740F7365E}" type="datetimeFigureOut">
              <a:rPr lang="en-US" smtClean="0"/>
              <a:pPr>
                <a:defRPr/>
              </a:pPr>
              <a:t>1/7/2010</a:t>
            </a:fld>
            <a:endParaRPr lang="en-US" dirty="0"/>
          </a:p>
        </p:txBody>
      </p:sp>
      <p:sp>
        <p:nvSpPr>
          <p:cNvPr id="4" name="Slide Image Placeholder 3"/>
          <p:cNvSpPr>
            <a:spLocks noGrp="1" noRot="1" noChangeAspect="1"/>
          </p:cNvSpPr>
          <p:nvPr>
            <p:ph type="sldImg" idx="2"/>
          </p:nvPr>
        </p:nvSpPr>
        <p:spPr>
          <a:xfrm>
            <a:off x="1162050" y="692150"/>
            <a:ext cx="4610100" cy="3457575"/>
          </a:xfrm>
          <a:prstGeom prst="rect">
            <a:avLst/>
          </a:prstGeom>
          <a:noFill/>
          <a:ln w="12700">
            <a:solidFill>
              <a:prstClr val="black"/>
            </a:solidFill>
          </a:ln>
        </p:spPr>
        <p:txBody>
          <a:bodyPr vert="horz" lIns="92309" tIns="46154" rIns="92309" bIns="46154" rtlCol="0" anchor="ctr"/>
          <a:lstStyle/>
          <a:p>
            <a:pPr lvl="0"/>
            <a:endParaRPr lang="en-US" noProof="0" dirty="0"/>
          </a:p>
        </p:txBody>
      </p:sp>
      <p:sp>
        <p:nvSpPr>
          <p:cNvPr id="5" name="Notes Placeholder 4"/>
          <p:cNvSpPr>
            <a:spLocks noGrp="1"/>
          </p:cNvSpPr>
          <p:nvPr>
            <p:ph type="body" sz="quarter" idx="3"/>
          </p:nvPr>
        </p:nvSpPr>
        <p:spPr>
          <a:xfrm>
            <a:off x="693420" y="4379595"/>
            <a:ext cx="5547360" cy="4149090"/>
          </a:xfrm>
          <a:prstGeom prst="rect">
            <a:avLst/>
          </a:prstGeom>
        </p:spPr>
        <p:txBody>
          <a:bodyPr vert="horz" lIns="92309" tIns="46154" rIns="92309" bIns="46154"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6" name="Footer Placeholder 5"/>
          <p:cNvSpPr>
            <a:spLocks noGrp="1"/>
          </p:cNvSpPr>
          <p:nvPr>
            <p:ph type="ftr" sz="quarter" idx="4"/>
          </p:nvPr>
        </p:nvSpPr>
        <p:spPr>
          <a:xfrm>
            <a:off x="0" y="8757590"/>
            <a:ext cx="3004820" cy="461010"/>
          </a:xfrm>
          <a:prstGeom prst="rect">
            <a:avLst/>
          </a:prstGeom>
        </p:spPr>
        <p:txBody>
          <a:bodyPr vert="horz" lIns="92309" tIns="46154" rIns="92309" bIns="46154" rtlCol="0" anchor="b"/>
          <a:lstStyle>
            <a:lvl1pPr algn="l" fontAlgn="auto">
              <a:spcBef>
                <a:spcPts val="0"/>
              </a:spcBef>
              <a:spcAft>
                <a:spcPts val="0"/>
              </a:spcAft>
              <a:defRPr sz="1200">
                <a:latin typeface="Arial" pitchFamily="34" charset="0"/>
                <a:cs typeface="+mn-cs"/>
              </a:defRPr>
            </a:lvl1pPr>
          </a:lstStyle>
          <a:p>
            <a:pPr>
              <a:defRPr/>
            </a:pPr>
            <a:endParaRPr lang="en-US" dirty="0"/>
          </a:p>
        </p:txBody>
      </p:sp>
      <p:sp>
        <p:nvSpPr>
          <p:cNvPr id="7" name="Slide Number Placeholder 6"/>
          <p:cNvSpPr>
            <a:spLocks noGrp="1"/>
          </p:cNvSpPr>
          <p:nvPr>
            <p:ph type="sldNum" sz="quarter" idx="5"/>
          </p:nvPr>
        </p:nvSpPr>
        <p:spPr>
          <a:xfrm>
            <a:off x="3927775" y="8757590"/>
            <a:ext cx="3004820" cy="461010"/>
          </a:xfrm>
          <a:prstGeom prst="rect">
            <a:avLst/>
          </a:prstGeom>
        </p:spPr>
        <p:txBody>
          <a:bodyPr vert="horz" lIns="92309" tIns="46154" rIns="92309" bIns="46154" rtlCol="0" anchor="b"/>
          <a:lstStyle>
            <a:lvl1pPr algn="r" fontAlgn="auto">
              <a:spcBef>
                <a:spcPts val="0"/>
              </a:spcBef>
              <a:spcAft>
                <a:spcPts val="0"/>
              </a:spcAft>
              <a:defRPr sz="1200">
                <a:latin typeface="Arial" pitchFamily="34" charset="0"/>
                <a:cs typeface="+mn-cs"/>
              </a:defRPr>
            </a:lvl1pPr>
          </a:lstStyle>
          <a:p>
            <a:pPr>
              <a:defRPr/>
            </a:pPr>
            <a:fld id="{54A8FE75-470C-4C0F-B17F-19E098C7C13C}" type="slidenum">
              <a:rPr lang="en-US" smtClean="0"/>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pPr>
              <a:defRPr/>
            </a:pPr>
            <a:fld id="{54A8FE75-470C-4C0F-B17F-19E098C7C13C}"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4A8FE75-470C-4C0F-B17F-19E098C7C13C}" type="slidenum">
              <a:rPr lang="en-US" smtClean="0"/>
              <a:pPr>
                <a:defRPr/>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4A8FE75-470C-4C0F-B17F-19E098C7C13C}" type="slidenum">
              <a:rPr lang="en-US" smtClean="0"/>
              <a:pPr>
                <a:defRPr/>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624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294B7DA-09E0-4D72-93D4-395D9225035B}" type="slidenum">
              <a:rPr lang="en-US" smtClean="0"/>
              <a:pPr fontAlgn="base">
                <a:spcBef>
                  <a:spcPct val="0"/>
                </a:spcBef>
                <a:spcAft>
                  <a:spcPct val="0"/>
                </a:spcAft>
                <a:defRPr/>
              </a:pPr>
              <a:t>13</a:t>
            </a:fld>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634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634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1D83A72-9654-435F-9390-EC1128C75B53}" type="slidenum">
              <a:rPr lang="en-US" smtClean="0"/>
              <a:pPr fontAlgn="base">
                <a:spcBef>
                  <a:spcPct val="0"/>
                </a:spcBef>
                <a:spcAft>
                  <a:spcPct val="0"/>
                </a:spcAft>
                <a:defRPr/>
              </a:pPr>
              <a:t>14</a:t>
            </a:fld>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645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645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C594A2-2385-47CD-99A0-13F403FF2771}" type="slidenum">
              <a:rPr lang="en-US" smtClean="0"/>
              <a:pPr fontAlgn="base">
                <a:spcBef>
                  <a:spcPct val="0"/>
                </a:spcBef>
                <a:spcAft>
                  <a:spcPct val="0"/>
                </a:spcAft>
                <a:defRPr/>
              </a:pPr>
              <a:t>15</a:t>
            </a:fld>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b="1" dirty="0" smtClean="0"/>
          </a:p>
        </p:txBody>
      </p:sp>
      <p:sp>
        <p:nvSpPr>
          <p:cNvPr id="655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37E2A0A-201D-4067-8F1B-C8BADC4E8BFD}" type="slidenum">
              <a:rPr lang="en-US" smtClean="0"/>
              <a:pPr fontAlgn="base">
                <a:spcBef>
                  <a:spcPct val="0"/>
                </a:spcBef>
                <a:spcAft>
                  <a:spcPct val="0"/>
                </a:spcAft>
                <a:defRPr/>
              </a:pPr>
              <a:t>16</a:t>
            </a:fld>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665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63871AA-04CC-4BB5-9DBE-839A836892AA}" type="slidenum">
              <a:rPr lang="en-US" smtClean="0"/>
              <a:pPr fontAlgn="base">
                <a:spcBef>
                  <a:spcPct val="0"/>
                </a:spcBef>
                <a:spcAft>
                  <a:spcPct val="0"/>
                </a:spcAft>
                <a:defRPr/>
              </a:pPr>
              <a:t>17</a:t>
            </a:fld>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675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6F77B9E-A34C-4453-8E58-A6BA6D535DE8}" type="slidenum">
              <a:rPr lang="en-US" smtClean="0"/>
              <a:pPr fontAlgn="base">
                <a:spcBef>
                  <a:spcPct val="0"/>
                </a:spcBef>
                <a:spcAft>
                  <a:spcPct val="0"/>
                </a:spcAft>
                <a:defRPr/>
              </a:pPr>
              <a:t>18</a:t>
            </a:fld>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686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F8D8084-2D86-4CD9-AB6C-CD893EA7437E}" type="slidenum">
              <a:rPr lang="en-US" smtClean="0"/>
              <a:pPr fontAlgn="base">
                <a:spcBef>
                  <a:spcPct val="0"/>
                </a:spcBef>
                <a:spcAft>
                  <a:spcPct val="0"/>
                </a:spcAft>
                <a:defRPr/>
              </a:pPr>
              <a:t>19</a:t>
            </a:fld>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696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6BAAD0E-582B-499A-AD0F-5264C6F9ED91}" type="slidenum">
              <a:rPr lang="en-US" smtClean="0"/>
              <a:pPr fontAlgn="base">
                <a:spcBef>
                  <a:spcPct val="0"/>
                </a:spcBef>
                <a:spcAft>
                  <a:spcPct val="0"/>
                </a:spcAft>
                <a:defRPr/>
              </a:pPr>
              <a:t>20</a:t>
            </a:fld>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p:spPr>
      </p:sp>
      <p:sp>
        <p:nvSpPr>
          <p:cNvPr id="5427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b="1" dirty="0" smtClean="0"/>
          </a:p>
          <a:p>
            <a:pPr eaLnBrk="1" hangingPunct="1">
              <a:spcBef>
                <a:spcPct val="0"/>
              </a:spcBef>
            </a:pPr>
            <a:endParaRPr lang="en-US" dirty="0" smtClean="0"/>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943D666-B9FD-4AEB-9270-3CD4A3879FA5}" type="slidenum">
              <a:rPr lang="en-US" smtClean="0"/>
              <a:pPr fontAlgn="base">
                <a:spcBef>
                  <a:spcPct val="0"/>
                </a:spcBef>
                <a:spcAft>
                  <a:spcPct val="0"/>
                </a:spcAft>
                <a:defRPr/>
              </a:pPr>
              <a:t>3</a:t>
            </a:fld>
            <a:endParaRPr lang="en-US"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p:spPr>
      </p:sp>
      <p:sp>
        <p:nvSpPr>
          <p:cNvPr id="706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b="1" dirty="0" smtClean="0"/>
          </a:p>
        </p:txBody>
      </p:sp>
      <p:sp>
        <p:nvSpPr>
          <p:cNvPr id="706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1F3405D-7117-4DFF-A1C8-A061431CB83E}" type="slidenum">
              <a:rPr lang="en-US" smtClean="0"/>
              <a:pPr fontAlgn="base">
                <a:spcBef>
                  <a:spcPct val="0"/>
                </a:spcBef>
                <a:spcAft>
                  <a:spcPct val="0"/>
                </a:spcAft>
                <a:defRPr/>
              </a:pPr>
              <a:t>22</a:t>
            </a:fld>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4A8FE75-470C-4C0F-B17F-19E098C7C13C}" type="slidenum">
              <a:rPr lang="en-US" smtClean="0"/>
              <a:pPr>
                <a:defRPr/>
              </a:pPr>
              <a:t>24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Slide Number Placeholder 3"/>
          <p:cNvSpPr>
            <a:spLocks noGrp="1"/>
          </p:cNvSpPr>
          <p:nvPr>
            <p:ph type="sldNum" sz="quarter" idx="10"/>
          </p:nvPr>
        </p:nvSpPr>
        <p:spPr/>
        <p:txBody>
          <a:bodyPr/>
          <a:lstStyle/>
          <a:p>
            <a:pPr>
              <a:defRPr/>
            </a:pPr>
            <a:fld id="{54A8FE75-470C-4C0F-B17F-19E098C7C13C}" type="slidenum">
              <a:rPr lang="en-US" smtClean="0"/>
              <a:pPr>
                <a:defRPr/>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r>
            <a:br>
              <a:rPr lang="en-US" dirty="0" smtClean="0"/>
            </a:br>
            <a:r>
              <a:rPr lang="en-US" dirty="0" smtClean="0"/>
              <a:t> </a:t>
            </a:r>
            <a:endParaRPr lang="en-US" dirty="0"/>
          </a:p>
        </p:txBody>
      </p:sp>
      <p:sp>
        <p:nvSpPr>
          <p:cNvPr id="4" name="Slide Number Placeholder 3"/>
          <p:cNvSpPr>
            <a:spLocks noGrp="1"/>
          </p:cNvSpPr>
          <p:nvPr>
            <p:ph type="sldNum" sz="quarter" idx="10"/>
          </p:nvPr>
        </p:nvSpPr>
        <p:spPr/>
        <p:txBody>
          <a:bodyPr/>
          <a:lstStyle/>
          <a:p>
            <a:pPr>
              <a:defRPr/>
            </a:pPr>
            <a:fld id="{54A8FE75-470C-4C0F-B17F-19E098C7C13C}" type="slidenum">
              <a:rPr lang="en-US" smtClean="0"/>
              <a:pPr>
                <a:defRPr/>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4A8FE75-470C-4C0F-B17F-19E098C7C13C}" type="slidenum">
              <a:rPr lang="en-US" smtClean="0"/>
              <a:pPr>
                <a:defRPr/>
              </a:pPr>
              <a:t>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Slide Number Placeholder 3"/>
          <p:cNvSpPr>
            <a:spLocks noGrp="1"/>
          </p:cNvSpPr>
          <p:nvPr>
            <p:ph type="sldNum" sz="quarter" idx="10"/>
          </p:nvPr>
        </p:nvSpPr>
        <p:spPr/>
        <p:txBody>
          <a:bodyPr/>
          <a:lstStyle/>
          <a:p>
            <a:pPr>
              <a:defRPr/>
            </a:pPr>
            <a:fld id="{54A8FE75-470C-4C0F-B17F-19E098C7C13C}" type="slidenum">
              <a:rPr lang="en-US" smtClean="0"/>
              <a:pPr>
                <a:defRPr/>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54A8FE75-470C-4C0F-B17F-19E098C7C13C}" type="slidenum">
              <a:rPr lang="en-US" smtClean="0"/>
              <a:pPr>
                <a:defRPr/>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p:spPr>
      </p:sp>
      <p:sp>
        <p:nvSpPr>
          <p:cNvPr id="5734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F2764B0-C2F4-4EC5-B065-A2811662FAD8}" type="slidenum">
              <a:rPr lang="en-US" smtClean="0"/>
              <a:pPr fontAlgn="base">
                <a:spcBef>
                  <a:spcPct val="0"/>
                </a:spcBef>
                <a:spcAft>
                  <a:spcPct val="0"/>
                </a:spcAft>
                <a:defRPr/>
              </a:pPr>
              <a:t>9</a:t>
            </a:fld>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p:spPr>
      </p:sp>
      <p:sp>
        <p:nvSpPr>
          <p:cNvPr id="583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smtClean="0"/>
          </a:p>
        </p:txBody>
      </p:sp>
      <p:sp>
        <p:nvSpPr>
          <p:cNvPr id="583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90060DF-7ABE-4A81-B526-FA09D6ECF5D0}" type="slidenum">
              <a:rPr lang="en-US" smtClean="0"/>
              <a:pPr fontAlgn="base">
                <a:spcBef>
                  <a:spcPct val="0"/>
                </a:spcBef>
                <a:spcAft>
                  <a:spcPct val="0"/>
                </a:spcAft>
                <a:defRPr/>
              </a:pPr>
              <a:t>10</a:t>
            </a:fld>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9096A03C-C5E6-420E-879D-92BF2B8F8A15}" type="datetimeFigureOut">
              <a:rPr lang="en-US"/>
              <a:pPr>
                <a:defRPr/>
              </a:pPr>
              <a:t>1/7/2010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3BABFC1-6185-40FC-9C9B-46AD385AFC5A}"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3A40F216-5EB6-4678-81B7-5BCE28609206}" type="datetimeFigureOut">
              <a:rPr lang="en-US"/>
              <a:pPr>
                <a:defRPr/>
              </a:pPr>
              <a:t>1/7/2010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66F67C9-BE23-4473-8CC2-71A57F760CEA}"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E0B9CE6-D15F-4907-8D20-A89E4BF1864B}" type="datetimeFigureOut">
              <a:rPr lang="en-US"/>
              <a:pPr>
                <a:defRPr/>
              </a:pPr>
              <a:t>1/7/2010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384B8B2-FEFD-4CF9-84B7-B4C01CF118A8}"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baseline="0"/>
            </a:lvl1pPr>
            <a:lvl2pPr>
              <a:defRPr sz="1800" baseline="0"/>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12C5AF0-176F-4BD2-8CC3-432684BEB6F8}" type="datetimeFigureOut">
              <a:rPr lang="en-US"/>
              <a:pPr>
                <a:defRPr/>
              </a:pPr>
              <a:t>1/7/2010</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BFF8DA6-DFBB-4774-A0A5-BEBA0F21EAF6}"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D2AFAFD-534D-4B1B-AA53-939BF12CECD4}" type="datetimeFigureOut">
              <a:rPr lang="en-US"/>
              <a:pPr>
                <a:defRPr/>
              </a:pPr>
              <a:t>1/7/2010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87263BA-E629-4F5C-88A5-1E91D1BD3970}"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46888D83-DAA2-4B71-816A-AFBEA6662853}" type="datetimeFigureOut">
              <a:rPr lang="en-US"/>
              <a:pPr>
                <a:defRPr/>
              </a:pPr>
              <a:t>1/7/2010</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662DB7D9-D418-4702-9741-DA57F8DFF9DA}"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3CFDC96-EB9C-433A-9A9B-5E4064ECC6D4}" type="datetimeFigureOut">
              <a:rPr lang="en-US"/>
              <a:pPr>
                <a:defRPr/>
              </a:pPr>
              <a:t>1/7/2010</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F60E1546-C98A-4537-81E6-48007CE43346}"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EA6F397-51D6-4B67-89C3-1D4EFADBFD77}" type="datetimeFigureOut">
              <a:rPr lang="en-US"/>
              <a:pPr>
                <a:defRPr/>
              </a:pPr>
              <a:t>1/7/2010</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B8E10F0F-76B0-48BF-BBB9-CC170BB58D99}"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5FCA3E5-CFEC-45FB-9B26-89DE836347E6}" type="datetimeFigureOut">
              <a:rPr lang="en-US"/>
              <a:pPr>
                <a:defRPr/>
              </a:pPr>
              <a:t>1/7/2010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CC9F998-17C1-432E-8DBD-6B684B1A3DC9}"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E8E5442-78DB-4C08-9A36-12CDCF7726F4}" type="datetimeFigureOut">
              <a:rPr lang="en-US"/>
              <a:pPr>
                <a:defRPr/>
              </a:pPr>
              <a:t>1/7/2010</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BC87098A-347E-4484-A35C-782B4076F5D9}"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mn-cs"/>
              </a:defRPr>
            </a:lvl1pPr>
          </a:lstStyle>
          <a:p>
            <a:pPr>
              <a:defRPr/>
            </a:pPr>
            <a:fld id="{521FFFF5-68A5-4028-8A8A-65ECBD5E9C5E}" type="datetimeFigureOut">
              <a:rPr lang="en-US" smtClean="0"/>
              <a:pPr>
                <a:defRPr/>
              </a:pPr>
              <a:t>1/7/2010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mn-cs"/>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Arial" pitchFamily="34" charset="0"/>
                <a:cs typeface="+mn-cs"/>
              </a:defRPr>
            </a:lvl1pPr>
          </a:lstStyle>
          <a:p>
            <a:pPr>
              <a:defRPr/>
            </a:pPr>
            <a:fld id="{F70D5C74-7E2C-4559-923E-1AF9B5F1646F}"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Arial" pitchFamily="34" charset="0"/>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shutterstock.com/subscribe.m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jpe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0225"/>
            <a:ext cx="7772400" cy="1470025"/>
          </a:xfrm>
        </p:spPr>
        <p:txBody>
          <a:bodyPr rtlCol="0">
            <a:normAutofit fontScale="90000"/>
          </a:bodyPr>
          <a:lstStyle/>
          <a:p>
            <a:pPr eaLnBrk="1" fontAlgn="auto" hangingPunct="1">
              <a:spcAft>
                <a:spcPts val="0"/>
              </a:spcAft>
              <a:defRPr/>
            </a:pPr>
            <a:r>
              <a:rPr lang="en-US" b="1" dirty="0" smtClean="0">
                <a:latin typeface="Arial" pitchFamily="34" charset="0"/>
                <a:cs typeface="Arial" pitchFamily="34" charset="0"/>
              </a:rPr>
              <a:t>INF1070: Digital Presentation</a:t>
            </a:r>
            <a:br>
              <a:rPr lang="en-US" b="1" dirty="0" smtClean="0">
                <a:latin typeface="Arial" pitchFamily="34" charset="0"/>
                <a:cs typeface="Arial" pitchFamily="34" charset="0"/>
              </a:rPr>
            </a:br>
            <a:endParaRPr lang="en-US" b="1" dirty="0">
              <a:latin typeface="Arial" pitchFamily="34" charset="0"/>
              <a:cs typeface="Arial" pitchFamily="34" charset="0"/>
            </a:endParaRPr>
          </a:p>
        </p:txBody>
      </p:sp>
      <p:sp>
        <p:nvSpPr>
          <p:cNvPr id="3" name="Subtitle 2"/>
          <p:cNvSpPr>
            <a:spLocks noGrp="1"/>
          </p:cNvSpPr>
          <p:nvPr>
            <p:ph type="subTitle" idx="1"/>
          </p:nvPr>
        </p:nvSpPr>
        <p:spPr>
          <a:xfrm>
            <a:off x="1371600" y="1371600"/>
            <a:ext cx="6400800" cy="1752600"/>
          </a:xfrm>
        </p:spPr>
        <p:txBody>
          <a:bodyPr rtlCol="0">
            <a:normAutofit/>
          </a:bodyPr>
          <a:lstStyle/>
          <a:p>
            <a:pPr eaLnBrk="1" fontAlgn="auto" hangingPunct="1">
              <a:spcAft>
                <a:spcPts val="0"/>
              </a:spcAft>
              <a:defRPr/>
            </a:pPr>
            <a:r>
              <a:rPr lang="en-US" dirty="0" smtClean="0">
                <a:latin typeface="Arial" pitchFamily="34" charset="0"/>
              </a:rPr>
              <a:t>Training Room 1: Creating a PowerPoint </a:t>
            </a:r>
            <a:r>
              <a:rPr lang="en-US" dirty="0" smtClean="0">
                <a:latin typeface="+mn-lt"/>
              </a:rPr>
              <a:t>2007</a:t>
            </a:r>
            <a:r>
              <a:rPr lang="en-US" dirty="0" smtClean="0">
                <a:latin typeface="Arial" pitchFamily="34" charset="0"/>
              </a:rPr>
              <a:t> Presentation</a:t>
            </a:r>
            <a:endParaRPr lang="en-US" dirty="0">
              <a:latin typeface="Arial" pitchFamily="34" charset="0"/>
            </a:endParaRPr>
          </a:p>
        </p:txBody>
      </p:sp>
      <p:pic>
        <p:nvPicPr>
          <p:cNvPr id="4" name="Picture 3" descr="stock photo : group of students on a laptop over a white background">
            <a:hlinkClick r:id="rId3"/>
          </p:cNvPr>
          <p:cNvPicPr/>
          <p:nvPr/>
        </p:nvPicPr>
        <p:blipFill>
          <a:blip r:embed="rId4" cstate="print"/>
          <a:stretch>
            <a:fillRect/>
          </a:stretch>
        </p:blipFill>
        <p:spPr bwMode="auto">
          <a:xfrm>
            <a:off x="2311682" y="2667000"/>
            <a:ext cx="4520635" cy="3657143"/>
          </a:xfrm>
          <a:prstGeom prst="rect">
            <a:avLst/>
          </a:prstGeom>
          <a:noFill/>
          <a:ln w="9525">
            <a:noFill/>
            <a:miter lim="800000"/>
            <a:headEnd/>
            <a:tailEnd/>
          </a:ln>
        </p:spPr>
      </p:pic>
      <p:sp>
        <p:nvSpPr>
          <p:cNvPr id="5" name="TextBox 4"/>
          <p:cNvSpPr txBox="1"/>
          <p:nvPr/>
        </p:nvSpPr>
        <p:spPr>
          <a:xfrm>
            <a:off x="2209800" y="6324600"/>
            <a:ext cx="1981200" cy="215444"/>
          </a:xfrm>
          <a:prstGeom prst="rect">
            <a:avLst/>
          </a:prstGeom>
          <a:noFill/>
        </p:spPr>
        <p:txBody>
          <a:bodyPr wrap="square" rtlCol="0">
            <a:spAutoFit/>
          </a:bodyPr>
          <a:lstStyle/>
          <a:p>
            <a:r>
              <a:rPr lang="en-US" sz="800" dirty="0" smtClean="0"/>
              <a:t>© Andresr/shutterstock</a:t>
            </a:r>
            <a:endParaRPr lang="en-US" sz="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0"/>
            <a:ext cx="8229600" cy="1143000"/>
          </a:xfrm>
        </p:spPr>
        <p:txBody>
          <a:bodyPr rtlCol="0">
            <a:normAutofit/>
          </a:bodyPr>
          <a:lstStyle/>
          <a:p>
            <a:pPr eaLnBrk="1" fontAlgn="auto" hangingPunct="1">
              <a:spcAft>
                <a:spcPts val="0"/>
              </a:spcAft>
              <a:defRPr/>
            </a:pPr>
            <a:r>
              <a:rPr lang="en-US" sz="2800" dirty="0" smtClean="0">
                <a:latin typeface="+mj-lt"/>
              </a:rPr>
              <a:t>Try it! Office Online PowerPoint Help and How-to</a:t>
            </a:r>
            <a:endParaRPr lang="en-US" sz="2800" dirty="0">
              <a:latin typeface="+mj-lt"/>
            </a:endParaRPr>
          </a:p>
        </p:txBody>
      </p:sp>
      <p:sp>
        <p:nvSpPr>
          <p:cNvPr id="27651" name="Content Placeholder 2"/>
          <p:cNvSpPr>
            <a:spLocks noGrp="1"/>
          </p:cNvSpPr>
          <p:nvPr>
            <p:ph idx="1"/>
          </p:nvPr>
        </p:nvSpPr>
        <p:spPr>
          <a:xfrm>
            <a:off x="457200" y="1143000"/>
            <a:ext cx="8077200" cy="1600200"/>
          </a:xfrm>
        </p:spPr>
        <p:txBody>
          <a:bodyPr/>
          <a:lstStyle/>
          <a:p>
            <a:pPr marL="0" indent="0" eaLnBrk="1" hangingPunct="1">
              <a:buNone/>
            </a:pPr>
            <a:r>
              <a:rPr lang="en-US" sz="1800" b="1" dirty="0" smtClean="0">
                <a:latin typeface="+mn-lt"/>
              </a:rPr>
              <a:t>Step 1:	</a:t>
            </a:r>
            <a:r>
              <a:rPr lang="en-US" sz="1800" dirty="0" smtClean="0">
                <a:latin typeface="+mn-lt"/>
              </a:rPr>
              <a:t>Go to the Office Online PowerPoint Help and How-to website.	Watch “Demo: Up to speed with PowerPoint 2007.” </a:t>
            </a:r>
            <a:br>
              <a:rPr lang="en-US" sz="1800" dirty="0" smtClean="0">
                <a:latin typeface="+mn-lt"/>
              </a:rPr>
            </a:br>
            <a:endParaRPr lang="en-US" sz="1800" dirty="0" smtClean="0">
              <a:latin typeface="+mn-lt"/>
            </a:endParaRPr>
          </a:p>
          <a:p>
            <a:pPr marL="0" indent="0" eaLnBrk="1" hangingPunct="1">
              <a:buNone/>
            </a:pPr>
            <a:r>
              <a:rPr lang="en-US" sz="1800" b="1" dirty="0" smtClean="0">
                <a:latin typeface="+mn-lt"/>
              </a:rPr>
              <a:t>Step 2:	</a:t>
            </a:r>
            <a:r>
              <a:rPr lang="en-US" sz="1800" dirty="0" smtClean="0">
                <a:latin typeface="+mn-lt"/>
              </a:rPr>
              <a:t>Still on the website, find Quizzes. Complete “Quiz: PowerPoint 2007	basics.”</a:t>
            </a:r>
          </a:p>
        </p:txBody>
      </p:sp>
      <p:pic>
        <p:nvPicPr>
          <p:cNvPr id="5" name="Picture 4" descr="screen_16.jpg"/>
          <p:cNvPicPr>
            <a:picLocks noChangeAspect="1"/>
          </p:cNvPicPr>
          <p:nvPr/>
        </p:nvPicPr>
        <p:blipFill>
          <a:blip r:embed="rId3" cstate="print"/>
          <a:stretch>
            <a:fillRect/>
          </a:stretch>
        </p:blipFill>
        <p:spPr>
          <a:xfrm>
            <a:off x="2286000" y="2895600"/>
            <a:ext cx="4572000" cy="3431571"/>
          </a:xfrm>
          <a:prstGeom prst="rect">
            <a:avLst/>
          </a:prstGeom>
        </p:spPr>
      </p:pic>
      <p:sp>
        <p:nvSpPr>
          <p:cNvPr id="6" name="TextBox 5"/>
          <p:cNvSpPr txBox="1"/>
          <p:nvPr/>
        </p:nvSpPr>
        <p:spPr>
          <a:xfrm>
            <a:off x="2209800" y="6324600"/>
            <a:ext cx="1981200" cy="215444"/>
          </a:xfrm>
          <a:prstGeom prst="rect">
            <a:avLst/>
          </a:prstGeom>
          <a:noFill/>
        </p:spPr>
        <p:txBody>
          <a:bodyPr wrap="square" rtlCol="0">
            <a:spAutoFit/>
          </a:bodyPr>
          <a:lstStyle/>
          <a:p>
            <a:r>
              <a:rPr lang="en-US" sz="800" dirty="0" smtClean="0"/>
              <a:t>© Norebbo/shutterstock</a:t>
            </a:r>
            <a:endParaRPr lang="en-US" sz="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44"/>
          <p:cNvSpPr>
            <a:spLocks noGrp="1"/>
          </p:cNvSpPr>
          <p:nvPr>
            <p:ph type="ctrTitle"/>
          </p:nvPr>
        </p:nvSpPr>
        <p:spPr>
          <a:xfrm>
            <a:off x="457200" y="0"/>
            <a:ext cx="8229600" cy="1143000"/>
          </a:xfrm>
        </p:spPr>
        <p:txBody>
          <a:bodyPr/>
          <a:lstStyle/>
          <a:p>
            <a:pPr eaLnBrk="1" hangingPunct="1"/>
            <a:r>
              <a:rPr lang="en-US" sz="2800" dirty="0" smtClean="0">
                <a:latin typeface="+mj-lt"/>
              </a:rPr>
              <a:t>Create a New Presentation</a:t>
            </a:r>
          </a:p>
        </p:txBody>
      </p:sp>
      <p:sp>
        <p:nvSpPr>
          <p:cNvPr id="28676" name="TextBox 4"/>
          <p:cNvSpPr txBox="1">
            <a:spLocks noChangeArrowheads="1"/>
          </p:cNvSpPr>
          <p:nvPr/>
        </p:nvSpPr>
        <p:spPr bwMode="auto">
          <a:xfrm>
            <a:off x="457200" y="914400"/>
            <a:ext cx="7696200" cy="1231106"/>
          </a:xfrm>
          <a:prstGeom prst="rect">
            <a:avLst/>
          </a:prstGeom>
          <a:noFill/>
          <a:ln w="9525">
            <a:noFill/>
            <a:miter lim="800000"/>
            <a:headEnd/>
            <a:tailEnd/>
          </a:ln>
        </p:spPr>
        <p:txBody>
          <a:bodyPr wrap="square">
            <a:spAutoFit/>
          </a:bodyPr>
          <a:lstStyle/>
          <a:p>
            <a:r>
              <a:rPr lang="en-US" dirty="0" smtClean="0">
                <a:latin typeface="+mn-lt"/>
              </a:rPr>
              <a:t>To begin a new presentation, click the Office button and choose New. Next, select the kind of new presentation you would like to start from. </a:t>
            </a:r>
          </a:p>
          <a:p>
            <a:endParaRPr lang="en-US" sz="2000" dirty="0" smtClean="0"/>
          </a:p>
          <a:p>
            <a:endParaRPr lang="en-US" dirty="0"/>
          </a:p>
        </p:txBody>
      </p:sp>
      <p:pic>
        <p:nvPicPr>
          <p:cNvPr id="9" name="Picture 8" descr="new_file.png"/>
          <p:cNvPicPr>
            <a:picLocks noChangeAspect="1"/>
          </p:cNvPicPr>
          <p:nvPr/>
        </p:nvPicPr>
        <p:blipFill>
          <a:blip r:embed="rId3" cstate="print"/>
          <a:stretch>
            <a:fillRect/>
          </a:stretch>
        </p:blipFill>
        <p:spPr>
          <a:xfrm>
            <a:off x="1066800" y="1752600"/>
            <a:ext cx="6949440" cy="473224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3886200" cy="6248400"/>
          </a:xfrm>
        </p:spPr>
        <p:txBody>
          <a:bodyPr/>
          <a:lstStyle/>
          <a:p>
            <a:pPr marL="0" indent="0">
              <a:buNone/>
            </a:pPr>
            <a:r>
              <a:rPr lang="en-US" sz="1800" dirty="0" smtClean="0">
                <a:latin typeface="+mn-lt"/>
              </a:rPr>
              <a:t>Here are some of your options for starting a new presentation:</a:t>
            </a:r>
          </a:p>
          <a:p>
            <a:pPr marL="0" indent="0">
              <a:buNone/>
            </a:pPr>
            <a:r>
              <a:rPr lang="en-US" sz="1800" dirty="0" smtClean="0">
                <a:latin typeface="+mn-lt"/>
              </a:rPr>
              <a:t> </a:t>
            </a:r>
          </a:p>
          <a:p>
            <a:pPr marL="0" indent="0">
              <a:buNone/>
            </a:pPr>
            <a:r>
              <a:rPr lang="en-US" sz="1800" b="1" dirty="0" smtClean="0">
                <a:latin typeface="+mn-lt"/>
              </a:rPr>
              <a:t>Blank Presentation: </a:t>
            </a:r>
            <a:r>
              <a:rPr lang="en-US" sz="1800" dirty="0" smtClean="0">
                <a:latin typeface="+mn-lt"/>
              </a:rPr>
              <a:t>Create your own presentation by designing</a:t>
            </a:r>
            <a:br>
              <a:rPr lang="en-US" sz="1800" dirty="0" smtClean="0">
                <a:latin typeface="+mn-lt"/>
              </a:rPr>
            </a:br>
            <a:r>
              <a:rPr lang="en-US" sz="1800" dirty="0" smtClean="0">
                <a:latin typeface="+mn-lt"/>
              </a:rPr>
              <a:t>slide layouts, inserting content,</a:t>
            </a:r>
            <a:br>
              <a:rPr lang="en-US" sz="1800" dirty="0" smtClean="0">
                <a:latin typeface="+mn-lt"/>
              </a:rPr>
            </a:br>
            <a:r>
              <a:rPr lang="en-US" sz="1800" dirty="0" smtClean="0">
                <a:latin typeface="+mn-lt"/>
              </a:rPr>
              <a:t>and choosing fonts, colours, backgrounds, and so on. </a:t>
            </a:r>
          </a:p>
          <a:p>
            <a:pPr marL="0" indent="0">
              <a:buNone/>
            </a:pPr>
            <a:endParaRPr lang="en-US" sz="1800" b="1" dirty="0" smtClean="0">
              <a:latin typeface="+mn-lt"/>
            </a:endParaRPr>
          </a:p>
          <a:p>
            <a:pPr marL="0" indent="0">
              <a:buNone/>
            </a:pPr>
            <a:r>
              <a:rPr lang="en-US" sz="1800" b="1" dirty="0" smtClean="0">
                <a:latin typeface="+mn-lt"/>
              </a:rPr>
              <a:t>Installed Templates: </a:t>
            </a:r>
            <a:r>
              <a:rPr lang="en-US" sz="1800" dirty="0" smtClean="0">
                <a:latin typeface="+mn-lt"/>
              </a:rPr>
              <a:t>Start with a presentation created by Microsoft that includes predefined fonts, colours, backgrounds, images, and even suggestions for text. You will be able to modify what’s there.</a:t>
            </a:r>
          </a:p>
          <a:p>
            <a:pPr marL="0" indent="0">
              <a:buNone/>
            </a:pPr>
            <a:endParaRPr lang="en-US" sz="1800" dirty="0" smtClean="0">
              <a:latin typeface="+mn-lt"/>
            </a:endParaRPr>
          </a:p>
          <a:p>
            <a:pPr marL="0" indent="0">
              <a:buNone/>
            </a:pPr>
            <a:r>
              <a:rPr lang="en-US" sz="1800" b="1" dirty="0" smtClean="0">
                <a:latin typeface="+mn-lt"/>
              </a:rPr>
              <a:t>Installed Themes: </a:t>
            </a:r>
            <a:r>
              <a:rPr lang="en-US" sz="1800" dirty="0" smtClean="0">
                <a:latin typeface="+mn-lt"/>
              </a:rPr>
              <a:t>These are sets of formatting choices with predefined theme colours, fonts, and effects.</a:t>
            </a:r>
            <a:endParaRPr lang="en-US" sz="1800" b="1" dirty="0" smtClean="0">
              <a:latin typeface="+mn-lt"/>
            </a:endParaRPr>
          </a:p>
        </p:txBody>
      </p:sp>
      <p:pic>
        <p:nvPicPr>
          <p:cNvPr id="10" name="Picture 9" descr="new_file_options.png"/>
          <p:cNvPicPr>
            <a:picLocks noChangeAspect="1"/>
          </p:cNvPicPr>
          <p:nvPr/>
        </p:nvPicPr>
        <p:blipFill>
          <a:blip r:embed="rId3" cstate="print"/>
          <a:stretch>
            <a:fillRect/>
          </a:stretch>
        </p:blipFill>
        <p:spPr>
          <a:xfrm>
            <a:off x="4333853" y="533400"/>
            <a:ext cx="4365074" cy="4038600"/>
          </a:xfrm>
          <a:prstGeom prst="rect">
            <a:avLst/>
          </a:prstGeom>
        </p:spPr>
      </p:pic>
      <p:pic>
        <p:nvPicPr>
          <p:cNvPr id="12" name="Picture 11" descr="cts_b_direct_e.jpg"/>
          <p:cNvPicPr>
            <a:picLocks noChangeAspect="1"/>
          </p:cNvPicPr>
          <p:nvPr/>
        </p:nvPicPr>
        <p:blipFill>
          <a:blip r:embed="rId4" cstate="print"/>
          <a:stretch>
            <a:fillRect/>
          </a:stretch>
        </p:blipFill>
        <p:spPr>
          <a:xfrm>
            <a:off x="4572000" y="5181600"/>
            <a:ext cx="914400" cy="914400"/>
          </a:xfrm>
          <a:prstGeom prst="rect">
            <a:avLst/>
          </a:prstGeom>
        </p:spPr>
      </p:pic>
      <p:sp>
        <p:nvSpPr>
          <p:cNvPr id="13" name="TextBox 8"/>
          <p:cNvSpPr txBox="1">
            <a:spLocks noChangeArrowheads="1"/>
          </p:cNvSpPr>
          <p:nvPr/>
        </p:nvSpPr>
        <p:spPr bwMode="auto">
          <a:xfrm>
            <a:off x="5486400" y="5105400"/>
            <a:ext cx="3505200" cy="1815882"/>
          </a:xfrm>
          <a:prstGeom prst="rect">
            <a:avLst/>
          </a:prstGeom>
          <a:noFill/>
          <a:ln w="9525">
            <a:noFill/>
            <a:miter lim="800000"/>
            <a:headEnd/>
            <a:tailEnd/>
          </a:ln>
        </p:spPr>
        <p:txBody>
          <a:bodyPr wrap="square">
            <a:spAutoFit/>
          </a:bodyPr>
          <a:lstStyle/>
          <a:p>
            <a:r>
              <a:rPr lang="en-US" sz="1600" dirty="0" smtClean="0"/>
              <a:t>Go to the Project 3 Instructional Videos and Multimedia in the Toolkit and watch the demonstrations “Accessing a Presentation Template” and “Accessing a Presentation Theme.”</a:t>
            </a:r>
          </a:p>
          <a:p>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a:xfrm>
            <a:off x="457200" y="0"/>
            <a:ext cx="8229600" cy="1143000"/>
          </a:xfrm>
        </p:spPr>
        <p:txBody>
          <a:bodyPr/>
          <a:lstStyle/>
          <a:p>
            <a:pPr eaLnBrk="1" hangingPunct="1"/>
            <a:r>
              <a:rPr lang="en-US" sz="2800" dirty="0" smtClean="0">
                <a:latin typeface="+mj-lt"/>
              </a:rPr>
              <a:t>Slides</a:t>
            </a:r>
          </a:p>
        </p:txBody>
      </p:sp>
      <p:pic>
        <p:nvPicPr>
          <p:cNvPr id="7" name="Picture 6" descr="slides.png"/>
          <p:cNvPicPr>
            <a:picLocks noChangeAspect="1"/>
          </p:cNvPicPr>
          <p:nvPr/>
        </p:nvPicPr>
        <p:blipFill>
          <a:blip r:embed="rId3" cstate="print"/>
          <a:stretch>
            <a:fillRect/>
          </a:stretch>
        </p:blipFill>
        <p:spPr>
          <a:xfrm>
            <a:off x="1524000" y="2514600"/>
            <a:ext cx="6126480" cy="4145314"/>
          </a:xfrm>
          <a:prstGeom prst="rect">
            <a:avLst/>
          </a:prstGeom>
        </p:spPr>
      </p:pic>
      <p:sp>
        <p:nvSpPr>
          <p:cNvPr id="8" name="TextBox 4"/>
          <p:cNvSpPr txBox="1">
            <a:spLocks noChangeArrowheads="1"/>
          </p:cNvSpPr>
          <p:nvPr/>
        </p:nvSpPr>
        <p:spPr bwMode="auto">
          <a:xfrm>
            <a:off x="457200" y="914400"/>
            <a:ext cx="8229600" cy="1477326"/>
          </a:xfrm>
          <a:prstGeom prst="rect">
            <a:avLst/>
          </a:prstGeom>
          <a:noFill/>
          <a:ln w="9525">
            <a:noFill/>
            <a:miter lim="800000"/>
            <a:headEnd/>
            <a:tailEnd/>
          </a:ln>
        </p:spPr>
        <p:txBody>
          <a:bodyPr wrap="square">
            <a:spAutoFit/>
          </a:bodyPr>
          <a:lstStyle/>
          <a:p>
            <a:pPr marL="0" indent="0" eaLnBrk="1" fontAlgn="auto" hangingPunct="1">
              <a:spcAft>
                <a:spcPts val="0"/>
              </a:spcAft>
              <a:buFont typeface="Arial" pitchFamily="34" charset="0"/>
              <a:buNone/>
              <a:defRPr/>
            </a:pPr>
            <a:r>
              <a:rPr lang="en-US" dirty="0" smtClean="0">
                <a:latin typeface="+mn-lt"/>
              </a:rPr>
              <a:t>When starting a new PowerPoint presentation, the view, or the way you see your screen, is set at Normal. Use Normal view to build your slides by entering text, tables, or graphics into placeholders. </a:t>
            </a:r>
          </a:p>
          <a:p>
            <a:pPr marL="0" indent="0" eaLnBrk="1" fontAlgn="auto" hangingPunct="1">
              <a:spcAft>
                <a:spcPts val="0"/>
              </a:spcAft>
              <a:buFont typeface="Arial" pitchFamily="34" charset="0"/>
              <a:buNone/>
              <a:defRPr/>
            </a:pPr>
            <a:endParaRPr lang="en-US" dirty="0" smtClean="0">
              <a:latin typeface="+mn-lt"/>
            </a:endParaRPr>
          </a:p>
          <a:p>
            <a:pPr marL="0" indent="0" eaLnBrk="1" fontAlgn="auto" hangingPunct="1">
              <a:spcAft>
                <a:spcPts val="0"/>
              </a:spcAft>
              <a:buFont typeface="Arial" pitchFamily="34" charset="0"/>
              <a:buNone/>
              <a:defRPr/>
            </a:pPr>
            <a:r>
              <a:rPr lang="en-US" dirty="0" smtClean="0">
                <a:latin typeface="+mn-lt"/>
              </a:rPr>
              <a:t>To add additional slides to your presentation, click the New Slide button.</a:t>
            </a:r>
            <a:endParaRPr lang="en-US" dirty="0">
              <a:latin typeface="+mn-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inf1070_pr3_tr1_layout.png"/>
          <p:cNvPicPr>
            <a:picLocks noChangeAspect="1"/>
          </p:cNvPicPr>
          <p:nvPr/>
        </p:nvPicPr>
        <p:blipFill>
          <a:blip r:embed="rId3" cstate="print"/>
          <a:stretch>
            <a:fillRect/>
          </a:stretch>
        </p:blipFill>
        <p:spPr>
          <a:xfrm>
            <a:off x="304800" y="914400"/>
            <a:ext cx="8153400" cy="5756389"/>
          </a:xfrm>
          <a:prstGeom prst="rect">
            <a:avLst/>
          </a:prstGeom>
        </p:spPr>
      </p:pic>
      <p:sp>
        <p:nvSpPr>
          <p:cNvPr id="33794" name="Title 1"/>
          <p:cNvSpPr>
            <a:spLocks noGrp="1"/>
          </p:cNvSpPr>
          <p:nvPr>
            <p:ph type="title" idx="4294967295"/>
          </p:nvPr>
        </p:nvSpPr>
        <p:spPr>
          <a:xfrm>
            <a:off x="457200" y="0"/>
            <a:ext cx="8229600" cy="1143000"/>
          </a:xfrm>
        </p:spPr>
        <p:txBody>
          <a:bodyPr/>
          <a:lstStyle/>
          <a:p>
            <a:pPr eaLnBrk="1" hangingPunct="1"/>
            <a:r>
              <a:rPr lang="en-US" sz="2800" dirty="0" smtClean="0">
                <a:latin typeface="+mj-lt"/>
              </a:rPr>
              <a:t>Choose a Layout</a:t>
            </a:r>
          </a:p>
        </p:txBody>
      </p:sp>
      <p:sp>
        <p:nvSpPr>
          <p:cNvPr id="33796" name="TextBox 6"/>
          <p:cNvSpPr txBox="1">
            <a:spLocks noChangeArrowheads="1"/>
          </p:cNvSpPr>
          <p:nvPr/>
        </p:nvSpPr>
        <p:spPr bwMode="auto">
          <a:xfrm>
            <a:off x="4572000" y="1219200"/>
            <a:ext cx="3886200" cy="2031325"/>
          </a:xfrm>
          <a:prstGeom prst="rect">
            <a:avLst/>
          </a:prstGeom>
          <a:noFill/>
          <a:ln w="9525">
            <a:noFill/>
            <a:miter lim="800000"/>
            <a:headEnd/>
            <a:tailEnd/>
          </a:ln>
        </p:spPr>
        <p:txBody>
          <a:bodyPr wrap="square">
            <a:spAutoFit/>
          </a:bodyPr>
          <a:lstStyle/>
          <a:p>
            <a:r>
              <a:rPr lang="en-US" dirty="0" smtClean="0">
                <a:latin typeface="+mn-lt"/>
              </a:rPr>
              <a:t>Layouts </a:t>
            </a:r>
            <a:r>
              <a:rPr lang="en-US" dirty="0">
                <a:latin typeface="+mn-lt"/>
              </a:rPr>
              <a:t>help you structure the content of your slides</a:t>
            </a:r>
            <a:r>
              <a:rPr lang="en-US" dirty="0" smtClean="0">
                <a:latin typeface="+mn-lt"/>
              </a:rPr>
              <a:t>. You </a:t>
            </a:r>
            <a:r>
              <a:rPr lang="en-US" dirty="0">
                <a:latin typeface="+mn-lt"/>
              </a:rPr>
              <a:t>can choose a layout by clicking the bottom half of the New Slide button or by clicking the Layout</a:t>
            </a:r>
            <a:r>
              <a:rPr lang="en-US" b="1" dirty="0">
                <a:latin typeface="+mn-lt"/>
              </a:rPr>
              <a:t> </a:t>
            </a:r>
            <a:r>
              <a:rPr lang="en-US" dirty="0">
                <a:latin typeface="+mn-lt"/>
              </a:rPr>
              <a:t>button</a:t>
            </a:r>
            <a:r>
              <a:rPr lang="en-US" dirty="0" smtClean="0">
                <a:latin typeface="+mn-lt"/>
              </a:rPr>
              <a:t>. Use </a:t>
            </a:r>
            <a:r>
              <a:rPr lang="en-US" dirty="0">
                <a:latin typeface="+mn-lt"/>
              </a:rPr>
              <a:t>a layout appropriate for the content you want to include in each </a:t>
            </a:r>
            <a:r>
              <a:rPr lang="en-US" dirty="0" smtClean="0">
                <a:latin typeface="+mn-lt"/>
              </a:rPr>
              <a:t>slide.</a:t>
            </a:r>
            <a:endParaRPr lang="en-US" dirty="0">
              <a:latin typeface="+mn-lt"/>
            </a:endParaRPr>
          </a:p>
        </p:txBody>
      </p:sp>
      <p:pic>
        <p:nvPicPr>
          <p:cNvPr id="10" name="Picture 9" descr="cts_b_direct_e.jpg"/>
          <p:cNvPicPr>
            <a:picLocks noChangeAspect="1"/>
          </p:cNvPicPr>
          <p:nvPr/>
        </p:nvPicPr>
        <p:blipFill>
          <a:blip r:embed="rId4" cstate="print"/>
          <a:stretch>
            <a:fillRect/>
          </a:stretch>
        </p:blipFill>
        <p:spPr>
          <a:xfrm>
            <a:off x="4572000" y="4343400"/>
            <a:ext cx="914400" cy="914400"/>
          </a:xfrm>
          <a:prstGeom prst="rect">
            <a:avLst/>
          </a:prstGeom>
        </p:spPr>
      </p:pic>
      <p:sp>
        <p:nvSpPr>
          <p:cNvPr id="11" name="TextBox 8"/>
          <p:cNvSpPr txBox="1">
            <a:spLocks noChangeArrowheads="1"/>
          </p:cNvSpPr>
          <p:nvPr/>
        </p:nvSpPr>
        <p:spPr bwMode="auto">
          <a:xfrm>
            <a:off x="5486400" y="4267200"/>
            <a:ext cx="2819400" cy="1077218"/>
          </a:xfrm>
          <a:prstGeom prst="rect">
            <a:avLst/>
          </a:prstGeom>
          <a:noFill/>
          <a:ln w="9525">
            <a:noFill/>
            <a:miter lim="800000"/>
            <a:headEnd/>
            <a:tailEnd/>
          </a:ln>
        </p:spPr>
        <p:txBody>
          <a:bodyPr wrap="square">
            <a:spAutoFit/>
          </a:bodyPr>
          <a:lstStyle/>
          <a:p>
            <a:r>
              <a:rPr lang="en-US" sz="1600" dirty="0" smtClean="0"/>
              <a:t>Go to the Toolkit and watch the demonstration “Accessing and Applying Different Layout Options.”</a:t>
            </a:r>
            <a:endParaRPr lang="en-US" sz="1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a:xfrm>
            <a:off x="457200" y="228600"/>
            <a:ext cx="8229600" cy="990600"/>
          </a:xfrm>
        </p:spPr>
        <p:txBody>
          <a:bodyPr/>
          <a:lstStyle/>
          <a:p>
            <a:pPr eaLnBrk="1" hangingPunct="1"/>
            <a:r>
              <a:rPr lang="en-US" sz="2800" dirty="0" smtClean="0">
                <a:latin typeface="+mj-lt"/>
              </a:rPr>
              <a:t>Enter Text into Placeholders</a:t>
            </a:r>
          </a:p>
        </p:txBody>
      </p:sp>
      <p:sp>
        <p:nvSpPr>
          <p:cNvPr id="34819" name="Content Placeholder 4"/>
          <p:cNvSpPr>
            <a:spLocks noGrp="1"/>
          </p:cNvSpPr>
          <p:nvPr>
            <p:ph idx="1"/>
          </p:nvPr>
        </p:nvSpPr>
        <p:spPr>
          <a:xfrm>
            <a:off x="685800" y="1600200"/>
            <a:ext cx="7467600" cy="4495800"/>
          </a:xfrm>
        </p:spPr>
        <p:txBody>
          <a:bodyPr/>
          <a:lstStyle/>
          <a:p>
            <a:pPr marL="0" indent="0" eaLnBrk="1" hangingPunct="1">
              <a:buNone/>
            </a:pPr>
            <a:r>
              <a:rPr lang="en-US" sz="1800" dirty="0" smtClean="0">
                <a:latin typeface="+mn-lt"/>
              </a:rPr>
              <a:t>You can enter text by positioning your cursor in the Outline tab or directly into the placeholders on the slide displayed in the Slide pane. </a:t>
            </a:r>
          </a:p>
          <a:p>
            <a:pPr marL="0" indent="0" eaLnBrk="1" hangingPunct="1">
              <a:buNone/>
            </a:pPr>
            <a:endParaRPr lang="en-US" sz="1800" dirty="0" smtClean="0">
              <a:latin typeface="+mn-lt"/>
            </a:endParaRPr>
          </a:p>
          <a:p>
            <a:pPr marL="0" indent="0" eaLnBrk="1" hangingPunct="1">
              <a:buNone/>
            </a:pPr>
            <a:r>
              <a:rPr lang="en-US" sz="1800" dirty="0" smtClean="0">
                <a:latin typeface="+mn-lt"/>
              </a:rPr>
              <a:t>Text can be entered into the Title, Subtitle, or Text placeholders. Each placeholder gives instructions such as “Click to add Title” or “Click to add text.”</a:t>
            </a:r>
            <a:endParaRPr lang="en-US" dirty="0" smtClean="0"/>
          </a:p>
        </p:txBody>
      </p:sp>
      <p:sp>
        <p:nvSpPr>
          <p:cNvPr id="4" name="Rectangle 3"/>
          <p:cNvSpPr/>
          <p:nvPr/>
        </p:nvSpPr>
        <p:spPr>
          <a:xfrm>
            <a:off x="457200" y="1371600"/>
            <a:ext cx="8229600" cy="5029200"/>
          </a:xfrm>
          <a:prstGeom prst="rect">
            <a:avLst/>
          </a:prstGeom>
          <a:noFill/>
          <a:ln>
            <a:solidFill>
              <a:schemeClr val="tx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endParaRPr>
          </a:p>
        </p:txBody>
      </p:sp>
      <p:sp>
        <p:nvSpPr>
          <p:cNvPr id="6" name="Rectangle 5"/>
          <p:cNvSpPr/>
          <p:nvPr/>
        </p:nvSpPr>
        <p:spPr>
          <a:xfrm>
            <a:off x="457200" y="228600"/>
            <a:ext cx="8229600" cy="990600"/>
          </a:xfrm>
          <a:prstGeom prst="rect">
            <a:avLst/>
          </a:prstGeom>
          <a:noFill/>
          <a:ln>
            <a:solidFill>
              <a:schemeClr val="tx2">
                <a:lumMod val="60000"/>
                <a:lumOff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endParaRPr>
          </a:p>
        </p:txBody>
      </p:sp>
      <p:cxnSp>
        <p:nvCxnSpPr>
          <p:cNvPr id="9" name="Straight Arrow Connector 8"/>
          <p:cNvCxnSpPr>
            <a:stCxn id="34822" idx="3"/>
          </p:cNvCxnSpPr>
          <p:nvPr/>
        </p:nvCxnSpPr>
        <p:spPr>
          <a:xfrm>
            <a:off x="1752600" y="550277"/>
            <a:ext cx="304800" cy="287923"/>
          </a:xfrm>
          <a:prstGeom prst="straightConnector1">
            <a:avLst/>
          </a:prstGeom>
          <a:ln w="28575">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16200000" flipH="1">
            <a:off x="952500" y="800100"/>
            <a:ext cx="838200" cy="609600"/>
          </a:xfrm>
          <a:prstGeom prst="straightConnector1">
            <a:avLst/>
          </a:prstGeom>
          <a:ln w="28575">
            <a:solidFill>
              <a:srgbClr val="FF000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34822" name="TextBox 6"/>
          <p:cNvSpPr txBox="1">
            <a:spLocks noChangeArrowheads="1"/>
          </p:cNvSpPr>
          <p:nvPr/>
        </p:nvSpPr>
        <p:spPr bwMode="auto">
          <a:xfrm>
            <a:off x="381000" y="381000"/>
            <a:ext cx="1371600" cy="338554"/>
          </a:xfrm>
          <a:prstGeom prst="rect">
            <a:avLst/>
          </a:prstGeom>
          <a:solidFill>
            <a:schemeClr val="bg1"/>
          </a:solidFill>
          <a:ln w="28575">
            <a:solidFill>
              <a:schemeClr val="tx1"/>
            </a:solidFill>
            <a:miter lim="800000"/>
            <a:headEnd/>
            <a:tailEnd/>
          </a:ln>
        </p:spPr>
        <p:txBody>
          <a:bodyPr>
            <a:spAutoFit/>
          </a:bodyPr>
          <a:lstStyle/>
          <a:p>
            <a:r>
              <a:rPr lang="en-US" sz="1600" dirty="0">
                <a:latin typeface="+mn-lt"/>
              </a:rPr>
              <a:t>Placeholders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a:xfrm>
            <a:off x="457200" y="0"/>
            <a:ext cx="8229600" cy="1143000"/>
          </a:xfrm>
        </p:spPr>
        <p:txBody>
          <a:bodyPr/>
          <a:lstStyle/>
          <a:p>
            <a:pPr eaLnBrk="1" hangingPunct="1"/>
            <a:r>
              <a:rPr lang="en-US" sz="2800" dirty="0" smtClean="0">
                <a:latin typeface="+mj-lt"/>
              </a:rPr>
              <a:t>Delete Text</a:t>
            </a:r>
          </a:p>
        </p:txBody>
      </p:sp>
      <p:sp>
        <p:nvSpPr>
          <p:cNvPr id="3" name="Content Placeholder 2"/>
          <p:cNvSpPr>
            <a:spLocks noGrp="1"/>
          </p:cNvSpPr>
          <p:nvPr>
            <p:ph idx="1"/>
          </p:nvPr>
        </p:nvSpPr>
        <p:spPr>
          <a:xfrm>
            <a:off x="457200" y="914400"/>
            <a:ext cx="7848600" cy="1905000"/>
          </a:xfrm>
        </p:spPr>
        <p:txBody>
          <a:bodyPr rtlCol="0">
            <a:normAutofit/>
          </a:bodyPr>
          <a:lstStyle/>
          <a:p>
            <a:pPr marL="0" indent="0" eaLnBrk="1" fontAlgn="auto" hangingPunct="1">
              <a:spcAft>
                <a:spcPts val="0"/>
              </a:spcAft>
              <a:buFont typeface="Arial" pitchFamily="34" charset="0"/>
              <a:buNone/>
              <a:defRPr/>
            </a:pPr>
            <a:r>
              <a:rPr lang="en-US" sz="1800" dirty="0" smtClean="0">
                <a:latin typeface="+mn-lt"/>
              </a:rPr>
              <a:t>Delete text the way you would in most other programs. Select the text you want to delete, or place your cursor before or after the text you want to delete. Then use the Delete key on your keyboard to delete forward or use the Backspace key to delete backward.</a:t>
            </a:r>
            <a:endParaRPr lang="en-US" sz="1800" dirty="0">
              <a:latin typeface="+mn-lt"/>
            </a:endParaRPr>
          </a:p>
        </p:txBody>
      </p:sp>
      <p:pic>
        <p:nvPicPr>
          <p:cNvPr id="4" name="Picture 3" descr="delete.png"/>
          <p:cNvPicPr>
            <a:picLocks noChangeAspect="1"/>
          </p:cNvPicPr>
          <p:nvPr/>
        </p:nvPicPr>
        <p:blipFill>
          <a:blip r:embed="rId3" cstate="print"/>
          <a:stretch>
            <a:fillRect/>
          </a:stretch>
        </p:blipFill>
        <p:spPr>
          <a:xfrm>
            <a:off x="2971800" y="2514600"/>
            <a:ext cx="762002" cy="762002"/>
          </a:xfrm>
          <a:prstGeom prst="rect">
            <a:avLst/>
          </a:prstGeom>
        </p:spPr>
      </p:pic>
      <p:pic>
        <p:nvPicPr>
          <p:cNvPr id="5" name="Picture 4" descr="backspace.png"/>
          <p:cNvPicPr>
            <a:picLocks noChangeAspect="1"/>
          </p:cNvPicPr>
          <p:nvPr/>
        </p:nvPicPr>
        <p:blipFill>
          <a:blip r:embed="rId4" cstate="print"/>
          <a:stretch>
            <a:fillRect/>
          </a:stretch>
        </p:blipFill>
        <p:spPr>
          <a:xfrm>
            <a:off x="4495800" y="2514600"/>
            <a:ext cx="1499619" cy="762002"/>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a:xfrm>
            <a:off x="457200" y="0"/>
            <a:ext cx="8229600" cy="1143000"/>
          </a:xfrm>
        </p:spPr>
        <p:txBody>
          <a:bodyPr/>
          <a:lstStyle/>
          <a:p>
            <a:pPr eaLnBrk="1" hangingPunct="1"/>
            <a:r>
              <a:rPr lang="en-US" sz="2800" dirty="0" smtClean="0">
                <a:latin typeface="+mj-lt"/>
              </a:rPr>
              <a:t>Edit Text</a:t>
            </a:r>
          </a:p>
        </p:txBody>
      </p:sp>
      <p:sp>
        <p:nvSpPr>
          <p:cNvPr id="3" name="Content Placeholder 2"/>
          <p:cNvSpPr>
            <a:spLocks noGrp="1"/>
          </p:cNvSpPr>
          <p:nvPr>
            <p:ph idx="1"/>
          </p:nvPr>
        </p:nvSpPr>
        <p:spPr>
          <a:xfrm>
            <a:off x="457200" y="914400"/>
            <a:ext cx="8229600" cy="4906963"/>
          </a:xfrm>
        </p:spPr>
        <p:txBody>
          <a:bodyPr rtlCol="0">
            <a:normAutofit/>
          </a:bodyPr>
          <a:lstStyle/>
          <a:p>
            <a:pPr marL="0" indent="0" eaLnBrk="1" fontAlgn="auto" hangingPunct="1">
              <a:spcAft>
                <a:spcPts val="0"/>
              </a:spcAft>
              <a:buNone/>
              <a:defRPr/>
            </a:pPr>
            <a:r>
              <a:rPr lang="en-US" sz="1800" dirty="0" smtClean="0">
                <a:latin typeface="+mn-lt"/>
              </a:rPr>
              <a:t>To edit text, simply position your cursor where you want to make changes,</a:t>
            </a:r>
            <a:br>
              <a:rPr lang="en-US" sz="1800" dirty="0" smtClean="0">
                <a:latin typeface="+mn-lt"/>
              </a:rPr>
            </a:br>
            <a:r>
              <a:rPr lang="en-US" sz="1800" dirty="0" smtClean="0">
                <a:latin typeface="+mn-lt"/>
              </a:rPr>
              <a:t>and then add or delete, as required, using your keyboard. Like in most other programs, if you select text and begin to type, the selected text will be replaced with the new text you enter.</a:t>
            </a:r>
          </a:p>
          <a:p>
            <a:pPr marL="0" indent="0" eaLnBrk="1" fontAlgn="auto" hangingPunct="1">
              <a:spcAft>
                <a:spcPts val="0"/>
              </a:spcAft>
              <a:buNone/>
              <a:defRPr/>
            </a:pPr>
            <a:endParaRPr lang="en-US" sz="1800" dirty="0" smtClean="0">
              <a:latin typeface="+mn-lt"/>
            </a:endParaRPr>
          </a:p>
          <a:p>
            <a:pPr marL="0" indent="0" eaLnBrk="1" fontAlgn="auto" hangingPunct="1">
              <a:spcAft>
                <a:spcPts val="0"/>
              </a:spcAft>
              <a:buNone/>
              <a:defRPr/>
            </a:pPr>
            <a:r>
              <a:rPr lang="en-US" sz="1800" dirty="0" smtClean="0">
                <a:latin typeface="+mn-lt"/>
              </a:rPr>
              <a:t>When you select a word and then hover over it, the Mini toolbar will appear.</a:t>
            </a:r>
            <a:br>
              <a:rPr lang="en-US" sz="1800" dirty="0" smtClean="0">
                <a:latin typeface="+mn-lt"/>
              </a:rPr>
            </a:br>
            <a:r>
              <a:rPr lang="en-US" sz="1800" dirty="0" smtClean="0">
                <a:latin typeface="+mn-lt"/>
              </a:rPr>
              <a:t>The Mini toolbar includes buttons you can use to format the word.</a:t>
            </a:r>
            <a:endParaRPr lang="en-US" sz="1800" dirty="0">
              <a:latin typeface="+mn-lt"/>
            </a:endParaRPr>
          </a:p>
        </p:txBody>
      </p:sp>
      <p:pic>
        <p:nvPicPr>
          <p:cNvPr id="5" name="Picture 4" descr="edit_text.png"/>
          <p:cNvPicPr>
            <a:picLocks noChangeAspect="1"/>
          </p:cNvPicPr>
          <p:nvPr/>
        </p:nvPicPr>
        <p:blipFill>
          <a:blip r:embed="rId3" cstate="print"/>
          <a:stretch>
            <a:fillRect/>
          </a:stretch>
        </p:blipFill>
        <p:spPr>
          <a:xfrm>
            <a:off x="2057400" y="3200400"/>
            <a:ext cx="5029200" cy="1984098"/>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elete_slide_rc.png"/>
          <p:cNvPicPr>
            <a:picLocks noChangeAspect="1"/>
          </p:cNvPicPr>
          <p:nvPr/>
        </p:nvPicPr>
        <p:blipFill>
          <a:blip r:embed="rId3" cstate="print"/>
          <a:stretch>
            <a:fillRect/>
          </a:stretch>
        </p:blipFill>
        <p:spPr>
          <a:xfrm>
            <a:off x="5181600" y="1066800"/>
            <a:ext cx="3492064" cy="5295238"/>
          </a:xfrm>
          <a:prstGeom prst="rect">
            <a:avLst/>
          </a:prstGeom>
        </p:spPr>
      </p:pic>
      <p:sp>
        <p:nvSpPr>
          <p:cNvPr id="37890" name="Title 1"/>
          <p:cNvSpPr>
            <a:spLocks noGrp="1"/>
          </p:cNvSpPr>
          <p:nvPr>
            <p:ph type="title" idx="4294967295"/>
          </p:nvPr>
        </p:nvSpPr>
        <p:spPr>
          <a:xfrm>
            <a:off x="457200" y="0"/>
            <a:ext cx="8229600" cy="1143000"/>
          </a:xfrm>
        </p:spPr>
        <p:txBody>
          <a:bodyPr/>
          <a:lstStyle/>
          <a:p>
            <a:pPr eaLnBrk="1" hangingPunct="1"/>
            <a:r>
              <a:rPr lang="en-US" sz="2800" dirty="0" smtClean="0">
                <a:latin typeface="+mj-lt"/>
              </a:rPr>
              <a:t>Add and Delete Slides</a:t>
            </a:r>
          </a:p>
        </p:txBody>
      </p:sp>
      <p:sp>
        <p:nvSpPr>
          <p:cNvPr id="3" name="Content Placeholder 2"/>
          <p:cNvSpPr>
            <a:spLocks noGrp="1"/>
          </p:cNvSpPr>
          <p:nvPr>
            <p:ph idx="1"/>
          </p:nvPr>
        </p:nvSpPr>
        <p:spPr>
          <a:xfrm>
            <a:off x="457200" y="914400"/>
            <a:ext cx="4648200" cy="5562600"/>
          </a:xfrm>
        </p:spPr>
        <p:txBody>
          <a:bodyPr rtlCol="0">
            <a:normAutofit/>
          </a:bodyPr>
          <a:lstStyle/>
          <a:p>
            <a:pPr marL="0" indent="0" eaLnBrk="1" fontAlgn="auto" hangingPunct="1">
              <a:spcAft>
                <a:spcPts val="0"/>
              </a:spcAft>
              <a:buNone/>
              <a:defRPr/>
            </a:pPr>
            <a:r>
              <a:rPr lang="en-US" sz="1800" dirty="0" smtClean="0">
                <a:latin typeface="+mn-lt"/>
              </a:rPr>
              <a:t>You can easily add more slides anywhere</a:t>
            </a:r>
            <a:br>
              <a:rPr lang="en-US" sz="1800" dirty="0" smtClean="0">
                <a:latin typeface="+mn-lt"/>
              </a:rPr>
            </a:br>
            <a:r>
              <a:rPr lang="en-US" sz="1800" dirty="0" smtClean="0">
                <a:latin typeface="+mn-lt"/>
              </a:rPr>
              <a:t>in your presentation. Click anywhere in the slide that appears before you want your new slide to be placed. Then click the New Slide button</a:t>
            </a:r>
            <a:r>
              <a:rPr lang="en-US" sz="1800" b="1" dirty="0" smtClean="0">
                <a:latin typeface="+mn-lt"/>
              </a:rPr>
              <a:t> </a:t>
            </a:r>
            <a:r>
              <a:rPr lang="en-US" sz="1800" dirty="0" smtClean="0">
                <a:latin typeface="+mn-lt"/>
              </a:rPr>
              <a:t>in the Home tab. A new slide will be inserted.</a:t>
            </a:r>
          </a:p>
          <a:p>
            <a:pPr marL="0" indent="0" eaLnBrk="1" fontAlgn="auto" hangingPunct="1">
              <a:spcAft>
                <a:spcPts val="0"/>
              </a:spcAft>
              <a:buNone/>
              <a:defRPr/>
            </a:pPr>
            <a:endParaRPr lang="en-US" sz="1800" dirty="0" smtClean="0">
              <a:latin typeface="+mn-lt"/>
            </a:endParaRPr>
          </a:p>
          <a:p>
            <a:pPr marL="0" indent="0" eaLnBrk="1" fontAlgn="auto" hangingPunct="1">
              <a:spcAft>
                <a:spcPts val="0"/>
              </a:spcAft>
              <a:buNone/>
              <a:defRPr/>
            </a:pPr>
            <a:endParaRPr lang="en-US" sz="1800" dirty="0" smtClean="0">
              <a:latin typeface="+mn-lt"/>
            </a:endParaRPr>
          </a:p>
          <a:p>
            <a:pPr marL="0" indent="0" eaLnBrk="1" fontAlgn="auto" hangingPunct="1">
              <a:spcAft>
                <a:spcPts val="0"/>
              </a:spcAft>
              <a:buNone/>
              <a:defRPr/>
            </a:pPr>
            <a:endParaRPr lang="en-US" sz="1800" dirty="0" smtClean="0">
              <a:latin typeface="+mn-lt"/>
            </a:endParaRPr>
          </a:p>
          <a:p>
            <a:pPr marL="0" indent="0" eaLnBrk="1" fontAlgn="auto" hangingPunct="1">
              <a:spcAft>
                <a:spcPts val="0"/>
              </a:spcAft>
              <a:buNone/>
              <a:defRPr/>
            </a:pPr>
            <a:endParaRPr lang="en-US" sz="1800" dirty="0" smtClean="0">
              <a:latin typeface="+mn-lt"/>
            </a:endParaRPr>
          </a:p>
          <a:p>
            <a:pPr marL="0" indent="0" eaLnBrk="1" fontAlgn="auto" hangingPunct="1">
              <a:spcAft>
                <a:spcPts val="0"/>
              </a:spcAft>
              <a:buNone/>
              <a:defRPr/>
            </a:pPr>
            <a:endParaRPr lang="en-US" sz="1800" dirty="0" smtClean="0">
              <a:latin typeface="+mn-lt"/>
            </a:endParaRPr>
          </a:p>
          <a:p>
            <a:pPr marL="0" indent="0" eaLnBrk="1" fontAlgn="auto" hangingPunct="1">
              <a:spcAft>
                <a:spcPts val="0"/>
              </a:spcAft>
              <a:buNone/>
              <a:defRPr/>
            </a:pPr>
            <a:r>
              <a:rPr lang="en-US" sz="1800" dirty="0" smtClean="0">
                <a:latin typeface="+mn-lt"/>
              </a:rPr>
              <a:t>To delete a slide, select the slide in the Slides pane and click on Delete,</a:t>
            </a:r>
            <a:r>
              <a:rPr lang="en-US" sz="1800" b="1" dirty="0" smtClean="0">
                <a:latin typeface="+mn-lt"/>
              </a:rPr>
              <a:t> </a:t>
            </a:r>
            <a:r>
              <a:rPr lang="en-US" sz="1800" dirty="0" smtClean="0">
                <a:latin typeface="+mn-lt"/>
              </a:rPr>
              <a:t>located in the Slides group in the Home tab. </a:t>
            </a:r>
          </a:p>
          <a:p>
            <a:pPr marL="0" indent="0" eaLnBrk="1" fontAlgn="auto" hangingPunct="1">
              <a:spcAft>
                <a:spcPts val="0"/>
              </a:spcAft>
              <a:buNone/>
              <a:defRPr/>
            </a:pPr>
            <a:endParaRPr lang="en-US" sz="1800" dirty="0" smtClean="0">
              <a:latin typeface="+mn-lt"/>
            </a:endParaRPr>
          </a:p>
          <a:p>
            <a:pPr marL="0" indent="0" eaLnBrk="1" fontAlgn="auto" hangingPunct="1">
              <a:spcAft>
                <a:spcPts val="0"/>
              </a:spcAft>
              <a:buNone/>
              <a:defRPr/>
            </a:pPr>
            <a:r>
              <a:rPr lang="en-US" sz="1800" dirty="0" smtClean="0">
                <a:latin typeface="+mn-lt"/>
              </a:rPr>
              <a:t>Alternatively, you can right-click on the slide in the Slides tab and select either New Slide or Delete Slide.</a:t>
            </a:r>
            <a:endParaRPr lang="en-US" sz="1800" dirty="0">
              <a:latin typeface="+mn-lt"/>
            </a:endParaRPr>
          </a:p>
        </p:txBody>
      </p:sp>
      <p:pic>
        <p:nvPicPr>
          <p:cNvPr id="5" name="Picture 4" descr="new_slide.png"/>
          <p:cNvPicPr>
            <a:picLocks noChangeAspect="1"/>
          </p:cNvPicPr>
          <p:nvPr/>
        </p:nvPicPr>
        <p:blipFill>
          <a:blip r:embed="rId4" cstate="print"/>
          <a:stretch>
            <a:fillRect/>
          </a:stretch>
        </p:blipFill>
        <p:spPr>
          <a:xfrm>
            <a:off x="533400" y="2895600"/>
            <a:ext cx="1561905" cy="1130159"/>
          </a:xfrm>
          <a:prstGeom prst="rect">
            <a:avLst/>
          </a:prstGeom>
        </p:spPr>
      </p:pic>
      <p:pic>
        <p:nvPicPr>
          <p:cNvPr id="6" name="Picture 5" descr="delete_slide.png"/>
          <p:cNvPicPr>
            <a:picLocks noChangeAspect="1"/>
          </p:cNvPicPr>
          <p:nvPr/>
        </p:nvPicPr>
        <p:blipFill>
          <a:blip r:embed="rId5" cstate="print"/>
          <a:stretch>
            <a:fillRect/>
          </a:stretch>
        </p:blipFill>
        <p:spPr>
          <a:xfrm>
            <a:off x="2362200" y="2895600"/>
            <a:ext cx="1561905" cy="1130159"/>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idx="4294967295"/>
          </p:nvPr>
        </p:nvSpPr>
        <p:spPr>
          <a:xfrm>
            <a:off x="457200" y="0"/>
            <a:ext cx="8229600" cy="1143000"/>
          </a:xfrm>
        </p:spPr>
        <p:txBody>
          <a:bodyPr/>
          <a:lstStyle/>
          <a:p>
            <a:pPr eaLnBrk="1" hangingPunct="1"/>
            <a:r>
              <a:rPr lang="en-US" sz="2800" dirty="0" smtClean="0">
                <a:latin typeface="+mj-lt"/>
              </a:rPr>
              <a:t>Arrange Slides</a:t>
            </a:r>
          </a:p>
        </p:txBody>
      </p:sp>
      <p:sp>
        <p:nvSpPr>
          <p:cNvPr id="3" name="Content Placeholder 2"/>
          <p:cNvSpPr>
            <a:spLocks noGrp="1"/>
          </p:cNvSpPr>
          <p:nvPr>
            <p:ph idx="1"/>
          </p:nvPr>
        </p:nvSpPr>
        <p:spPr>
          <a:xfrm>
            <a:off x="457200" y="914400"/>
            <a:ext cx="8229600" cy="1143000"/>
          </a:xfrm>
        </p:spPr>
        <p:txBody>
          <a:bodyPr rtlCol="0">
            <a:noAutofit/>
          </a:bodyPr>
          <a:lstStyle/>
          <a:p>
            <a:pPr marL="0" indent="0" eaLnBrk="1" fontAlgn="auto" hangingPunct="1">
              <a:spcAft>
                <a:spcPts val="0"/>
              </a:spcAft>
              <a:buNone/>
              <a:defRPr/>
            </a:pPr>
            <a:r>
              <a:rPr lang="en-US" sz="1800" dirty="0" smtClean="0">
                <a:latin typeface="+mn-lt"/>
              </a:rPr>
              <a:t>You can easily arrange your slides in the Slides tab in Normal view or in the Slide Sorter view. In either view, click on the slide you want to move, and then, without releasing the mouse, drag the slide you have selected to its new location.</a:t>
            </a:r>
            <a:endParaRPr lang="en-US" sz="1800" dirty="0">
              <a:latin typeface="+mn-lt"/>
            </a:endParaRPr>
          </a:p>
        </p:txBody>
      </p:sp>
      <p:sp>
        <p:nvSpPr>
          <p:cNvPr id="10" name="TextBox 9"/>
          <p:cNvSpPr txBox="1"/>
          <p:nvPr/>
        </p:nvSpPr>
        <p:spPr>
          <a:xfrm>
            <a:off x="457200" y="2215277"/>
            <a:ext cx="2362200" cy="2585323"/>
          </a:xfrm>
          <a:prstGeom prst="rect">
            <a:avLst/>
          </a:prstGeom>
          <a:noFill/>
        </p:spPr>
        <p:txBody>
          <a:bodyPr wrap="square" rtlCol="0">
            <a:spAutoFit/>
          </a:bodyPr>
          <a:lstStyle/>
          <a:p>
            <a:r>
              <a:rPr lang="en-US" dirty="0" smtClean="0">
                <a:latin typeface="+mn-lt"/>
              </a:rPr>
              <a:t>Remember, you can change views in the View tab on the Ribbon or by using the View buttons on the bottom right of your screen. This picture shows the Slide Sorter view.</a:t>
            </a:r>
            <a:endParaRPr lang="en-US" dirty="0">
              <a:latin typeface="+mn-lt"/>
            </a:endParaRPr>
          </a:p>
        </p:txBody>
      </p:sp>
      <p:pic>
        <p:nvPicPr>
          <p:cNvPr id="11" name="Picture 10" descr="cts_b_direct_e.jpg"/>
          <p:cNvPicPr>
            <a:picLocks noChangeAspect="1"/>
          </p:cNvPicPr>
          <p:nvPr/>
        </p:nvPicPr>
        <p:blipFill>
          <a:blip r:embed="rId3" cstate="print"/>
          <a:stretch>
            <a:fillRect/>
          </a:stretch>
        </p:blipFill>
        <p:spPr>
          <a:xfrm>
            <a:off x="457200" y="5562600"/>
            <a:ext cx="914400" cy="914400"/>
          </a:xfrm>
          <a:prstGeom prst="rect">
            <a:avLst/>
          </a:prstGeom>
        </p:spPr>
      </p:pic>
      <p:sp>
        <p:nvSpPr>
          <p:cNvPr id="12" name="TextBox 8"/>
          <p:cNvSpPr txBox="1">
            <a:spLocks noChangeArrowheads="1"/>
          </p:cNvSpPr>
          <p:nvPr/>
        </p:nvSpPr>
        <p:spPr bwMode="auto">
          <a:xfrm>
            <a:off x="1371600" y="5638800"/>
            <a:ext cx="6781800" cy="830997"/>
          </a:xfrm>
          <a:prstGeom prst="rect">
            <a:avLst/>
          </a:prstGeom>
          <a:noFill/>
          <a:ln w="9525">
            <a:noFill/>
            <a:miter lim="800000"/>
            <a:headEnd/>
            <a:tailEnd/>
          </a:ln>
        </p:spPr>
        <p:txBody>
          <a:bodyPr wrap="square">
            <a:spAutoFit/>
          </a:bodyPr>
          <a:lstStyle/>
          <a:p>
            <a:r>
              <a:rPr lang="en-US" sz="1600" dirty="0" smtClean="0"/>
              <a:t>Go to the Project 3 Instructional Videos in the Toolkit, and watch the demonstration “Arranging Slides” to see how to use the Normal view and the Slide Sorter view to arrange slides.</a:t>
            </a:r>
            <a:endParaRPr lang="en-US" sz="1600" dirty="0"/>
          </a:p>
        </p:txBody>
      </p:sp>
      <p:pic>
        <p:nvPicPr>
          <p:cNvPr id="13" name="Picture 12" descr="slide_sorter.png"/>
          <p:cNvPicPr>
            <a:picLocks noChangeAspect="1"/>
          </p:cNvPicPr>
          <p:nvPr/>
        </p:nvPicPr>
        <p:blipFill>
          <a:blip r:embed="rId4" cstate="print"/>
          <a:stretch>
            <a:fillRect/>
          </a:stretch>
        </p:blipFill>
        <p:spPr>
          <a:xfrm>
            <a:off x="2895600" y="1905000"/>
            <a:ext cx="5486400" cy="360962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0"/>
            <a:ext cx="8229600" cy="1143000"/>
          </a:xfrm>
        </p:spPr>
        <p:txBody>
          <a:bodyPr/>
          <a:lstStyle/>
          <a:p>
            <a:r>
              <a:rPr lang="en-US" sz="2800" dirty="0" smtClean="0">
                <a:latin typeface="+mj-lt"/>
              </a:rPr>
              <a:t>Presentation Outline</a:t>
            </a:r>
            <a:endParaRPr lang="en-US" sz="2800" dirty="0">
              <a:latin typeface="+mj-lt"/>
            </a:endParaRPr>
          </a:p>
        </p:txBody>
      </p:sp>
      <p:sp>
        <p:nvSpPr>
          <p:cNvPr id="3" name="Content Placeholder 2"/>
          <p:cNvSpPr>
            <a:spLocks noGrp="1"/>
          </p:cNvSpPr>
          <p:nvPr>
            <p:ph idx="1"/>
          </p:nvPr>
        </p:nvSpPr>
        <p:spPr>
          <a:xfrm>
            <a:off x="457200" y="914400"/>
            <a:ext cx="8229600" cy="4830763"/>
          </a:xfrm>
        </p:spPr>
        <p:txBody>
          <a:bodyPr/>
          <a:lstStyle/>
          <a:p>
            <a:pPr>
              <a:buNone/>
            </a:pPr>
            <a:r>
              <a:rPr lang="en-US" sz="1800" dirty="0" smtClean="0">
                <a:latin typeface="+mn-lt"/>
              </a:rPr>
              <a:t>In this training room you will learn </a:t>
            </a:r>
          </a:p>
          <a:p>
            <a:pPr>
              <a:buNone/>
            </a:pPr>
            <a:endParaRPr lang="en-US" sz="1800" dirty="0" smtClean="0">
              <a:latin typeface="+mn-lt"/>
            </a:endParaRPr>
          </a:p>
          <a:p>
            <a:pPr marL="685800" lvl="0" indent="-228600"/>
            <a:r>
              <a:rPr lang="en-US" sz="1800" dirty="0" smtClean="0">
                <a:latin typeface="+mn-lt"/>
              </a:rPr>
              <a:t>about new features in PowerPoint 2007 </a:t>
            </a:r>
            <a:endParaRPr lang="en-US" sz="1800" b="1" dirty="0" smtClean="0">
              <a:latin typeface="+mn-lt"/>
            </a:endParaRPr>
          </a:p>
          <a:p>
            <a:pPr marL="685800" lvl="0" indent="-228600"/>
            <a:r>
              <a:rPr lang="en-US" sz="1800" dirty="0" smtClean="0">
                <a:latin typeface="+mn-lt"/>
              </a:rPr>
              <a:t>how to build slides and enter text</a:t>
            </a:r>
            <a:endParaRPr lang="en-US" sz="1800" b="1" dirty="0" smtClean="0">
              <a:latin typeface="+mn-lt"/>
            </a:endParaRPr>
          </a:p>
          <a:p>
            <a:pPr marL="685800" lvl="0" indent="-228600"/>
            <a:r>
              <a:rPr lang="en-US" sz="1800" dirty="0" smtClean="0">
                <a:latin typeface="+mn-lt"/>
              </a:rPr>
              <a:t>how to edit your presentation by adding and deleting text and slides</a:t>
            </a:r>
            <a:endParaRPr lang="en-US" sz="1800" b="1" dirty="0" smtClean="0">
              <a:latin typeface="+mn-lt"/>
            </a:endParaRPr>
          </a:p>
          <a:p>
            <a:pPr marL="685800" lvl="0" indent="-228600"/>
            <a:r>
              <a:rPr lang="en-US" sz="1800" dirty="0" smtClean="0">
                <a:latin typeface="+mn-lt"/>
              </a:rPr>
              <a:t>how to use different views to arrange your slides</a:t>
            </a:r>
            <a:endParaRPr lang="en-US" sz="1800" b="1" dirty="0" smtClean="0">
              <a:latin typeface="+mn-lt"/>
            </a:endParaRPr>
          </a:p>
          <a:p>
            <a:pPr marL="685800" lvl="0" indent="-228600"/>
            <a:r>
              <a:rPr lang="en-US" sz="1800" dirty="0" smtClean="0">
                <a:latin typeface="+mn-lt"/>
              </a:rPr>
              <a:t>how to save your presentation to a folder</a:t>
            </a:r>
          </a:p>
          <a:p>
            <a:pPr lvl="0"/>
            <a:endParaRPr lang="en-US" sz="1800" b="1" dirty="0" smtClean="0">
              <a:latin typeface="+mn-lt"/>
            </a:endParaRPr>
          </a:p>
          <a:p>
            <a:pPr marL="0" indent="0">
              <a:buNone/>
            </a:pPr>
            <a:r>
              <a:rPr lang="en-US" sz="1800" dirty="0" smtClean="0">
                <a:latin typeface="+mn-lt"/>
              </a:rPr>
              <a:t>The estimated completion time for Training Room 1 and Time to Practise 1 is four hours.</a:t>
            </a:r>
            <a:endParaRPr lang="en-US" sz="1800" dirty="0">
              <a:latin typeface="+mn-lt"/>
            </a:endParaRPr>
          </a:p>
        </p:txBody>
      </p:sp>
      <p:sp>
        <p:nvSpPr>
          <p:cNvPr id="4" name="TextBox 3"/>
          <p:cNvSpPr txBox="1"/>
          <p:nvPr/>
        </p:nvSpPr>
        <p:spPr>
          <a:xfrm>
            <a:off x="457200" y="6172200"/>
            <a:ext cx="7772400" cy="215444"/>
          </a:xfrm>
          <a:prstGeom prst="rect">
            <a:avLst/>
          </a:prstGeom>
          <a:noFill/>
        </p:spPr>
        <p:txBody>
          <a:bodyPr wrap="square" rtlCol="0">
            <a:spAutoFit/>
          </a:bodyPr>
          <a:lstStyle/>
          <a:p>
            <a:r>
              <a:rPr lang="en-US" sz="800" dirty="0" smtClean="0"/>
              <a:t>All PowerPoint Screen Shots: Microsoft product screen shot(s) reprinted with permission from Microsoft Corporation.</a:t>
            </a:r>
            <a:endParaRPr lang="en-US" sz="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idx="4294967295"/>
          </p:nvPr>
        </p:nvSpPr>
        <p:spPr>
          <a:xfrm>
            <a:off x="381000" y="0"/>
            <a:ext cx="8229600" cy="1143000"/>
          </a:xfrm>
        </p:spPr>
        <p:txBody>
          <a:bodyPr/>
          <a:lstStyle/>
          <a:p>
            <a:pPr eaLnBrk="1" hangingPunct="1"/>
            <a:r>
              <a:rPr lang="en-US" sz="2800" dirty="0" smtClean="0">
                <a:latin typeface="+mj-lt"/>
              </a:rPr>
              <a:t>Save the Presentation</a:t>
            </a:r>
          </a:p>
        </p:txBody>
      </p:sp>
      <p:sp>
        <p:nvSpPr>
          <p:cNvPr id="3" name="Content Placeholder 2"/>
          <p:cNvSpPr>
            <a:spLocks noGrp="1"/>
          </p:cNvSpPr>
          <p:nvPr>
            <p:ph idx="1"/>
          </p:nvPr>
        </p:nvSpPr>
        <p:spPr>
          <a:xfrm>
            <a:off x="457200" y="914400"/>
            <a:ext cx="8229600" cy="4572000"/>
          </a:xfrm>
        </p:spPr>
        <p:txBody>
          <a:bodyPr rtlCol="0">
            <a:noAutofit/>
          </a:bodyPr>
          <a:lstStyle/>
          <a:p>
            <a:pPr marL="0" indent="0" eaLnBrk="1" fontAlgn="auto" hangingPunct="1">
              <a:spcAft>
                <a:spcPts val="0"/>
              </a:spcAft>
              <a:buFont typeface="Arial" pitchFamily="34" charset="0"/>
              <a:buNone/>
              <a:defRPr/>
            </a:pPr>
            <a:r>
              <a:rPr lang="en-US" sz="1800" dirty="0" smtClean="0">
                <a:latin typeface="+mn-lt"/>
              </a:rPr>
              <a:t>You can save your presentation three ways: </a:t>
            </a:r>
          </a:p>
          <a:p>
            <a:pPr marL="0" indent="0" eaLnBrk="1" fontAlgn="auto" hangingPunct="1">
              <a:spcAft>
                <a:spcPts val="0"/>
              </a:spcAft>
              <a:buFont typeface="Arial" pitchFamily="34" charset="0"/>
              <a:buNone/>
              <a:defRPr/>
            </a:pPr>
            <a:endParaRPr lang="en-US" sz="1800" dirty="0" smtClean="0">
              <a:latin typeface="+mn-lt"/>
            </a:endParaRPr>
          </a:p>
          <a:p>
            <a:pPr marL="685800" indent="-228600" eaLnBrk="1" fontAlgn="auto" hangingPunct="1">
              <a:spcAft>
                <a:spcPts val="0"/>
              </a:spcAft>
              <a:defRPr/>
            </a:pPr>
            <a:r>
              <a:rPr lang="en-US" sz="1800" dirty="0" smtClean="0">
                <a:latin typeface="+mn-lt"/>
              </a:rPr>
              <a:t>Click on the Microsoft Office button and select Save.</a:t>
            </a:r>
          </a:p>
          <a:p>
            <a:pPr marL="685800" indent="-228600" eaLnBrk="1" fontAlgn="auto" hangingPunct="1">
              <a:spcAft>
                <a:spcPts val="0"/>
              </a:spcAft>
              <a:defRPr/>
            </a:pPr>
            <a:endParaRPr lang="en-US" sz="1800" dirty="0" smtClean="0">
              <a:latin typeface="+mn-lt"/>
            </a:endParaRPr>
          </a:p>
          <a:p>
            <a:pPr marL="685800" indent="-228600" eaLnBrk="1" fontAlgn="auto" hangingPunct="1">
              <a:spcAft>
                <a:spcPts val="0"/>
              </a:spcAft>
              <a:defRPr/>
            </a:pPr>
            <a:endParaRPr lang="en-US" sz="1800" dirty="0" smtClean="0">
              <a:latin typeface="+mn-lt"/>
            </a:endParaRPr>
          </a:p>
          <a:p>
            <a:pPr marL="685800" indent="-228600" eaLnBrk="1" fontAlgn="auto" hangingPunct="1">
              <a:spcAft>
                <a:spcPts val="0"/>
              </a:spcAft>
              <a:defRPr/>
            </a:pPr>
            <a:r>
              <a:rPr lang="en-US" sz="1800" dirty="0" smtClean="0">
                <a:latin typeface="+mn-lt"/>
              </a:rPr>
              <a:t>Click on the disk icon on the</a:t>
            </a:r>
            <a:br>
              <a:rPr lang="en-US" sz="1800" dirty="0" smtClean="0">
                <a:latin typeface="+mn-lt"/>
              </a:rPr>
            </a:br>
            <a:r>
              <a:rPr lang="en-US" sz="1800" dirty="0" smtClean="0">
                <a:latin typeface="+mn-lt"/>
              </a:rPr>
              <a:t>Quick Access toolbar.</a:t>
            </a:r>
          </a:p>
          <a:p>
            <a:pPr marL="685800" indent="-228600" eaLnBrk="1" fontAlgn="auto" hangingPunct="1">
              <a:spcAft>
                <a:spcPts val="0"/>
              </a:spcAft>
              <a:defRPr/>
            </a:pPr>
            <a:endParaRPr lang="en-US" sz="1800" i="1" dirty="0" smtClean="0">
              <a:latin typeface="+mn-lt"/>
            </a:endParaRPr>
          </a:p>
          <a:p>
            <a:pPr marL="685800" indent="-228600" eaLnBrk="1" fontAlgn="auto" hangingPunct="1">
              <a:spcAft>
                <a:spcPts val="0"/>
              </a:spcAft>
              <a:defRPr/>
            </a:pPr>
            <a:endParaRPr lang="en-US" sz="1800" i="1" dirty="0" smtClean="0">
              <a:latin typeface="+mn-lt"/>
            </a:endParaRPr>
          </a:p>
          <a:p>
            <a:pPr marL="685800" indent="-228600" eaLnBrk="1" fontAlgn="auto" hangingPunct="1">
              <a:spcAft>
                <a:spcPts val="0"/>
              </a:spcAft>
              <a:defRPr/>
            </a:pPr>
            <a:r>
              <a:rPr lang="en-US" sz="1800" dirty="0" smtClean="0">
                <a:latin typeface="+mn-lt"/>
              </a:rPr>
              <a:t>Press Ctrl + S on your keyboard.</a:t>
            </a:r>
            <a:endParaRPr lang="en-US" sz="1800" i="1" dirty="0">
              <a:latin typeface="+mn-lt"/>
            </a:endParaRPr>
          </a:p>
        </p:txBody>
      </p:sp>
      <p:pic>
        <p:nvPicPr>
          <p:cNvPr id="7" name="Picture 6" descr="disk_icon.png"/>
          <p:cNvPicPr>
            <a:picLocks noChangeAspect="1"/>
          </p:cNvPicPr>
          <p:nvPr/>
        </p:nvPicPr>
        <p:blipFill>
          <a:blip r:embed="rId3" cstate="print"/>
          <a:stretch>
            <a:fillRect/>
          </a:stretch>
        </p:blipFill>
        <p:spPr>
          <a:xfrm>
            <a:off x="4572000" y="2590800"/>
            <a:ext cx="2006349" cy="1028571"/>
          </a:xfrm>
          <a:prstGeom prst="rect">
            <a:avLst/>
          </a:prstGeom>
        </p:spPr>
      </p:pic>
      <p:pic>
        <p:nvPicPr>
          <p:cNvPr id="9" name="Picture 8" descr="save_icon.png"/>
          <p:cNvPicPr>
            <a:picLocks noChangeAspect="1"/>
          </p:cNvPicPr>
          <p:nvPr/>
        </p:nvPicPr>
        <p:blipFill>
          <a:blip r:embed="rId4" cstate="print"/>
          <a:stretch>
            <a:fillRect/>
          </a:stretch>
        </p:blipFill>
        <p:spPr>
          <a:xfrm>
            <a:off x="7010400" y="1524000"/>
            <a:ext cx="1638095" cy="2831746"/>
          </a:xfrm>
          <a:prstGeom prst="rect">
            <a:avLst/>
          </a:prstGeom>
        </p:spPr>
      </p:pic>
      <p:pic>
        <p:nvPicPr>
          <p:cNvPr id="10" name="Picture 9" descr="control_h.jpg"/>
          <p:cNvPicPr>
            <a:picLocks noChangeAspect="1"/>
          </p:cNvPicPr>
          <p:nvPr/>
        </p:nvPicPr>
        <p:blipFill>
          <a:blip r:embed="rId5" cstate="print"/>
          <a:stretch>
            <a:fillRect/>
          </a:stretch>
        </p:blipFill>
        <p:spPr>
          <a:xfrm>
            <a:off x="1828800" y="4267200"/>
            <a:ext cx="1258824" cy="762000"/>
          </a:xfrm>
          <a:prstGeom prst="rect">
            <a:avLst/>
          </a:prstGeom>
        </p:spPr>
      </p:pic>
      <p:pic>
        <p:nvPicPr>
          <p:cNvPr id="12" name="Picture 11" descr="s.png"/>
          <p:cNvPicPr>
            <a:picLocks noChangeAspect="1"/>
          </p:cNvPicPr>
          <p:nvPr/>
        </p:nvPicPr>
        <p:blipFill>
          <a:blip r:embed="rId6" cstate="print"/>
          <a:stretch>
            <a:fillRect/>
          </a:stretch>
        </p:blipFill>
        <p:spPr>
          <a:xfrm>
            <a:off x="3505200" y="4267200"/>
            <a:ext cx="762002" cy="762002"/>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57200"/>
            <a:ext cx="8153400" cy="1477328"/>
          </a:xfrm>
          <a:prstGeom prst="rect">
            <a:avLst/>
          </a:prstGeom>
          <a:noFill/>
        </p:spPr>
        <p:txBody>
          <a:bodyPr wrap="square" rtlCol="0">
            <a:spAutoFit/>
          </a:bodyPr>
          <a:lstStyle/>
          <a:p>
            <a:pPr marL="0" indent="0" eaLnBrk="1" fontAlgn="auto" hangingPunct="1">
              <a:spcAft>
                <a:spcPts val="0"/>
              </a:spcAft>
              <a:buFont typeface="Arial" pitchFamily="34" charset="0"/>
              <a:buNone/>
              <a:defRPr/>
            </a:pPr>
            <a:r>
              <a:rPr lang="en-US" dirty="0" smtClean="0">
                <a:latin typeface="+mn-lt"/>
              </a:rPr>
              <a:t>The first time you save using any of these three methods, you will be prompted to tell the computer where to save your file and what to name the file. </a:t>
            </a:r>
          </a:p>
          <a:p>
            <a:pPr marL="0" indent="0" eaLnBrk="1" fontAlgn="auto" hangingPunct="1">
              <a:spcAft>
                <a:spcPts val="0"/>
              </a:spcAft>
              <a:buFont typeface="Arial" pitchFamily="34" charset="0"/>
              <a:buNone/>
              <a:defRPr/>
            </a:pPr>
            <a:endParaRPr lang="en-US" dirty="0" smtClean="0">
              <a:latin typeface="+mn-lt"/>
            </a:endParaRPr>
          </a:p>
          <a:p>
            <a:pPr marL="0" indent="0" eaLnBrk="1" fontAlgn="auto" hangingPunct="1">
              <a:spcAft>
                <a:spcPts val="0"/>
              </a:spcAft>
              <a:buFont typeface="Arial" pitchFamily="34" charset="0"/>
              <a:buNone/>
              <a:defRPr/>
            </a:pPr>
            <a:r>
              <a:rPr lang="en-US" dirty="0" smtClean="0">
                <a:latin typeface="+mn-lt"/>
              </a:rPr>
              <a:t>Remember to save all of your work for this course in one place. And remember to save often!</a:t>
            </a:r>
            <a:endParaRPr lang="en-US" i="1" dirty="0">
              <a:latin typeface="+mn-lt"/>
            </a:endParaRPr>
          </a:p>
        </p:txBody>
      </p:sp>
      <p:pic>
        <p:nvPicPr>
          <p:cNvPr id="5" name="Picture 4" descr="saving.png"/>
          <p:cNvPicPr>
            <a:picLocks noChangeAspect="1"/>
          </p:cNvPicPr>
          <p:nvPr/>
        </p:nvPicPr>
        <p:blipFill>
          <a:blip r:embed="rId2" cstate="print"/>
          <a:stretch>
            <a:fillRect/>
          </a:stretch>
        </p:blipFill>
        <p:spPr>
          <a:xfrm>
            <a:off x="1981200" y="1981200"/>
            <a:ext cx="5562600" cy="3481987"/>
          </a:xfrm>
          <a:prstGeom prst="rect">
            <a:avLst/>
          </a:prstGeom>
        </p:spPr>
      </p:pic>
      <p:pic>
        <p:nvPicPr>
          <p:cNvPr id="6" name="Picture 5" descr="cts_b_direct_e.jpg"/>
          <p:cNvPicPr>
            <a:picLocks noChangeAspect="1"/>
          </p:cNvPicPr>
          <p:nvPr/>
        </p:nvPicPr>
        <p:blipFill>
          <a:blip r:embed="rId3" cstate="print"/>
          <a:stretch>
            <a:fillRect/>
          </a:stretch>
        </p:blipFill>
        <p:spPr>
          <a:xfrm>
            <a:off x="533400" y="5562600"/>
            <a:ext cx="914400" cy="914400"/>
          </a:xfrm>
          <a:prstGeom prst="rect">
            <a:avLst/>
          </a:prstGeom>
        </p:spPr>
      </p:pic>
      <p:sp>
        <p:nvSpPr>
          <p:cNvPr id="7" name="TextBox 8"/>
          <p:cNvSpPr txBox="1">
            <a:spLocks noChangeArrowheads="1"/>
          </p:cNvSpPr>
          <p:nvPr/>
        </p:nvSpPr>
        <p:spPr bwMode="auto">
          <a:xfrm>
            <a:off x="1447800" y="5715000"/>
            <a:ext cx="4114800" cy="584775"/>
          </a:xfrm>
          <a:prstGeom prst="rect">
            <a:avLst/>
          </a:prstGeom>
          <a:noFill/>
          <a:ln w="9525">
            <a:noFill/>
            <a:miter lim="800000"/>
            <a:headEnd/>
            <a:tailEnd/>
          </a:ln>
        </p:spPr>
        <p:txBody>
          <a:bodyPr wrap="square">
            <a:spAutoFit/>
          </a:bodyPr>
          <a:lstStyle/>
          <a:p>
            <a:r>
              <a:rPr lang="en-US" sz="1600" dirty="0" smtClean="0"/>
              <a:t>Go to the Project 3 Instructional Videos in the Toolkit and watch “Saving to a Folder.”</a:t>
            </a:r>
            <a:endParaRPr lang="en-US" sz="16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0"/>
            <a:ext cx="8229600" cy="1143000"/>
          </a:xfrm>
        </p:spPr>
        <p:txBody>
          <a:bodyPr rtlCol="0">
            <a:normAutofit/>
          </a:bodyPr>
          <a:lstStyle/>
          <a:p>
            <a:pPr eaLnBrk="1" fontAlgn="auto" hangingPunct="1">
              <a:spcAft>
                <a:spcPts val="0"/>
              </a:spcAft>
              <a:defRPr/>
            </a:pPr>
            <a:r>
              <a:rPr lang="en-US" sz="2800" dirty="0" smtClean="0">
                <a:latin typeface="+mj-lt"/>
              </a:rPr>
              <a:t>Summary</a:t>
            </a:r>
            <a:endParaRPr lang="en-US" sz="2800" dirty="0">
              <a:latin typeface="+mj-lt"/>
              <a:cs typeface="Arial" pitchFamily="34" charset="0"/>
            </a:endParaRPr>
          </a:p>
        </p:txBody>
      </p:sp>
      <p:sp>
        <p:nvSpPr>
          <p:cNvPr id="4" name="TextBox 3"/>
          <p:cNvSpPr txBox="1"/>
          <p:nvPr/>
        </p:nvSpPr>
        <p:spPr>
          <a:xfrm>
            <a:off x="457200" y="914400"/>
            <a:ext cx="8229600" cy="2031325"/>
          </a:xfrm>
          <a:prstGeom prst="rect">
            <a:avLst/>
          </a:prstGeom>
          <a:noFill/>
        </p:spPr>
        <p:txBody>
          <a:bodyPr wrap="square" rtlCol="0">
            <a:spAutoFit/>
          </a:bodyPr>
          <a:lstStyle/>
          <a:p>
            <a:r>
              <a:rPr lang="en-US" dirty="0" smtClean="0">
                <a:latin typeface="+mn-lt"/>
              </a:rPr>
              <a:t>You have completed Training Room 1. In this training room you have learned how to</a:t>
            </a:r>
          </a:p>
          <a:p>
            <a:endParaRPr lang="en-US" dirty="0" smtClean="0">
              <a:latin typeface="+mn-lt"/>
            </a:endParaRPr>
          </a:p>
          <a:p>
            <a:pPr marL="688975" indent="-225425" eaLnBrk="1" hangingPunct="1">
              <a:buFont typeface="Arial" pitchFamily="34" charset="0"/>
              <a:buChar char="•"/>
            </a:pPr>
            <a:r>
              <a:rPr lang="en-US" dirty="0" smtClean="0">
                <a:latin typeface="+mn-lt"/>
              </a:rPr>
              <a:t>add, edit, and delete text on slides </a:t>
            </a:r>
          </a:p>
          <a:p>
            <a:pPr marL="688975" indent="-225425" eaLnBrk="1" hangingPunct="1">
              <a:buFont typeface="Arial" pitchFamily="34" charset="0"/>
              <a:buChar char="•"/>
            </a:pPr>
            <a:r>
              <a:rPr lang="en-US" dirty="0" smtClean="0">
                <a:latin typeface="+mn-lt"/>
              </a:rPr>
              <a:t>arrange slides and save your presentation</a:t>
            </a:r>
          </a:p>
          <a:p>
            <a:pPr marL="688975" indent="-225425" eaLnBrk="1" hangingPunct="1">
              <a:buFont typeface="Arial" pitchFamily="34" charset="0"/>
              <a:buChar char="•"/>
            </a:pPr>
            <a:r>
              <a:rPr lang="en-US" dirty="0" smtClean="0">
                <a:latin typeface="+mn-lt"/>
              </a:rPr>
              <a:t>plan and create a digital presentation</a:t>
            </a:r>
          </a:p>
          <a:p>
            <a:pPr marL="688975" indent="-225425" eaLnBrk="1" hangingPunct="1">
              <a:buFont typeface="Arial" pitchFamily="34" charset="0"/>
              <a:buChar char="•"/>
            </a:pPr>
            <a:r>
              <a:rPr lang="en-US" dirty="0" smtClean="0">
                <a:latin typeface="+mn-lt"/>
              </a:rPr>
              <a:t>begin a new presentation using PowerPoint 2007</a:t>
            </a:r>
            <a:endParaRPr lang="en-US" dirty="0">
              <a:latin typeface="+mn-lt"/>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idx="4294967295"/>
          </p:nvPr>
        </p:nvSpPr>
        <p:spPr>
          <a:xfrm>
            <a:off x="457200" y="0"/>
            <a:ext cx="8229600" cy="1143000"/>
          </a:xfrm>
        </p:spPr>
        <p:txBody>
          <a:bodyPr/>
          <a:lstStyle/>
          <a:p>
            <a:pPr eaLnBrk="1" hangingPunct="1"/>
            <a:r>
              <a:rPr lang="en-US" sz="2800" dirty="0" smtClean="0">
                <a:latin typeface="+mj-lt"/>
              </a:rPr>
              <a:t>Ready to Move On?</a:t>
            </a:r>
          </a:p>
        </p:txBody>
      </p:sp>
      <p:sp>
        <p:nvSpPr>
          <p:cNvPr id="3" name="Content Placeholder 2"/>
          <p:cNvSpPr>
            <a:spLocks noGrp="1"/>
          </p:cNvSpPr>
          <p:nvPr>
            <p:ph idx="1"/>
          </p:nvPr>
        </p:nvSpPr>
        <p:spPr>
          <a:xfrm>
            <a:off x="457200" y="914400"/>
            <a:ext cx="8229600" cy="4906963"/>
          </a:xfrm>
        </p:spPr>
        <p:txBody>
          <a:bodyPr rtlCol="0">
            <a:normAutofit/>
          </a:bodyPr>
          <a:lstStyle/>
          <a:p>
            <a:pPr marL="0" indent="0" eaLnBrk="1" fontAlgn="auto" hangingPunct="1">
              <a:spcAft>
                <a:spcPts val="0"/>
              </a:spcAft>
              <a:buNone/>
              <a:defRPr/>
            </a:pPr>
            <a:r>
              <a:rPr lang="en-US" sz="1800" dirty="0" smtClean="0">
                <a:latin typeface="+mn-lt"/>
              </a:rPr>
              <a:t>You can repeat this training room until you are comfortable with the concepts presented. When you are ready, proceed to Time to Practise 1. There you will practise using the software and assess your understanding of the learning concepts presented. If you need help, you can</a:t>
            </a:r>
          </a:p>
          <a:p>
            <a:pPr marL="0" indent="0" eaLnBrk="1" fontAlgn="auto" hangingPunct="1">
              <a:spcAft>
                <a:spcPts val="0"/>
              </a:spcAft>
              <a:buNone/>
              <a:defRPr/>
            </a:pPr>
            <a:endParaRPr lang="en-US" sz="1800" dirty="0" smtClean="0">
              <a:latin typeface="+mn-lt"/>
            </a:endParaRPr>
          </a:p>
          <a:p>
            <a:pPr marL="685800" lvl="2" eaLnBrk="1" fontAlgn="auto" hangingPunct="1">
              <a:spcAft>
                <a:spcPts val="0"/>
              </a:spcAft>
              <a:defRPr/>
            </a:pPr>
            <a:r>
              <a:rPr lang="en-US" sz="1800" dirty="0" smtClean="0">
                <a:latin typeface="+mn-lt"/>
              </a:rPr>
              <a:t>review the training room </a:t>
            </a:r>
          </a:p>
          <a:p>
            <a:pPr marL="685800" lvl="2" eaLnBrk="1" fontAlgn="auto" hangingPunct="1">
              <a:spcAft>
                <a:spcPts val="0"/>
              </a:spcAft>
              <a:defRPr/>
            </a:pPr>
            <a:r>
              <a:rPr lang="en-US" sz="1800" dirty="0" smtClean="0">
                <a:latin typeface="+mn-lt"/>
              </a:rPr>
              <a:t>use the Office Online Help and How-to website to get tip information, demonstrations, tutorials, and quizzes </a:t>
            </a:r>
          </a:p>
          <a:p>
            <a:pPr marL="685800" lvl="2" eaLnBrk="1" fontAlgn="auto" hangingPunct="1">
              <a:spcAft>
                <a:spcPts val="0"/>
              </a:spcAft>
              <a:defRPr/>
            </a:pPr>
            <a:r>
              <a:rPr lang="en-US" sz="1800" dirty="0" smtClean="0">
                <a:latin typeface="+mn-lt"/>
              </a:rPr>
              <a:t>check with your teacher or find a learning partner</a:t>
            </a:r>
          </a:p>
          <a:p>
            <a:pPr marL="0" lvl="1" indent="0" eaLnBrk="1" fontAlgn="auto" hangingPunct="1">
              <a:spcAft>
                <a:spcPts val="0"/>
              </a:spcAft>
              <a:buNone/>
              <a:defRPr/>
            </a:pPr>
            <a:endParaRPr lang="en-US" dirty="0" smtClean="0">
              <a:latin typeface="+mn-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3"/>
          <p:cNvSpPr>
            <a:spLocks noGrp="1"/>
          </p:cNvSpPr>
          <p:nvPr>
            <p:ph type="ctrTitle"/>
          </p:nvPr>
        </p:nvSpPr>
        <p:spPr>
          <a:xfrm>
            <a:off x="609600" y="1"/>
            <a:ext cx="7772400" cy="1143000"/>
          </a:xfrm>
        </p:spPr>
        <p:txBody>
          <a:bodyPr/>
          <a:lstStyle/>
          <a:p>
            <a:pPr eaLnBrk="1" hangingPunct="1"/>
            <a:r>
              <a:rPr lang="en-US" sz="2800" dirty="0" smtClean="0">
                <a:latin typeface="+mj-lt"/>
              </a:rPr>
              <a:t>Time to Practise 1</a:t>
            </a:r>
          </a:p>
        </p:txBody>
      </p:sp>
      <p:sp>
        <p:nvSpPr>
          <p:cNvPr id="5" name="Subtitle 4"/>
          <p:cNvSpPr>
            <a:spLocks noGrp="1"/>
          </p:cNvSpPr>
          <p:nvPr>
            <p:ph type="subTitle" idx="1"/>
          </p:nvPr>
        </p:nvSpPr>
        <p:spPr>
          <a:xfrm>
            <a:off x="457200" y="914400"/>
            <a:ext cx="8229600" cy="2819400"/>
          </a:xfrm>
        </p:spPr>
        <p:txBody>
          <a:bodyPr rtlCol="0">
            <a:normAutofit/>
          </a:bodyPr>
          <a:lstStyle/>
          <a:p>
            <a:pPr algn="l" eaLnBrk="1" fontAlgn="auto" hangingPunct="1">
              <a:spcAft>
                <a:spcPts val="0"/>
              </a:spcAft>
              <a:defRPr/>
            </a:pPr>
            <a:r>
              <a:rPr lang="en-US" sz="1800" dirty="0" smtClean="0">
                <a:solidFill>
                  <a:schemeClr val="tx1"/>
                </a:solidFill>
                <a:latin typeface="+mn-lt"/>
              </a:rPr>
              <a:t>Begin Time to Practise 1 if you are comfortable demonstrating the skills presented in this training room.</a:t>
            </a:r>
          </a:p>
          <a:p>
            <a:pPr algn="l" eaLnBrk="1" fontAlgn="auto" hangingPunct="1">
              <a:spcAft>
                <a:spcPts val="0"/>
              </a:spcAft>
              <a:defRPr/>
            </a:pPr>
            <a:endParaRPr lang="en-US" sz="1800" dirty="0" smtClean="0">
              <a:solidFill>
                <a:schemeClr val="tx1"/>
              </a:solidFill>
              <a:latin typeface="+mn-lt"/>
            </a:endParaRPr>
          </a:p>
          <a:p>
            <a:pPr algn="l" eaLnBrk="1" fontAlgn="auto" hangingPunct="1">
              <a:spcAft>
                <a:spcPts val="0"/>
              </a:spcAft>
              <a:defRPr/>
            </a:pPr>
            <a:r>
              <a:rPr lang="en-US" sz="1800" dirty="0" smtClean="0">
                <a:solidFill>
                  <a:schemeClr val="tx1"/>
                </a:solidFill>
                <a:latin typeface="+mn-lt"/>
              </a:rPr>
              <a:t>When you are done Time to Practise 1, go to Training Room 2.</a:t>
            </a:r>
          </a:p>
          <a:p>
            <a:pPr algn="l" eaLnBrk="1" fontAlgn="auto" hangingPunct="1">
              <a:spcAft>
                <a:spcPts val="0"/>
              </a:spcAft>
              <a:defRPr/>
            </a:pPr>
            <a:endParaRPr lang="en-US" sz="1800" dirty="0">
              <a:latin typeface="+mn-lt"/>
            </a:endParaRPr>
          </a:p>
        </p:txBody>
      </p:sp>
      <p:sp>
        <p:nvSpPr>
          <p:cNvPr id="4" name="TextBox 3"/>
          <p:cNvSpPr txBox="1"/>
          <p:nvPr/>
        </p:nvSpPr>
        <p:spPr>
          <a:xfrm>
            <a:off x="457200" y="6172200"/>
            <a:ext cx="7772400" cy="215444"/>
          </a:xfrm>
          <a:prstGeom prst="rect">
            <a:avLst/>
          </a:prstGeom>
          <a:noFill/>
        </p:spPr>
        <p:txBody>
          <a:bodyPr wrap="square" rtlCol="0">
            <a:spAutoFit/>
          </a:bodyPr>
          <a:lstStyle/>
          <a:p>
            <a:pPr algn="ctr"/>
            <a:r>
              <a:rPr lang="en-US" sz="800" dirty="0" smtClean="0"/>
              <a:t>© 2009 Alberta Education</a:t>
            </a:r>
            <a:endParaRPr lang="en-US" sz="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457200" y="0"/>
            <a:ext cx="8229600" cy="1143000"/>
          </a:xfrm>
        </p:spPr>
        <p:txBody>
          <a:bodyPr/>
          <a:lstStyle/>
          <a:p>
            <a:pPr eaLnBrk="1" hangingPunct="1"/>
            <a:r>
              <a:rPr lang="en-US" sz="2800" dirty="0" smtClean="0">
                <a:latin typeface="+mj-lt"/>
              </a:rPr>
              <a:t>Try It! The PowerPoint 2007 Screen</a:t>
            </a:r>
          </a:p>
        </p:txBody>
      </p:sp>
      <p:pic>
        <p:nvPicPr>
          <p:cNvPr id="4" name="Picture 3" descr="screenshot.png"/>
          <p:cNvPicPr>
            <a:picLocks noChangeAspect="1"/>
          </p:cNvPicPr>
          <p:nvPr/>
        </p:nvPicPr>
        <p:blipFill>
          <a:blip r:embed="rId3" cstate="print"/>
          <a:stretch>
            <a:fillRect/>
          </a:stretch>
        </p:blipFill>
        <p:spPr>
          <a:xfrm>
            <a:off x="2286000" y="1828800"/>
            <a:ext cx="4800600" cy="3248189"/>
          </a:xfrm>
          <a:prstGeom prst="rect">
            <a:avLst/>
          </a:prstGeom>
        </p:spPr>
      </p:pic>
      <p:sp>
        <p:nvSpPr>
          <p:cNvPr id="5" name="TextBox 4"/>
          <p:cNvSpPr txBox="1"/>
          <p:nvPr/>
        </p:nvSpPr>
        <p:spPr>
          <a:xfrm>
            <a:off x="1447800" y="1066800"/>
            <a:ext cx="6553200" cy="369332"/>
          </a:xfrm>
          <a:prstGeom prst="rect">
            <a:avLst/>
          </a:prstGeom>
          <a:noFill/>
        </p:spPr>
        <p:txBody>
          <a:bodyPr wrap="square" rtlCol="0">
            <a:spAutoFit/>
          </a:bodyPr>
          <a:lstStyle/>
          <a:p>
            <a:pPr algn="ctr"/>
            <a:r>
              <a:rPr lang="en-US" dirty="0" smtClean="0">
                <a:latin typeface="+mn-lt"/>
              </a:rPr>
              <a:t>It’s time to become familiar with the PowerPoint 2007 screen. </a:t>
            </a:r>
            <a:endParaRPr lang="en-US" dirty="0">
              <a:latin typeface="+mn-lt"/>
            </a:endParaRPr>
          </a:p>
        </p:txBody>
      </p:sp>
      <p:pic>
        <p:nvPicPr>
          <p:cNvPr id="6" name="Picture 5" descr="cts_b_direct_e.jpg"/>
          <p:cNvPicPr>
            <a:picLocks noChangeAspect="1"/>
          </p:cNvPicPr>
          <p:nvPr/>
        </p:nvPicPr>
        <p:blipFill>
          <a:blip r:embed="rId4" cstate="print"/>
          <a:stretch>
            <a:fillRect/>
          </a:stretch>
        </p:blipFill>
        <p:spPr>
          <a:xfrm>
            <a:off x="457200" y="5486400"/>
            <a:ext cx="914400" cy="914400"/>
          </a:xfrm>
          <a:prstGeom prst="rect">
            <a:avLst/>
          </a:prstGeom>
        </p:spPr>
      </p:pic>
      <p:sp>
        <p:nvSpPr>
          <p:cNvPr id="7" name="TextBox 8"/>
          <p:cNvSpPr txBox="1">
            <a:spLocks noChangeArrowheads="1"/>
          </p:cNvSpPr>
          <p:nvPr/>
        </p:nvSpPr>
        <p:spPr bwMode="auto">
          <a:xfrm>
            <a:off x="1447800" y="5562600"/>
            <a:ext cx="7010400" cy="830997"/>
          </a:xfrm>
          <a:prstGeom prst="rect">
            <a:avLst/>
          </a:prstGeom>
          <a:noFill/>
          <a:ln w="9525">
            <a:noFill/>
            <a:miter lim="800000"/>
            <a:headEnd/>
            <a:tailEnd/>
          </a:ln>
        </p:spPr>
        <p:txBody>
          <a:bodyPr wrap="square">
            <a:spAutoFit/>
          </a:bodyPr>
          <a:lstStyle/>
          <a:p>
            <a:r>
              <a:rPr lang="en-US" sz="1600" dirty="0" smtClean="0">
                <a:latin typeface="+mn-lt"/>
              </a:rPr>
              <a:t>Go to Project 3 Instructional Videos in the Toolkit and view “The PowerPoint 2007 Screen.” You will roll your mouse over various parts of the PowerPoint screen to see what each button on the screen is used for.</a:t>
            </a:r>
            <a:endParaRPr lang="en-US" sz="1600" dirty="0">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8"/>
          <p:cNvSpPr>
            <a:spLocks noGrp="1"/>
          </p:cNvSpPr>
          <p:nvPr>
            <p:ph type="ctrTitle"/>
          </p:nvPr>
        </p:nvSpPr>
        <p:spPr>
          <a:xfrm>
            <a:off x="457200" y="1"/>
            <a:ext cx="8229600" cy="1143000"/>
          </a:xfrm>
        </p:spPr>
        <p:txBody>
          <a:bodyPr/>
          <a:lstStyle/>
          <a:p>
            <a:pPr eaLnBrk="1" hangingPunct="1"/>
            <a:r>
              <a:rPr lang="en-US" sz="2800" dirty="0" smtClean="0">
                <a:latin typeface="+mj-lt"/>
              </a:rPr>
              <a:t>Features New to PowerPoint 2007</a:t>
            </a:r>
            <a:endParaRPr lang="en-US" dirty="0" smtClean="0">
              <a:latin typeface="+mj-lt"/>
            </a:endParaRPr>
          </a:p>
        </p:txBody>
      </p:sp>
      <p:sp>
        <p:nvSpPr>
          <p:cNvPr id="19460" name="TextBox 5"/>
          <p:cNvSpPr txBox="1">
            <a:spLocks noChangeArrowheads="1"/>
          </p:cNvSpPr>
          <p:nvPr/>
        </p:nvSpPr>
        <p:spPr bwMode="auto">
          <a:xfrm>
            <a:off x="457200" y="914400"/>
            <a:ext cx="4267200" cy="5355312"/>
          </a:xfrm>
          <a:prstGeom prst="rect">
            <a:avLst/>
          </a:prstGeom>
          <a:noFill/>
          <a:ln w="9525">
            <a:noFill/>
            <a:miter lim="800000"/>
            <a:headEnd/>
            <a:tailEnd/>
          </a:ln>
        </p:spPr>
        <p:txBody>
          <a:bodyPr wrap="square">
            <a:spAutoFit/>
          </a:bodyPr>
          <a:lstStyle/>
          <a:p>
            <a:r>
              <a:rPr lang="en-US" b="1" dirty="0" smtClean="0">
                <a:latin typeface="+mn-lt"/>
              </a:rPr>
              <a:t>Office Button: </a:t>
            </a:r>
            <a:r>
              <a:rPr lang="en-US" dirty="0" smtClean="0">
                <a:latin typeface="+mn-lt"/>
              </a:rPr>
              <a:t>This button displays </a:t>
            </a:r>
            <a:r>
              <a:rPr lang="en-US" dirty="0">
                <a:latin typeface="+mn-lt"/>
              </a:rPr>
              <a:t>a menu of the most important </a:t>
            </a:r>
            <a:r>
              <a:rPr lang="en-US" dirty="0" smtClean="0">
                <a:latin typeface="+mn-lt"/>
              </a:rPr>
              <a:t>commands, </a:t>
            </a:r>
            <a:r>
              <a:rPr lang="en-US" dirty="0">
                <a:latin typeface="+mn-lt"/>
              </a:rPr>
              <a:t>such as New, Open, Save, and Print. </a:t>
            </a:r>
            <a:r>
              <a:rPr lang="en-US" dirty="0" smtClean="0">
                <a:latin typeface="+mn-lt"/>
              </a:rPr>
              <a:t>You </a:t>
            </a:r>
            <a:r>
              <a:rPr lang="en-US" dirty="0">
                <a:latin typeface="+mn-lt"/>
              </a:rPr>
              <a:t>can </a:t>
            </a:r>
            <a:r>
              <a:rPr lang="en-US" dirty="0" smtClean="0">
                <a:latin typeface="+mn-lt"/>
              </a:rPr>
              <a:t>double-click </a:t>
            </a:r>
            <a:r>
              <a:rPr lang="en-US" dirty="0">
                <a:latin typeface="+mn-lt"/>
              </a:rPr>
              <a:t>the Office </a:t>
            </a:r>
            <a:r>
              <a:rPr lang="en-US" dirty="0" smtClean="0">
                <a:latin typeface="+mn-lt"/>
              </a:rPr>
              <a:t>button </a:t>
            </a:r>
            <a:r>
              <a:rPr lang="en-US" dirty="0">
                <a:latin typeface="+mn-lt"/>
              </a:rPr>
              <a:t>to close the </a:t>
            </a:r>
            <a:r>
              <a:rPr lang="en-US" dirty="0" smtClean="0">
                <a:latin typeface="+mn-lt"/>
              </a:rPr>
              <a:t>program.</a:t>
            </a:r>
          </a:p>
          <a:p>
            <a:endParaRPr lang="en-US" dirty="0" smtClean="0">
              <a:latin typeface="+mn-lt"/>
            </a:endParaRPr>
          </a:p>
          <a:p>
            <a:endParaRPr lang="en-US" dirty="0" smtClean="0">
              <a:latin typeface="+mn-lt"/>
            </a:endParaRPr>
          </a:p>
          <a:p>
            <a:r>
              <a:rPr lang="en-US" b="1" dirty="0" smtClean="0">
                <a:latin typeface="+mn-lt"/>
              </a:rPr>
              <a:t>Quick Access Toolbar: </a:t>
            </a:r>
            <a:r>
              <a:rPr lang="en-US" dirty="0" smtClean="0">
                <a:latin typeface="+mn-lt"/>
              </a:rPr>
              <a:t>This toolbar provides quick access to frequently used commands. You can customize this toolbar to include the commands you use most often.</a:t>
            </a:r>
          </a:p>
          <a:p>
            <a:endParaRPr lang="en-US" dirty="0" smtClean="0">
              <a:latin typeface="+mn-lt"/>
            </a:endParaRPr>
          </a:p>
          <a:p>
            <a:endParaRPr lang="en-US" dirty="0" smtClean="0">
              <a:latin typeface="+mn-lt"/>
            </a:endParaRPr>
          </a:p>
          <a:p>
            <a:r>
              <a:rPr lang="en-US" b="1" dirty="0" smtClean="0">
                <a:latin typeface="+mn-lt"/>
              </a:rPr>
              <a:t>ScreenTip: </a:t>
            </a:r>
            <a:r>
              <a:rPr lang="en-US" dirty="0" smtClean="0">
                <a:latin typeface="+mn-lt"/>
              </a:rPr>
              <a:t>A ScreenTip appears when you point to an object. The ScreenTip describes the object. This helpful feature will help you learn PowerPoint commands.</a:t>
            </a:r>
            <a:endParaRPr lang="en-US" b="1" dirty="0">
              <a:latin typeface="+mn-lt"/>
            </a:endParaRPr>
          </a:p>
        </p:txBody>
      </p:sp>
      <p:pic>
        <p:nvPicPr>
          <p:cNvPr id="6" name="Picture 5" descr="screentip_2.png"/>
          <p:cNvPicPr>
            <a:picLocks noChangeAspect="1"/>
          </p:cNvPicPr>
          <p:nvPr/>
        </p:nvPicPr>
        <p:blipFill>
          <a:blip r:embed="rId3" cstate="print"/>
          <a:stretch>
            <a:fillRect/>
          </a:stretch>
        </p:blipFill>
        <p:spPr>
          <a:xfrm>
            <a:off x="5105400" y="914400"/>
            <a:ext cx="3291900" cy="2329088"/>
          </a:xfrm>
          <a:prstGeom prst="rect">
            <a:avLst/>
          </a:prstGeom>
        </p:spPr>
      </p:pic>
      <p:pic>
        <p:nvPicPr>
          <p:cNvPr id="7" name="Picture 6" descr="customize_quick_access.png"/>
          <p:cNvPicPr>
            <a:picLocks noChangeAspect="1"/>
          </p:cNvPicPr>
          <p:nvPr/>
        </p:nvPicPr>
        <p:blipFill>
          <a:blip r:embed="rId4" cstate="print"/>
          <a:stretch>
            <a:fillRect/>
          </a:stretch>
        </p:blipFill>
        <p:spPr>
          <a:xfrm>
            <a:off x="5105400" y="3352800"/>
            <a:ext cx="3285829" cy="32766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a:xfrm>
            <a:off x="457200" y="0"/>
            <a:ext cx="8229600" cy="1143000"/>
          </a:xfrm>
        </p:spPr>
        <p:txBody>
          <a:bodyPr/>
          <a:lstStyle/>
          <a:p>
            <a:pPr eaLnBrk="1" hangingPunct="1"/>
            <a:r>
              <a:rPr lang="en-US" sz="2800" dirty="0" smtClean="0">
                <a:latin typeface="+mj-lt"/>
              </a:rPr>
              <a:t>The Ribbon</a:t>
            </a:r>
          </a:p>
        </p:txBody>
      </p:sp>
      <p:sp>
        <p:nvSpPr>
          <p:cNvPr id="3" name="Content Placeholder 2"/>
          <p:cNvSpPr>
            <a:spLocks noGrp="1"/>
          </p:cNvSpPr>
          <p:nvPr>
            <p:ph idx="1"/>
          </p:nvPr>
        </p:nvSpPr>
        <p:spPr>
          <a:xfrm>
            <a:off x="457200" y="914400"/>
            <a:ext cx="8229600" cy="1676400"/>
          </a:xfrm>
        </p:spPr>
        <p:txBody>
          <a:bodyPr rtlCol="0">
            <a:normAutofit/>
          </a:bodyPr>
          <a:lstStyle/>
          <a:p>
            <a:pPr marL="0" indent="0" eaLnBrk="1" fontAlgn="auto" hangingPunct="1">
              <a:spcAft>
                <a:spcPts val="0"/>
              </a:spcAft>
              <a:buNone/>
              <a:defRPr/>
            </a:pPr>
            <a:r>
              <a:rPr lang="en-US" sz="1800" dirty="0" smtClean="0">
                <a:latin typeface="+mn-lt"/>
              </a:rPr>
              <a:t>The Ribbon is the new user interface for Microsoft Office 2007. The ribbon groups related commands together in easy-to-find tabs and groups.</a:t>
            </a:r>
          </a:p>
          <a:p>
            <a:pPr eaLnBrk="1" fontAlgn="auto" hangingPunct="1">
              <a:spcAft>
                <a:spcPts val="0"/>
              </a:spcAft>
              <a:defRPr/>
            </a:pPr>
            <a:endParaRPr lang="en-US" sz="1800" dirty="0" smtClean="0">
              <a:latin typeface="+mn-lt"/>
            </a:endParaRPr>
          </a:p>
          <a:p>
            <a:pPr marL="0" indent="0" eaLnBrk="1" fontAlgn="auto" hangingPunct="1">
              <a:spcAft>
                <a:spcPts val="0"/>
              </a:spcAft>
              <a:buNone/>
              <a:defRPr/>
            </a:pPr>
            <a:r>
              <a:rPr lang="en-US" sz="1800" dirty="0" smtClean="0">
                <a:latin typeface="+mn-lt"/>
              </a:rPr>
              <a:t>The ribbon replaces menus and toolbars used in earlier versions of Microsoft products.</a:t>
            </a:r>
            <a:endParaRPr lang="en-US" sz="1800" b="1" dirty="0" smtClean="0">
              <a:latin typeface="+mn-lt"/>
            </a:endParaRPr>
          </a:p>
        </p:txBody>
      </p:sp>
      <p:pic>
        <p:nvPicPr>
          <p:cNvPr id="5" name="Picture 4" descr="inf1070_pr3_tr1_ribbon2.png"/>
          <p:cNvPicPr>
            <a:picLocks noChangeAspect="1"/>
          </p:cNvPicPr>
          <p:nvPr/>
        </p:nvPicPr>
        <p:blipFill>
          <a:blip r:embed="rId3" cstate="print"/>
          <a:stretch>
            <a:fillRect/>
          </a:stretch>
        </p:blipFill>
        <p:spPr>
          <a:xfrm>
            <a:off x="457200" y="2667000"/>
            <a:ext cx="8229600" cy="327919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ctrTitle"/>
          </p:nvPr>
        </p:nvSpPr>
        <p:spPr>
          <a:xfrm>
            <a:off x="457200" y="381000"/>
            <a:ext cx="7924800" cy="762000"/>
          </a:xfrm>
        </p:spPr>
        <p:txBody>
          <a:bodyPr/>
          <a:lstStyle/>
          <a:p>
            <a:pPr algn="l" eaLnBrk="1" fontAlgn="auto" hangingPunct="1">
              <a:spcBef>
                <a:spcPct val="20000"/>
              </a:spcBef>
              <a:spcAft>
                <a:spcPts val="0"/>
              </a:spcAft>
              <a:defRPr/>
            </a:pPr>
            <a:r>
              <a:rPr lang="en-US" sz="1800" dirty="0" smtClean="0">
                <a:latin typeface="+mn-lt"/>
                <a:ea typeface="+mn-ea"/>
                <a:cs typeface="+mn-cs"/>
              </a:rPr>
              <a:t>Ribbon tabs are a collection of related commands used to perform a specific task or activity.</a:t>
            </a:r>
          </a:p>
        </p:txBody>
      </p:sp>
      <p:sp>
        <p:nvSpPr>
          <p:cNvPr id="21510" name="TextBox 11"/>
          <p:cNvSpPr txBox="1">
            <a:spLocks noChangeArrowheads="1"/>
          </p:cNvSpPr>
          <p:nvPr/>
        </p:nvSpPr>
        <p:spPr bwMode="auto">
          <a:xfrm>
            <a:off x="457200" y="1295400"/>
            <a:ext cx="8305800" cy="369332"/>
          </a:xfrm>
          <a:prstGeom prst="rect">
            <a:avLst/>
          </a:prstGeom>
          <a:noFill/>
          <a:ln w="9525">
            <a:noFill/>
            <a:miter lim="800000"/>
            <a:headEnd/>
            <a:tailEnd/>
          </a:ln>
        </p:spPr>
        <p:txBody>
          <a:bodyPr wrap="square">
            <a:spAutoFit/>
          </a:bodyPr>
          <a:lstStyle/>
          <a:p>
            <a:r>
              <a:rPr lang="en-US" dirty="0" smtClean="0">
                <a:latin typeface="+mn-lt"/>
              </a:rPr>
              <a:t>The Home tab groups </a:t>
            </a:r>
            <a:r>
              <a:rPr lang="en-US" dirty="0">
                <a:latin typeface="+mn-lt"/>
              </a:rPr>
              <a:t>the most commonly used </a:t>
            </a:r>
            <a:r>
              <a:rPr lang="en-US" dirty="0" smtClean="0">
                <a:latin typeface="+mn-lt"/>
              </a:rPr>
              <a:t>commands.</a:t>
            </a:r>
            <a:endParaRPr lang="en-US" dirty="0">
              <a:latin typeface="+mn-lt"/>
            </a:endParaRPr>
          </a:p>
        </p:txBody>
      </p:sp>
      <p:sp>
        <p:nvSpPr>
          <p:cNvPr id="21511" name="TextBox 12"/>
          <p:cNvSpPr txBox="1">
            <a:spLocks noChangeArrowheads="1"/>
          </p:cNvSpPr>
          <p:nvPr/>
        </p:nvSpPr>
        <p:spPr bwMode="auto">
          <a:xfrm>
            <a:off x="457200" y="2895600"/>
            <a:ext cx="8153400" cy="646331"/>
          </a:xfrm>
          <a:prstGeom prst="rect">
            <a:avLst/>
          </a:prstGeom>
          <a:noFill/>
          <a:ln w="9525">
            <a:noFill/>
            <a:miter lim="800000"/>
            <a:headEnd/>
            <a:tailEnd/>
          </a:ln>
        </p:spPr>
        <p:txBody>
          <a:bodyPr wrap="square">
            <a:spAutoFit/>
          </a:bodyPr>
          <a:lstStyle/>
          <a:p>
            <a:r>
              <a:rPr lang="en-US" dirty="0" smtClean="0">
                <a:latin typeface="+mn-lt"/>
              </a:rPr>
              <a:t>The View tab lets you decide in what view you want to work or how your screen will look.</a:t>
            </a:r>
            <a:endParaRPr lang="en-US" dirty="0">
              <a:latin typeface="+mn-lt"/>
            </a:endParaRPr>
          </a:p>
        </p:txBody>
      </p:sp>
      <p:sp>
        <p:nvSpPr>
          <p:cNvPr id="21512" name="TextBox 13"/>
          <p:cNvSpPr txBox="1">
            <a:spLocks noChangeArrowheads="1"/>
          </p:cNvSpPr>
          <p:nvPr/>
        </p:nvSpPr>
        <p:spPr bwMode="auto">
          <a:xfrm>
            <a:off x="457200" y="4800600"/>
            <a:ext cx="7848600" cy="646331"/>
          </a:xfrm>
          <a:prstGeom prst="rect">
            <a:avLst/>
          </a:prstGeom>
          <a:noFill/>
          <a:ln w="9525">
            <a:noFill/>
            <a:miter lim="800000"/>
            <a:headEnd/>
            <a:tailEnd/>
          </a:ln>
        </p:spPr>
        <p:txBody>
          <a:bodyPr wrap="square">
            <a:spAutoFit/>
          </a:bodyPr>
          <a:lstStyle/>
          <a:p>
            <a:r>
              <a:rPr lang="en-US" dirty="0" smtClean="0">
                <a:latin typeface="+mn-lt"/>
              </a:rPr>
              <a:t>The Insert tab allows you to add </a:t>
            </a:r>
            <a:r>
              <a:rPr lang="en-US" dirty="0">
                <a:latin typeface="+mn-lt"/>
              </a:rPr>
              <a:t>tables, graphics, links, </a:t>
            </a:r>
            <a:r>
              <a:rPr lang="en-US" dirty="0" smtClean="0">
                <a:latin typeface="+mn-lt"/>
              </a:rPr>
              <a:t>text, media, and other objects.</a:t>
            </a:r>
            <a:endParaRPr lang="en-US" dirty="0">
              <a:latin typeface="+mn-lt"/>
            </a:endParaRPr>
          </a:p>
        </p:txBody>
      </p:sp>
      <p:pic>
        <p:nvPicPr>
          <p:cNvPr id="9" name="Picture 8" descr="inf1070_pr3_tr1_hometab.png"/>
          <p:cNvPicPr>
            <a:picLocks noChangeAspect="1"/>
          </p:cNvPicPr>
          <p:nvPr/>
        </p:nvPicPr>
        <p:blipFill>
          <a:blip r:embed="rId3" cstate="print"/>
          <a:stretch>
            <a:fillRect/>
          </a:stretch>
        </p:blipFill>
        <p:spPr>
          <a:xfrm>
            <a:off x="457200" y="1752600"/>
            <a:ext cx="8229600" cy="1004123"/>
          </a:xfrm>
          <a:prstGeom prst="rect">
            <a:avLst/>
          </a:prstGeom>
        </p:spPr>
      </p:pic>
      <p:pic>
        <p:nvPicPr>
          <p:cNvPr id="10" name="Picture 9" descr="inf1070_pr3_tr1_viewtab.png"/>
          <p:cNvPicPr>
            <a:picLocks noChangeAspect="1"/>
          </p:cNvPicPr>
          <p:nvPr/>
        </p:nvPicPr>
        <p:blipFill>
          <a:blip r:embed="rId4" cstate="print"/>
          <a:stretch>
            <a:fillRect/>
          </a:stretch>
        </p:blipFill>
        <p:spPr>
          <a:xfrm>
            <a:off x="457200" y="3720277"/>
            <a:ext cx="8229600" cy="1004123"/>
          </a:xfrm>
          <a:prstGeom prst="rect">
            <a:avLst/>
          </a:prstGeom>
        </p:spPr>
      </p:pic>
      <p:pic>
        <p:nvPicPr>
          <p:cNvPr id="12" name="Picture 11" descr="inf1070_pr3_tr1_inserttab.png"/>
          <p:cNvPicPr>
            <a:picLocks noChangeAspect="1"/>
          </p:cNvPicPr>
          <p:nvPr/>
        </p:nvPicPr>
        <p:blipFill>
          <a:blip r:embed="rId5" cstate="print"/>
          <a:stretch>
            <a:fillRect/>
          </a:stretch>
        </p:blipFill>
        <p:spPr>
          <a:xfrm>
            <a:off x="457200" y="5562600"/>
            <a:ext cx="8229600" cy="1004124"/>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457200" y="381001"/>
            <a:ext cx="7696200" cy="1600200"/>
          </a:xfrm>
        </p:spPr>
        <p:txBody>
          <a:bodyPr/>
          <a:lstStyle/>
          <a:p>
            <a:pPr algn="l" eaLnBrk="1" hangingPunct="1"/>
            <a:r>
              <a:rPr lang="en-US" sz="1800" dirty="0" smtClean="0">
                <a:latin typeface="+mn-lt"/>
              </a:rPr>
              <a:t>Ribbon groups are sets of logically organized and closely related command buttons.</a:t>
            </a:r>
            <a:br>
              <a:rPr lang="en-US" sz="1800" dirty="0" smtClean="0">
                <a:latin typeface="+mn-lt"/>
              </a:rPr>
            </a:br>
            <a:r>
              <a:rPr lang="en-US" sz="1800" dirty="0" smtClean="0">
                <a:latin typeface="+mn-lt"/>
              </a:rPr>
              <a:t/>
            </a:r>
            <a:br>
              <a:rPr lang="en-US" sz="1800" dirty="0" smtClean="0">
                <a:latin typeface="+mn-lt"/>
              </a:rPr>
            </a:br>
            <a:r>
              <a:rPr lang="en-US" sz="1800" dirty="0" smtClean="0">
                <a:latin typeface="+mn-lt"/>
              </a:rPr>
              <a:t>The dialog box launcher expands Ribbon groups by displaying menus with more commands and options.</a:t>
            </a:r>
            <a:endParaRPr lang="en-US" sz="1800" b="1" dirty="0" smtClean="0">
              <a:latin typeface="+mn-lt"/>
            </a:endParaRPr>
          </a:p>
        </p:txBody>
      </p:sp>
      <p:pic>
        <p:nvPicPr>
          <p:cNvPr id="5" name="Picture 4" descr="inf1070_pr3_tr1_groups.png"/>
          <p:cNvPicPr>
            <a:picLocks noChangeAspect="1"/>
          </p:cNvPicPr>
          <p:nvPr/>
        </p:nvPicPr>
        <p:blipFill>
          <a:blip r:embed="rId3" cstate="print"/>
          <a:stretch>
            <a:fillRect/>
          </a:stretch>
        </p:blipFill>
        <p:spPr>
          <a:xfrm>
            <a:off x="457200" y="2133600"/>
            <a:ext cx="8229600" cy="217919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TextBox 9"/>
          <p:cNvSpPr txBox="1">
            <a:spLocks noChangeArrowheads="1"/>
          </p:cNvSpPr>
          <p:nvPr/>
        </p:nvSpPr>
        <p:spPr bwMode="auto">
          <a:xfrm>
            <a:off x="3124200" y="5867400"/>
            <a:ext cx="3733800" cy="646331"/>
          </a:xfrm>
          <a:prstGeom prst="rect">
            <a:avLst/>
          </a:prstGeom>
          <a:noFill/>
          <a:ln w="9525">
            <a:noFill/>
            <a:miter lim="800000"/>
            <a:headEnd/>
            <a:tailEnd/>
          </a:ln>
        </p:spPr>
        <p:txBody>
          <a:bodyPr wrap="square">
            <a:spAutoFit/>
          </a:bodyPr>
          <a:lstStyle/>
          <a:p>
            <a:r>
              <a:rPr lang="en-US" dirty="0" smtClean="0">
                <a:latin typeface="+mn-lt"/>
              </a:rPr>
              <a:t>Click on the Bold command button to boldface selected text.</a:t>
            </a:r>
            <a:endParaRPr lang="en-US" dirty="0">
              <a:latin typeface="+mn-lt"/>
            </a:endParaRPr>
          </a:p>
        </p:txBody>
      </p:sp>
      <p:sp>
        <p:nvSpPr>
          <p:cNvPr id="23559" name="TextBox 10"/>
          <p:cNvSpPr txBox="1">
            <a:spLocks noChangeArrowheads="1"/>
          </p:cNvSpPr>
          <p:nvPr/>
        </p:nvSpPr>
        <p:spPr bwMode="auto">
          <a:xfrm>
            <a:off x="2362200" y="4800600"/>
            <a:ext cx="4191000" cy="646331"/>
          </a:xfrm>
          <a:prstGeom prst="rect">
            <a:avLst/>
          </a:prstGeom>
          <a:noFill/>
          <a:ln w="9525">
            <a:noFill/>
            <a:miter lim="800000"/>
            <a:headEnd/>
            <a:tailEnd/>
          </a:ln>
        </p:spPr>
        <p:txBody>
          <a:bodyPr wrap="square">
            <a:spAutoFit/>
          </a:bodyPr>
          <a:lstStyle/>
          <a:p>
            <a:r>
              <a:rPr lang="en-US" dirty="0" smtClean="0">
                <a:latin typeface="+mn-lt"/>
              </a:rPr>
              <a:t>Click on the Layout command button to change the </a:t>
            </a:r>
            <a:r>
              <a:rPr lang="en-US" dirty="0">
                <a:latin typeface="+mn-lt"/>
              </a:rPr>
              <a:t>slide </a:t>
            </a:r>
            <a:r>
              <a:rPr lang="en-US" dirty="0" smtClean="0">
                <a:latin typeface="+mn-lt"/>
              </a:rPr>
              <a:t>layout. </a:t>
            </a:r>
            <a:endParaRPr lang="en-US" dirty="0">
              <a:latin typeface="+mn-lt"/>
            </a:endParaRPr>
          </a:p>
        </p:txBody>
      </p:sp>
      <p:sp>
        <p:nvSpPr>
          <p:cNvPr id="23560" name="TextBox 11"/>
          <p:cNvSpPr txBox="1">
            <a:spLocks noChangeArrowheads="1"/>
          </p:cNvSpPr>
          <p:nvPr/>
        </p:nvSpPr>
        <p:spPr bwMode="auto">
          <a:xfrm>
            <a:off x="2362200" y="3505200"/>
            <a:ext cx="3810000" cy="646331"/>
          </a:xfrm>
          <a:prstGeom prst="rect">
            <a:avLst/>
          </a:prstGeom>
          <a:noFill/>
          <a:ln w="9525">
            <a:noFill/>
            <a:miter lim="800000"/>
            <a:headEnd/>
            <a:tailEnd/>
          </a:ln>
        </p:spPr>
        <p:txBody>
          <a:bodyPr wrap="square">
            <a:spAutoFit/>
          </a:bodyPr>
          <a:lstStyle/>
          <a:p>
            <a:r>
              <a:rPr lang="en-US" dirty="0" smtClean="0">
                <a:latin typeface="+mn-lt"/>
              </a:rPr>
              <a:t>Click on the New Slide command button to create a new slide. </a:t>
            </a:r>
            <a:endParaRPr lang="en-US" dirty="0">
              <a:latin typeface="+mn-lt"/>
            </a:endParaRPr>
          </a:p>
        </p:txBody>
      </p:sp>
      <p:sp>
        <p:nvSpPr>
          <p:cNvPr id="23562" name="TextBox 15"/>
          <p:cNvSpPr txBox="1">
            <a:spLocks noChangeArrowheads="1"/>
          </p:cNvSpPr>
          <p:nvPr/>
        </p:nvSpPr>
        <p:spPr bwMode="auto">
          <a:xfrm>
            <a:off x="457200" y="2743200"/>
            <a:ext cx="6858000" cy="369332"/>
          </a:xfrm>
          <a:prstGeom prst="rect">
            <a:avLst/>
          </a:prstGeom>
          <a:noFill/>
          <a:ln w="9525">
            <a:noFill/>
            <a:miter lim="800000"/>
            <a:headEnd/>
            <a:tailEnd/>
          </a:ln>
        </p:spPr>
        <p:txBody>
          <a:bodyPr wrap="square">
            <a:spAutoFit/>
          </a:bodyPr>
          <a:lstStyle/>
          <a:p>
            <a:r>
              <a:rPr lang="en-US" dirty="0" smtClean="0">
                <a:latin typeface="+mn-lt"/>
              </a:rPr>
              <a:t>Consider the following examples of command buttons:</a:t>
            </a:r>
            <a:endParaRPr lang="en-US" dirty="0">
              <a:latin typeface="+mn-lt"/>
            </a:endParaRPr>
          </a:p>
        </p:txBody>
      </p:sp>
      <p:pic>
        <p:nvPicPr>
          <p:cNvPr id="11" name="Picture 10" descr="command_button.png"/>
          <p:cNvPicPr>
            <a:picLocks noChangeAspect="1"/>
          </p:cNvPicPr>
          <p:nvPr/>
        </p:nvPicPr>
        <p:blipFill>
          <a:blip r:embed="rId3" cstate="print"/>
          <a:stretch>
            <a:fillRect/>
          </a:stretch>
        </p:blipFill>
        <p:spPr>
          <a:xfrm>
            <a:off x="533400" y="1524000"/>
            <a:ext cx="4457143" cy="1104762"/>
          </a:xfrm>
          <a:prstGeom prst="rect">
            <a:avLst/>
          </a:prstGeom>
        </p:spPr>
      </p:pic>
      <p:pic>
        <p:nvPicPr>
          <p:cNvPr id="18" name="Picture 17" descr="layout.png"/>
          <p:cNvPicPr>
            <a:picLocks noChangeAspect="1"/>
          </p:cNvPicPr>
          <p:nvPr/>
        </p:nvPicPr>
        <p:blipFill>
          <a:blip r:embed="rId4" cstate="print"/>
          <a:stretch>
            <a:fillRect/>
          </a:stretch>
        </p:blipFill>
        <p:spPr>
          <a:xfrm>
            <a:off x="533400" y="4572000"/>
            <a:ext cx="1561905" cy="1130159"/>
          </a:xfrm>
          <a:prstGeom prst="rect">
            <a:avLst/>
          </a:prstGeom>
        </p:spPr>
      </p:pic>
      <p:pic>
        <p:nvPicPr>
          <p:cNvPr id="19" name="Picture 18" descr="bold_button.png"/>
          <p:cNvPicPr>
            <a:picLocks noChangeAspect="1"/>
          </p:cNvPicPr>
          <p:nvPr/>
        </p:nvPicPr>
        <p:blipFill>
          <a:blip r:embed="rId5" cstate="print"/>
          <a:stretch>
            <a:fillRect/>
          </a:stretch>
        </p:blipFill>
        <p:spPr>
          <a:xfrm>
            <a:off x="533400" y="5943600"/>
            <a:ext cx="2349207" cy="330159"/>
          </a:xfrm>
          <a:prstGeom prst="rect">
            <a:avLst/>
          </a:prstGeom>
        </p:spPr>
      </p:pic>
      <p:pic>
        <p:nvPicPr>
          <p:cNvPr id="13" name="Picture 12" descr="new_slide.png"/>
          <p:cNvPicPr>
            <a:picLocks noChangeAspect="1"/>
          </p:cNvPicPr>
          <p:nvPr/>
        </p:nvPicPr>
        <p:blipFill>
          <a:blip r:embed="rId6" cstate="print"/>
          <a:stretch>
            <a:fillRect/>
          </a:stretch>
        </p:blipFill>
        <p:spPr>
          <a:xfrm>
            <a:off x="533400" y="3276600"/>
            <a:ext cx="1561905" cy="1130159"/>
          </a:xfrm>
          <a:prstGeom prst="rect">
            <a:avLst/>
          </a:prstGeom>
        </p:spPr>
      </p:pic>
      <p:sp>
        <p:nvSpPr>
          <p:cNvPr id="12" name="TextBox 15"/>
          <p:cNvSpPr txBox="1">
            <a:spLocks noChangeArrowheads="1"/>
          </p:cNvSpPr>
          <p:nvPr/>
        </p:nvSpPr>
        <p:spPr bwMode="auto">
          <a:xfrm>
            <a:off x="457200" y="457200"/>
            <a:ext cx="8229600" cy="923330"/>
          </a:xfrm>
          <a:prstGeom prst="rect">
            <a:avLst/>
          </a:prstGeom>
          <a:noFill/>
          <a:ln w="9525">
            <a:noFill/>
            <a:miter lim="800000"/>
            <a:headEnd/>
            <a:tailEnd/>
          </a:ln>
        </p:spPr>
        <p:txBody>
          <a:bodyPr wrap="square">
            <a:spAutoFit/>
          </a:bodyPr>
          <a:lstStyle/>
          <a:p>
            <a:r>
              <a:rPr lang="en-US" dirty="0" smtClean="0">
                <a:latin typeface="+mn-lt"/>
              </a:rPr>
              <a:t>Each command button performs an action. Command buttons are logically organized into groups by task. Three command buttons are highlighted in the following graphic; however, the graphic actually shows 15 command buttons.</a:t>
            </a:r>
            <a:endParaRPr lang="en-US" dirty="0">
              <a:latin typeface="+mn-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a:xfrm>
            <a:off x="457200" y="0"/>
            <a:ext cx="8229600" cy="1143000"/>
          </a:xfrm>
        </p:spPr>
        <p:txBody>
          <a:bodyPr/>
          <a:lstStyle/>
          <a:p>
            <a:pPr eaLnBrk="1" hangingPunct="1"/>
            <a:r>
              <a:rPr lang="en-US" sz="2800" dirty="0" smtClean="0">
                <a:latin typeface="+mj-lt"/>
              </a:rPr>
              <a:t>PowerPoint Help</a:t>
            </a:r>
          </a:p>
        </p:txBody>
      </p:sp>
      <p:pic>
        <p:nvPicPr>
          <p:cNvPr id="11" name="Picture 10" descr="cts_b_media_e.jpg"/>
          <p:cNvPicPr>
            <a:picLocks noChangeAspect="1"/>
          </p:cNvPicPr>
          <p:nvPr/>
        </p:nvPicPr>
        <p:blipFill>
          <a:blip r:embed="rId3" cstate="print"/>
          <a:stretch>
            <a:fillRect/>
          </a:stretch>
        </p:blipFill>
        <p:spPr>
          <a:xfrm>
            <a:off x="533400" y="2590800"/>
            <a:ext cx="914400" cy="914400"/>
          </a:xfrm>
          <a:prstGeom prst="rect">
            <a:avLst/>
          </a:prstGeom>
        </p:spPr>
      </p:pic>
      <p:pic>
        <p:nvPicPr>
          <p:cNvPr id="13" name="Picture 12" descr="cts_b_direct_e.jpg"/>
          <p:cNvPicPr>
            <a:picLocks noChangeAspect="1"/>
          </p:cNvPicPr>
          <p:nvPr/>
        </p:nvPicPr>
        <p:blipFill>
          <a:blip r:embed="rId4" cstate="print"/>
          <a:stretch>
            <a:fillRect/>
          </a:stretch>
        </p:blipFill>
        <p:spPr>
          <a:xfrm>
            <a:off x="457200" y="4495800"/>
            <a:ext cx="914400" cy="914400"/>
          </a:xfrm>
          <a:prstGeom prst="rect">
            <a:avLst/>
          </a:prstGeom>
        </p:spPr>
      </p:pic>
      <p:pic>
        <p:nvPicPr>
          <p:cNvPr id="14" name="Picture 13" descr="help.png"/>
          <p:cNvPicPr>
            <a:picLocks noChangeAspect="1"/>
          </p:cNvPicPr>
          <p:nvPr/>
        </p:nvPicPr>
        <p:blipFill>
          <a:blip r:embed="rId5" cstate="print"/>
          <a:stretch>
            <a:fillRect/>
          </a:stretch>
        </p:blipFill>
        <p:spPr>
          <a:xfrm>
            <a:off x="4343400" y="990600"/>
            <a:ext cx="4328905" cy="5478097"/>
          </a:xfrm>
          <a:prstGeom prst="rect">
            <a:avLst/>
          </a:prstGeom>
        </p:spPr>
      </p:pic>
      <p:sp>
        <p:nvSpPr>
          <p:cNvPr id="3" name="Content Placeholder 2"/>
          <p:cNvSpPr>
            <a:spLocks noGrp="1"/>
          </p:cNvSpPr>
          <p:nvPr>
            <p:ph idx="1"/>
          </p:nvPr>
        </p:nvSpPr>
        <p:spPr>
          <a:xfrm>
            <a:off x="457200" y="762000"/>
            <a:ext cx="3810000" cy="1828800"/>
          </a:xfrm>
        </p:spPr>
        <p:txBody>
          <a:bodyPr rtlCol="0">
            <a:normAutofit fontScale="32500" lnSpcReduction="20000"/>
          </a:bodyPr>
          <a:lstStyle/>
          <a:p>
            <a:pPr marL="0" indent="0" eaLnBrk="1" fontAlgn="auto" hangingPunct="1">
              <a:spcAft>
                <a:spcPts val="0"/>
              </a:spcAft>
              <a:buNone/>
              <a:defRPr/>
            </a:pPr>
            <a:endParaRPr lang="en-US" sz="2400" dirty="0" smtClean="0"/>
          </a:p>
          <a:p>
            <a:pPr marL="0" indent="0" eaLnBrk="1" fontAlgn="auto" hangingPunct="1">
              <a:lnSpc>
                <a:spcPct val="120000"/>
              </a:lnSpc>
              <a:spcAft>
                <a:spcPts val="0"/>
              </a:spcAft>
              <a:buNone/>
              <a:defRPr/>
            </a:pPr>
            <a:r>
              <a:rPr lang="en-US" sz="5500" dirty="0" smtClean="0">
                <a:latin typeface="+mn-lt"/>
              </a:rPr>
              <a:t>The Office Online PowerPoint Help and How-to website has all the information you need to help you learn PowerPoint 2007.</a:t>
            </a:r>
            <a:endParaRPr lang="en-US" sz="5500" dirty="0">
              <a:latin typeface="+mn-lt"/>
            </a:endParaRPr>
          </a:p>
        </p:txBody>
      </p:sp>
      <p:sp>
        <p:nvSpPr>
          <p:cNvPr id="12" name="TextBox 11"/>
          <p:cNvSpPr txBox="1"/>
          <p:nvPr/>
        </p:nvSpPr>
        <p:spPr>
          <a:xfrm>
            <a:off x="1447800" y="2514600"/>
            <a:ext cx="2590800" cy="1569660"/>
          </a:xfrm>
          <a:prstGeom prst="rect">
            <a:avLst/>
          </a:prstGeom>
          <a:noFill/>
        </p:spPr>
        <p:txBody>
          <a:bodyPr wrap="square" rtlCol="0">
            <a:spAutoFit/>
          </a:bodyPr>
          <a:lstStyle/>
          <a:p>
            <a:r>
              <a:rPr lang="en-US" sz="1600" dirty="0" smtClean="0"/>
              <a:t>Click the Help button to link to the PowerPoint Help and How-to website. Be sure to check out “PowerPoint Demos” and “Training.” </a:t>
            </a:r>
            <a:endParaRPr lang="en-US" sz="1600" dirty="0"/>
          </a:p>
        </p:txBody>
      </p:sp>
      <p:sp>
        <p:nvSpPr>
          <p:cNvPr id="26629" name="TextBox 8"/>
          <p:cNvSpPr txBox="1">
            <a:spLocks noChangeArrowheads="1"/>
          </p:cNvSpPr>
          <p:nvPr/>
        </p:nvSpPr>
        <p:spPr bwMode="auto">
          <a:xfrm>
            <a:off x="1447800" y="4495800"/>
            <a:ext cx="2590800" cy="2062103"/>
          </a:xfrm>
          <a:prstGeom prst="rect">
            <a:avLst/>
          </a:prstGeom>
          <a:noFill/>
          <a:ln w="9525">
            <a:noFill/>
            <a:miter lim="800000"/>
            <a:headEnd/>
            <a:tailEnd/>
          </a:ln>
        </p:spPr>
        <p:txBody>
          <a:bodyPr wrap="square">
            <a:spAutoFit/>
          </a:bodyPr>
          <a:lstStyle/>
          <a:p>
            <a:r>
              <a:rPr lang="en-US" sz="1600" dirty="0" smtClean="0"/>
              <a:t>Go to the Project 3 Instructional Videos in the Toolkit and watch </a:t>
            </a:r>
            <a:r>
              <a:rPr lang="en-US" sz="1600" dirty="0"/>
              <a:t>the demonstration </a:t>
            </a:r>
            <a:r>
              <a:rPr lang="en-US" sz="1600" dirty="0" smtClean="0"/>
              <a:t>“Accessing Help” to </a:t>
            </a:r>
            <a:r>
              <a:rPr lang="en-US" sz="1600" dirty="0"/>
              <a:t>see how to access the </a:t>
            </a:r>
            <a:r>
              <a:rPr lang="en-US" sz="1600" dirty="0" smtClean="0"/>
              <a:t>PowerPoint Demo “Up </a:t>
            </a:r>
            <a:r>
              <a:rPr lang="en-US" sz="1600" dirty="0"/>
              <a:t>to </a:t>
            </a:r>
            <a:r>
              <a:rPr lang="en-US" sz="1600" dirty="0" smtClean="0"/>
              <a:t>speed </a:t>
            </a:r>
            <a:r>
              <a:rPr lang="en-US" sz="1600" dirty="0"/>
              <a:t>with PowerPoint 2007</a:t>
            </a:r>
            <a:r>
              <a:rPr lang="en-US" sz="1600" dirty="0" smtClean="0"/>
              <a:t>.”</a:t>
            </a:r>
            <a:endParaRPr lang="en-US" sz="1600" u="sng"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INF107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6942</TotalTime>
  <Words>1327</Words>
  <Application>Microsoft Office PowerPoint</Application>
  <PresentationFormat>On-screen Show (4:3)</PresentationFormat>
  <Paragraphs>144</Paragraphs>
  <Slides>24</Slides>
  <Notes>21</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INF1070: Digital Presentation </vt:lpstr>
      <vt:lpstr>Presentation Outline</vt:lpstr>
      <vt:lpstr>Try It! The PowerPoint 2007 Screen</vt:lpstr>
      <vt:lpstr>Features New to PowerPoint 2007</vt:lpstr>
      <vt:lpstr>The Ribbon</vt:lpstr>
      <vt:lpstr>Ribbon tabs are a collection of related commands used to perform a specific task or activity.</vt:lpstr>
      <vt:lpstr>Ribbon groups are sets of logically organized and closely related command buttons.  The dialog box launcher expands Ribbon groups by displaying menus with more commands and options.</vt:lpstr>
      <vt:lpstr>Slide 8</vt:lpstr>
      <vt:lpstr>PowerPoint Help</vt:lpstr>
      <vt:lpstr>Try it! Office Online PowerPoint Help and How-to</vt:lpstr>
      <vt:lpstr>Create a New Presentation</vt:lpstr>
      <vt:lpstr>Slide 12</vt:lpstr>
      <vt:lpstr>Slides</vt:lpstr>
      <vt:lpstr>Choose a Layout</vt:lpstr>
      <vt:lpstr>Enter Text into Placeholders</vt:lpstr>
      <vt:lpstr>Delete Text</vt:lpstr>
      <vt:lpstr>Edit Text</vt:lpstr>
      <vt:lpstr>Add and Delete Slides</vt:lpstr>
      <vt:lpstr>Arrange Slides</vt:lpstr>
      <vt:lpstr>Save the Presentation</vt:lpstr>
      <vt:lpstr>Slide 21</vt:lpstr>
      <vt:lpstr>Summary</vt:lpstr>
      <vt:lpstr>Ready to Move On?</vt:lpstr>
      <vt:lpstr>Time to Practise 1</vt:lpstr>
    </vt:vector>
  </TitlesOfParts>
  <Company>Government of Alberta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Creating a PowerPoint Presentation</dc:title>
  <dc:creator>Diane.M.Campbell</dc:creator>
  <cp:lastModifiedBy>suzanne.babiuk</cp:lastModifiedBy>
  <cp:revision>697</cp:revision>
  <dcterms:created xsi:type="dcterms:W3CDTF">2008-12-18T05:50:30Z</dcterms:created>
  <dcterms:modified xsi:type="dcterms:W3CDTF">2010-01-07T21:54:53Z</dcterms:modified>
</cp:coreProperties>
</file>