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handoutMasterIdLst>
    <p:handoutMasterId r:id="rId24"/>
  </p:handoutMasterIdLst>
  <p:sldIdLst>
    <p:sldId id="270" r:id="rId3"/>
    <p:sldId id="271" r:id="rId4"/>
    <p:sldId id="260" r:id="rId5"/>
    <p:sldId id="269" r:id="rId6"/>
    <p:sldId id="257" r:id="rId7"/>
    <p:sldId id="258" r:id="rId8"/>
    <p:sldId id="285" r:id="rId9"/>
    <p:sldId id="265" r:id="rId10"/>
    <p:sldId id="264" r:id="rId11"/>
    <p:sldId id="263" r:id="rId12"/>
    <p:sldId id="266" r:id="rId13"/>
    <p:sldId id="261" r:id="rId14"/>
    <p:sldId id="267" r:id="rId15"/>
    <p:sldId id="268" r:id="rId16"/>
    <p:sldId id="262" r:id="rId17"/>
    <p:sldId id="282" r:id="rId18"/>
    <p:sldId id="286" r:id="rId19"/>
    <p:sldId id="27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ane.M.Campbell" initials="DMC" lastIdx="3" clrIdx="0"/>
  <p:cmAuthor id="1" name="Diane Campbell" initials="DC" lastIdx="1"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8" autoAdjust="0"/>
    <p:restoredTop sz="84867" autoAdjust="0"/>
  </p:normalViewPr>
  <p:slideViewPr>
    <p:cSldViewPr>
      <p:cViewPr>
        <p:scale>
          <a:sx n="90" d="100"/>
          <a:sy n="90" d="100"/>
        </p:scale>
        <p:origin x="-1554" y="-612"/>
      </p:cViewPr>
      <p:guideLst>
        <p:guide orient="horz" pos="2160"/>
        <p:guide pos="2880"/>
      </p:guideLst>
    </p:cSldViewPr>
  </p:slideViewPr>
  <p:outlineViewPr>
    <p:cViewPr>
      <p:scale>
        <a:sx n="33" d="100"/>
        <a:sy n="33" d="100"/>
      </p:scale>
      <p:origin x="0" y="2838"/>
    </p:cViewPr>
  </p:outlineViewPr>
  <p:notesTextViewPr>
    <p:cViewPr>
      <p:scale>
        <a:sx n="100" d="100"/>
        <a:sy n="100" d="100"/>
      </p:scale>
      <p:origin x="0" y="0"/>
    </p:cViewPr>
  </p:notesTextViewPr>
  <p:sorterViewPr>
    <p:cViewPr>
      <p:scale>
        <a:sx n="97" d="100"/>
        <a:sy n="97" d="100"/>
      </p:scale>
      <p:origin x="0" y="0"/>
    </p:cViewPr>
  </p:sorterViewPr>
  <p:notesViewPr>
    <p:cSldViewPr>
      <p:cViewPr varScale="1">
        <p:scale>
          <a:sx n="71" d="100"/>
          <a:sy n="71" d="100"/>
        </p:scale>
        <p:origin x="-1806"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A07B51-C6F1-460B-9C61-19374E587BAF}" type="datetimeFigureOut">
              <a:rPr lang="en-US" smtClean="0">
                <a:latin typeface="Arial" pitchFamily="34" charset="0"/>
              </a:rPr>
              <a:pPr/>
              <a:t>1/7/2010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61215A-37EC-414F-95ED-1A279A4A2092}" type="slidenum">
              <a:rPr lang="en-US" smtClean="0">
                <a:latin typeface="Arial" pitchFamily="34" charset="0"/>
              </a:rPr>
              <a:pPr/>
              <a:t>‹#›</a:t>
            </a:fld>
            <a:endParaRPr lang="en-US" dirty="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6AB14304-524B-41F5-B4B8-7C982747AAAC}" type="datetimeFigureOut">
              <a:rPr lang="en-US" smtClean="0"/>
              <a:pPr/>
              <a:t>1/7/2010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2A0C7DA-C506-4D28-94A5-17B1502FEA9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baseline="0" dirty="0" smtClean="0"/>
          </a:p>
        </p:txBody>
      </p:sp>
      <p:sp>
        <p:nvSpPr>
          <p:cNvPr id="4" name="Slide Number Placeholder 3"/>
          <p:cNvSpPr>
            <a:spLocks noGrp="1"/>
          </p:cNvSpPr>
          <p:nvPr>
            <p:ph type="sldNum" sz="quarter" idx="10"/>
          </p:nvPr>
        </p:nvSpPr>
        <p:spPr/>
        <p:txBody>
          <a:bodyPr/>
          <a:lstStyle/>
          <a:p>
            <a:fld id="{12A0C7DA-C506-4D28-94A5-17B1502FEA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BAEB6A-20D3-4A9A-8BC4-E54097595D4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BAEB6A-20D3-4A9A-8BC4-E54097595D4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2A0C7DA-C506-4D28-94A5-17B1502FEA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2A0C7DA-C506-4D28-94A5-17B1502FEA9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2A0C7DA-C506-4D28-94A5-17B1502FEA9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0C7DA-C506-4D28-94A5-17B1502FEA9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65A39-327D-4CCF-842E-9ABDE7B5F018}"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65A39-327D-4CCF-842E-9ABDE7B5F018}"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ED23E0-90FC-4100-B7AA-551582F4380B}"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D23E0-90FC-4100-B7AA-551582F4380B}"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D23E0-90FC-4100-B7AA-551582F4380B}"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D23E0-90FC-4100-B7AA-551582F4380B}" type="datetimeFigureOut">
              <a:rPr lang="en-US" smtClean="0"/>
              <a:pPr/>
              <a:t>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ED23E0-90FC-4100-B7AA-551582F4380B}" type="datetimeFigureOut">
              <a:rPr lang="en-US" smtClean="0"/>
              <a:pPr/>
              <a:t>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ED23E0-90FC-4100-B7AA-551582F4380B}" type="datetimeFigureOut">
              <a:rPr lang="en-US" smtClean="0"/>
              <a:pPr/>
              <a:t>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D23E0-90FC-4100-B7AA-551582F4380B}" type="datetimeFigureOut">
              <a:rPr lang="en-US" smtClean="0"/>
              <a:pPr/>
              <a:t>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D23E0-90FC-4100-B7AA-551582F4380B}" type="datetimeFigureOut">
              <a:rPr lang="en-US" smtClean="0"/>
              <a:pPr/>
              <a:t>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baseline="0">
                <a:latin typeface="Arial" pitchFamily="34" charset="0"/>
              </a:defRPr>
            </a:lvl1pPr>
            <a:lvl2pPr>
              <a:defRPr sz="1800" baseline="0">
                <a:latin typeface="Arial" pitchFamily="34" charset="0"/>
              </a:defRPr>
            </a:lvl2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D23E0-90FC-4100-B7AA-551582F4380B}" type="datetimeFigureOut">
              <a:rPr lang="en-US" smtClean="0"/>
              <a:pPr/>
              <a:t>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D23E0-90FC-4100-B7AA-551582F4380B}"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D23E0-90FC-4100-B7AA-551582F4380B}"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71D6-9534-4F09-9754-BF18477929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65A39-327D-4CCF-842E-9ABDE7B5F018}" type="datetimeFigureOut">
              <a:rPr lang="en-US" smtClean="0"/>
              <a:pPr/>
              <a:t>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65A39-327D-4CCF-842E-9ABDE7B5F018}" type="datetimeFigureOut">
              <a:rPr lang="en-US" smtClean="0"/>
              <a:pPr/>
              <a:t>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865A39-327D-4CCF-842E-9ABDE7B5F018}" type="datetimeFigureOut">
              <a:rPr lang="en-US" smtClean="0"/>
              <a:pPr/>
              <a:t>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865A39-327D-4CCF-842E-9ABDE7B5F018}" type="datetimeFigureOut">
              <a:rPr lang="en-US" smtClean="0"/>
              <a:pPr/>
              <a:t>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65A39-327D-4CCF-842E-9ABDE7B5F018}" type="datetimeFigureOut">
              <a:rPr lang="en-US" smtClean="0"/>
              <a:pPr/>
              <a:t>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65A39-327D-4CCF-842E-9ABDE7B5F018}" type="datetimeFigureOut">
              <a:rPr lang="en-US" smtClean="0"/>
              <a:pPr/>
              <a:t>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65A39-327D-4CCF-842E-9ABDE7B5F018}" type="datetimeFigureOut">
              <a:rPr lang="en-US" smtClean="0"/>
              <a:pPr/>
              <a:t>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14367-91E1-44B2-A60B-FBE8280C85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fld id="{A9865A39-327D-4CCF-842E-9ABDE7B5F018}" type="datetimeFigureOut">
              <a:rPr lang="en-US" smtClean="0"/>
              <a:pPr/>
              <a:t>1/7/2010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fld id="{38C14367-91E1-44B2-A60B-FBE8280C855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baseline="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fld id="{0BED23E0-90FC-4100-B7AA-551582F4380B}" type="datetimeFigureOut">
              <a:rPr lang="en-US" smtClean="0"/>
              <a:pPr/>
              <a:t>1/7/2010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fld id="{034971D6-9534-4F09-9754-BF18477929F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idx="4294967295"/>
          </p:nvPr>
        </p:nvSpPr>
        <p:spPr>
          <a:xfrm>
            <a:off x="685800" y="533400"/>
            <a:ext cx="7772400" cy="1470025"/>
          </a:xfrm>
        </p:spPr>
        <p:txBody>
          <a:bodyPr rtlCol="0">
            <a:normAutofit fontScale="90000"/>
          </a:bodyPr>
          <a:lstStyle/>
          <a:p>
            <a:pPr>
              <a:defRPr/>
            </a:pPr>
            <a:r>
              <a:rPr lang="en-US" b="1" dirty="0" smtClean="0">
                <a:cs typeface="Arial" pitchFamily="34" charset="0"/>
              </a:rPr>
              <a:t>INF1070: Digital Presentation</a:t>
            </a:r>
            <a:br>
              <a:rPr lang="en-US" b="1" dirty="0" smtClean="0">
                <a:cs typeface="Arial" pitchFamily="34" charset="0"/>
              </a:rPr>
            </a:br>
            <a:endParaRPr lang="en-US" dirty="0"/>
          </a:p>
        </p:txBody>
      </p:sp>
      <p:sp>
        <p:nvSpPr>
          <p:cNvPr id="6" name="Subtitle 2"/>
          <p:cNvSpPr txBox="1">
            <a:spLocks/>
          </p:cNvSpPr>
          <p:nvPr/>
        </p:nvSpPr>
        <p:spPr>
          <a:xfrm>
            <a:off x="1371600" y="1371600"/>
            <a:ext cx="6400800" cy="1752600"/>
          </a:xfrm>
          <a:prstGeom prst="rect">
            <a:avLst/>
          </a:prstGeom>
        </p:spPr>
        <p:txBody>
          <a:bodyPr vert="horz" lIns="91440" tIns="45720" rIns="91440" bIns="45720" rtlCol="0">
            <a:normAutofit/>
          </a:bodyPr>
          <a:lstStyle/>
          <a:p>
            <a:pPr algn="ctr"/>
            <a:r>
              <a:rPr lang="en-US" sz="3200" dirty="0" smtClean="0">
                <a:solidFill>
                  <a:schemeClr val="bg1">
                    <a:lumMod val="50000"/>
                  </a:schemeClr>
                </a:solidFill>
                <a:latin typeface="Arial" pitchFamily="34" charset="0"/>
                <a:cs typeface="Arial" pitchFamily="34" charset="0"/>
              </a:rPr>
              <a:t>Training Room 2: </a:t>
            </a:r>
          </a:p>
          <a:p>
            <a:pPr algn="ctr"/>
            <a:r>
              <a:rPr lang="en-US" sz="3200" dirty="0" smtClean="0">
                <a:solidFill>
                  <a:schemeClr val="bg1">
                    <a:lumMod val="50000"/>
                  </a:schemeClr>
                </a:solidFill>
                <a:latin typeface="Arial" pitchFamily="34" charset="0"/>
                <a:cs typeface="Arial" pitchFamily="34" charset="0"/>
              </a:rPr>
              <a:t>Formatting and Modifying Slides</a:t>
            </a:r>
            <a:endParaRPr lang="en-US" sz="3200" dirty="0">
              <a:solidFill>
                <a:schemeClr val="bg1">
                  <a:lumMod val="50000"/>
                </a:schemeClr>
              </a:solidFill>
              <a:latin typeface="Arial" pitchFamily="34" charset="0"/>
              <a:cs typeface="Arial" pitchFamily="34" charset="0"/>
            </a:endParaRPr>
          </a:p>
        </p:txBody>
      </p:sp>
      <p:sp>
        <p:nvSpPr>
          <p:cNvPr id="8" name="TextBox 7"/>
          <p:cNvSpPr txBox="1"/>
          <p:nvPr/>
        </p:nvSpPr>
        <p:spPr>
          <a:xfrm>
            <a:off x="1752600" y="6324600"/>
            <a:ext cx="2590800" cy="215444"/>
          </a:xfrm>
          <a:prstGeom prst="rect">
            <a:avLst/>
          </a:prstGeom>
          <a:noFill/>
        </p:spPr>
        <p:txBody>
          <a:bodyPr wrap="square" rtlCol="0">
            <a:spAutoFit/>
          </a:bodyPr>
          <a:lstStyle/>
          <a:p>
            <a:r>
              <a:rPr lang="en-US" sz="800" dirty="0" smtClean="0">
                <a:latin typeface="Arial" pitchFamily="34" charset="0"/>
                <a:cs typeface="Arial" pitchFamily="34" charset="0"/>
              </a:rPr>
              <a:t>© Monkey Business Images/</a:t>
            </a:r>
            <a:r>
              <a:rPr lang="en-US" sz="800" dirty="0" err="1" smtClean="0">
                <a:latin typeface="Arial" pitchFamily="34" charset="0"/>
                <a:cs typeface="Arial" pitchFamily="34" charset="0"/>
              </a:rPr>
              <a:t>shutterstock</a:t>
            </a:r>
            <a:endParaRPr lang="en-US" sz="800" dirty="0">
              <a:latin typeface="Arial" pitchFamily="34" charset="0"/>
              <a:cs typeface="Arial" pitchFamily="34" charset="0"/>
            </a:endParaRPr>
          </a:p>
        </p:txBody>
      </p:sp>
      <p:pic>
        <p:nvPicPr>
          <p:cNvPr id="7" name="Picture 6" descr="shutterstock_11312917.jpg"/>
          <p:cNvPicPr>
            <a:picLocks noChangeAspect="1"/>
          </p:cNvPicPr>
          <p:nvPr/>
        </p:nvPicPr>
        <p:blipFill>
          <a:blip r:embed="rId3" cstate="print"/>
          <a:stretch>
            <a:fillRect/>
          </a:stretch>
        </p:blipFill>
        <p:spPr>
          <a:xfrm>
            <a:off x="1817783" y="2667000"/>
            <a:ext cx="5508434" cy="36741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smtClean="0">
                <a:latin typeface="+mj-lt"/>
              </a:rPr>
              <a:t>Modify Fonts and Font Styles</a:t>
            </a:r>
            <a:endParaRPr lang="en-US" sz="2800" dirty="0">
              <a:latin typeface="+mj-lt"/>
            </a:endParaRPr>
          </a:p>
        </p:txBody>
      </p:sp>
      <p:sp>
        <p:nvSpPr>
          <p:cNvPr id="5" name="TextBox 4"/>
          <p:cNvSpPr txBox="1"/>
          <p:nvPr/>
        </p:nvSpPr>
        <p:spPr>
          <a:xfrm>
            <a:off x="457200" y="5791200"/>
            <a:ext cx="8229600" cy="646331"/>
          </a:xfrm>
          <a:prstGeom prst="rect">
            <a:avLst/>
          </a:prstGeom>
          <a:noFill/>
        </p:spPr>
        <p:txBody>
          <a:bodyPr wrap="square" rtlCol="0">
            <a:spAutoFit/>
          </a:bodyPr>
          <a:lstStyle/>
          <a:p>
            <a:r>
              <a:rPr lang="en-US" dirty="0" smtClean="0"/>
              <a:t>Font Styles are effects, such as </a:t>
            </a:r>
            <a:r>
              <a:rPr lang="en-US" b="1" dirty="0" smtClean="0"/>
              <a:t>Bold</a:t>
            </a:r>
            <a:r>
              <a:rPr lang="en-US" dirty="0" smtClean="0"/>
              <a:t>, </a:t>
            </a:r>
            <a:r>
              <a:rPr lang="en-US" i="1" dirty="0" smtClean="0"/>
              <a:t>Italic</a:t>
            </a:r>
            <a:r>
              <a:rPr lang="en-US" dirty="0" smtClean="0"/>
              <a:t>, </a:t>
            </a:r>
            <a:r>
              <a:rPr lang="en-US" u="sng" dirty="0" smtClean="0"/>
              <a:t>Underline</a:t>
            </a:r>
            <a:r>
              <a:rPr lang="en-US" dirty="0" smtClean="0"/>
              <a:t>, or </a:t>
            </a:r>
            <a:r>
              <a:rPr lang="en-US" dirty="0" smtClean="0">
                <a:effectLst>
                  <a:outerShdw blurRad="38100" dist="38100" dir="2700000" algn="tl">
                    <a:srgbClr val="000000">
                      <a:alpha val="43137"/>
                    </a:srgbClr>
                  </a:outerShdw>
                </a:effectLst>
              </a:rPr>
              <a:t>Shadow</a:t>
            </a:r>
            <a:r>
              <a:rPr lang="en-US" dirty="0" smtClean="0"/>
              <a:t>.  Use styles sparingly, yet consistently, to avoid distracting the audience.</a:t>
            </a:r>
            <a:endParaRPr lang="en-US" dirty="0"/>
          </a:p>
        </p:txBody>
      </p:sp>
      <p:pic>
        <p:nvPicPr>
          <p:cNvPr id="7" name="Picture 6" descr="font.png"/>
          <p:cNvPicPr>
            <a:picLocks noChangeAspect="1"/>
          </p:cNvPicPr>
          <p:nvPr/>
        </p:nvPicPr>
        <p:blipFill>
          <a:blip r:embed="rId3" cstate="print"/>
          <a:stretch>
            <a:fillRect/>
          </a:stretch>
        </p:blipFill>
        <p:spPr>
          <a:xfrm>
            <a:off x="3048000" y="2286000"/>
            <a:ext cx="5638800" cy="3196565"/>
          </a:xfrm>
          <a:prstGeom prst="rect">
            <a:avLst/>
          </a:prstGeom>
        </p:spPr>
      </p:pic>
      <p:sp>
        <p:nvSpPr>
          <p:cNvPr id="3" name="Content Placeholder 2"/>
          <p:cNvSpPr>
            <a:spLocks noGrp="1"/>
          </p:cNvSpPr>
          <p:nvPr>
            <p:ph sz="half" idx="1"/>
          </p:nvPr>
        </p:nvSpPr>
        <p:spPr>
          <a:xfrm>
            <a:off x="457200" y="914400"/>
            <a:ext cx="8382000" cy="1600200"/>
          </a:xfrm>
        </p:spPr>
        <p:txBody>
          <a:bodyPr>
            <a:noAutofit/>
          </a:bodyPr>
          <a:lstStyle/>
          <a:p>
            <a:pPr marL="0" indent="0">
              <a:spcBef>
                <a:spcPts val="0"/>
              </a:spcBef>
              <a:buNone/>
            </a:pPr>
            <a:r>
              <a:rPr lang="en-US" sz="1800" dirty="0" smtClean="0">
                <a:latin typeface="+mn-lt"/>
              </a:rPr>
              <a:t>Fonts, such as Times New Roman and Arial, refer to the design of the characters. Choose a font that is easy for your audience to read and that corresponds with the theme or tone of your presentation—consider Times News Roman or Arial for a formal presentation and Comic Sans MS for a more informal presentation.</a:t>
            </a:r>
            <a:endParaRPr lang="en-US" sz="1800" dirty="0">
              <a:latin typeface="+mn-lt"/>
            </a:endParaRPr>
          </a:p>
        </p:txBody>
      </p:sp>
      <p:sp>
        <p:nvSpPr>
          <p:cNvPr id="8" name="Content Placeholder 2"/>
          <p:cNvSpPr>
            <a:spLocks noGrp="1"/>
          </p:cNvSpPr>
          <p:nvPr>
            <p:ph sz="half" idx="1"/>
          </p:nvPr>
        </p:nvSpPr>
        <p:spPr>
          <a:xfrm>
            <a:off x="457200" y="2514600"/>
            <a:ext cx="2514600" cy="3581400"/>
          </a:xfrm>
        </p:spPr>
        <p:txBody>
          <a:bodyPr>
            <a:noAutofit/>
          </a:bodyPr>
          <a:lstStyle/>
          <a:p>
            <a:pPr marL="0" indent="0">
              <a:spcBef>
                <a:spcPts val="0"/>
              </a:spcBef>
              <a:buNone/>
            </a:pPr>
            <a:r>
              <a:rPr lang="en-US" sz="1800" dirty="0" smtClean="0">
                <a:latin typeface="+mn-lt"/>
              </a:rPr>
              <a:t>You can modify font options using the commands in the Font group in the Home tab, or launch the dialogue box to open the Font window. Limit the number of fonts that you use.</a:t>
            </a:r>
            <a:endParaRPr lang="en-US" sz="18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kern="1200" dirty="0" smtClean="0">
                <a:solidFill>
                  <a:schemeClr val="tx1"/>
                </a:solidFill>
                <a:latin typeface="+mj-lt"/>
                <a:ea typeface="+mj-ea"/>
                <a:cs typeface="+mj-cs"/>
              </a:rPr>
              <a:t>Format Text Using Format Painter</a:t>
            </a:r>
            <a:endParaRPr lang="en-US" sz="2800" dirty="0">
              <a:latin typeface="+mj-lt"/>
            </a:endParaRPr>
          </a:p>
        </p:txBody>
      </p:sp>
      <p:sp>
        <p:nvSpPr>
          <p:cNvPr id="10" name="TextBox 9"/>
          <p:cNvSpPr txBox="1"/>
          <p:nvPr/>
        </p:nvSpPr>
        <p:spPr>
          <a:xfrm>
            <a:off x="457200" y="914401"/>
            <a:ext cx="8229600" cy="4524315"/>
          </a:xfrm>
          <a:prstGeom prst="rect">
            <a:avLst/>
          </a:prstGeom>
          <a:noFill/>
        </p:spPr>
        <p:txBody>
          <a:bodyPr wrap="square" rtlCol="0">
            <a:spAutoFit/>
          </a:bodyPr>
          <a:lstStyle/>
          <a:p>
            <a:r>
              <a:rPr lang="en-US" dirty="0" smtClean="0"/>
              <a:t>The Format Painter command allows you to copy text formatting properties (such as font, size, style, and colour) from selected text and apply those properties to other text. This is a quick and easy way to achieve consistency</a:t>
            </a:r>
            <a:br>
              <a:rPr lang="en-US" dirty="0" smtClean="0"/>
            </a:br>
            <a:r>
              <a:rPr lang="en-US" dirty="0" smtClean="0"/>
              <a:t>of styles throughout your presentation.</a:t>
            </a:r>
          </a:p>
          <a:p>
            <a:endParaRPr lang="en-US" dirty="0" smtClean="0"/>
          </a:p>
          <a:p>
            <a:r>
              <a:rPr lang="en-US" dirty="0" smtClean="0"/>
              <a:t>Format Painter is found in the Clipboard group on the</a:t>
            </a:r>
            <a:br>
              <a:rPr lang="en-US" dirty="0" smtClean="0"/>
            </a:br>
            <a:r>
              <a:rPr lang="en-US" dirty="0" smtClean="0"/>
              <a:t>Home tab. Follow these steps:</a:t>
            </a:r>
          </a:p>
          <a:p>
            <a:endParaRPr lang="en-US" dirty="0" smtClean="0"/>
          </a:p>
          <a:p>
            <a:pPr marL="342900" lvl="1" indent="-342900">
              <a:buFont typeface="Arial" pitchFamily="34" charset="0"/>
              <a:buChar char="•"/>
            </a:pPr>
            <a:r>
              <a:rPr lang="en-US" dirty="0" smtClean="0"/>
              <a:t>Select the text that has the desired formatting</a:t>
            </a:r>
            <a:br>
              <a:rPr lang="en-US" dirty="0" smtClean="0"/>
            </a:br>
            <a:r>
              <a:rPr lang="en-US" dirty="0" smtClean="0"/>
              <a:t>properties.</a:t>
            </a:r>
          </a:p>
          <a:p>
            <a:pPr marL="342900" lvl="1" indent="-342900">
              <a:buFont typeface="Arial" pitchFamily="34" charset="0"/>
              <a:buChar char="•"/>
            </a:pPr>
            <a:endParaRPr lang="en-US" dirty="0" smtClean="0"/>
          </a:p>
          <a:p>
            <a:pPr marL="342900" lvl="1" indent="-342900">
              <a:buFont typeface="Arial" pitchFamily="34" charset="0"/>
              <a:buChar char="•"/>
            </a:pPr>
            <a:r>
              <a:rPr lang="en-US" dirty="0" smtClean="0"/>
              <a:t>Double-click the Format Painter button; your</a:t>
            </a:r>
            <a:br>
              <a:rPr lang="en-US" dirty="0" smtClean="0"/>
            </a:br>
            <a:r>
              <a:rPr lang="en-US" dirty="0" smtClean="0"/>
              <a:t>cursor will now have a paintbrush attached to it.</a:t>
            </a:r>
          </a:p>
          <a:p>
            <a:pPr marL="342900" lvl="1" indent="-342900">
              <a:buFont typeface="Arial" pitchFamily="34" charset="0"/>
              <a:buChar char="•"/>
            </a:pPr>
            <a:endParaRPr lang="en-US" dirty="0" smtClean="0"/>
          </a:p>
          <a:p>
            <a:pPr marL="342900" lvl="1" indent="-342900">
              <a:buFont typeface="Arial" pitchFamily="34" charset="0"/>
              <a:buChar char="•"/>
            </a:pPr>
            <a:r>
              <a:rPr lang="en-US" dirty="0" smtClean="0"/>
              <a:t>Select the text to which you want to apply the formatting.</a:t>
            </a:r>
            <a:br>
              <a:rPr lang="en-US" dirty="0" smtClean="0"/>
            </a:br>
            <a:r>
              <a:rPr lang="en-US" dirty="0" smtClean="0"/>
              <a:t>The formatting properties are then applied automatically.</a:t>
            </a:r>
            <a:endParaRPr lang="en-US" dirty="0"/>
          </a:p>
        </p:txBody>
      </p:sp>
      <p:pic>
        <p:nvPicPr>
          <p:cNvPr id="11" name="Picture 10" descr="cts_b_direct_e.jpg"/>
          <p:cNvPicPr>
            <a:picLocks noChangeAspect="1"/>
          </p:cNvPicPr>
          <p:nvPr/>
        </p:nvPicPr>
        <p:blipFill>
          <a:blip r:embed="rId3" cstate="print"/>
          <a:stretch>
            <a:fillRect/>
          </a:stretch>
        </p:blipFill>
        <p:spPr>
          <a:xfrm>
            <a:off x="533400" y="5562600"/>
            <a:ext cx="914400" cy="914400"/>
          </a:xfrm>
          <a:prstGeom prst="rect">
            <a:avLst/>
          </a:prstGeom>
        </p:spPr>
      </p:pic>
      <p:sp>
        <p:nvSpPr>
          <p:cNvPr id="12" name="TextBox 11"/>
          <p:cNvSpPr txBox="1">
            <a:spLocks noChangeArrowheads="1"/>
          </p:cNvSpPr>
          <p:nvPr/>
        </p:nvSpPr>
        <p:spPr bwMode="auto">
          <a:xfrm>
            <a:off x="1447800" y="5715000"/>
            <a:ext cx="6934200" cy="584775"/>
          </a:xfrm>
          <a:prstGeom prst="rect">
            <a:avLst/>
          </a:prstGeom>
          <a:noFill/>
          <a:ln w="9525">
            <a:noFill/>
            <a:miter lim="800000"/>
            <a:headEnd/>
            <a:tailEnd/>
          </a:ln>
        </p:spPr>
        <p:txBody>
          <a:bodyPr wrap="square">
            <a:spAutoFit/>
          </a:bodyPr>
          <a:lstStyle/>
          <a:p>
            <a:r>
              <a:rPr lang="en-US" sz="1600" dirty="0" smtClean="0">
                <a:latin typeface="Arial" pitchFamily="34" charset="0"/>
              </a:rPr>
              <a:t>Go to the Project 3 Instructional Videos in the Toolkit, and watch the demonstration “Format Painter” to see how use the Format Painter option.</a:t>
            </a:r>
            <a:endParaRPr lang="en-US" sz="1600" dirty="0">
              <a:latin typeface="Arial" pitchFamily="34" charset="0"/>
            </a:endParaRPr>
          </a:p>
        </p:txBody>
      </p:sp>
      <p:pic>
        <p:nvPicPr>
          <p:cNvPr id="14" name="Picture 13" descr="format.png"/>
          <p:cNvPicPr>
            <a:picLocks noChangeAspect="1"/>
          </p:cNvPicPr>
          <p:nvPr/>
        </p:nvPicPr>
        <p:blipFill>
          <a:blip r:embed="rId4" cstate="print"/>
          <a:stretch>
            <a:fillRect/>
          </a:stretch>
        </p:blipFill>
        <p:spPr>
          <a:xfrm>
            <a:off x="6477000" y="2209800"/>
            <a:ext cx="2044445" cy="18031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kern="1200" dirty="0" smtClean="0">
                <a:solidFill>
                  <a:schemeClr val="tx1"/>
                </a:solidFill>
                <a:latin typeface="+mj-lt"/>
                <a:ea typeface="+mj-ea"/>
                <a:cs typeface="+mj-cs"/>
              </a:rPr>
              <a:t>Promote and Demote Text</a:t>
            </a:r>
            <a:endParaRPr lang="en-US" sz="2800" dirty="0">
              <a:latin typeface="+mj-lt"/>
            </a:endParaRPr>
          </a:p>
        </p:txBody>
      </p:sp>
      <p:sp>
        <p:nvSpPr>
          <p:cNvPr id="3" name="Content Placeholder 2"/>
          <p:cNvSpPr>
            <a:spLocks noGrp="1"/>
          </p:cNvSpPr>
          <p:nvPr>
            <p:ph sz="half" idx="2"/>
          </p:nvPr>
        </p:nvSpPr>
        <p:spPr>
          <a:xfrm>
            <a:off x="457200" y="914400"/>
            <a:ext cx="5029200" cy="990600"/>
          </a:xfrm>
        </p:spPr>
        <p:txBody>
          <a:bodyPr>
            <a:noAutofit/>
          </a:bodyPr>
          <a:lstStyle/>
          <a:p>
            <a:pPr marL="0" indent="0">
              <a:buNone/>
            </a:pPr>
            <a:r>
              <a:rPr lang="en-US" sz="1800" dirty="0" smtClean="0">
                <a:latin typeface="+mn-lt"/>
              </a:rPr>
              <a:t>You can emphasize information by arranging text into levels using the Increase List Level and Decrease List Level</a:t>
            </a:r>
            <a:r>
              <a:rPr lang="en-US" sz="1800" b="1" dirty="0" smtClean="0">
                <a:latin typeface="+mn-lt"/>
              </a:rPr>
              <a:t> </a:t>
            </a:r>
            <a:r>
              <a:rPr lang="en-US" sz="1800" dirty="0" smtClean="0">
                <a:latin typeface="+mn-lt"/>
              </a:rPr>
              <a:t>buttons found in the Home tab.</a:t>
            </a:r>
          </a:p>
        </p:txBody>
      </p:sp>
      <p:sp>
        <p:nvSpPr>
          <p:cNvPr id="16" name="TextBox 15"/>
          <p:cNvSpPr txBox="1"/>
          <p:nvPr/>
        </p:nvSpPr>
        <p:spPr>
          <a:xfrm>
            <a:off x="4800600" y="4419600"/>
            <a:ext cx="3886200" cy="369332"/>
          </a:xfrm>
          <a:prstGeom prst="rect">
            <a:avLst/>
          </a:prstGeom>
          <a:noFill/>
        </p:spPr>
        <p:txBody>
          <a:bodyPr wrap="square" rtlCol="0">
            <a:spAutoFit/>
          </a:bodyPr>
          <a:lstStyle/>
          <a:p>
            <a:r>
              <a:rPr lang="en-US" dirty="0" smtClean="0">
                <a:latin typeface="Arial" pitchFamily="34" charset="0"/>
              </a:rPr>
              <a:t>	</a:t>
            </a:r>
            <a:endParaRPr lang="en-US" dirty="0">
              <a:latin typeface="Arial" pitchFamily="34" charset="0"/>
            </a:endParaRPr>
          </a:p>
        </p:txBody>
      </p:sp>
      <p:sp>
        <p:nvSpPr>
          <p:cNvPr id="18" name="TextBox 17"/>
          <p:cNvSpPr txBox="1"/>
          <p:nvPr/>
        </p:nvSpPr>
        <p:spPr>
          <a:xfrm>
            <a:off x="685800" y="2057400"/>
            <a:ext cx="3429000" cy="4031873"/>
          </a:xfrm>
          <a:prstGeom prst="rect">
            <a:avLst/>
          </a:prstGeom>
          <a:noFill/>
        </p:spPr>
        <p:txBody>
          <a:bodyPr wrap="square" rtlCol="0">
            <a:spAutoFit/>
          </a:bodyPr>
          <a:lstStyle/>
          <a:p>
            <a:pPr lvl="0">
              <a:buFont typeface="Arial" pitchFamily="34" charset="0"/>
              <a:buChar char="•"/>
            </a:pPr>
            <a:endParaRPr lang="en-US" b="1" dirty="0" smtClean="0">
              <a:solidFill>
                <a:srgbClr val="365F91"/>
              </a:solidFill>
              <a:latin typeface="Times New Roman"/>
            </a:endParaRPr>
          </a:p>
          <a:p>
            <a:pPr lvl="0"/>
            <a:r>
              <a:rPr lang="en-US" sz="2000" b="1" kern="1400" dirty="0" smtClean="0">
                <a:solidFill>
                  <a:srgbClr val="17365D"/>
                </a:solidFill>
                <a:latin typeface="Times New Roman"/>
              </a:rPr>
              <a:t>Lemonade Sale Supplies</a:t>
            </a:r>
          </a:p>
          <a:p>
            <a:pPr lvl="0"/>
            <a:endParaRPr lang="en-US" sz="2000" b="1" kern="1400" dirty="0" smtClean="0">
              <a:solidFill>
                <a:srgbClr val="17365D"/>
              </a:solidFill>
              <a:latin typeface="Times New Roman"/>
            </a:endParaRPr>
          </a:p>
          <a:p>
            <a:r>
              <a:rPr lang="en-US" b="1" dirty="0" smtClean="0">
                <a:solidFill>
                  <a:srgbClr val="365F91"/>
                </a:solidFill>
                <a:latin typeface="Times New Roman"/>
              </a:rPr>
              <a:t>Grocery Store</a:t>
            </a:r>
            <a:endParaRPr lang="en-US" b="1" dirty="0" smtClean="0">
              <a:solidFill>
                <a:srgbClr val="4F81BD"/>
              </a:solidFill>
              <a:latin typeface="Times New Roman"/>
            </a:endParaRPr>
          </a:p>
          <a:p>
            <a:pPr marL="234950" lvl="1"/>
            <a:r>
              <a:rPr lang="en-US" b="1" dirty="0" smtClean="0">
                <a:solidFill>
                  <a:srgbClr val="4F81BD"/>
                </a:solidFill>
                <a:latin typeface="Times New Roman"/>
              </a:rPr>
              <a:t>Lemons</a:t>
            </a:r>
          </a:p>
          <a:p>
            <a:pPr marL="234950" lvl="1"/>
            <a:r>
              <a:rPr lang="en-US" b="1" dirty="0" smtClean="0">
                <a:solidFill>
                  <a:srgbClr val="4F81BD"/>
                </a:solidFill>
                <a:latin typeface="Times New Roman"/>
              </a:rPr>
              <a:t>Sugar</a:t>
            </a:r>
          </a:p>
          <a:p>
            <a:pPr marL="234950" lvl="1"/>
            <a:r>
              <a:rPr lang="en-US" b="1" dirty="0" smtClean="0">
                <a:solidFill>
                  <a:srgbClr val="4F81BD"/>
                </a:solidFill>
                <a:latin typeface="Times New Roman"/>
              </a:rPr>
              <a:t>Water </a:t>
            </a:r>
          </a:p>
          <a:p>
            <a:pPr marL="234950" lvl="1"/>
            <a:r>
              <a:rPr lang="en-US" b="1" dirty="0" smtClean="0">
                <a:solidFill>
                  <a:srgbClr val="4F81BD"/>
                </a:solidFill>
                <a:latin typeface="Times New Roman"/>
              </a:rPr>
              <a:t>Cups</a:t>
            </a:r>
          </a:p>
          <a:p>
            <a:pPr lvl="1"/>
            <a:endParaRPr lang="en-US" b="1" dirty="0" smtClean="0">
              <a:solidFill>
                <a:srgbClr val="4F81BD"/>
              </a:solidFill>
              <a:latin typeface="Times New Roman"/>
            </a:endParaRPr>
          </a:p>
          <a:p>
            <a:r>
              <a:rPr lang="en-US" b="1" dirty="0" smtClean="0">
                <a:solidFill>
                  <a:srgbClr val="365F91"/>
                </a:solidFill>
                <a:latin typeface="Times New Roman"/>
              </a:rPr>
              <a:t>Items from Home</a:t>
            </a:r>
          </a:p>
          <a:p>
            <a:pPr marL="234950" lvl="1"/>
            <a:r>
              <a:rPr lang="en-US" b="1" dirty="0" smtClean="0">
                <a:solidFill>
                  <a:srgbClr val="4F81BD"/>
                </a:solidFill>
                <a:latin typeface="Times New Roman"/>
              </a:rPr>
              <a:t>Pitcher</a:t>
            </a:r>
          </a:p>
          <a:p>
            <a:pPr marL="234950" lvl="1"/>
            <a:r>
              <a:rPr lang="en-US" b="1" dirty="0" smtClean="0">
                <a:solidFill>
                  <a:srgbClr val="4F81BD"/>
                </a:solidFill>
                <a:latin typeface="Times New Roman"/>
              </a:rPr>
              <a:t>Table</a:t>
            </a:r>
          </a:p>
          <a:p>
            <a:pPr marL="234950" lvl="1"/>
            <a:r>
              <a:rPr lang="en-US" b="1" dirty="0" smtClean="0">
                <a:solidFill>
                  <a:srgbClr val="4F81BD"/>
                </a:solidFill>
                <a:latin typeface="Times New Roman"/>
              </a:rPr>
              <a:t>Chair</a:t>
            </a:r>
          </a:p>
          <a:p>
            <a:endParaRPr lang="en-US" dirty="0">
              <a:latin typeface="Arial" pitchFamily="34" charset="0"/>
            </a:endParaRPr>
          </a:p>
        </p:txBody>
      </p:sp>
      <p:pic>
        <p:nvPicPr>
          <p:cNvPr id="11" name="Content Placeholder 10" descr="promote_text.png"/>
          <p:cNvPicPr>
            <a:picLocks noGrp="1" noChangeAspect="1"/>
          </p:cNvPicPr>
          <p:nvPr>
            <p:ph sz="quarter" idx="4"/>
          </p:nvPr>
        </p:nvPicPr>
        <p:blipFill>
          <a:blip r:embed="rId3" cstate="print"/>
          <a:stretch>
            <a:fillRect/>
          </a:stretch>
        </p:blipFill>
        <p:spPr>
          <a:xfrm>
            <a:off x="5715000" y="990600"/>
            <a:ext cx="2438095" cy="1130159"/>
          </a:xfrm>
        </p:spPr>
      </p:pic>
      <p:pic>
        <p:nvPicPr>
          <p:cNvPr id="12" name="Picture 11" descr="cts_b_direct_e.jpg"/>
          <p:cNvPicPr>
            <a:picLocks noChangeAspect="1"/>
          </p:cNvPicPr>
          <p:nvPr/>
        </p:nvPicPr>
        <p:blipFill>
          <a:blip r:embed="rId4" cstate="print"/>
          <a:stretch>
            <a:fillRect/>
          </a:stretch>
        </p:blipFill>
        <p:spPr>
          <a:xfrm>
            <a:off x="4648200" y="3733800"/>
            <a:ext cx="914400" cy="914400"/>
          </a:xfrm>
          <a:prstGeom prst="rect">
            <a:avLst/>
          </a:prstGeom>
        </p:spPr>
      </p:pic>
      <p:sp>
        <p:nvSpPr>
          <p:cNvPr id="13" name="TextBox 12"/>
          <p:cNvSpPr txBox="1">
            <a:spLocks noChangeArrowheads="1"/>
          </p:cNvSpPr>
          <p:nvPr/>
        </p:nvSpPr>
        <p:spPr bwMode="auto">
          <a:xfrm>
            <a:off x="5638800" y="3657600"/>
            <a:ext cx="3200400" cy="1323439"/>
          </a:xfrm>
          <a:prstGeom prst="rect">
            <a:avLst/>
          </a:prstGeom>
          <a:noFill/>
          <a:ln w="9525">
            <a:noFill/>
            <a:miter lim="800000"/>
            <a:headEnd/>
            <a:tailEnd/>
          </a:ln>
        </p:spPr>
        <p:txBody>
          <a:bodyPr wrap="square">
            <a:spAutoFit/>
          </a:bodyPr>
          <a:lstStyle/>
          <a:p>
            <a:r>
              <a:rPr lang="en-US" sz="1600" dirty="0" smtClean="0">
                <a:latin typeface="Arial" pitchFamily="34" charset="0"/>
              </a:rPr>
              <a:t>Go to the Project 3 Instructional Videos in the Toolkit, and watch “Indenting Text” to learn how to quickly indent text to create headings and subheadings.</a:t>
            </a: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odify_bullets.png"/>
          <p:cNvPicPr>
            <a:picLocks noChangeAspect="1"/>
          </p:cNvPicPr>
          <p:nvPr/>
        </p:nvPicPr>
        <p:blipFill>
          <a:blip r:embed="rId3" cstate="print"/>
          <a:stretch>
            <a:fillRect/>
          </a:stretch>
        </p:blipFill>
        <p:spPr>
          <a:xfrm>
            <a:off x="3886200" y="3505200"/>
            <a:ext cx="4795047" cy="3062323"/>
          </a:xfrm>
          <a:prstGeom prst="rect">
            <a:avLst/>
          </a:prstGeom>
        </p:spPr>
      </p:pic>
      <p:sp>
        <p:nvSpPr>
          <p:cNvPr id="2" name="Title 1"/>
          <p:cNvSpPr>
            <a:spLocks noGrp="1"/>
          </p:cNvSpPr>
          <p:nvPr>
            <p:ph type="title" idx="4294967295"/>
          </p:nvPr>
        </p:nvSpPr>
        <p:spPr>
          <a:xfrm>
            <a:off x="457200" y="0"/>
            <a:ext cx="8229600" cy="1143000"/>
          </a:xfrm>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kern="1200" dirty="0" smtClean="0">
                <a:solidFill>
                  <a:schemeClr val="tx1"/>
                </a:solidFill>
                <a:latin typeface="+mj-lt"/>
                <a:ea typeface="+mj-ea"/>
                <a:cs typeface="+mj-cs"/>
              </a:rPr>
              <a:t>Add and Modify Bulleted Lists</a:t>
            </a:r>
            <a:endParaRPr lang="en-US" sz="2800" dirty="0">
              <a:latin typeface="+mj-lt"/>
            </a:endParaRPr>
          </a:p>
        </p:txBody>
      </p:sp>
      <p:sp>
        <p:nvSpPr>
          <p:cNvPr id="3" name="Content Placeholder 2"/>
          <p:cNvSpPr>
            <a:spLocks noGrp="1"/>
          </p:cNvSpPr>
          <p:nvPr>
            <p:ph idx="1"/>
          </p:nvPr>
        </p:nvSpPr>
        <p:spPr>
          <a:xfrm>
            <a:off x="457200" y="914401"/>
            <a:ext cx="8686800" cy="1447800"/>
          </a:xfrm>
        </p:spPr>
        <p:txBody>
          <a:bodyPr>
            <a:noAutofit/>
          </a:bodyPr>
          <a:lstStyle/>
          <a:p>
            <a:pPr marL="58738" indent="-58738">
              <a:buNone/>
            </a:pPr>
            <a:r>
              <a:rPr lang="en-US" sz="1800" dirty="0" smtClean="0">
                <a:latin typeface="+mn-lt"/>
              </a:rPr>
              <a:t>Bulleted lists are used in the following ways:</a:t>
            </a:r>
          </a:p>
          <a:p>
            <a:r>
              <a:rPr lang="en-US" sz="1800" dirty="0" smtClean="0">
                <a:latin typeface="+mn-lt"/>
              </a:rPr>
              <a:t>to present information in point form</a:t>
            </a:r>
          </a:p>
          <a:p>
            <a:r>
              <a:rPr lang="en-US" sz="1800" dirty="0" smtClean="0">
                <a:latin typeface="+mn-lt"/>
              </a:rPr>
              <a:t>to break information into quick, easy-to-read bits of data for your audience</a:t>
            </a:r>
          </a:p>
          <a:p>
            <a:r>
              <a:rPr lang="en-US" sz="1800" dirty="0" smtClean="0">
                <a:latin typeface="+mn-lt"/>
              </a:rPr>
              <a:t>to list information</a:t>
            </a:r>
            <a:endParaRPr lang="en-US" sz="1800" dirty="0">
              <a:latin typeface="+mn-lt"/>
            </a:endParaRPr>
          </a:p>
        </p:txBody>
      </p:sp>
      <p:sp>
        <p:nvSpPr>
          <p:cNvPr id="5" name="TextBox 4"/>
          <p:cNvSpPr txBox="1"/>
          <p:nvPr/>
        </p:nvSpPr>
        <p:spPr>
          <a:xfrm>
            <a:off x="457200" y="2590800"/>
            <a:ext cx="3276600" cy="3416320"/>
          </a:xfrm>
          <a:prstGeom prst="rect">
            <a:avLst/>
          </a:prstGeom>
          <a:noFill/>
        </p:spPr>
        <p:txBody>
          <a:bodyPr wrap="square" rtlCol="0">
            <a:spAutoFit/>
          </a:bodyPr>
          <a:lstStyle/>
          <a:p>
            <a:r>
              <a:rPr lang="en-US" dirty="0" smtClean="0"/>
              <a:t>To add bullets, select the lines of text and click the Bullets button in the Paragraph group under the Home tab.</a:t>
            </a:r>
          </a:p>
          <a:p>
            <a:endParaRPr lang="en-US" dirty="0" smtClean="0"/>
          </a:p>
          <a:p>
            <a:r>
              <a:rPr lang="en-US" dirty="0" smtClean="0"/>
              <a:t>To modify the bullets, click the arrow on the right side of the Bullets button. Choose the bullet style you want or click</a:t>
            </a:r>
            <a:br>
              <a:rPr lang="en-US" dirty="0" smtClean="0"/>
            </a:br>
            <a:r>
              <a:rPr lang="en-US" dirty="0" smtClean="0"/>
              <a:t>on Bullets and Numbering at the bottom of the dialogue box to access even more options. </a:t>
            </a:r>
            <a:endParaRPr lang="en-US" dirty="0"/>
          </a:p>
        </p:txBody>
      </p:sp>
      <p:pic>
        <p:nvPicPr>
          <p:cNvPr id="9" name="Picture 8" descr="bullet_list.png"/>
          <p:cNvPicPr>
            <a:picLocks noChangeAspect="1"/>
          </p:cNvPicPr>
          <p:nvPr/>
        </p:nvPicPr>
        <p:blipFill>
          <a:blip r:embed="rId4" cstate="print"/>
          <a:stretch>
            <a:fillRect/>
          </a:stretch>
        </p:blipFill>
        <p:spPr>
          <a:xfrm>
            <a:off x="3886200" y="2209800"/>
            <a:ext cx="2438095" cy="113015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modify_bullets_num.png"/>
          <p:cNvPicPr>
            <a:picLocks noChangeAspect="1"/>
          </p:cNvPicPr>
          <p:nvPr/>
        </p:nvPicPr>
        <p:blipFill>
          <a:blip r:embed="rId3" cstate="print"/>
          <a:stretch>
            <a:fillRect/>
          </a:stretch>
        </p:blipFill>
        <p:spPr>
          <a:xfrm>
            <a:off x="3886200" y="3276600"/>
            <a:ext cx="4791456" cy="3081231"/>
          </a:xfrm>
          <a:prstGeom prst="rect">
            <a:avLst/>
          </a:prstGeom>
        </p:spPr>
      </p:pic>
      <p:sp>
        <p:nvSpPr>
          <p:cNvPr id="2" name="Title 1"/>
          <p:cNvSpPr>
            <a:spLocks noGrp="1"/>
          </p:cNvSpPr>
          <p:nvPr>
            <p:ph type="title" idx="4294967295"/>
          </p:nvPr>
        </p:nvSpPr>
        <p:spPr>
          <a:xfrm>
            <a:off x="457200" y="0"/>
            <a:ext cx="8229600" cy="1371600"/>
          </a:xfrm>
        </p:spPr>
        <p:txBody>
          <a:bodyP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endParaRPr lang="en-US" sz="4400" dirty="0" smtClean="0"/>
          </a:p>
          <a:p>
            <a:pPr>
              <a:defRPr/>
            </a:pPr>
            <a:r>
              <a:rPr lang="en-US" sz="2800" dirty="0" smtClean="0">
                <a:latin typeface="+mj-lt"/>
              </a:rPr>
              <a:t/>
            </a:r>
            <a:br>
              <a:rPr lang="en-US" sz="2800" dirty="0" smtClean="0">
                <a:latin typeface="+mj-lt"/>
              </a:rPr>
            </a:br>
            <a:r>
              <a:rPr lang="en-US" sz="2800" dirty="0" smtClean="0">
                <a:latin typeface="+mj-lt"/>
              </a:rPr>
              <a:t>Add and Modify Numbered Lists</a:t>
            </a:r>
          </a:p>
          <a:p>
            <a:r>
              <a:rPr lang="en-US" dirty="0" smtClean="0"/>
              <a:t/>
            </a:r>
            <a:br>
              <a:rPr lang="en-US" dirty="0" smtClean="0"/>
            </a:br>
            <a:endParaRPr lang="en-US" dirty="0"/>
          </a:p>
        </p:txBody>
      </p:sp>
      <p:sp>
        <p:nvSpPr>
          <p:cNvPr id="3" name="Content Placeholder 2"/>
          <p:cNvSpPr>
            <a:spLocks noGrp="1"/>
          </p:cNvSpPr>
          <p:nvPr>
            <p:ph idx="1"/>
          </p:nvPr>
        </p:nvSpPr>
        <p:spPr>
          <a:xfrm>
            <a:off x="3124200" y="914400"/>
            <a:ext cx="5562600" cy="1143000"/>
          </a:xfrm>
        </p:spPr>
        <p:txBody>
          <a:bodyPr>
            <a:normAutofit/>
          </a:bodyPr>
          <a:lstStyle/>
          <a:p>
            <a:pPr marL="58738" indent="0">
              <a:buNone/>
            </a:pPr>
            <a:r>
              <a:rPr lang="en-US" sz="1800" dirty="0" smtClean="0">
                <a:latin typeface="+mn-lt"/>
              </a:rPr>
              <a:t>Numbered lists are used to give order or sequence to a list. Use a numbered list instead of a bullet list only if the order of items is important.</a:t>
            </a:r>
            <a:endParaRPr lang="en-US" sz="1800" dirty="0">
              <a:latin typeface="+mn-lt"/>
            </a:endParaRPr>
          </a:p>
        </p:txBody>
      </p:sp>
      <p:sp>
        <p:nvSpPr>
          <p:cNvPr id="7" name="TextBox 6"/>
          <p:cNvSpPr txBox="1"/>
          <p:nvPr/>
        </p:nvSpPr>
        <p:spPr>
          <a:xfrm>
            <a:off x="457200" y="2362200"/>
            <a:ext cx="8229600" cy="3139321"/>
          </a:xfrm>
          <a:prstGeom prst="rect">
            <a:avLst/>
          </a:prstGeom>
          <a:noFill/>
        </p:spPr>
        <p:txBody>
          <a:bodyPr wrap="square" rtlCol="0">
            <a:spAutoFit/>
          </a:bodyPr>
          <a:lstStyle/>
          <a:p>
            <a:r>
              <a:rPr lang="en-US" dirty="0" smtClean="0"/>
              <a:t>To number a list, select the lines of text, and then click the Numbering button in the Paragraph group under the Home tab.</a:t>
            </a:r>
          </a:p>
          <a:p>
            <a:endParaRPr lang="en-US" dirty="0" smtClean="0"/>
          </a:p>
          <a:p>
            <a:r>
              <a:rPr lang="en-US" dirty="0" smtClean="0"/>
              <a:t>To modify the numbering style,</a:t>
            </a:r>
            <a:br>
              <a:rPr lang="en-US" dirty="0" smtClean="0"/>
            </a:br>
            <a:r>
              <a:rPr lang="en-US" dirty="0" smtClean="0"/>
              <a:t>click the arrow on the right side</a:t>
            </a:r>
            <a:br>
              <a:rPr lang="en-US" dirty="0" smtClean="0"/>
            </a:br>
            <a:r>
              <a:rPr lang="en-US" dirty="0" smtClean="0"/>
              <a:t>of the Numbering button.</a:t>
            </a:r>
            <a:br>
              <a:rPr lang="en-US" dirty="0" smtClean="0"/>
            </a:br>
            <a:r>
              <a:rPr lang="en-US" dirty="0" smtClean="0"/>
              <a:t>Choose the numbering style</a:t>
            </a:r>
            <a:br>
              <a:rPr lang="en-US" dirty="0" smtClean="0"/>
            </a:br>
            <a:r>
              <a:rPr lang="en-US" dirty="0" smtClean="0"/>
              <a:t>you want or click on Bullets</a:t>
            </a:r>
            <a:br>
              <a:rPr lang="en-US" dirty="0" smtClean="0"/>
            </a:br>
            <a:r>
              <a:rPr lang="en-US" dirty="0" smtClean="0"/>
              <a:t>and Numbering at the bottom</a:t>
            </a:r>
            <a:br>
              <a:rPr lang="en-US" dirty="0" smtClean="0"/>
            </a:br>
            <a:r>
              <a:rPr lang="en-US" dirty="0" smtClean="0"/>
              <a:t>of the dialogue box to access</a:t>
            </a:r>
            <a:br>
              <a:rPr lang="en-US" dirty="0" smtClean="0"/>
            </a:br>
            <a:r>
              <a:rPr lang="en-US" dirty="0" smtClean="0"/>
              <a:t>even more options. </a:t>
            </a:r>
            <a:endParaRPr lang="en-US" dirty="0"/>
          </a:p>
        </p:txBody>
      </p:sp>
      <p:pic>
        <p:nvPicPr>
          <p:cNvPr id="9" name="Picture 8" descr="bullet_number.png"/>
          <p:cNvPicPr>
            <a:picLocks noChangeAspect="1"/>
          </p:cNvPicPr>
          <p:nvPr/>
        </p:nvPicPr>
        <p:blipFill>
          <a:blip r:embed="rId4" cstate="print"/>
          <a:stretch>
            <a:fillRect/>
          </a:stretch>
        </p:blipFill>
        <p:spPr>
          <a:xfrm>
            <a:off x="533400" y="990600"/>
            <a:ext cx="2438095" cy="113015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kern="1200" dirty="0" smtClean="0">
                <a:solidFill>
                  <a:schemeClr val="tx1"/>
                </a:solidFill>
                <a:latin typeface="+mj-lt"/>
                <a:ea typeface="+mj-ea"/>
                <a:cs typeface="+mj-cs"/>
              </a:rPr>
              <a:t>Add and Modify WordArt</a:t>
            </a:r>
            <a:endParaRPr lang="en-US" sz="2800" dirty="0">
              <a:latin typeface="+mj-lt"/>
            </a:endParaRPr>
          </a:p>
        </p:txBody>
      </p:sp>
      <p:sp>
        <p:nvSpPr>
          <p:cNvPr id="3" name="Content Placeholder 2"/>
          <p:cNvSpPr>
            <a:spLocks noGrp="1"/>
          </p:cNvSpPr>
          <p:nvPr>
            <p:ph idx="1"/>
          </p:nvPr>
        </p:nvSpPr>
        <p:spPr>
          <a:xfrm>
            <a:off x="457200" y="4495800"/>
            <a:ext cx="8229600" cy="533400"/>
          </a:xfrm>
        </p:spPr>
        <p:txBody>
          <a:bodyPr>
            <a:noAutofit/>
          </a:bodyPr>
          <a:lstStyle/>
          <a:p>
            <a:pPr marL="0" indent="0">
              <a:buNone/>
            </a:pPr>
            <a:r>
              <a:rPr lang="en-US" sz="1800" dirty="0" smtClean="0">
                <a:latin typeface="+mn-lt"/>
              </a:rPr>
              <a:t>You can modify WordArt under Drawing Tools  using the Format tab.</a:t>
            </a:r>
            <a:endParaRPr lang="en-US" sz="1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ndParaRPr>
          </a:p>
        </p:txBody>
      </p:sp>
      <p:pic>
        <p:nvPicPr>
          <p:cNvPr id="4" name="Picture 3" descr="inf1070_pr3_tr2_wordart.png"/>
          <p:cNvPicPr>
            <a:picLocks noChangeAspect="1"/>
          </p:cNvPicPr>
          <p:nvPr/>
        </p:nvPicPr>
        <p:blipFill>
          <a:blip r:embed="rId3" cstate="print"/>
          <a:stretch>
            <a:fillRect/>
          </a:stretch>
        </p:blipFill>
        <p:spPr>
          <a:xfrm>
            <a:off x="5791200" y="914400"/>
            <a:ext cx="2788143" cy="2745529"/>
          </a:xfrm>
          <a:prstGeom prst="rect">
            <a:avLst/>
          </a:prstGeom>
        </p:spPr>
      </p:pic>
      <p:sp>
        <p:nvSpPr>
          <p:cNvPr id="10" name="TextBox 9"/>
          <p:cNvSpPr txBox="1"/>
          <p:nvPr/>
        </p:nvSpPr>
        <p:spPr>
          <a:xfrm>
            <a:off x="457200" y="914401"/>
            <a:ext cx="5486400" cy="2862322"/>
          </a:xfrm>
          <a:prstGeom prst="rect">
            <a:avLst/>
          </a:prstGeom>
          <a:noFill/>
        </p:spPr>
        <p:txBody>
          <a:bodyPr wrap="square" rtlCol="0">
            <a:spAutoFit/>
          </a:bodyPr>
          <a:lstStyle/>
          <a:p>
            <a:r>
              <a:rPr lang="en-US" dirty="0" smtClean="0"/>
              <a:t>Transform text into eye-catching images using the special effects of WordArt. You can change the text shape, fill, and outline. You can even add shadows, glows, reflections, and 3-D rotation.</a:t>
            </a:r>
          </a:p>
          <a:p>
            <a:endParaRPr lang="en-US" dirty="0" smtClean="0"/>
          </a:p>
          <a:p>
            <a:r>
              <a:rPr lang="en-US" dirty="0" smtClean="0"/>
              <a:t>The WordArt command is located under the Insert tab in the Text group. </a:t>
            </a:r>
          </a:p>
          <a:p>
            <a:endParaRPr lang="en-US" dirty="0" smtClean="0"/>
          </a:p>
          <a:p>
            <a:endParaRPr lang="en-US" dirty="0" smtClean="0"/>
          </a:p>
          <a:p>
            <a:endParaRPr lang="en-US" dirty="0"/>
          </a:p>
        </p:txBody>
      </p:sp>
      <p:pic>
        <p:nvPicPr>
          <p:cNvPr id="12" name="Picture 11" descr="word_art.png"/>
          <p:cNvPicPr>
            <a:picLocks noChangeAspect="1"/>
          </p:cNvPicPr>
          <p:nvPr/>
        </p:nvPicPr>
        <p:blipFill>
          <a:blip r:embed="rId4" cstate="print"/>
          <a:stretch>
            <a:fillRect/>
          </a:stretch>
        </p:blipFill>
        <p:spPr>
          <a:xfrm>
            <a:off x="533400" y="3124200"/>
            <a:ext cx="4973391" cy="1066800"/>
          </a:xfrm>
          <a:prstGeom prst="rect">
            <a:avLst/>
          </a:prstGeom>
        </p:spPr>
      </p:pic>
      <p:pic>
        <p:nvPicPr>
          <p:cNvPr id="13" name="Picture 12" descr="wordart_format.png"/>
          <p:cNvPicPr>
            <a:picLocks noChangeAspect="1"/>
          </p:cNvPicPr>
          <p:nvPr/>
        </p:nvPicPr>
        <p:blipFill>
          <a:blip r:embed="rId5" cstate="print"/>
          <a:stretch>
            <a:fillRect/>
          </a:stretch>
        </p:blipFill>
        <p:spPr>
          <a:xfrm>
            <a:off x="457200" y="5029200"/>
            <a:ext cx="8229600" cy="109476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r>
              <a:rPr lang="en-US" sz="2800" dirty="0" smtClean="0">
                <a:latin typeface="+mj-lt"/>
              </a:rPr>
              <a:t>Apply Themes</a:t>
            </a:r>
            <a:endParaRPr lang="en-US" sz="2800" dirty="0">
              <a:latin typeface="+mj-lt"/>
            </a:endParaRPr>
          </a:p>
        </p:txBody>
      </p:sp>
      <p:sp>
        <p:nvSpPr>
          <p:cNvPr id="9" name="Content Placeholder 8"/>
          <p:cNvSpPr>
            <a:spLocks noGrp="1"/>
          </p:cNvSpPr>
          <p:nvPr>
            <p:ph idx="1"/>
          </p:nvPr>
        </p:nvSpPr>
        <p:spPr>
          <a:xfrm>
            <a:off x="457200" y="914400"/>
            <a:ext cx="7848600" cy="1447800"/>
          </a:xfrm>
        </p:spPr>
        <p:txBody>
          <a:bodyPr>
            <a:normAutofit/>
          </a:bodyPr>
          <a:lstStyle/>
          <a:p>
            <a:pPr marL="0" indent="0">
              <a:buNone/>
            </a:pPr>
            <a:r>
              <a:rPr lang="en-US" sz="1800" dirty="0" smtClean="0">
                <a:latin typeface="+mn-lt"/>
              </a:rPr>
              <a:t>PowerPoint 2007 helps you build stunning presentations quickly with the use of built-in-themes, which include coordinated colours, preformatted fonts, and effects. You can apply themes to your slides under the</a:t>
            </a:r>
            <a:r>
              <a:rPr lang="en-US" sz="1800" b="1" dirty="0" smtClean="0">
                <a:latin typeface="+mn-lt"/>
              </a:rPr>
              <a:t> </a:t>
            </a:r>
            <a:r>
              <a:rPr lang="en-US" sz="1800" dirty="0" smtClean="0">
                <a:latin typeface="+mn-lt"/>
              </a:rPr>
              <a:t>Design tab in the Themes group</a:t>
            </a:r>
            <a:r>
              <a:rPr lang="en-US" sz="1800" b="1" dirty="0" smtClean="0">
                <a:latin typeface="+mn-lt"/>
              </a:rPr>
              <a:t>.</a:t>
            </a:r>
          </a:p>
          <a:p>
            <a:pPr>
              <a:buNone/>
            </a:pPr>
            <a:endParaRPr lang="en-US" dirty="0" smtClean="0"/>
          </a:p>
        </p:txBody>
      </p:sp>
      <p:pic>
        <p:nvPicPr>
          <p:cNvPr id="7" name="Picture 6" descr="theme.png"/>
          <p:cNvPicPr>
            <a:picLocks noChangeAspect="1"/>
          </p:cNvPicPr>
          <p:nvPr/>
        </p:nvPicPr>
        <p:blipFill>
          <a:blip r:embed="rId3" cstate="print"/>
          <a:stretch>
            <a:fillRect/>
          </a:stretch>
        </p:blipFill>
        <p:spPr>
          <a:xfrm>
            <a:off x="457200" y="2286000"/>
            <a:ext cx="8229600" cy="1407184"/>
          </a:xfrm>
          <a:prstGeom prst="rect">
            <a:avLst/>
          </a:prstGeom>
        </p:spPr>
      </p:pic>
      <p:pic>
        <p:nvPicPr>
          <p:cNvPr id="10" name="Picture 9" descr="cts_b_media_e.jpg"/>
          <p:cNvPicPr>
            <a:picLocks noChangeAspect="1"/>
          </p:cNvPicPr>
          <p:nvPr/>
        </p:nvPicPr>
        <p:blipFill>
          <a:blip r:embed="rId4" cstate="print"/>
          <a:stretch>
            <a:fillRect/>
          </a:stretch>
        </p:blipFill>
        <p:spPr>
          <a:xfrm>
            <a:off x="457200" y="4495800"/>
            <a:ext cx="914400" cy="914400"/>
          </a:xfrm>
          <a:prstGeom prst="rect">
            <a:avLst/>
          </a:prstGeom>
        </p:spPr>
      </p:pic>
      <p:sp>
        <p:nvSpPr>
          <p:cNvPr id="11" name="TextBox 10"/>
          <p:cNvSpPr txBox="1"/>
          <p:nvPr/>
        </p:nvSpPr>
        <p:spPr>
          <a:xfrm>
            <a:off x="1371600" y="4572000"/>
            <a:ext cx="6477000" cy="830997"/>
          </a:xfrm>
          <a:prstGeom prst="rect">
            <a:avLst/>
          </a:prstGeom>
          <a:noFill/>
        </p:spPr>
        <p:txBody>
          <a:bodyPr wrap="square" rtlCol="0">
            <a:spAutoFit/>
          </a:bodyPr>
          <a:lstStyle/>
          <a:p>
            <a:r>
              <a:rPr lang="en-US" sz="1600" dirty="0" smtClean="0">
                <a:latin typeface="Arial" pitchFamily="34" charset="0"/>
              </a:rPr>
              <a:t>Click on the Help button and go to the Office Online PowerPoint Help and How-to website. Locate “PowerPoint Demos,” and then view “Demo: Add colors, fonts, and effects with PowerPoint 2007 themes.”</a:t>
            </a: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r>
              <a:rPr lang="en-US" sz="2800" dirty="0" smtClean="0">
                <a:latin typeface="+mj-lt"/>
              </a:rPr>
              <a:t>Try It! Apply Themes</a:t>
            </a:r>
            <a:endParaRPr lang="en-US" sz="2800" dirty="0">
              <a:latin typeface="+mj-lt"/>
            </a:endParaRPr>
          </a:p>
        </p:txBody>
      </p:sp>
      <p:sp>
        <p:nvSpPr>
          <p:cNvPr id="3" name="Content Placeholder 2"/>
          <p:cNvSpPr>
            <a:spLocks noGrp="1"/>
          </p:cNvSpPr>
          <p:nvPr>
            <p:ph idx="1"/>
          </p:nvPr>
        </p:nvSpPr>
        <p:spPr>
          <a:xfrm>
            <a:off x="457200" y="914400"/>
            <a:ext cx="8229600" cy="5211763"/>
          </a:xfrm>
        </p:spPr>
        <p:txBody>
          <a:bodyPr>
            <a:normAutofit/>
          </a:bodyPr>
          <a:lstStyle/>
          <a:p>
            <a:pPr marL="0" indent="0">
              <a:buNone/>
            </a:pPr>
            <a:r>
              <a:rPr lang="en-US" sz="1800" dirty="0" smtClean="0">
                <a:latin typeface="+mn-lt"/>
              </a:rPr>
              <a:t>Create a new PowerPoint presentation with the following slides:</a:t>
            </a:r>
          </a:p>
          <a:p>
            <a:pPr marL="0" indent="0">
              <a:buNone/>
            </a:pPr>
            <a:endParaRPr lang="en-US" sz="1800" dirty="0" smtClean="0">
              <a:latin typeface="+mn-lt"/>
            </a:endParaRPr>
          </a:p>
          <a:p>
            <a:r>
              <a:rPr lang="en-US" sz="1800" dirty="0" smtClean="0">
                <a:latin typeface="+mn-lt"/>
              </a:rPr>
              <a:t>Slide 1 Title Slide Layout</a:t>
            </a:r>
          </a:p>
          <a:p>
            <a:pPr lvl="1"/>
            <a:r>
              <a:rPr lang="en-US" dirty="0" smtClean="0">
                <a:latin typeface="+mn-lt"/>
              </a:rPr>
              <a:t>title: “PowerPoint” </a:t>
            </a:r>
          </a:p>
          <a:p>
            <a:pPr lvl="1"/>
            <a:r>
              <a:rPr lang="en-US" dirty="0" smtClean="0">
                <a:latin typeface="+mn-lt"/>
              </a:rPr>
              <a:t>subtitle: “Applying Themes”</a:t>
            </a:r>
          </a:p>
          <a:p>
            <a:pPr lvl="1"/>
            <a:endParaRPr lang="en-US" dirty="0" smtClean="0">
              <a:latin typeface="+mn-lt"/>
            </a:endParaRPr>
          </a:p>
          <a:p>
            <a:r>
              <a:rPr lang="en-US" sz="1800" dirty="0" smtClean="0">
                <a:latin typeface="+mn-lt"/>
              </a:rPr>
              <a:t>Slide 2 Title and Content Layout</a:t>
            </a:r>
          </a:p>
          <a:p>
            <a:pPr lvl="1"/>
            <a:r>
              <a:rPr lang="en-US" dirty="0" smtClean="0">
                <a:latin typeface="+mn-lt"/>
              </a:rPr>
              <a:t>title: “Time Table” </a:t>
            </a:r>
          </a:p>
          <a:p>
            <a:pPr lvl="1"/>
            <a:r>
              <a:rPr lang="en-US" dirty="0" smtClean="0">
                <a:latin typeface="+mn-lt"/>
              </a:rPr>
              <a:t>text: input your school timetable (courses and teachers); </a:t>
            </a:r>
            <a:r>
              <a:rPr lang="en-US" dirty="0" err="1" smtClean="0">
                <a:latin typeface="+mn-lt"/>
              </a:rPr>
              <a:t>practise</a:t>
            </a:r>
            <a:r>
              <a:rPr lang="en-US" dirty="0" smtClean="0">
                <a:latin typeface="+mn-lt"/>
              </a:rPr>
              <a:t> using the Indent List Level button and adding bullet and numbered lists</a:t>
            </a:r>
          </a:p>
          <a:p>
            <a:pPr lvl="1">
              <a:buNone/>
            </a:pPr>
            <a:endParaRPr lang="en-US" dirty="0" smtClean="0">
              <a:latin typeface="+mn-lt"/>
            </a:endParaRPr>
          </a:p>
          <a:p>
            <a:pPr marL="0" indent="0">
              <a:buNone/>
            </a:pPr>
            <a:r>
              <a:rPr lang="en-US" sz="1800" dirty="0" smtClean="0">
                <a:latin typeface="+mn-lt"/>
              </a:rPr>
              <a:t>Now experiment applying different themes to your slides. Notice how the look of your slides changes instantly!</a:t>
            </a:r>
            <a:endParaRPr lang="en-US" sz="1800"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r>
              <a:rPr lang="en-US" sz="2800" dirty="0" smtClean="0">
                <a:latin typeface="+mj-lt"/>
              </a:rPr>
              <a:t>Summary</a:t>
            </a:r>
            <a:endParaRPr lang="en-US" sz="2200" dirty="0">
              <a:latin typeface="+mj-lt"/>
            </a:endParaRPr>
          </a:p>
        </p:txBody>
      </p:sp>
      <p:sp>
        <p:nvSpPr>
          <p:cNvPr id="3" name="Content Placeholder 2"/>
          <p:cNvSpPr>
            <a:spLocks noGrp="1"/>
          </p:cNvSpPr>
          <p:nvPr>
            <p:ph idx="1"/>
          </p:nvPr>
        </p:nvSpPr>
        <p:spPr>
          <a:xfrm>
            <a:off x="457200" y="914400"/>
            <a:ext cx="8229600" cy="5211763"/>
          </a:xfrm>
        </p:spPr>
        <p:txBody>
          <a:bodyPr>
            <a:normAutofit/>
          </a:bodyPr>
          <a:lstStyle/>
          <a:p>
            <a:pPr marL="0" indent="0">
              <a:buNone/>
            </a:pPr>
            <a:r>
              <a:rPr lang="en-US" sz="1800" dirty="0" smtClean="0">
                <a:latin typeface="+mn-lt"/>
                <a:cs typeface="Arial" pitchFamily="34" charset="0"/>
              </a:rPr>
              <a:t>You have completed Training Room 2. In this training room you have learned h</a:t>
            </a:r>
            <a:r>
              <a:rPr lang="en-US" sz="1800" dirty="0" smtClean="0">
                <a:latin typeface="+mn-lt"/>
              </a:rPr>
              <a:t>ow to format and manipulate text and text boxes. Specifically, you learned to</a:t>
            </a:r>
          </a:p>
          <a:p>
            <a:pPr marL="0" indent="0">
              <a:buNone/>
            </a:pPr>
            <a:endParaRPr lang="en-US" sz="1800" dirty="0" smtClean="0">
              <a:latin typeface="+mn-lt"/>
            </a:endParaRPr>
          </a:p>
          <a:p>
            <a:pPr marL="684213" lvl="2" indent="-227013"/>
            <a:r>
              <a:rPr lang="en-US" dirty="0" smtClean="0">
                <a:latin typeface="+mn-lt"/>
              </a:rPr>
              <a:t>copy, cut, and paste text</a:t>
            </a:r>
          </a:p>
          <a:p>
            <a:pPr marL="684213" lvl="2" indent="-227013"/>
            <a:r>
              <a:rPr lang="en-US" dirty="0" smtClean="0">
                <a:latin typeface="+mn-lt"/>
              </a:rPr>
              <a:t>promote and demote text</a:t>
            </a:r>
          </a:p>
          <a:p>
            <a:pPr marL="684213" lvl="2" indent="-227013"/>
            <a:r>
              <a:rPr lang="en-US" dirty="0" smtClean="0">
                <a:latin typeface="+mn-lt"/>
              </a:rPr>
              <a:t>add and modify WordArt</a:t>
            </a:r>
          </a:p>
          <a:p>
            <a:pPr marL="684213" lvl="2" indent="-227013"/>
            <a:r>
              <a:rPr lang="en-US" dirty="0" smtClean="0">
                <a:latin typeface="+mn-lt"/>
              </a:rPr>
              <a:t>modify fonts, styles, size, and </a:t>
            </a:r>
            <a:r>
              <a:rPr lang="en-US" dirty="0" err="1" smtClean="0">
                <a:latin typeface="+mn-lt"/>
              </a:rPr>
              <a:t>colour</a:t>
            </a:r>
            <a:endParaRPr lang="en-US" dirty="0" smtClean="0">
              <a:latin typeface="+mn-lt"/>
            </a:endParaRPr>
          </a:p>
          <a:p>
            <a:pPr marL="684213" lvl="2" indent="-227013"/>
            <a:r>
              <a:rPr lang="en-US" dirty="0" smtClean="0">
                <a:latin typeface="+mn-lt"/>
              </a:rPr>
              <a:t>align text and change line spacing</a:t>
            </a:r>
          </a:p>
          <a:p>
            <a:pPr marL="684213" lvl="2" indent="-227013"/>
            <a:r>
              <a:rPr lang="en-US" dirty="0" smtClean="0">
                <a:latin typeface="+mn-lt"/>
              </a:rPr>
              <a:t>format text using Format Painter</a:t>
            </a:r>
          </a:p>
          <a:p>
            <a:pPr marL="684213" lvl="2" indent="-227013"/>
            <a:r>
              <a:rPr lang="en-US" dirty="0" smtClean="0">
                <a:latin typeface="+mn-lt"/>
              </a:rPr>
              <a:t>add and modify bulleted and numbered lists</a:t>
            </a:r>
            <a:endParaRPr lang="en-US" sz="1800" dirty="0" smtClean="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457200" y="0"/>
            <a:ext cx="8229600" cy="1143000"/>
          </a:xfrm>
        </p:spPr>
        <p:txBody>
          <a:bodyPr>
            <a:normAutofit/>
          </a:bodyPr>
          <a:lstStyle/>
          <a:p>
            <a:pPr eaLnBrk="1" hangingPunct="1"/>
            <a:r>
              <a:rPr lang="en-US" sz="2800" dirty="0" smtClean="0">
                <a:latin typeface="+mj-lt"/>
              </a:rPr>
              <a:t>Ready to Move On?</a:t>
            </a:r>
          </a:p>
        </p:txBody>
      </p:sp>
      <p:sp>
        <p:nvSpPr>
          <p:cNvPr id="3" name="Content Placeholder 2"/>
          <p:cNvSpPr>
            <a:spLocks noGrp="1"/>
          </p:cNvSpPr>
          <p:nvPr>
            <p:ph idx="1"/>
          </p:nvPr>
        </p:nvSpPr>
        <p:spPr>
          <a:xfrm>
            <a:off x="457200" y="914400"/>
            <a:ext cx="8229600" cy="5211763"/>
          </a:xfrm>
        </p:spPr>
        <p:txBody>
          <a:bodyPr rtlCol="0">
            <a:normAutofit/>
          </a:bodyPr>
          <a:lstStyle/>
          <a:p>
            <a:pPr marL="0" indent="0">
              <a:buNone/>
              <a:defRPr/>
            </a:pPr>
            <a:r>
              <a:rPr lang="en-US" sz="1800" dirty="0" smtClean="0">
                <a:latin typeface="+mn-lt"/>
              </a:rPr>
              <a:t>You can repeat this training room until you are comfortable with the concepts presented. When you are ready, proceed to Time to </a:t>
            </a:r>
            <a:r>
              <a:rPr lang="en-US" sz="1800" dirty="0" err="1" smtClean="0">
                <a:latin typeface="+mn-lt"/>
              </a:rPr>
              <a:t>Practise</a:t>
            </a:r>
            <a:r>
              <a:rPr lang="en-US" sz="1800" dirty="0" smtClean="0">
                <a:latin typeface="+mn-lt"/>
              </a:rPr>
              <a:t> 2. There you will </a:t>
            </a:r>
            <a:r>
              <a:rPr lang="en-US" sz="1800" dirty="0" err="1" smtClean="0">
                <a:latin typeface="+mn-lt"/>
              </a:rPr>
              <a:t>practise</a:t>
            </a:r>
            <a:r>
              <a:rPr lang="en-US" sz="1800" dirty="0" smtClean="0">
                <a:latin typeface="+mn-lt"/>
              </a:rPr>
              <a:t> using the software and assess your understanding of the learning concepts presented. If you need help, you can</a:t>
            </a:r>
          </a:p>
          <a:p>
            <a:pPr marL="0" indent="0">
              <a:buNone/>
              <a:defRPr/>
            </a:pPr>
            <a:endParaRPr lang="en-US" sz="1800" dirty="0" smtClean="0">
              <a:latin typeface="+mn-lt"/>
            </a:endParaRPr>
          </a:p>
          <a:p>
            <a:pPr marL="685800" lvl="2">
              <a:defRPr/>
            </a:pPr>
            <a:r>
              <a:rPr lang="en-US" dirty="0" smtClean="0">
                <a:latin typeface="+mn-lt"/>
              </a:rPr>
              <a:t>review the training room </a:t>
            </a:r>
          </a:p>
          <a:p>
            <a:pPr marL="685800" lvl="2">
              <a:defRPr/>
            </a:pPr>
            <a:endParaRPr lang="en-US" dirty="0" smtClean="0">
              <a:latin typeface="+mn-lt"/>
            </a:endParaRPr>
          </a:p>
          <a:p>
            <a:pPr marL="685800" lvl="2">
              <a:defRPr/>
            </a:pPr>
            <a:r>
              <a:rPr lang="en-US" dirty="0" smtClean="0">
                <a:latin typeface="+mn-lt"/>
              </a:rPr>
              <a:t>use the Office Online Help and How-to website to get tip information, demonstrations, tutorials, and quizzes </a:t>
            </a:r>
          </a:p>
          <a:p>
            <a:pPr marL="685800" lvl="2">
              <a:defRPr/>
            </a:pPr>
            <a:endParaRPr lang="en-US" dirty="0" smtClean="0">
              <a:latin typeface="+mn-lt"/>
            </a:endParaRPr>
          </a:p>
          <a:p>
            <a:pPr marL="685800" lvl="2">
              <a:defRPr/>
            </a:pPr>
            <a:r>
              <a:rPr lang="en-US" dirty="0" smtClean="0">
                <a:latin typeface="+mn-lt"/>
              </a:rPr>
              <a:t>check with your teacher or find a learning partner</a:t>
            </a:r>
          </a:p>
          <a:p>
            <a:pPr marL="0" lvl="1" indent="0">
              <a:buNone/>
              <a:defRPr/>
            </a:pPr>
            <a:endParaRPr lang="en-US" dirty="0" smtClean="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914400"/>
            <a:ext cx="8229600" cy="4495800"/>
          </a:xfrm>
          <a:prstGeom prst="rect">
            <a:avLst/>
          </a:prstGeom>
        </p:spPr>
        <p:txBody>
          <a:bodyPr vert="horz" lIns="91440" tIns="45720" rIns="91440" bIns="45720" rtlCol="0">
            <a:normAutofit/>
          </a:bodyPr>
          <a:lstStyle/>
          <a:p>
            <a:pPr lvl="0">
              <a:spcBef>
                <a:spcPct val="20000"/>
              </a:spcBef>
            </a:pPr>
            <a:r>
              <a:rPr lang="en-US" dirty="0" smtClean="0"/>
              <a:t>In this training room you will learn how to format and manipulate slide</a:t>
            </a:r>
            <a:br>
              <a:rPr lang="en-US" dirty="0" smtClean="0"/>
            </a:br>
            <a:r>
              <a:rPr lang="en-US" dirty="0" smtClean="0"/>
              <a:t>content. Specifically, you will</a:t>
            </a:r>
          </a:p>
          <a:p>
            <a:pPr marL="342900" lvl="0" indent="-342900">
              <a:spcBef>
                <a:spcPct val="20000"/>
              </a:spcBef>
            </a:pPr>
            <a:endParaRPr kumimoji="0" lang="en-US" b="0" i="0" u="none" strike="noStrike" kern="1200" cap="none" spc="0" normalizeH="0" baseline="0" noProof="0" dirty="0" smtClean="0">
              <a:ln>
                <a:noFill/>
              </a:ln>
              <a:solidFill>
                <a:schemeClr val="tx1"/>
              </a:solidFill>
              <a:effectLst/>
              <a:uLnTx/>
              <a:uFillTx/>
              <a:ea typeface="+mn-ea"/>
              <a:cs typeface="+mn-cs"/>
            </a:endParaRPr>
          </a:p>
          <a:p>
            <a:pPr marL="457200" lvl="2" indent="228600">
              <a:buFont typeface="Arial" pitchFamily="34" charset="0"/>
              <a:buChar char="•"/>
            </a:pPr>
            <a:r>
              <a:rPr lang="en-US" dirty="0" smtClean="0"/>
              <a:t>copy, cut, and paste text</a:t>
            </a:r>
          </a:p>
          <a:p>
            <a:pPr marL="457200" lvl="2" indent="228600">
              <a:buFont typeface="Arial" pitchFamily="34" charset="0"/>
              <a:buChar char="•"/>
            </a:pPr>
            <a:r>
              <a:rPr lang="en-US" dirty="0" smtClean="0"/>
              <a:t>format and modify text boxes, fonts, styles, size, and </a:t>
            </a:r>
            <a:r>
              <a:rPr lang="en-US" dirty="0" err="1" smtClean="0"/>
              <a:t>colour</a:t>
            </a:r>
            <a:endParaRPr lang="en-US" dirty="0" smtClean="0"/>
          </a:p>
          <a:p>
            <a:pPr marL="457200" lvl="2" indent="228600">
              <a:buFont typeface="Arial" pitchFamily="34" charset="0"/>
              <a:buChar char="•"/>
            </a:pPr>
            <a:r>
              <a:rPr lang="en-US" dirty="0" smtClean="0"/>
              <a:t>align text and change line spacing</a:t>
            </a:r>
          </a:p>
          <a:p>
            <a:pPr marL="457200" lvl="2" indent="228600">
              <a:buFont typeface="Arial" pitchFamily="34" charset="0"/>
              <a:buChar char="•"/>
            </a:pPr>
            <a:r>
              <a:rPr lang="en-US" dirty="0" smtClean="0"/>
              <a:t>promote and demote text</a:t>
            </a:r>
          </a:p>
          <a:p>
            <a:pPr marL="457200" lvl="2" indent="228600">
              <a:buFont typeface="Arial" pitchFamily="34" charset="0"/>
              <a:buChar char="•"/>
            </a:pPr>
            <a:r>
              <a:rPr lang="en-US" dirty="0" smtClean="0"/>
              <a:t>add and modify bulleted and numbered lists</a:t>
            </a:r>
          </a:p>
          <a:p>
            <a:pPr marL="457200" lvl="2" indent="228600">
              <a:buFont typeface="Arial" pitchFamily="34" charset="0"/>
              <a:buChar char="•"/>
            </a:pPr>
            <a:r>
              <a:rPr lang="en-US" dirty="0" smtClean="0"/>
              <a:t>add and modify WordArt</a:t>
            </a:r>
          </a:p>
          <a:p>
            <a:pPr marL="457200" lvl="2" indent="228600">
              <a:buFont typeface="Arial" pitchFamily="34" charset="0"/>
              <a:buChar char="•"/>
            </a:pPr>
            <a:r>
              <a:rPr lang="en-US" dirty="0" smtClean="0"/>
              <a:t>apply themes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b="1" i="0" u="none" strike="noStrike" kern="1200" cap="none" spc="0" normalizeH="0" baseline="0" noProof="0" dirty="0" smtClean="0">
              <a:ln>
                <a:noFill/>
              </a:ln>
              <a:solidFill>
                <a:schemeClr val="tx1"/>
              </a:solidFill>
              <a:effectLst/>
              <a:uLnTx/>
              <a:uFillTx/>
              <a:ea typeface="+mn-ea"/>
              <a:cs typeface="+mn-cs"/>
            </a:endParaRPr>
          </a:p>
          <a:p>
            <a:r>
              <a:rPr lang="en-US" dirty="0" smtClean="0"/>
              <a:t>The estimated completion time for Training Room 2 is 80 minutes.</a:t>
            </a:r>
            <a:endParaRPr kumimoji="0" lang="en-US" b="0" i="0" u="none" strike="noStrike" kern="1200" cap="none" spc="0" normalizeH="0" baseline="0" noProof="0" dirty="0">
              <a:ln>
                <a:noFill/>
              </a:ln>
              <a:solidFill>
                <a:schemeClr val="tx1"/>
              </a:solidFill>
              <a:effectLst/>
              <a:uLnTx/>
              <a:uFillTx/>
              <a:ea typeface="+mn-ea"/>
              <a:cs typeface="+mn-cs"/>
            </a:endParaRPr>
          </a:p>
        </p:txBody>
      </p:sp>
      <p:sp>
        <p:nvSpPr>
          <p:cNvPr id="4" name="TextBox 3"/>
          <p:cNvSpPr txBox="1"/>
          <p:nvPr/>
        </p:nvSpPr>
        <p:spPr>
          <a:xfrm>
            <a:off x="457200" y="304800"/>
            <a:ext cx="8229600" cy="523220"/>
          </a:xfrm>
          <a:prstGeom prst="rect">
            <a:avLst/>
          </a:prstGeom>
          <a:noFill/>
        </p:spPr>
        <p:txBody>
          <a:bodyPr wrap="square" rtlCol="0">
            <a:spAutoFit/>
          </a:bodyPr>
          <a:lstStyle/>
          <a:p>
            <a:pPr algn="ctr"/>
            <a:r>
              <a:rPr lang="en-US" sz="2800" dirty="0" smtClean="0">
                <a:latin typeface="+mj-lt"/>
              </a:rPr>
              <a:t>Presentation Outline</a:t>
            </a:r>
            <a:endParaRPr lang="en-US" sz="2800" dirty="0">
              <a:latin typeface="+mj-lt"/>
            </a:endParaRPr>
          </a:p>
        </p:txBody>
      </p:sp>
      <p:sp>
        <p:nvSpPr>
          <p:cNvPr id="5" name="TextBox 4"/>
          <p:cNvSpPr txBox="1"/>
          <p:nvPr/>
        </p:nvSpPr>
        <p:spPr>
          <a:xfrm>
            <a:off x="457200" y="6172200"/>
            <a:ext cx="7772400" cy="215444"/>
          </a:xfrm>
          <a:prstGeom prst="rect">
            <a:avLst/>
          </a:prstGeom>
          <a:noFill/>
        </p:spPr>
        <p:txBody>
          <a:bodyPr wrap="square" rtlCol="0">
            <a:spAutoFit/>
          </a:bodyPr>
          <a:lstStyle/>
          <a:p>
            <a:r>
              <a:rPr lang="en-US" sz="800" dirty="0" smtClean="0">
                <a:latin typeface="Arial" pitchFamily="34" charset="0"/>
              </a:rPr>
              <a:t>All PowerPoint Screen Shots: Microsoft product screen shot(s) reprinted with permission from Microsoft Corporation.</a:t>
            </a:r>
            <a:endParaRPr lang="en-US" sz="800" dirty="0">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ctrTitle" idx="4294967295"/>
          </p:nvPr>
        </p:nvSpPr>
        <p:spPr>
          <a:xfrm>
            <a:off x="762000" y="1"/>
            <a:ext cx="7772400" cy="1143000"/>
          </a:xfrm>
        </p:spPr>
        <p:txBody>
          <a:bodyPr>
            <a:normAutofit/>
          </a:bodyPr>
          <a:lstStyle/>
          <a:p>
            <a:pPr eaLnBrk="1" hangingPunct="1"/>
            <a:r>
              <a:rPr lang="en-US" sz="2800" dirty="0" smtClean="0">
                <a:latin typeface="+mj-lt"/>
              </a:rPr>
              <a:t>Time to </a:t>
            </a:r>
            <a:r>
              <a:rPr lang="en-US" sz="2800" dirty="0" err="1" smtClean="0">
                <a:latin typeface="+mj-lt"/>
              </a:rPr>
              <a:t>Practise</a:t>
            </a:r>
            <a:r>
              <a:rPr lang="en-US" sz="2800" smtClean="0">
                <a:latin typeface="+mj-lt"/>
              </a:rPr>
              <a:t> 2</a:t>
            </a:r>
            <a:endParaRPr lang="en-US" sz="2800" dirty="0" smtClean="0">
              <a:latin typeface="+mj-lt"/>
            </a:endParaRPr>
          </a:p>
        </p:txBody>
      </p:sp>
      <p:sp>
        <p:nvSpPr>
          <p:cNvPr id="5" name="Subtitle 4"/>
          <p:cNvSpPr>
            <a:spLocks noGrp="1"/>
          </p:cNvSpPr>
          <p:nvPr>
            <p:ph type="subTitle" idx="4294967295"/>
          </p:nvPr>
        </p:nvSpPr>
        <p:spPr>
          <a:xfrm>
            <a:off x="457200" y="914400"/>
            <a:ext cx="8229600" cy="1676400"/>
          </a:xfrm>
        </p:spPr>
        <p:txBody>
          <a:bodyPr rtlCol="0">
            <a:normAutofit/>
          </a:bodyPr>
          <a:lstStyle/>
          <a:p>
            <a:pPr marL="0" indent="0" algn="l">
              <a:buNone/>
              <a:defRPr/>
            </a:pPr>
            <a:r>
              <a:rPr lang="en-US" sz="1800" dirty="0" smtClean="0">
                <a:solidFill>
                  <a:schemeClr val="tx1"/>
                </a:solidFill>
                <a:latin typeface="+mn-lt"/>
              </a:rPr>
              <a:t>Begin Time to Practise 2 if you are comfortable demonstrating the skills presented in this </a:t>
            </a:r>
            <a:r>
              <a:rPr lang="en-US" sz="1800" smtClean="0">
                <a:solidFill>
                  <a:schemeClr val="tx1"/>
                </a:solidFill>
                <a:latin typeface="+mn-lt"/>
              </a:rPr>
              <a:t>training room</a:t>
            </a:r>
            <a:r>
              <a:rPr lang="en-US" sz="1800" dirty="0" smtClean="0">
                <a:solidFill>
                  <a:schemeClr val="tx1"/>
                </a:solidFill>
                <a:latin typeface="+mn-lt"/>
              </a:rPr>
              <a:t>.</a:t>
            </a:r>
          </a:p>
          <a:p>
            <a:pPr marL="0" indent="0" algn="l">
              <a:buNone/>
              <a:defRPr/>
            </a:pPr>
            <a:endParaRPr lang="en-US" sz="1800" dirty="0" smtClean="0">
              <a:latin typeface="+mn-lt"/>
            </a:endParaRPr>
          </a:p>
          <a:p>
            <a:pPr marL="0" indent="0">
              <a:buNone/>
              <a:defRPr/>
            </a:pPr>
            <a:r>
              <a:rPr lang="en-US" sz="1800" dirty="0" smtClean="0"/>
              <a:t>When you are done Time to </a:t>
            </a:r>
            <a:r>
              <a:rPr lang="en-US" sz="1800" dirty="0" err="1" smtClean="0"/>
              <a:t>Practise</a:t>
            </a:r>
            <a:r>
              <a:rPr lang="en-US" sz="1800" dirty="0" smtClean="0"/>
              <a:t> 2, go to Training Room 3.</a:t>
            </a:r>
          </a:p>
          <a:p>
            <a:pPr marL="0" indent="0" algn="l">
              <a:buNone/>
              <a:defRPr/>
            </a:pPr>
            <a:endParaRPr lang="en-US" sz="1800" dirty="0" smtClean="0">
              <a:solidFill>
                <a:schemeClr val="tx1"/>
              </a:solidFill>
              <a:latin typeface="+mn-lt"/>
            </a:endParaRPr>
          </a:p>
          <a:p>
            <a:pPr eaLnBrk="1" fontAlgn="auto" hangingPunct="1">
              <a:spcAft>
                <a:spcPts val="0"/>
              </a:spcAft>
              <a:defRPr/>
            </a:pPr>
            <a:endParaRPr lang="en-US" dirty="0" smtClean="0">
              <a:solidFill>
                <a:schemeClr val="tx1"/>
              </a:solidFill>
            </a:endParaRPr>
          </a:p>
          <a:p>
            <a:pPr eaLnBrk="1" fontAlgn="auto" hangingPunct="1">
              <a:spcAft>
                <a:spcPts val="0"/>
              </a:spcAft>
              <a:defRPr/>
            </a:pPr>
            <a:endParaRPr lang="en-US" dirty="0"/>
          </a:p>
        </p:txBody>
      </p:sp>
      <p:sp>
        <p:nvSpPr>
          <p:cNvPr id="4" name="TextBox 3"/>
          <p:cNvSpPr txBox="1"/>
          <p:nvPr/>
        </p:nvSpPr>
        <p:spPr>
          <a:xfrm>
            <a:off x="685800" y="6185356"/>
            <a:ext cx="7772400" cy="21544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800" dirty="0" smtClean="0"/>
              <a:t>© 2009 Alberta Education</a:t>
            </a:r>
            <a:endParaRPr lang="en-US" sz="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04800"/>
            <a:ext cx="8229600" cy="523220"/>
          </a:xfrm>
          <a:prstGeom prst="rect">
            <a:avLst/>
          </a:prstGeom>
          <a:noFill/>
        </p:spPr>
        <p:txBody>
          <a:bodyPr wrap="square" rtlCol="0">
            <a:spAutoFit/>
          </a:bodyPr>
          <a:lstStyle/>
          <a:p>
            <a:pPr algn="ctr"/>
            <a:r>
              <a:rPr lang="en-US" sz="2800" dirty="0" smtClean="0">
                <a:latin typeface="+mj-lt"/>
              </a:rPr>
              <a:t>Copy, Cut, and Paste Text</a:t>
            </a:r>
            <a:endParaRPr lang="en-US" sz="2800" dirty="0">
              <a:latin typeface="+mj-lt"/>
            </a:endParaRPr>
          </a:p>
        </p:txBody>
      </p:sp>
      <p:pic>
        <p:nvPicPr>
          <p:cNvPr id="13" name="Picture 12" descr="clipboard.png"/>
          <p:cNvPicPr>
            <a:picLocks noChangeAspect="1"/>
          </p:cNvPicPr>
          <p:nvPr/>
        </p:nvPicPr>
        <p:blipFill>
          <a:blip r:embed="rId3" cstate="print"/>
          <a:stretch>
            <a:fillRect/>
          </a:stretch>
        </p:blipFill>
        <p:spPr>
          <a:xfrm>
            <a:off x="6324600" y="3581400"/>
            <a:ext cx="1965960" cy="2997602"/>
          </a:xfrm>
          <a:prstGeom prst="rect">
            <a:avLst/>
          </a:prstGeom>
        </p:spPr>
      </p:pic>
      <p:pic>
        <p:nvPicPr>
          <p:cNvPr id="14" name="Picture 13" descr="cut_copy.png"/>
          <p:cNvPicPr>
            <a:picLocks noChangeAspect="1"/>
          </p:cNvPicPr>
          <p:nvPr/>
        </p:nvPicPr>
        <p:blipFill>
          <a:blip r:embed="rId4" cstate="print"/>
          <a:stretch>
            <a:fillRect/>
          </a:stretch>
        </p:blipFill>
        <p:spPr>
          <a:xfrm>
            <a:off x="6324600" y="1676400"/>
            <a:ext cx="1968254" cy="1422222"/>
          </a:xfrm>
          <a:prstGeom prst="rect">
            <a:avLst/>
          </a:prstGeom>
        </p:spPr>
      </p:pic>
      <p:sp>
        <p:nvSpPr>
          <p:cNvPr id="10" name="TextBox 9"/>
          <p:cNvSpPr txBox="1"/>
          <p:nvPr/>
        </p:nvSpPr>
        <p:spPr>
          <a:xfrm>
            <a:off x="457200" y="838200"/>
            <a:ext cx="8458200" cy="646331"/>
          </a:xfrm>
          <a:prstGeom prst="rect">
            <a:avLst/>
          </a:prstGeom>
          <a:noFill/>
        </p:spPr>
        <p:txBody>
          <a:bodyPr wrap="square" rtlCol="0">
            <a:spAutoFit/>
          </a:bodyPr>
          <a:lstStyle/>
          <a:p>
            <a:r>
              <a:rPr lang="en-US" dirty="0" smtClean="0"/>
              <a:t>It is easy to rearrange or repeat text within a slide or from one slide to another using the Cut, Copy, and Paste commands.</a:t>
            </a:r>
            <a:endParaRPr lang="en-US" b="1" dirty="0" smtClean="0"/>
          </a:p>
        </p:txBody>
      </p:sp>
      <p:sp>
        <p:nvSpPr>
          <p:cNvPr id="16" name="TextBox 15"/>
          <p:cNvSpPr txBox="1"/>
          <p:nvPr/>
        </p:nvSpPr>
        <p:spPr>
          <a:xfrm>
            <a:off x="457200" y="1600200"/>
            <a:ext cx="5638800" cy="5154513"/>
          </a:xfrm>
          <a:prstGeom prst="rect">
            <a:avLst/>
          </a:prstGeom>
          <a:noFill/>
        </p:spPr>
        <p:txBody>
          <a:bodyPr wrap="square" rtlCol="0">
            <a:spAutoFit/>
          </a:bodyPr>
          <a:lstStyle/>
          <a:p>
            <a:r>
              <a:rPr lang="en-US" b="1" dirty="0" smtClean="0"/>
              <a:t>Cut: </a:t>
            </a:r>
            <a:r>
              <a:rPr lang="en-US" kern="600" dirty="0" smtClean="0"/>
              <a:t>The Cut command removes text from one location and allows you to move the text to a new location. Select the desired text and click the Cut</a:t>
            </a:r>
            <a:r>
              <a:rPr lang="en-US" b="1" kern="600" dirty="0" smtClean="0"/>
              <a:t> </a:t>
            </a:r>
            <a:r>
              <a:rPr lang="en-US" kern="600" dirty="0" smtClean="0"/>
              <a:t>button. You will see the text disappear. Next, position the cursor in the new location and click the Paste button. You will see the text added.</a:t>
            </a:r>
          </a:p>
          <a:p>
            <a:endParaRPr lang="en-US" dirty="0" smtClean="0"/>
          </a:p>
          <a:p>
            <a:r>
              <a:rPr lang="en-US" b="1" dirty="0" smtClean="0"/>
              <a:t>Copy: </a:t>
            </a:r>
            <a:r>
              <a:rPr lang="en-US" dirty="0" smtClean="0"/>
              <a:t>The Copy command allows you to duplicate the text in one location and place a copy in another location. Select the text and click the Copy button, (the selected text remains in its original location). Next, place the cursor in the new location and click the Paste button.</a:t>
            </a:r>
          </a:p>
          <a:p>
            <a:endParaRPr lang="en-US" b="1" dirty="0" smtClean="0"/>
          </a:p>
          <a:p>
            <a:r>
              <a:rPr lang="en-US" b="1" dirty="0" smtClean="0"/>
              <a:t>Clipboard: </a:t>
            </a:r>
            <a:r>
              <a:rPr lang="en-US" dirty="0" smtClean="0"/>
              <a:t>The Clipboard stores up to 24 items that you have either cut or copied. To access the clipboard, choose the dialogue box launcher in the Clipboard group.</a:t>
            </a:r>
            <a:endParaRPr lang="en-US"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ord_file.png"/>
          <p:cNvPicPr>
            <a:picLocks noChangeAspect="1"/>
          </p:cNvPicPr>
          <p:nvPr/>
        </p:nvPicPr>
        <p:blipFill>
          <a:blip r:embed="rId3" cstate="print"/>
          <a:stretch>
            <a:fillRect/>
          </a:stretch>
        </p:blipFill>
        <p:spPr>
          <a:xfrm>
            <a:off x="3429000" y="990600"/>
            <a:ext cx="5227320" cy="4417885"/>
          </a:xfrm>
          <a:prstGeom prst="rect">
            <a:avLst/>
          </a:prstGeom>
        </p:spPr>
      </p:pic>
      <p:sp>
        <p:nvSpPr>
          <p:cNvPr id="2" name="Title 1"/>
          <p:cNvSpPr>
            <a:spLocks noGrp="1"/>
          </p:cNvSpPr>
          <p:nvPr>
            <p:ph type="title" idx="4294967295"/>
          </p:nvPr>
        </p:nvSpPr>
        <p:spPr>
          <a:xfrm>
            <a:off x="457200" y="0"/>
            <a:ext cx="8229600" cy="1143000"/>
          </a:xfrm>
        </p:spPr>
        <p:txBody>
          <a:bodyPr>
            <a:normAutofit/>
          </a:bodyPr>
          <a:lstStyle/>
          <a:p>
            <a:r>
              <a:rPr lang="en-US" sz="2800" dirty="0" smtClean="0">
                <a:latin typeface="+mj-lt"/>
              </a:rPr>
              <a:t>Insert Text from Another Source</a:t>
            </a:r>
            <a:endParaRPr lang="en-US" sz="2800" dirty="0">
              <a:latin typeface="+mj-lt"/>
            </a:endParaRPr>
          </a:p>
        </p:txBody>
      </p:sp>
      <p:sp>
        <p:nvSpPr>
          <p:cNvPr id="3" name="Content Placeholder 2"/>
          <p:cNvSpPr>
            <a:spLocks noGrp="1"/>
          </p:cNvSpPr>
          <p:nvPr>
            <p:ph idx="1"/>
          </p:nvPr>
        </p:nvSpPr>
        <p:spPr>
          <a:xfrm>
            <a:off x="457200" y="914400"/>
            <a:ext cx="2819400" cy="3581400"/>
          </a:xfrm>
        </p:spPr>
        <p:txBody>
          <a:bodyPr>
            <a:noAutofit/>
          </a:bodyPr>
          <a:lstStyle/>
          <a:p>
            <a:pPr marL="0" indent="0">
              <a:buNone/>
            </a:pPr>
            <a:r>
              <a:rPr lang="en-US" sz="1800" dirty="0" smtClean="0">
                <a:latin typeface="+mn-lt"/>
              </a:rPr>
              <a:t>You can import text from other programs that use Headings or Styles, such as Microsoft Word or an HTML file. Click on the bottom half of the New Slide button, and then choose Slides</a:t>
            </a:r>
            <a:r>
              <a:rPr lang="en-US" sz="1800" b="1" dirty="0" smtClean="0">
                <a:latin typeface="+mn-lt"/>
              </a:rPr>
              <a:t> </a:t>
            </a:r>
            <a:r>
              <a:rPr lang="en-US" sz="1800" dirty="0" smtClean="0">
                <a:latin typeface="+mn-lt"/>
              </a:rPr>
              <a:t>from Outline. Locate the file you want to import and click Insert.</a:t>
            </a:r>
          </a:p>
        </p:txBody>
      </p:sp>
      <p:pic>
        <p:nvPicPr>
          <p:cNvPr id="8" name="Picture 7" descr="cts_b_direct_e.jpg"/>
          <p:cNvPicPr>
            <a:picLocks noChangeAspect="1"/>
          </p:cNvPicPr>
          <p:nvPr/>
        </p:nvPicPr>
        <p:blipFill>
          <a:blip r:embed="rId4" cstate="print"/>
          <a:stretch>
            <a:fillRect/>
          </a:stretch>
        </p:blipFill>
        <p:spPr>
          <a:xfrm>
            <a:off x="533400" y="5638800"/>
            <a:ext cx="914400" cy="914400"/>
          </a:xfrm>
          <a:prstGeom prst="rect">
            <a:avLst/>
          </a:prstGeom>
        </p:spPr>
      </p:pic>
      <p:sp>
        <p:nvSpPr>
          <p:cNvPr id="9" name="TextBox 8"/>
          <p:cNvSpPr txBox="1">
            <a:spLocks noChangeArrowheads="1"/>
          </p:cNvSpPr>
          <p:nvPr/>
        </p:nvSpPr>
        <p:spPr bwMode="auto">
          <a:xfrm>
            <a:off x="1524000" y="5715000"/>
            <a:ext cx="6705600" cy="830997"/>
          </a:xfrm>
          <a:prstGeom prst="rect">
            <a:avLst/>
          </a:prstGeom>
          <a:noFill/>
          <a:ln w="9525">
            <a:noFill/>
            <a:miter lim="800000"/>
            <a:headEnd/>
            <a:tailEnd/>
          </a:ln>
        </p:spPr>
        <p:txBody>
          <a:bodyPr wrap="square">
            <a:spAutoFit/>
          </a:bodyPr>
          <a:lstStyle/>
          <a:p>
            <a:r>
              <a:rPr lang="en-US" sz="1600" dirty="0" smtClean="0">
                <a:latin typeface="Arial" pitchFamily="34" charset="0"/>
                <a:cs typeface="Arial" pitchFamily="34" charset="0"/>
              </a:rPr>
              <a:t>Go to the Project 3 Instructional Videos in the Toolkit, and watch the demonstration “Importing Text” to learn how to import text from a Word file that uses Styles.</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r>
              <a:rPr lang="en-US" sz="2800" dirty="0" smtClean="0">
                <a:latin typeface="+mj-lt"/>
              </a:rPr>
              <a:t>Size Text Boxes</a:t>
            </a:r>
            <a:endParaRPr lang="en-US" sz="2800" dirty="0">
              <a:latin typeface="+mj-lt"/>
            </a:endParaRPr>
          </a:p>
        </p:txBody>
      </p:sp>
      <p:sp>
        <p:nvSpPr>
          <p:cNvPr id="3" name="Content Placeholder 2"/>
          <p:cNvSpPr>
            <a:spLocks noGrp="1"/>
          </p:cNvSpPr>
          <p:nvPr>
            <p:ph idx="1"/>
          </p:nvPr>
        </p:nvSpPr>
        <p:spPr>
          <a:xfrm>
            <a:off x="457200" y="914400"/>
            <a:ext cx="8229600" cy="990600"/>
          </a:xfrm>
        </p:spPr>
        <p:txBody>
          <a:bodyPr>
            <a:normAutofit/>
          </a:bodyPr>
          <a:lstStyle/>
          <a:p>
            <a:pPr marL="0" indent="0">
              <a:buNone/>
            </a:pPr>
            <a:r>
              <a:rPr lang="en-US" sz="1800" dirty="0" smtClean="0">
                <a:latin typeface="+mn-lt"/>
              </a:rPr>
              <a:t>You can change the size and shape of the text box by clicking on the sizing handles and dragging to the desired size.</a:t>
            </a:r>
            <a:endParaRPr lang="en-US" sz="1800" dirty="0">
              <a:latin typeface="+mn-lt"/>
            </a:endParaRPr>
          </a:p>
        </p:txBody>
      </p:sp>
      <p:sp>
        <p:nvSpPr>
          <p:cNvPr id="26" name="TextBox 25"/>
          <p:cNvSpPr txBox="1"/>
          <p:nvPr/>
        </p:nvSpPr>
        <p:spPr>
          <a:xfrm>
            <a:off x="457200" y="2438400"/>
            <a:ext cx="3124200" cy="1477328"/>
          </a:xfrm>
          <a:prstGeom prst="rect">
            <a:avLst/>
          </a:prstGeom>
          <a:noFill/>
        </p:spPr>
        <p:txBody>
          <a:bodyPr wrap="square" rtlCol="0">
            <a:spAutoFit/>
          </a:bodyPr>
          <a:lstStyle/>
          <a:p>
            <a:r>
              <a:rPr lang="en-US" dirty="0" smtClean="0"/>
              <a:t>To move the text box, hover your mouse on the text box until you see a four-headed arrow to drag and drop to the new location.</a:t>
            </a:r>
          </a:p>
        </p:txBody>
      </p:sp>
      <p:grpSp>
        <p:nvGrpSpPr>
          <p:cNvPr id="41" name="Group 40"/>
          <p:cNvGrpSpPr/>
          <p:nvPr/>
        </p:nvGrpSpPr>
        <p:grpSpPr>
          <a:xfrm>
            <a:off x="3505200" y="1752600"/>
            <a:ext cx="5181600" cy="2895600"/>
            <a:chOff x="685800" y="1676400"/>
            <a:chExt cx="5257800" cy="3276600"/>
          </a:xfrm>
        </p:grpSpPr>
        <p:grpSp>
          <p:nvGrpSpPr>
            <p:cNvPr id="5" name="Group 4"/>
            <p:cNvGrpSpPr/>
            <p:nvPr/>
          </p:nvGrpSpPr>
          <p:grpSpPr>
            <a:xfrm>
              <a:off x="990600" y="1905000"/>
              <a:ext cx="4953000" cy="2743200"/>
              <a:chOff x="1295400" y="2209800"/>
              <a:chExt cx="6934200" cy="3657600"/>
            </a:xfrm>
          </p:grpSpPr>
          <p:grpSp>
            <p:nvGrpSpPr>
              <p:cNvPr id="6" name="Group 29"/>
              <p:cNvGrpSpPr/>
              <p:nvPr/>
            </p:nvGrpSpPr>
            <p:grpSpPr>
              <a:xfrm>
                <a:off x="1295400" y="2209800"/>
                <a:ext cx="6934200" cy="3657600"/>
                <a:chOff x="1295400" y="2209800"/>
                <a:chExt cx="6934200" cy="3657600"/>
              </a:xfrm>
            </p:grpSpPr>
            <p:sp>
              <p:nvSpPr>
                <p:cNvPr id="11" name="Rectangle 10"/>
                <p:cNvSpPr/>
                <p:nvPr/>
              </p:nvSpPr>
              <p:spPr>
                <a:xfrm>
                  <a:off x="1371600" y="2297289"/>
                  <a:ext cx="6781800" cy="3505200"/>
                </a:xfrm>
                <a:prstGeom prst="rect">
                  <a:avLst/>
                </a:prstGeom>
                <a:noFill/>
                <a:ln>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12" name="Rectangle 11"/>
                <p:cNvSpPr/>
                <p:nvPr/>
              </p:nvSpPr>
              <p:spPr>
                <a:xfrm flipV="1">
                  <a:off x="1295400" y="3959577"/>
                  <a:ext cx="152400" cy="152400"/>
                </a:xfrm>
                <a:prstGeom prst="rect">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13" name="Rectangle 12"/>
                <p:cNvSpPr/>
                <p:nvPr/>
              </p:nvSpPr>
              <p:spPr>
                <a:xfrm flipV="1">
                  <a:off x="4670778" y="2209800"/>
                  <a:ext cx="152400" cy="152400"/>
                </a:xfrm>
                <a:prstGeom prst="rect">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14" name="Rectangle 13"/>
                <p:cNvSpPr/>
                <p:nvPr/>
              </p:nvSpPr>
              <p:spPr>
                <a:xfrm flipV="1">
                  <a:off x="8077200" y="3962400"/>
                  <a:ext cx="152400" cy="152400"/>
                </a:xfrm>
                <a:prstGeom prst="rect">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15" name="Rectangle 14"/>
                <p:cNvSpPr/>
                <p:nvPr/>
              </p:nvSpPr>
              <p:spPr>
                <a:xfrm flipV="1">
                  <a:off x="4701822" y="5715000"/>
                  <a:ext cx="152400" cy="152400"/>
                </a:xfrm>
                <a:prstGeom prst="rect">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grpSp>
          <p:sp>
            <p:nvSpPr>
              <p:cNvPr id="7" name="Oval 6"/>
              <p:cNvSpPr/>
              <p:nvPr/>
            </p:nvSpPr>
            <p:spPr>
              <a:xfrm>
                <a:off x="1295400" y="2209800"/>
                <a:ext cx="152400" cy="152400"/>
              </a:xfrm>
              <a:prstGeom prst="ellipse">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20000"/>
                      <a:lumOff val="80000"/>
                    </a:schemeClr>
                  </a:solidFill>
                  <a:latin typeface="Arial" pitchFamily="34" charset="0"/>
                </a:endParaRPr>
              </a:p>
            </p:txBody>
          </p:sp>
          <p:sp>
            <p:nvSpPr>
              <p:cNvPr id="8" name="Oval 7"/>
              <p:cNvSpPr/>
              <p:nvPr/>
            </p:nvSpPr>
            <p:spPr>
              <a:xfrm>
                <a:off x="1295400" y="5715000"/>
                <a:ext cx="152400" cy="152400"/>
              </a:xfrm>
              <a:prstGeom prst="ellipse">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20000"/>
                      <a:lumOff val="80000"/>
                    </a:schemeClr>
                  </a:solidFill>
                  <a:latin typeface="Arial" pitchFamily="34" charset="0"/>
                </a:endParaRPr>
              </a:p>
            </p:txBody>
          </p:sp>
          <p:sp>
            <p:nvSpPr>
              <p:cNvPr id="9" name="Oval 8"/>
              <p:cNvSpPr/>
              <p:nvPr/>
            </p:nvSpPr>
            <p:spPr>
              <a:xfrm>
                <a:off x="8065911" y="2209800"/>
                <a:ext cx="152400" cy="152400"/>
              </a:xfrm>
              <a:prstGeom prst="ellipse">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20000"/>
                      <a:lumOff val="80000"/>
                    </a:schemeClr>
                  </a:solidFill>
                  <a:latin typeface="Arial" pitchFamily="34" charset="0"/>
                </a:endParaRPr>
              </a:p>
            </p:txBody>
          </p:sp>
          <p:sp>
            <p:nvSpPr>
              <p:cNvPr id="10" name="Oval 9"/>
              <p:cNvSpPr/>
              <p:nvPr/>
            </p:nvSpPr>
            <p:spPr>
              <a:xfrm>
                <a:off x="8077200" y="5715000"/>
                <a:ext cx="152400" cy="152400"/>
              </a:xfrm>
              <a:prstGeom prst="ellipse">
                <a:avLst/>
              </a:prstGeom>
              <a:solidFill>
                <a:schemeClr val="accent1">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20000"/>
                      <a:lumOff val="80000"/>
                    </a:schemeClr>
                  </a:solidFill>
                  <a:latin typeface="Arial" pitchFamily="34" charset="0"/>
                </a:endParaRPr>
              </a:p>
            </p:txBody>
          </p:sp>
        </p:grpSp>
        <p:cxnSp>
          <p:nvCxnSpPr>
            <p:cNvPr id="19" name="Straight Arrow Connector 18"/>
            <p:cNvCxnSpPr/>
            <p:nvPr/>
          </p:nvCxnSpPr>
          <p:spPr>
            <a:xfrm rot="10800000">
              <a:off x="914400" y="1837263"/>
              <a:ext cx="313268" cy="296336"/>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85800" y="1676400"/>
              <a:ext cx="762000" cy="689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endParaRPr>
            </a:p>
          </p:txBody>
        </p:sp>
        <p:grpSp>
          <p:nvGrpSpPr>
            <p:cNvPr id="24" name="Group 23"/>
            <p:cNvGrpSpPr/>
            <p:nvPr/>
          </p:nvGrpSpPr>
          <p:grpSpPr>
            <a:xfrm>
              <a:off x="4783792" y="4114800"/>
              <a:ext cx="850525" cy="838200"/>
              <a:chOff x="1625725" y="2178756"/>
              <a:chExt cx="850525" cy="838200"/>
            </a:xfrm>
          </p:grpSpPr>
          <p:grpSp>
            <p:nvGrpSpPr>
              <p:cNvPr id="16" name="Group 15"/>
              <p:cNvGrpSpPr/>
              <p:nvPr/>
            </p:nvGrpSpPr>
            <p:grpSpPr>
              <a:xfrm>
                <a:off x="1828800" y="2362200"/>
                <a:ext cx="456406" cy="457200"/>
                <a:chOff x="6781800" y="1753394"/>
                <a:chExt cx="456406" cy="457200"/>
              </a:xfrm>
            </p:grpSpPr>
            <p:cxnSp>
              <p:nvCxnSpPr>
                <p:cNvPr id="17" name="Straight Arrow Connector 16"/>
                <p:cNvCxnSpPr/>
                <p:nvPr/>
              </p:nvCxnSpPr>
              <p:spPr>
                <a:xfrm rot="5400000">
                  <a:off x="6781800" y="1981200"/>
                  <a:ext cx="457200" cy="1588"/>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781800" y="1981200"/>
                  <a:ext cx="456406" cy="794"/>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grpSp>
          <p:sp>
            <p:nvSpPr>
              <p:cNvPr id="23" name="Rectangle 22"/>
              <p:cNvSpPr/>
              <p:nvPr/>
            </p:nvSpPr>
            <p:spPr>
              <a:xfrm>
                <a:off x="1625725" y="2178756"/>
                <a:ext cx="850525"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grpSp>
        <p:sp>
          <p:nvSpPr>
            <p:cNvPr id="29" name="TextBox 28"/>
            <p:cNvSpPr txBox="1"/>
            <p:nvPr/>
          </p:nvSpPr>
          <p:spPr>
            <a:xfrm>
              <a:off x="2743200" y="2743199"/>
              <a:ext cx="1808629" cy="417928"/>
            </a:xfrm>
            <a:prstGeom prst="rect">
              <a:avLst/>
            </a:prstGeom>
            <a:noFill/>
          </p:spPr>
          <p:txBody>
            <a:bodyPr wrap="square" rtlCol="0">
              <a:spAutoFit/>
            </a:bodyPr>
            <a:lstStyle/>
            <a:p>
              <a:r>
                <a:rPr lang="en-US" dirty="0" smtClean="0">
                  <a:latin typeface="Arial" pitchFamily="34" charset="0"/>
                  <a:cs typeface="Arial" pitchFamily="34" charset="0"/>
                </a:rPr>
                <a:t>Sizing handles</a:t>
              </a:r>
              <a:endParaRPr lang="en-US" dirty="0">
                <a:latin typeface="Arial" pitchFamily="34" charset="0"/>
                <a:cs typeface="Arial" pitchFamily="34" charset="0"/>
              </a:endParaRPr>
            </a:p>
          </p:txBody>
        </p:sp>
        <p:cxnSp>
          <p:nvCxnSpPr>
            <p:cNvPr id="31" name="Straight Arrow Connector 30"/>
            <p:cNvCxnSpPr/>
            <p:nvPr/>
          </p:nvCxnSpPr>
          <p:spPr>
            <a:xfrm rot="5400000" flipH="1" flipV="1">
              <a:off x="3124994" y="2437606"/>
              <a:ext cx="609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4229100" y="1257300"/>
              <a:ext cx="685800"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32" name="Picture 31" descr="cts_b_direct_e.jpg"/>
          <p:cNvPicPr>
            <a:picLocks noChangeAspect="1"/>
          </p:cNvPicPr>
          <p:nvPr/>
        </p:nvPicPr>
        <p:blipFill>
          <a:blip r:embed="rId3" cstate="print"/>
          <a:stretch>
            <a:fillRect/>
          </a:stretch>
        </p:blipFill>
        <p:spPr>
          <a:xfrm>
            <a:off x="533400" y="5181600"/>
            <a:ext cx="914400" cy="914400"/>
          </a:xfrm>
          <a:prstGeom prst="rect">
            <a:avLst/>
          </a:prstGeom>
        </p:spPr>
      </p:pic>
      <p:sp>
        <p:nvSpPr>
          <p:cNvPr id="34" name="TextBox 8"/>
          <p:cNvSpPr txBox="1">
            <a:spLocks noChangeArrowheads="1"/>
          </p:cNvSpPr>
          <p:nvPr/>
        </p:nvSpPr>
        <p:spPr bwMode="auto">
          <a:xfrm>
            <a:off x="1447800" y="5257800"/>
            <a:ext cx="5791200" cy="830997"/>
          </a:xfrm>
          <a:prstGeom prst="rect">
            <a:avLst/>
          </a:prstGeom>
          <a:noFill/>
          <a:ln w="9525">
            <a:noFill/>
            <a:miter lim="800000"/>
            <a:headEnd/>
            <a:tailEnd/>
          </a:ln>
        </p:spPr>
        <p:txBody>
          <a:bodyPr wrap="square">
            <a:spAutoFit/>
          </a:bodyPr>
          <a:lstStyle/>
          <a:p>
            <a:r>
              <a:rPr lang="en-US" sz="1600" dirty="0" smtClean="0">
                <a:latin typeface="Arial" pitchFamily="34" charset="0"/>
                <a:cs typeface="Arial" pitchFamily="34" charset="0"/>
              </a:rPr>
              <a:t>Go to the Project 3 Instructional Videos in </a:t>
            </a:r>
            <a:r>
              <a:rPr lang="en-US" sz="1600" smtClean="0">
                <a:latin typeface="Arial" pitchFamily="34" charset="0"/>
                <a:cs typeface="Arial" pitchFamily="34" charset="0"/>
              </a:rPr>
              <a:t>the Toolkit, </a:t>
            </a:r>
            <a:r>
              <a:rPr lang="en-US" sz="1600" dirty="0" smtClean="0">
                <a:latin typeface="Arial" pitchFamily="34" charset="0"/>
                <a:cs typeface="Arial" pitchFamily="34" charset="0"/>
              </a:rPr>
              <a:t>and watch the demonstration “Working with Text Boxes” to learn how to size and format text boxes.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r>
              <a:rPr lang="en-US" sz="2800" dirty="0" smtClean="0">
                <a:latin typeface="+mj-lt"/>
              </a:rPr>
              <a:t>Format Text Boxes</a:t>
            </a:r>
            <a:endParaRPr lang="en-US" sz="2800" dirty="0">
              <a:latin typeface="+mj-lt"/>
            </a:endParaRPr>
          </a:p>
        </p:txBody>
      </p:sp>
      <p:pic>
        <p:nvPicPr>
          <p:cNvPr id="6" name="Picture 5" descr="format_shape.png"/>
          <p:cNvPicPr>
            <a:picLocks noChangeAspect="1"/>
          </p:cNvPicPr>
          <p:nvPr/>
        </p:nvPicPr>
        <p:blipFill>
          <a:blip r:embed="rId3" cstate="print"/>
          <a:stretch>
            <a:fillRect/>
          </a:stretch>
        </p:blipFill>
        <p:spPr>
          <a:xfrm>
            <a:off x="3429000" y="2057400"/>
            <a:ext cx="5252314" cy="3988092"/>
          </a:xfrm>
          <a:prstGeom prst="rect">
            <a:avLst/>
          </a:prstGeom>
        </p:spPr>
      </p:pic>
      <p:sp>
        <p:nvSpPr>
          <p:cNvPr id="37" name="TextBox 36"/>
          <p:cNvSpPr txBox="1"/>
          <p:nvPr/>
        </p:nvSpPr>
        <p:spPr>
          <a:xfrm>
            <a:off x="457200" y="838200"/>
            <a:ext cx="8229600" cy="3970318"/>
          </a:xfrm>
          <a:prstGeom prst="rect">
            <a:avLst/>
          </a:prstGeom>
          <a:noFill/>
        </p:spPr>
        <p:txBody>
          <a:bodyPr wrap="square" rtlCol="0">
            <a:spAutoFit/>
          </a:bodyPr>
          <a:lstStyle/>
          <a:p>
            <a:r>
              <a:rPr lang="en-US" dirty="0" smtClean="0"/>
              <a:t>You can format a text box in two ways to change its appearance:</a:t>
            </a:r>
          </a:p>
          <a:p>
            <a:endParaRPr lang="en-US" dirty="0" smtClean="0"/>
          </a:p>
          <a:p>
            <a:pPr marL="342900" indent="-342900">
              <a:buFont typeface="Arial" pitchFamily="34" charset="0"/>
              <a:buChar char="•"/>
            </a:pPr>
            <a:r>
              <a:rPr lang="en-US" dirty="0" smtClean="0"/>
              <a:t>Select the text box. The Drawing Tools tab will appear at the top.</a:t>
            </a:r>
            <a:br>
              <a:rPr lang="en-US" dirty="0" smtClean="0"/>
            </a:br>
            <a:r>
              <a:rPr lang="en-US" dirty="0" smtClean="0"/>
              <a:t>Select the Format tab. </a:t>
            </a:r>
          </a:p>
          <a:p>
            <a:pPr marL="342900" indent="-342900"/>
            <a:endParaRPr lang="en-US" dirty="0" smtClean="0"/>
          </a:p>
          <a:p>
            <a:pPr marL="342900" indent="-342900">
              <a:buFont typeface="Arial" pitchFamily="34" charset="0"/>
              <a:buChar char="•"/>
            </a:pPr>
            <a:r>
              <a:rPr lang="en-US" dirty="0" smtClean="0"/>
              <a:t>Right-click on the</a:t>
            </a:r>
          </a:p>
          <a:p>
            <a:pPr marL="342900" indent="-342900"/>
            <a:r>
              <a:rPr lang="en-US" dirty="0" smtClean="0"/>
              <a:t>	text box, and then</a:t>
            </a:r>
          </a:p>
          <a:p>
            <a:pPr marL="342900" indent="-342900"/>
            <a:r>
              <a:rPr lang="en-US" dirty="0" smtClean="0"/>
              <a:t>	select the Format </a:t>
            </a:r>
          </a:p>
          <a:p>
            <a:pPr marL="342900" indent="-342900"/>
            <a:r>
              <a:rPr lang="en-US" dirty="0" smtClean="0"/>
              <a:t>	Shape menu.</a:t>
            </a:r>
          </a:p>
          <a:p>
            <a:pPr marL="342900" indent="-342900"/>
            <a:endParaRPr lang="en-US" dirty="0" smtClean="0"/>
          </a:p>
          <a:p>
            <a:r>
              <a:rPr lang="en-US" dirty="0" smtClean="0"/>
              <a:t>Explore and experiment </a:t>
            </a:r>
          </a:p>
          <a:p>
            <a:r>
              <a:rPr lang="en-US" dirty="0" smtClean="0"/>
              <a:t>with the many commands</a:t>
            </a:r>
          </a:p>
          <a:p>
            <a:r>
              <a:rPr lang="en-US" dirty="0" smtClean="0"/>
              <a:t>on the Ribbon or in the</a:t>
            </a:r>
          </a:p>
          <a:p>
            <a:r>
              <a:rPr lang="en-US" dirty="0" smtClean="0"/>
              <a:t>dialog box.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r>
              <a:rPr lang="en-US" sz="2800" dirty="0" smtClean="0">
                <a:latin typeface="+mj-lt"/>
              </a:rPr>
              <a:t>Try It! Size and Format a Text Box</a:t>
            </a:r>
            <a:endParaRPr lang="en-US" sz="2800" dirty="0">
              <a:latin typeface="+mj-lt"/>
            </a:endParaRPr>
          </a:p>
        </p:txBody>
      </p:sp>
      <p:sp>
        <p:nvSpPr>
          <p:cNvPr id="3" name="Content Placeholder 2"/>
          <p:cNvSpPr>
            <a:spLocks noGrp="1"/>
          </p:cNvSpPr>
          <p:nvPr>
            <p:ph idx="1"/>
          </p:nvPr>
        </p:nvSpPr>
        <p:spPr>
          <a:xfrm>
            <a:off x="457200" y="914400"/>
            <a:ext cx="8229600" cy="1066801"/>
          </a:xfrm>
        </p:spPr>
        <p:txBody>
          <a:bodyPr>
            <a:normAutofit/>
          </a:bodyPr>
          <a:lstStyle/>
          <a:p>
            <a:pPr marL="0" indent="0">
              <a:buNone/>
            </a:pPr>
            <a:r>
              <a:rPr lang="en-US" sz="1800" dirty="0" smtClean="0">
                <a:latin typeface="+mn-lt"/>
              </a:rPr>
              <a:t>Take some time now to insert and resize a text box in the space below. Be adventurous and have fun exploring all of the different formatting options.</a:t>
            </a:r>
            <a:endParaRPr lang="en-US" sz="18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kern="1200" dirty="0" smtClean="0">
                <a:solidFill>
                  <a:schemeClr val="tx1"/>
                </a:solidFill>
                <a:latin typeface="+mj-lt"/>
                <a:ea typeface="+mj-ea"/>
                <a:cs typeface="+mj-cs"/>
              </a:rPr>
              <a:t>Align Text and Change Line Spacing</a:t>
            </a:r>
            <a:endParaRPr lang="en-US" sz="2800" dirty="0">
              <a:latin typeface="+mj-lt"/>
            </a:endParaRPr>
          </a:p>
        </p:txBody>
      </p:sp>
      <p:sp>
        <p:nvSpPr>
          <p:cNvPr id="3" name="Content Placeholder 2"/>
          <p:cNvSpPr>
            <a:spLocks noGrp="1"/>
          </p:cNvSpPr>
          <p:nvPr>
            <p:ph idx="1"/>
          </p:nvPr>
        </p:nvSpPr>
        <p:spPr>
          <a:xfrm>
            <a:off x="457200" y="3048000"/>
            <a:ext cx="8229600" cy="3200400"/>
          </a:xfrm>
        </p:spPr>
        <p:txBody>
          <a:bodyPr>
            <a:normAutofit/>
          </a:bodyPr>
          <a:lstStyle/>
          <a:p>
            <a:pPr marL="0" indent="0">
              <a:buNone/>
            </a:pPr>
            <a:r>
              <a:rPr lang="en-US" sz="1800" dirty="0" smtClean="0">
                <a:latin typeface="+mn-lt"/>
              </a:rPr>
              <a:t>You can control text alignment and line spacing from the Home tab in the Paragraph group. </a:t>
            </a:r>
          </a:p>
          <a:p>
            <a:pPr marL="0" indent="0">
              <a:buNone/>
            </a:pPr>
            <a:endParaRPr lang="en-US" sz="1800" dirty="0" smtClean="0">
              <a:latin typeface="+mn-lt"/>
            </a:endParaRPr>
          </a:p>
          <a:p>
            <a:pPr marL="0" indent="0">
              <a:buNone/>
            </a:pPr>
            <a:r>
              <a:rPr lang="en-US" sz="1800" dirty="0" smtClean="0">
                <a:latin typeface="+mn-lt"/>
              </a:rPr>
              <a:t>Text can be aligned to the left, centre, or right in the text box, as seen in the command buttons. The Justify button aligns text equally on both the left and right sides of the text box.</a:t>
            </a:r>
          </a:p>
          <a:p>
            <a:pPr marL="0" indent="0">
              <a:buNone/>
            </a:pPr>
            <a:endParaRPr lang="en-US" sz="1800" dirty="0" smtClean="0">
              <a:latin typeface="+mn-lt"/>
            </a:endParaRPr>
          </a:p>
          <a:p>
            <a:pPr marL="0" indent="0">
              <a:buNone/>
            </a:pPr>
            <a:r>
              <a:rPr lang="en-US" sz="1800" dirty="0" smtClean="0">
                <a:latin typeface="+mn-lt"/>
              </a:rPr>
              <a:t>Line spacing allows you to adjust the spacing between each line of text.</a:t>
            </a:r>
          </a:p>
        </p:txBody>
      </p:sp>
      <p:pic>
        <p:nvPicPr>
          <p:cNvPr id="5" name="Picture 4" descr="align_text.png"/>
          <p:cNvPicPr>
            <a:picLocks noChangeAspect="1"/>
          </p:cNvPicPr>
          <p:nvPr/>
        </p:nvPicPr>
        <p:blipFill>
          <a:blip r:embed="rId3" cstate="print"/>
          <a:stretch>
            <a:fillRect/>
          </a:stretch>
        </p:blipFill>
        <p:spPr>
          <a:xfrm>
            <a:off x="609600" y="1066800"/>
            <a:ext cx="7961905" cy="18031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kern="1200" dirty="0" smtClean="0">
                <a:solidFill>
                  <a:srgbClr val="C00000"/>
                </a:solidFill>
                <a:latin typeface="+mj-lt"/>
                <a:ea typeface="+mj-ea"/>
                <a:cs typeface="+mj-cs"/>
              </a:rPr>
              <a:t>Modify Font Size and </a:t>
            </a:r>
            <a:r>
              <a:rPr lang="en-US" sz="2800" kern="1200" dirty="0" err="1" smtClean="0">
                <a:solidFill>
                  <a:srgbClr val="C00000"/>
                </a:solidFill>
                <a:latin typeface="+mj-lt"/>
                <a:ea typeface="+mj-ea"/>
                <a:cs typeface="+mj-cs"/>
              </a:rPr>
              <a:t>Colour</a:t>
            </a:r>
            <a:endParaRPr lang="en-US" sz="2800" dirty="0">
              <a:solidFill>
                <a:srgbClr val="C00000"/>
              </a:solidFill>
              <a:latin typeface="+mj-lt"/>
            </a:endParaRPr>
          </a:p>
        </p:txBody>
      </p:sp>
      <p:sp>
        <p:nvSpPr>
          <p:cNvPr id="3" name="Content Placeholder 2"/>
          <p:cNvSpPr>
            <a:spLocks noGrp="1"/>
          </p:cNvSpPr>
          <p:nvPr>
            <p:ph idx="1"/>
          </p:nvPr>
        </p:nvSpPr>
        <p:spPr>
          <a:xfrm>
            <a:off x="457200" y="914400"/>
            <a:ext cx="8382000" cy="5211763"/>
          </a:xfrm>
        </p:spPr>
        <p:txBody>
          <a:bodyPr>
            <a:normAutofit/>
          </a:bodyPr>
          <a:lstStyle/>
          <a:p>
            <a:pPr marL="0" indent="0">
              <a:buNone/>
            </a:pPr>
            <a:r>
              <a:rPr lang="en-US" sz="1800" dirty="0" smtClean="0">
                <a:latin typeface="+mn-lt"/>
              </a:rPr>
              <a:t>It is important to choose font sizes and </a:t>
            </a:r>
            <a:r>
              <a:rPr lang="en-US" sz="1800" dirty="0" err="1" smtClean="0">
                <a:latin typeface="+mn-lt"/>
              </a:rPr>
              <a:t>colours</a:t>
            </a:r>
            <a:r>
              <a:rPr lang="en-US" sz="1800" dirty="0" smtClean="0">
                <a:latin typeface="+mn-lt"/>
              </a:rPr>
              <a:t> that are easy for your audience</a:t>
            </a:r>
            <a:br>
              <a:rPr lang="en-US" sz="1800" dirty="0" smtClean="0">
                <a:latin typeface="+mn-lt"/>
              </a:rPr>
            </a:br>
            <a:r>
              <a:rPr lang="en-US" sz="1800" dirty="0" smtClean="0">
                <a:latin typeface="+mn-lt"/>
              </a:rPr>
              <a:t>to read. Your font </a:t>
            </a:r>
            <a:r>
              <a:rPr lang="en-US" sz="1800" dirty="0" err="1" smtClean="0">
                <a:latin typeface="+mn-lt"/>
              </a:rPr>
              <a:t>colour</a:t>
            </a:r>
            <a:r>
              <a:rPr lang="en-US" sz="1800" dirty="0" smtClean="0">
                <a:latin typeface="+mn-lt"/>
              </a:rPr>
              <a:t> should also work well with the background </a:t>
            </a:r>
            <a:r>
              <a:rPr lang="en-US" sz="1800" dirty="0" err="1" smtClean="0">
                <a:latin typeface="+mn-lt"/>
              </a:rPr>
              <a:t>colours</a:t>
            </a:r>
            <a:r>
              <a:rPr lang="en-US" sz="1800" dirty="0" smtClean="0">
                <a:latin typeface="+mn-lt"/>
              </a:rPr>
              <a:t>.  </a:t>
            </a:r>
          </a:p>
          <a:p>
            <a:pPr marL="0" indent="0">
              <a:buNone/>
            </a:pPr>
            <a:endParaRPr lang="en-US" sz="1800" dirty="0" smtClean="0">
              <a:latin typeface="+mn-lt"/>
            </a:endParaRPr>
          </a:p>
          <a:p>
            <a:pPr marL="0" indent="0">
              <a:buNone/>
            </a:pPr>
            <a:r>
              <a:rPr lang="en-US" sz="1800" dirty="0" smtClean="0">
                <a:latin typeface="+mn-lt"/>
              </a:rPr>
              <a:t>Changing the </a:t>
            </a:r>
            <a:r>
              <a:rPr lang="en-US" sz="1800" dirty="0" err="1" smtClean="0">
                <a:latin typeface="+mn-lt"/>
              </a:rPr>
              <a:t>colour</a:t>
            </a:r>
            <a:r>
              <a:rPr lang="en-US" sz="1800" dirty="0" smtClean="0">
                <a:latin typeface="+mn-lt"/>
              </a:rPr>
              <a:t> and font size can add emphasis and draw attention to important information. For example, use a larger font size for headings and titles.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F107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4770</TotalTime>
  <Words>1460</Words>
  <Application>Microsoft Office PowerPoint</Application>
  <PresentationFormat>On-screen Show (4:3)</PresentationFormat>
  <Paragraphs>167</Paragraphs>
  <Slides>20</Slides>
  <Notes>17</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Custom Design</vt:lpstr>
      <vt:lpstr>INF1070: Digital Presentation </vt:lpstr>
      <vt:lpstr>Slide 2</vt:lpstr>
      <vt:lpstr>Slide 3</vt:lpstr>
      <vt:lpstr>Insert Text from Another Source</vt:lpstr>
      <vt:lpstr>Size Text Boxes</vt:lpstr>
      <vt:lpstr>Format Text Boxes</vt:lpstr>
      <vt:lpstr>Try It! Size and Format a Text Box</vt:lpstr>
      <vt:lpstr>Align Text and Change Line Spacing</vt:lpstr>
      <vt:lpstr>Modify Font Size and Colour</vt:lpstr>
      <vt:lpstr>Modify Fonts and Font Styles</vt:lpstr>
      <vt:lpstr>Format Text Using Format Painter</vt:lpstr>
      <vt:lpstr>Promote and Demote Text</vt:lpstr>
      <vt:lpstr>Add and Modify Bulleted Lists</vt:lpstr>
      <vt:lpstr>  Add and Modify Numbered Lists  </vt:lpstr>
      <vt:lpstr>Add and Modify WordArt</vt:lpstr>
      <vt:lpstr>Apply Themes</vt:lpstr>
      <vt:lpstr>Try It! Apply Themes</vt:lpstr>
      <vt:lpstr>Summary</vt:lpstr>
      <vt:lpstr>Ready to Move On?</vt:lpstr>
      <vt:lpstr>Time to Practise 2</vt:lpstr>
    </vt:vector>
  </TitlesOfParts>
  <Company>Government of Alberta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Diane.M.Campbell</dc:creator>
  <cp:lastModifiedBy>suzanne.babiuk</cp:lastModifiedBy>
  <cp:revision>403</cp:revision>
  <dcterms:created xsi:type="dcterms:W3CDTF">2009-03-17T04:30:09Z</dcterms:created>
  <dcterms:modified xsi:type="dcterms:W3CDTF">2010-01-07T21:55:49Z</dcterms:modified>
</cp:coreProperties>
</file>