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Default Extension="xlsx" ContentType="application/vnd.openxmlformats-officedocument.spreadsheetml.sheet"/>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diagrams/layout2.xml" ContentType="application/vnd.openxmlformats-officedocument.drawingml.diagramLayout+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charts/chart2.xml" ContentType="application/vnd.openxmlformats-officedocument.drawingml.chart+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1"/>
  </p:notesMasterIdLst>
  <p:sldIdLst>
    <p:sldId id="291" r:id="rId2"/>
    <p:sldId id="292" r:id="rId3"/>
    <p:sldId id="257" r:id="rId4"/>
    <p:sldId id="278" r:id="rId5"/>
    <p:sldId id="256" r:id="rId6"/>
    <p:sldId id="260" r:id="rId7"/>
    <p:sldId id="276" r:id="rId8"/>
    <p:sldId id="275" r:id="rId9"/>
    <p:sldId id="279" r:id="rId10"/>
    <p:sldId id="258" r:id="rId11"/>
    <p:sldId id="259" r:id="rId12"/>
    <p:sldId id="301" r:id="rId13"/>
    <p:sldId id="261" r:id="rId14"/>
    <p:sldId id="263" r:id="rId15"/>
    <p:sldId id="264" r:id="rId16"/>
    <p:sldId id="280" r:id="rId17"/>
    <p:sldId id="265" r:id="rId18"/>
    <p:sldId id="281" r:id="rId19"/>
    <p:sldId id="266" r:id="rId20"/>
    <p:sldId id="302" r:id="rId21"/>
    <p:sldId id="262" r:id="rId22"/>
    <p:sldId id="282" r:id="rId23"/>
    <p:sldId id="270" r:id="rId24"/>
    <p:sldId id="284" r:id="rId25"/>
    <p:sldId id="283" r:id="rId26"/>
    <p:sldId id="303" r:id="rId27"/>
    <p:sldId id="306" r:id="rId28"/>
    <p:sldId id="271" r:id="rId29"/>
    <p:sldId id="287" r:id="rId30"/>
    <p:sldId id="288" r:id="rId31"/>
    <p:sldId id="289" r:id="rId32"/>
    <p:sldId id="272" r:id="rId33"/>
    <p:sldId id="285" r:id="rId34"/>
    <p:sldId id="286" r:id="rId35"/>
    <p:sldId id="305" r:id="rId36"/>
    <p:sldId id="304" r:id="rId37"/>
    <p:sldId id="293" r:id="rId38"/>
    <p:sldId id="307" r:id="rId39"/>
    <p:sldId id="308"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iane.M.Campbell" initials="DMC" lastIdx="1" clrIdx="0"/>
  <p:cmAuthor id="1" name="Tia Martini" initials="TM" lastIdx="10" clrIdx="1"/>
  <p:cmAuthor id="2" name="Diane Campbell" initials="DC" lastIdx="1" clrIdx="2"/>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7" autoAdjust="0"/>
    <p:restoredTop sz="89828" autoAdjust="0"/>
  </p:normalViewPr>
  <p:slideViewPr>
    <p:cSldViewPr>
      <p:cViewPr>
        <p:scale>
          <a:sx n="90" d="100"/>
          <a:sy n="90" d="100"/>
        </p:scale>
        <p:origin x="-240"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style val="35"/>
  <c:chart>
    <c:title>
      <c:tx>
        <c:rich>
          <a:bodyPr/>
          <a:lstStyle/>
          <a:p>
            <a:pPr>
              <a:defRPr lang="en-US" sz="2200"/>
            </a:pPr>
            <a:r>
              <a:rPr lang="en-US" sz="2200"/>
              <a:t>Distance a Spark Car Travels in Seconds</a:t>
            </a:r>
          </a:p>
        </c:rich>
      </c:tx>
      <c:layout/>
    </c:title>
    <c:view3D>
      <c:perspective val="30"/>
    </c:view3D>
    <c:plotArea>
      <c:layout>
        <c:manualLayout>
          <c:layoutTarget val="inner"/>
          <c:xMode val="edge"/>
          <c:yMode val="edge"/>
          <c:x val="0.10308763487897347"/>
          <c:y val="0.11884255350739709"/>
          <c:w val="0.73291156313794059"/>
          <c:h val="0.6295941880214222"/>
        </c:manualLayout>
      </c:layout>
      <c:bar3DChart>
        <c:barDir val="col"/>
        <c:grouping val="clustered"/>
        <c:ser>
          <c:idx val="0"/>
          <c:order val="0"/>
          <c:tx>
            <c:strRef>
              <c:f>Sheet1!$B$1</c:f>
              <c:strCache>
                <c:ptCount val="1"/>
                <c:pt idx="0">
                  <c:v>Distance</c:v>
                </c:pt>
              </c:strCache>
            </c:strRef>
          </c:tx>
          <c:cat>
            <c:numRef>
              <c:f>Sheet1!$A$2:$A$9</c:f>
              <c:numCache>
                <c:formatCode>General</c:formatCode>
                <c:ptCount val="8"/>
                <c:pt idx="0">
                  <c:v>10</c:v>
                </c:pt>
                <c:pt idx="1">
                  <c:v>20</c:v>
                </c:pt>
                <c:pt idx="2">
                  <c:v>30</c:v>
                </c:pt>
                <c:pt idx="3">
                  <c:v>40</c:v>
                </c:pt>
                <c:pt idx="4">
                  <c:v>50</c:v>
                </c:pt>
                <c:pt idx="5">
                  <c:v>60</c:v>
                </c:pt>
                <c:pt idx="6">
                  <c:v>70</c:v>
                </c:pt>
                <c:pt idx="7">
                  <c:v>80</c:v>
                </c:pt>
              </c:numCache>
            </c:numRef>
          </c:cat>
          <c:val>
            <c:numRef>
              <c:f>Sheet1!$B$2:$B$9</c:f>
              <c:numCache>
                <c:formatCode>General</c:formatCode>
                <c:ptCount val="8"/>
                <c:pt idx="0">
                  <c:v>0.61000000000000065</c:v>
                </c:pt>
                <c:pt idx="1">
                  <c:v>1.21</c:v>
                </c:pt>
                <c:pt idx="2">
                  <c:v>1.82</c:v>
                </c:pt>
                <c:pt idx="3">
                  <c:v>2.4299999999999997</c:v>
                </c:pt>
                <c:pt idx="4">
                  <c:v>3.03</c:v>
                </c:pt>
                <c:pt idx="5">
                  <c:v>3.64</c:v>
                </c:pt>
                <c:pt idx="6">
                  <c:v>4.25</c:v>
                </c:pt>
                <c:pt idx="7">
                  <c:v>4.8499999999999996</c:v>
                </c:pt>
              </c:numCache>
            </c:numRef>
          </c:val>
        </c:ser>
        <c:shape val="box"/>
        <c:axId val="100695040"/>
        <c:axId val="100713600"/>
        <c:axId val="0"/>
      </c:bar3DChart>
      <c:catAx>
        <c:axId val="100695040"/>
        <c:scaling>
          <c:orientation val="minMax"/>
        </c:scaling>
        <c:axPos val="b"/>
        <c:title>
          <c:tx>
            <c:rich>
              <a:bodyPr/>
              <a:lstStyle/>
              <a:p>
                <a:pPr>
                  <a:defRPr lang="en-US"/>
                </a:pPr>
                <a:r>
                  <a:rPr lang="en-US"/>
                  <a:t>Distance in cm</a:t>
                </a:r>
              </a:p>
            </c:rich>
          </c:tx>
          <c:layout/>
        </c:title>
        <c:numFmt formatCode="General" sourceLinked="1"/>
        <c:tickLblPos val="nextTo"/>
        <c:txPr>
          <a:bodyPr/>
          <a:lstStyle/>
          <a:p>
            <a:pPr>
              <a:defRPr lang="en-US"/>
            </a:pPr>
            <a:endParaRPr lang="en-US"/>
          </a:p>
        </c:txPr>
        <c:crossAx val="100713600"/>
        <c:crosses val="autoZero"/>
        <c:auto val="1"/>
        <c:lblAlgn val="ctr"/>
        <c:lblOffset val="100"/>
      </c:catAx>
      <c:valAx>
        <c:axId val="100713600"/>
        <c:scaling>
          <c:orientation val="minMax"/>
        </c:scaling>
        <c:axPos val="l"/>
        <c:majorGridlines/>
        <c:title>
          <c:tx>
            <c:rich>
              <a:bodyPr rot="-5400000" vert="horz"/>
              <a:lstStyle/>
              <a:p>
                <a:pPr>
                  <a:defRPr lang="en-US"/>
                </a:pPr>
                <a:r>
                  <a:rPr lang="en-US"/>
                  <a:t>Seconds</a:t>
                </a:r>
              </a:p>
            </c:rich>
          </c:tx>
          <c:layout/>
        </c:title>
        <c:numFmt formatCode="General" sourceLinked="1"/>
        <c:tickLblPos val="nextTo"/>
        <c:txPr>
          <a:bodyPr/>
          <a:lstStyle/>
          <a:p>
            <a:pPr>
              <a:defRPr lang="en-US"/>
            </a:pPr>
            <a:endParaRPr lang="en-US"/>
          </a:p>
        </c:txPr>
        <c:crossAx val="100695040"/>
        <c:crosses val="autoZero"/>
        <c:crossBetween val="between"/>
      </c:valAx>
    </c:plotArea>
    <c:legend>
      <c:legendPos val="r"/>
      <c:layout/>
      <c:txPr>
        <a:bodyPr/>
        <a:lstStyle/>
        <a:p>
          <a:pPr>
            <a:defRPr lang="en-US"/>
          </a:pPr>
          <a:endParaRPr lang="en-US"/>
        </a:p>
      </c:txPr>
    </c:legend>
    <c:plotVisOnly val="1"/>
  </c:chart>
  <c:spPr>
    <a:ln>
      <a:noFill/>
    </a:ln>
  </c:spPr>
  <c:txPr>
    <a:bodyPr/>
    <a:lstStyle/>
    <a:p>
      <a:pPr>
        <a:defRPr sz="1800"/>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lang="en-US"/>
            </a:pPr>
            <a:r>
              <a:rPr lang="en-US" dirty="0" smtClean="0"/>
              <a:t>Mrs. C’s Info Pro Marks</a:t>
            </a:r>
            <a:endParaRPr lang="en-US" dirty="0"/>
          </a:p>
        </c:rich>
      </c:tx>
      <c:layout/>
    </c:title>
    <c:plotArea>
      <c:layout/>
      <c:barChart>
        <c:barDir val="col"/>
        <c:grouping val="clustered"/>
        <c:ser>
          <c:idx val="0"/>
          <c:order val="0"/>
          <c:tx>
            <c:strRef>
              <c:f>Sheet1!$B$1</c:f>
              <c:strCache>
                <c:ptCount val="1"/>
                <c:pt idx="0">
                  <c:v>Assign 1</c:v>
                </c:pt>
              </c:strCache>
            </c:strRef>
          </c:tx>
          <c:cat>
            <c:strRef>
              <c:f>Sheet1!$A$2:$A$6</c:f>
              <c:strCache>
                <c:ptCount val="5"/>
                <c:pt idx="0">
                  <c:v>Connor</c:v>
                </c:pt>
                <c:pt idx="1">
                  <c:v>Hannah</c:v>
                </c:pt>
                <c:pt idx="2">
                  <c:v>Jordon</c:v>
                </c:pt>
                <c:pt idx="3">
                  <c:v>Lilly</c:v>
                </c:pt>
                <c:pt idx="4">
                  <c:v>Hudson</c:v>
                </c:pt>
              </c:strCache>
            </c:strRef>
          </c:cat>
          <c:val>
            <c:numRef>
              <c:f>Sheet1!$B$2:$B$6</c:f>
              <c:numCache>
                <c:formatCode>General</c:formatCode>
                <c:ptCount val="5"/>
                <c:pt idx="0">
                  <c:v>72</c:v>
                </c:pt>
                <c:pt idx="1">
                  <c:v>58</c:v>
                </c:pt>
                <c:pt idx="2">
                  <c:v>78</c:v>
                </c:pt>
                <c:pt idx="3">
                  <c:v>96</c:v>
                </c:pt>
                <c:pt idx="4">
                  <c:v>65</c:v>
                </c:pt>
              </c:numCache>
            </c:numRef>
          </c:val>
        </c:ser>
        <c:ser>
          <c:idx val="1"/>
          <c:order val="1"/>
          <c:tx>
            <c:strRef>
              <c:f>Sheet1!$C$1</c:f>
              <c:strCache>
                <c:ptCount val="1"/>
                <c:pt idx="0">
                  <c:v>Assign 2</c:v>
                </c:pt>
              </c:strCache>
            </c:strRef>
          </c:tx>
          <c:cat>
            <c:strRef>
              <c:f>Sheet1!$A$2:$A$6</c:f>
              <c:strCache>
                <c:ptCount val="5"/>
                <c:pt idx="0">
                  <c:v>Connor</c:v>
                </c:pt>
                <c:pt idx="1">
                  <c:v>Hannah</c:v>
                </c:pt>
                <c:pt idx="2">
                  <c:v>Jordon</c:v>
                </c:pt>
                <c:pt idx="3">
                  <c:v>Lilly</c:v>
                </c:pt>
                <c:pt idx="4">
                  <c:v>Hudson</c:v>
                </c:pt>
              </c:strCache>
            </c:strRef>
          </c:cat>
          <c:val>
            <c:numRef>
              <c:f>Sheet1!$C$2:$C$6</c:f>
              <c:numCache>
                <c:formatCode>General</c:formatCode>
                <c:ptCount val="5"/>
                <c:pt idx="0">
                  <c:v>78</c:v>
                </c:pt>
                <c:pt idx="1">
                  <c:v>64</c:v>
                </c:pt>
                <c:pt idx="2">
                  <c:v>60</c:v>
                </c:pt>
                <c:pt idx="3">
                  <c:v>94</c:v>
                </c:pt>
                <c:pt idx="4">
                  <c:v>63</c:v>
                </c:pt>
              </c:numCache>
            </c:numRef>
          </c:val>
        </c:ser>
        <c:ser>
          <c:idx val="2"/>
          <c:order val="2"/>
          <c:tx>
            <c:strRef>
              <c:f>Sheet1!$D$1</c:f>
              <c:strCache>
                <c:ptCount val="1"/>
                <c:pt idx="0">
                  <c:v>Test</c:v>
                </c:pt>
              </c:strCache>
            </c:strRef>
          </c:tx>
          <c:cat>
            <c:strRef>
              <c:f>Sheet1!$A$2:$A$6</c:f>
              <c:strCache>
                <c:ptCount val="5"/>
                <c:pt idx="0">
                  <c:v>Connor</c:v>
                </c:pt>
                <c:pt idx="1">
                  <c:v>Hannah</c:v>
                </c:pt>
                <c:pt idx="2">
                  <c:v>Jordon</c:v>
                </c:pt>
                <c:pt idx="3">
                  <c:v>Lilly</c:v>
                </c:pt>
                <c:pt idx="4">
                  <c:v>Hudson</c:v>
                </c:pt>
              </c:strCache>
            </c:strRef>
          </c:cat>
          <c:val>
            <c:numRef>
              <c:f>Sheet1!$D$2:$D$6</c:f>
              <c:numCache>
                <c:formatCode>General</c:formatCode>
                <c:ptCount val="5"/>
                <c:pt idx="0">
                  <c:v>80</c:v>
                </c:pt>
                <c:pt idx="1">
                  <c:v>72</c:v>
                </c:pt>
                <c:pt idx="2">
                  <c:v>68</c:v>
                </c:pt>
                <c:pt idx="3">
                  <c:v>100</c:v>
                </c:pt>
                <c:pt idx="4">
                  <c:v>65</c:v>
                </c:pt>
              </c:numCache>
            </c:numRef>
          </c:val>
        </c:ser>
        <c:axId val="104733312"/>
        <c:axId val="104747776"/>
      </c:barChart>
      <c:catAx>
        <c:axId val="104733312"/>
        <c:scaling>
          <c:orientation val="minMax"/>
        </c:scaling>
        <c:axPos val="b"/>
        <c:title>
          <c:tx>
            <c:rich>
              <a:bodyPr/>
              <a:lstStyle/>
              <a:p>
                <a:pPr>
                  <a:defRPr lang="en-US"/>
                </a:pPr>
                <a:r>
                  <a:rPr lang="en-US" dirty="0" smtClean="0"/>
                  <a:t>Students</a:t>
                </a:r>
                <a:endParaRPr lang="en-US" dirty="0"/>
              </a:p>
            </c:rich>
          </c:tx>
          <c:layout/>
        </c:title>
        <c:majorTickMark val="none"/>
        <c:tickLblPos val="nextTo"/>
        <c:txPr>
          <a:bodyPr/>
          <a:lstStyle/>
          <a:p>
            <a:pPr>
              <a:defRPr lang="en-US"/>
            </a:pPr>
            <a:endParaRPr lang="en-US"/>
          </a:p>
        </c:txPr>
        <c:crossAx val="104747776"/>
        <c:crosses val="autoZero"/>
        <c:auto val="1"/>
        <c:lblAlgn val="ctr"/>
        <c:lblOffset val="100"/>
      </c:catAx>
      <c:valAx>
        <c:axId val="104747776"/>
        <c:scaling>
          <c:orientation val="minMax"/>
          <c:max val="100"/>
        </c:scaling>
        <c:axPos val="l"/>
        <c:majorGridlines/>
        <c:title>
          <c:tx>
            <c:rich>
              <a:bodyPr rot="-5400000" vert="horz"/>
              <a:lstStyle/>
              <a:p>
                <a:pPr>
                  <a:defRPr lang="en-US"/>
                </a:pPr>
                <a:r>
                  <a:rPr lang="en-US" dirty="0" smtClean="0"/>
                  <a:t>Percentage</a:t>
                </a:r>
                <a:endParaRPr lang="en-US" dirty="0"/>
              </a:p>
            </c:rich>
          </c:tx>
          <c:layout/>
        </c:title>
        <c:numFmt formatCode="General" sourceLinked="1"/>
        <c:majorTickMark val="none"/>
        <c:tickLblPos val="nextTo"/>
        <c:txPr>
          <a:bodyPr/>
          <a:lstStyle/>
          <a:p>
            <a:pPr>
              <a:defRPr lang="en-US"/>
            </a:pPr>
            <a:endParaRPr lang="en-US"/>
          </a:p>
        </c:txPr>
        <c:crossAx val="104733312"/>
        <c:crosses val="autoZero"/>
        <c:crossBetween val="between"/>
      </c:valAx>
    </c:plotArea>
    <c:legend>
      <c:legendPos val="r"/>
      <c:layout/>
      <c:txPr>
        <a:bodyPr/>
        <a:lstStyle/>
        <a:p>
          <a:pPr>
            <a:defRPr lang="en-US"/>
          </a:pPr>
          <a:endParaRPr lang="en-US"/>
        </a:p>
      </c:txPr>
    </c:legend>
    <c:plotVisOnly val="1"/>
  </c:chart>
  <c:txPr>
    <a:bodyPr/>
    <a:lstStyle/>
    <a:p>
      <a:pPr>
        <a:defRPr sz="18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81596D-7DDB-4667-BD32-A6463C73CB27}" type="doc">
      <dgm:prSet loTypeId="urn:microsoft.com/office/officeart/2005/8/layout/hProcess9" loCatId="process" qsTypeId="urn:microsoft.com/office/officeart/2005/8/quickstyle/3d1" qsCatId="3D" csTypeId="urn:microsoft.com/office/officeart/2005/8/colors/accent1_2" csCatId="accent1" phldr="1"/>
      <dgm:spPr/>
    </dgm:pt>
    <dgm:pt modelId="{953687FF-6772-4CE8-AA4A-79530D5F4D64}">
      <dgm:prSet phldrT="[Text]"/>
      <dgm:spPr/>
      <dgm:t>
        <a:bodyPr/>
        <a:lstStyle/>
        <a:p>
          <a:r>
            <a:rPr lang="en-US" dirty="0" smtClean="0">
              <a:effectLst>
                <a:glow rad="63500">
                  <a:schemeClr val="accent1">
                    <a:satMod val="175000"/>
                    <a:alpha val="40000"/>
                  </a:schemeClr>
                </a:glow>
              </a:effectLst>
            </a:rPr>
            <a:t>INF1070: Digital Presentation</a:t>
          </a:r>
          <a:endParaRPr lang="en-US" dirty="0">
            <a:effectLst>
              <a:glow rad="63500">
                <a:schemeClr val="accent1">
                  <a:satMod val="175000"/>
                  <a:alpha val="40000"/>
                </a:schemeClr>
              </a:glow>
            </a:effectLst>
          </a:endParaRPr>
        </a:p>
      </dgm:t>
    </dgm:pt>
    <dgm:pt modelId="{F3691D12-429B-480C-9A60-805B73F42386}" type="parTrans" cxnId="{8121C387-21F3-4231-8827-342C8ED42023}">
      <dgm:prSet/>
      <dgm:spPr/>
      <dgm:t>
        <a:bodyPr/>
        <a:lstStyle/>
        <a:p>
          <a:endParaRPr lang="en-US"/>
        </a:p>
      </dgm:t>
    </dgm:pt>
    <dgm:pt modelId="{D690F078-5EAD-4397-8B03-BA9963DD0A5A}" type="sibTrans" cxnId="{8121C387-21F3-4231-8827-342C8ED42023}">
      <dgm:prSet/>
      <dgm:spPr/>
      <dgm:t>
        <a:bodyPr/>
        <a:lstStyle/>
        <a:p>
          <a:endParaRPr lang="en-US"/>
        </a:p>
      </dgm:t>
    </dgm:pt>
    <dgm:pt modelId="{25F71FDD-71C0-46FE-BA99-1363A996313C}">
      <dgm:prSet phldrT="[Text]"/>
      <dgm:spPr/>
      <dgm:t>
        <a:bodyPr/>
        <a:lstStyle/>
        <a:p>
          <a:r>
            <a:rPr lang="en-US" dirty="0" smtClean="0">
              <a:effectLst>
                <a:glow rad="63500">
                  <a:schemeClr val="accent1">
                    <a:satMod val="175000"/>
                    <a:alpha val="40000"/>
                  </a:schemeClr>
                </a:glow>
              </a:effectLst>
            </a:rPr>
            <a:t>Microsoft Certification Exam 77-603</a:t>
          </a:r>
          <a:endParaRPr lang="en-US" dirty="0">
            <a:effectLst>
              <a:glow rad="63500">
                <a:schemeClr val="accent1">
                  <a:satMod val="175000"/>
                  <a:alpha val="40000"/>
                </a:schemeClr>
              </a:glow>
            </a:effectLst>
          </a:endParaRPr>
        </a:p>
      </dgm:t>
    </dgm:pt>
    <dgm:pt modelId="{CDCDDBB8-A221-4929-A34B-9F46353C4A84}" type="parTrans" cxnId="{9BB04B98-55DB-466D-A957-9EBD16283069}">
      <dgm:prSet/>
      <dgm:spPr/>
      <dgm:t>
        <a:bodyPr/>
        <a:lstStyle/>
        <a:p>
          <a:endParaRPr lang="en-US"/>
        </a:p>
      </dgm:t>
    </dgm:pt>
    <dgm:pt modelId="{2D8DAA5B-6D11-40A4-BB75-DDAAD287816A}" type="sibTrans" cxnId="{9BB04B98-55DB-466D-A957-9EBD16283069}">
      <dgm:prSet/>
      <dgm:spPr/>
      <dgm:t>
        <a:bodyPr/>
        <a:lstStyle/>
        <a:p>
          <a:endParaRPr lang="en-US"/>
        </a:p>
      </dgm:t>
    </dgm:pt>
    <dgm:pt modelId="{91145747-2A0B-4BF2-A3B2-84ADFF9270B2}">
      <dgm:prSet phldrT="[Text]"/>
      <dgm:spPr/>
      <dgm:t>
        <a:bodyPr/>
        <a:lstStyle/>
        <a:p>
          <a:r>
            <a:rPr lang="en-US" dirty="0" smtClean="0">
              <a:effectLst>
                <a:glow rad="63500">
                  <a:schemeClr val="accent1">
                    <a:satMod val="175000"/>
                    <a:alpha val="40000"/>
                  </a:schemeClr>
                </a:glow>
              </a:effectLst>
            </a:rPr>
            <a:t>Microsoft Certified Application Specialist</a:t>
          </a:r>
          <a:endParaRPr lang="en-US" dirty="0">
            <a:effectLst>
              <a:glow rad="63500">
                <a:schemeClr val="accent1">
                  <a:satMod val="175000"/>
                  <a:alpha val="40000"/>
                </a:schemeClr>
              </a:glow>
            </a:effectLst>
          </a:endParaRPr>
        </a:p>
      </dgm:t>
    </dgm:pt>
    <dgm:pt modelId="{DEA932AA-4019-4488-9FC4-1E23E4BE5D36}" type="parTrans" cxnId="{03CE23FE-3E1D-4446-B8B5-D58B3F46CDDE}">
      <dgm:prSet/>
      <dgm:spPr/>
      <dgm:t>
        <a:bodyPr/>
        <a:lstStyle/>
        <a:p>
          <a:endParaRPr lang="en-US"/>
        </a:p>
      </dgm:t>
    </dgm:pt>
    <dgm:pt modelId="{E66A67C7-DFD4-4D58-B9ED-C28DA39132EC}" type="sibTrans" cxnId="{03CE23FE-3E1D-4446-B8B5-D58B3F46CDDE}">
      <dgm:prSet/>
      <dgm:spPr/>
      <dgm:t>
        <a:bodyPr/>
        <a:lstStyle/>
        <a:p>
          <a:endParaRPr lang="en-US"/>
        </a:p>
      </dgm:t>
    </dgm:pt>
    <dgm:pt modelId="{E84158B6-6020-4046-8662-A5CFEC2572C4}" type="pres">
      <dgm:prSet presAssocID="{3E81596D-7DDB-4667-BD32-A6463C73CB27}" presName="CompostProcess" presStyleCnt="0">
        <dgm:presLayoutVars>
          <dgm:dir/>
          <dgm:resizeHandles val="exact"/>
        </dgm:presLayoutVars>
      </dgm:prSet>
      <dgm:spPr/>
    </dgm:pt>
    <dgm:pt modelId="{4FE05FEB-D10B-40F6-88E6-4E755C50B78F}" type="pres">
      <dgm:prSet presAssocID="{3E81596D-7DDB-4667-BD32-A6463C73CB27}" presName="arrow" presStyleLbl="bgShp" presStyleIdx="0" presStyleCnt="1"/>
      <dgm:spPr/>
      <dgm:t>
        <a:bodyPr/>
        <a:lstStyle/>
        <a:p>
          <a:endParaRPr lang="en-US"/>
        </a:p>
      </dgm:t>
    </dgm:pt>
    <dgm:pt modelId="{21F213B4-3533-4D31-A8A0-39375BC0259B}" type="pres">
      <dgm:prSet presAssocID="{3E81596D-7DDB-4667-BD32-A6463C73CB27}" presName="linearProcess" presStyleCnt="0"/>
      <dgm:spPr/>
    </dgm:pt>
    <dgm:pt modelId="{B650DDC4-0733-4C82-8504-67670B0AC631}" type="pres">
      <dgm:prSet presAssocID="{953687FF-6772-4CE8-AA4A-79530D5F4D64}" presName="textNode" presStyleLbl="node1" presStyleIdx="0" presStyleCnt="3" custLinFactNeighborX="-23336" custLinFactNeighborY="2429">
        <dgm:presLayoutVars>
          <dgm:bulletEnabled val="1"/>
        </dgm:presLayoutVars>
      </dgm:prSet>
      <dgm:spPr/>
      <dgm:t>
        <a:bodyPr/>
        <a:lstStyle/>
        <a:p>
          <a:endParaRPr lang="en-US"/>
        </a:p>
      </dgm:t>
    </dgm:pt>
    <dgm:pt modelId="{2F51F31E-5EA9-46CA-AFB5-C59AD1A1832A}" type="pres">
      <dgm:prSet presAssocID="{D690F078-5EAD-4397-8B03-BA9963DD0A5A}" presName="sibTrans" presStyleCnt="0"/>
      <dgm:spPr/>
    </dgm:pt>
    <dgm:pt modelId="{03F8B410-F2B9-45CB-9CE8-F4C6DCD915C2}" type="pres">
      <dgm:prSet presAssocID="{25F71FDD-71C0-46FE-BA99-1363A996313C}" presName="textNode" presStyleLbl="node1" presStyleIdx="1" presStyleCnt="3" custLinFactNeighborY="1780">
        <dgm:presLayoutVars>
          <dgm:bulletEnabled val="1"/>
        </dgm:presLayoutVars>
      </dgm:prSet>
      <dgm:spPr/>
      <dgm:t>
        <a:bodyPr/>
        <a:lstStyle/>
        <a:p>
          <a:endParaRPr lang="en-US"/>
        </a:p>
      </dgm:t>
    </dgm:pt>
    <dgm:pt modelId="{4EE96C46-A82C-4721-8969-207484E36ACA}" type="pres">
      <dgm:prSet presAssocID="{2D8DAA5B-6D11-40A4-BB75-DDAAD287816A}" presName="sibTrans" presStyleCnt="0"/>
      <dgm:spPr/>
    </dgm:pt>
    <dgm:pt modelId="{95FBDF97-865A-4E03-838E-6C61F57E7772}" type="pres">
      <dgm:prSet presAssocID="{91145747-2A0B-4BF2-A3B2-84ADFF9270B2}" presName="textNode" presStyleLbl="node1" presStyleIdx="2" presStyleCnt="3">
        <dgm:presLayoutVars>
          <dgm:bulletEnabled val="1"/>
        </dgm:presLayoutVars>
      </dgm:prSet>
      <dgm:spPr/>
      <dgm:t>
        <a:bodyPr/>
        <a:lstStyle/>
        <a:p>
          <a:endParaRPr lang="en-US"/>
        </a:p>
      </dgm:t>
    </dgm:pt>
  </dgm:ptLst>
  <dgm:cxnLst>
    <dgm:cxn modelId="{9BB04B98-55DB-466D-A957-9EBD16283069}" srcId="{3E81596D-7DDB-4667-BD32-A6463C73CB27}" destId="{25F71FDD-71C0-46FE-BA99-1363A996313C}" srcOrd="1" destOrd="0" parTransId="{CDCDDBB8-A221-4929-A34B-9F46353C4A84}" sibTransId="{2D8DAA5B-6D11-40A4-BB75-DDAAD287816A}"/>
    <dgm:cxn modelId="{DBF65558-D05E-4D33-A30B-2A59EEAD4D2E}" type="presOf" srcId="{91145747-2A0B-4BF2-A3B2-84ADFF9270B2}" destId="{95FBDF97-865A-4E03-838E-6C61F57E7772}" srcOrd="0" destOrd="0" presId="urn:microsoft.com/office/officeart/2005/8/layout/hProcess9"/>
    <dgm:cxn modelId="{03E92796-C032-4C2F-8D5D-455D1A064B96}" type="presOf" srcId="{25F71FDD-71C0-46FE-BA99-1363A996313C}" destId="{03F8B410-F2B9-45CB-9CE8-F4C6DCD915C2}" srcOrd="0" destOrd="0" presId="urn:microsoft.com/office/officeart/2005/8/layout/hProcess9"/>
    <dgm:cxn modelId="{8121C387-21F3-4231-8827-342C8ED42023}" srcId="{3E81596D-7DDB-4667-BD32-A6463C73CB27}" destId="{953687FF-6772-4CE8-AA4A-79530D5F4D64}" srcOrd="0" destOrd="0" parTransId="{F3691D12-429B-480C-9A60-805B73F42386}" sibTransId="{D690F078-5EAD-4397-8B03-BA9963DD0A5A}"/>
    <dgm:cxn modelId="{C4EE9FDF-2F23-4973-907A-B2B1CF6D867A}" type="presOf" srcId="{953687FF-6772-4CE8-AA4A-79530D5F4D64}" destId="{B650DDC4-0733-4C82-8504-67670B0AC631}" srcOrd="0" destOrd="0" presId="urn:microsoft.com/office/officeart/2005/8/layout/hProcess9"/>
    <dgm:cxn modelId="{AB8086D8-4F2A-4086-9F5F-B4EA88971EE3}" type="presOf" srcId="{3E81596D-7DDB-4667-BD32-A6463C73CB27}" destId="{E84158B6-6020-4046-8662-A5CFEC2572C4}" srcOrd="0" destOrd="0" presId="urn:microsoft.com/office/officeart/2005/8/layout/hProcess9"/>
    <dgm:cxn modelId="{03CE23FE-3E1D-4446-B8B5-D58B3F46CDDE}" srcId="{3E81596D-7DDB-4667-BD32-A6463C73CB27}" destId="{91145747-2A0B-4BF2-A3B2-84ADFF9270B2}" srcOrd="2" destOrd="0" parTransId="{DEA932AA-4019-4488-9FC4-1E23E4BE5D36}" sibTransId="{E66A67C7-DFD4-4D58-B9ED-C28DA39132EC}"/>
    <dgm:cxn modelId="{94CE2C7E-5E76-46F5-95DE-D112B0FCBEC8}" type="presParOf" srcId="{E84158B6-6020-4046-8662-A5CFEC2572C4}" destId="{4FE05FEB-D10B-40F6-88E6-4E755C50B78F}" srcOrd="0" destOrd="0" presId="urn:microsoft.com/office/officeart/2005/8/layout/hProcess9"/>
    <dgm:cxn modelId="{117EA509-4607-4DE1-A2F3-A11991994651}" type="presParOf" srcId="{E84158B6-6020-4046-8662-A5CFEC2572C4}" destId="{21F213B4-3533-4D31-A8A0-39375BC0259B}" srcOrd="1" destOrd="0" presId="urn:microsoft.com/office/officeart/2005/8/layout/hProcess9"/>
    <dgm:cxn modelId="{446F5B4C-F69E-4023-BBDE-93BA4B84EC55}" type="presParOf" srcId="{21F213B4-3533-4D31-A8A0-39375BC0259B}" destId="{B650DDC4-0733-4C82-8504-67670B0AC631}" srcOrd="0" destOrd="0" presId="urn:microsoft.com/office/officeart/2005/8/layout/hProcess9"/>
    <dgm:cxn modelId="{9C10D775-E31C-4DBF-9525-467D9E880D8B}" type="presParOf" srcId="{21F213B4-3533-4D31-A8A0-39375BC0259B}" destId="{2F51F31E-5EA9-46CA-AFB5-C59AD1A1832A}" srcOrd="1" destOrd="0" presId="urn:microsoft.com/office/officeart/2005/8/layout/hProcess9"/>
    <dgm:cxn modelId="{C8A022DA-B966-43B2-A3A4-DA6CA6835BDD}" type="presParOf" srcId="{21F213B4-3533-4D31-A8A0-39375BC0259B}" destId="{03F8B410-F2B9-45CB-9CE8-F4C6DCD915C2}" srcOrd="2" destOrd="0" presId="urn:microsoft.com/office/officeart/2005/8/layout/hProcess9"/>
    <dgm:cxn modelId="{109066B4-F91D-4A87-9121-24FC5ABBA2BE}" type="presParOf" srcId="{21F213B4-3533-4D31-A8A0-39375BC0259B}" destId="{4EE96C46-A82C-4721-8969-207484E36ACA}" srcOrd="3" destOrd="0" presId="urn:microsoft.com/office/officeart/2005/8/layout/hProcess9"/>
    <dgm:cxn modelId="{A569DF7C-D318-4349-BEF3-9F61F41825CB}" type="presParOf" srcId="{21F213B4-3533-4D31-A8A0-39375BC0259B}" destId="{95FBDF97-865A-4E03-838E-6C61F57E7772}"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81596D-7DDB-4667-BD32-A6463C73CB27}" type="doc">
      <dgm:prSet loTypeId="urn:microsoft.com/office/officeart/2005/8/layout/hProcess9" loCatId="process" qsTypeId="urn:microsoft.com/office/officeart/2005/8/quickstyle/3d2" qsCatId="3D" csTypeId="urn:microsoft.com/office/officeart/2005/8/colors/accent1_4" csCatId="accent1" phldr="1"/>
      <dgm:spPr/>
    </dgm:pt>
    <dgm:pt modelId="{953687FF-6772-4CE8-AA4A-79530D5F4D64}">
      <dgm:prSet phldrT="[Text]"/>
      <dgm:spPr/>
      <dgm:t>
        <a:bodyPr/>
        <a:lstStyle/>
        <a:p>
          <a:r>
            <a:rPr lang="en-US" dirty="0" smtClean="0"/>
            <a:t>INF1070:</a:t>
          </a:r>
        </a:p>
        <a:p>
          <a:r>
            <a:rPr lang="en-US" dirty="0" smtClean="0"/>
            <a:t>Digital Presentation</a:t>
          </a:r>
          <a:endParaRPr lang="en-US" dirty="0"/>
        </a:p>
      </dgm:t>
    </dgm:pt>
    <dgm:pt modelId="{F3691D12-429B-480C-9A60-805B73F42386}" type="parTrans" cxnId="{8121C387-21F3-4231-8827-342C8ED42023}">
      <dgm:prSet/>
      <dgm:spPr/>
      <dgm:t>
        <a:bodyPr/>
        <a:lstStyle/>
        <a:p>
          <a:endParaRPr lang="en-US"/>
        </a:p>
      </dgm:t>
    </dgm:pt>
    <dgm:pt modelId="{D690F078-5EAD-4397-8B03-BA9963DD0A5A}" type="sibTrans" cxnId="{8121C387-21F3-4231-8827-342C8ED42023}">
      <dgm:prSet/>
      <dgm:spPr/>
      <dgm:t>
        <a:bodyPr/>
        <a:lstStyle/>
        <a:p>
          <a:endParaRPr lang="en-US"/>
        </a:p>
      </dgm:t>
    </dgm:pt>
    <dgm:pt modelId="{25F71FDD-71C0-46FE-BA99-1363A996313C}">
      <dgm:prSet phldrT="[Text]"/>
      <dgm:spPr/>
      <dgm:t>
        <a:bodyPr/>
        <a:lstStyle/>
        <a:p>
          <a:r>
            <a:rPr lang="en-US" dirty="0" smtClean="0"/>
            <a:t>Microsoft Certification Exam 77-603</a:t>
          </a:r>
          <a:endParaRPr lang="en-US" dirty="0"/>
        </a:p>
      </dgm:t>
    </dgm:pt>
    <dgm:pt modelId="{CDCDDBB8-A221-4929-A34B-9F46353C4A84}" type="parTrans" cxnId="{9BB04B98-55DB-466D-A957-9EBD16283069}">
      <dgm:prSet/>
      <dgm:spPr/>
      <dgm:t>
        <a:bodyPr/>
        <a:lstStyle/>
        <a:p>
          <a:endParaRPr lang="en-US"/>
        </a:p>
      </dgm:t>
    </dgm:pt>
    <dgm:pt modelId="{2D8DAA5B-6D11-40A4-BB75-DDAAD287816A}" type="sibTrans" cxnId="{9BB04B98-55DB-466D-A957-9EBD16283069}">
      <dgm:prSet/>
      <dgm:spPr/>
      <dgm:t>
        <a:bodyPr/>
        <a:lstStyle/>
        <a:p>
          <a:endParaRPr lang="en-US"/>
        </a:p>
      </dgm:t>
    </dgm:pt>
    <dgm:pt modelId="{91145747-2A0B-4BF2-A3B2-84ADFF9270B2}">
      <dgm:prSet phldrT="[Text]"/>
      <dgm:spPr/>
      <dgm:t>
        <a:bodyPr/>
        <a:lstStyle/>
        <a:p>
          <a:r>
            <a:rPr lang="en-US" dirty="0" smtClean="0"/>
            <a:t>Microsoft Certified Application Specialist</a:t>
          </a:r>
          <a:endParaRPr lang="en-US" dirty="0"/>
        </a:p>
      </dgm:t>
    </dgm:pt>
    <dgm:pt modelId="{DEA932AA-4019-4488-9FC4-1E23E4BE5D36}" type="parTrans" cxnId="{03CE23FE-3E1D-4446-B8B5-D58B3F46CDDE}">
      <dgm:prSet/>
      <dgm:spPr/>
      <dgm:t>
        <a:bodyPr/>
        <a:lstStyle/>
        <a:p>
          <a:endParaRPr lang="en-US"/>
        </a:p>
      </dgm:t>
    </dgm:pt>
    <dgm:pt modelId="{E66A67C7-DFD4-4D58-B9ED-C28DA39132EC}" type="sibTrans" cxnId="{03CE23FE-3E1D-4446-B8B5-D58B3F46CDDE}">
      <dgm:prSet/>
      <dgm:spPr/>
      <dgm:t>
        <a:bodyPr/>
        <a:lstStyle/>
        <a:p>
          <a:endParaRPr lang="en-US"/>
        </a:p>
      </dgm:t>
    </dgm:pt>
    <dgm:pt modelId="{E84158B6-6020-4046-8662-A5CFEC2572C4}" type="pres">
      <dgm:prSet presAssocID="{3E81596D-7DDB-4667-BD32-A6463C73CB27}" presName="CompostProcess" presStyleCnt="0">
        <dgm:presLayoutVars>
          <dgm:dir/>
          <dgm:resizeHandles val="exact"/>
        </dgm:presLayoutVars>
      </dgm:prSet>
      <dgm:spPr/>
    </dgm:pt>
    <dgm:pt modelId="{4FE05FEB-D10B-40F6-88E6-4E755C50B78F}" type="pres">
      <dgm:prSet presAssocID="{3E81596D-7DDB-4667-BD32-A6463C73CB27}" presName="arrow" presStyleLbl="bgShp" presStyleIdx="0" presStyleCnt="1" custScaleX="106952" custScaleY="90909" custLinFactNeighborX="980" custLinFactNeighborY="-2604"/>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z="-152400" prstMaterial="matte">
          <a:bevelT w="127000" h="63500"/>
        </a:sp3d>
      </dgm:spPr>
      <dgm:t>
        <a:bodyPr/>
        <a:lstStyle/>
        <a:p>
          <a:endParaRPr lang="en-US"/>
        </a:p>
      </dgm:t>
    </dgm:pt>
    <dgm:pt modelId="{21F213B4-3533-4D31-A8A0-39375BC0259B}" type="pres">
      <dgm:prSet presAssocID="{3E81596D-7DDB-4667-BD32-A6463C73CB27}" presName="linearProcess" presStyleCnt="0"/>
      <dgm:spPr/>
    </dgm:pt>
    <dgm:pt modelId="{B650DDC4-0733-4C82-8504-67670B0AC631}" type="pres">
      <dgm:prSet presAssocID="{953687FF-6772-4CE8-AA4A-79530D5F4D64}" presName="textNode" presStyleLbl="node1" presStyleIdx="0" presStyleCnt="3">
        <dgm:presLayoutVars>
          <dgm:bulletEnabled val="1"/>
        </dgm:presLayoutVars>
      </dgm:prSet>
      <dgm:spPr/>
      <dgm:t>
        <a:bodyPr/>
        <a:lstStyle/>
        <a:p>
          <a:endParaRPr lang="en-US"/>
        </a:p>
      </dgm:t>
    </dgm:pt>
    <dgm:pt modelId="{2F51F31E-5EA9-46CA-AFB5-C59AD1A1832A}" type="pres">
      <dgm:prSet presAssocID="{D690F078-5EAD-4397-8B03-BA9963DD0A5A}" presName="sibTrans" presStyleCnt="0"/>
      <dgm:spPr/>
    </dgm:pt>
    <dgm:pt modelId="{03F8B410-F2B9-45CB-9CE8-F4C6DCD915C2}" type="pres">
      <dgm:prSet presAssocID="{25F71FDD-71C0-46FE-BA99-1363A996313C}" presName="textNode" presStyleLbl="node1" presStyleIdx="1" presStyleCnt="3" custLinFactNeighborY="800">
        <dgm:presLayoutVars>
          <dgm:bulletEnabled val="1"/>
        </dgm:presLayoutVars>
      </dgm:prSet>
      <dgm:spPr/>
      <dgm:t>
        <a:bodyPr/>
        <a:lstStyle/>
        <a:p>
          <a:endParaRPr lang="en-US"/>
        </a:p>
      </dgm:t>
    </dgm:pt>
    <dgm:pt modelId="{4EE96C46-A82C-4721-8969-207484E36ACA}" type="pres">
      <dgm:prSet presAssocID="{2D8DAA5B-6D11-40A4-BB75-DDAAD287816A}" presName="sibTrans" presStyleCnt="0"/>
      <dgm:spPr/>
    </dgm:pt>
    <dgm:pt modelId="{95FBDF97-865A-4E03-838E-6C61F57E7772}" type="pres">
      <dgm:prSet presAssocID="{91145747-2A0B-4BF2-A3B2-84ADFF9270B2}" presName="textNode" presStyleLbl="node1" presStyleIdx="2" presStyleCnt="3">
        <dgm:presLayoutVars>
          <dgm:bulletEnabled val="1"/>
        </dgm:presLayoutVars>
      </dgm:prSet>
      <dgm:spPr/>
      <dgm:t>
        <a:bodyPr/>
        <a:lstStyle/>
        <a:p>
          <a:endParaRPr lang="en-US"/>
        </a:p>
      </dgm:t>
    </dgm:pt>
  </dgm:ptLst>
  <dgm:cxnLst>
    <dgm:cxn modelId="{9BB04B98-55DB-466D-A957-9EBD16283069}" srcId="{3E81596D-7DDB-4667-BD32-A6463C73CB27}" destId="{25F71FDD-71C0-46FE-BA99-1363A996313C}" srcOrd="1" destOrd="0" parTransId="{CDCDDBB8-A221-4929-A34B-9F46353C4A84}" sibTransId="{2D8DAA5B-6D11-40A4-BB75-DDAAD287816A}"/>
    <dgm:cxn modelId="{A753C0B1-FA0A-4909-B3C1-9CC6CF4E3A91}" type="presOf" srcId="{25F71FDD-71C0-46FE-BA99-1363A996313C}" destId="{03F8B410-F2B9-45CB-9CE8-F4C6DCD915C2}" srcOrd="0" destOrd="0" presId="urn:microsoft.com/office/officeart/2005/8/layout/hProcess9"/>
    <dgm:cxn modelId="{7992320F-12DD-430D-BD70-B4766621DED2}" type="presOf" srcId="{953687FF-6772-4CE8-AA4A-79530D5F4D64}" destId="{B650DDC4-0733-4C82-8504-67670B0AC631}" srcOrd="0" destOrd="0" presId="urn:microsoft.com/office/officeart/2005/8/layout/hProcess9"/>
    <dgm:cxn modelId="{73534CFF-794F-4D88-B654-629990A85916}" type="presOf" srcId="{3E81596D-7DDB-4667-BD32-A6463C73CB27}" destId="{E84158B6-6020-4046-8662-A5CFEC2572C4}" srcOrd="0" destOrd="0" presId="urn:microsoft.com/office/officeart/2005/8/layout/hProcess9"/>
    <dgm:cxn modelId="{8121C387-21F3-4231-8827-342C8ED42023}" srcId="{3E81596D-7DDB-4667-BD32-A6463C73CB27}" destId="{953687FF-6772-4CE8-AA4A-79530D5F4D64}" srcOrd="0" destOrd="0" parTransId="{F3691D12-429B-480C-9A60-805B73F42386}" sibTransId="{D690F078-5EAD-4397-8B03-BA9963DD0A5A}"/>
    <dgm:cxn modelId="{03CE23FE-3E1D-4446-B8B5-D58B3F46CDDE}" srcId="{3E81596D-7DDB-4667-BD32-A6463C73CB27}" destId="{91145747-2A0B-4BF2-A3B2-84ADFF9270B2}" srcOrd="2" destOrd="0" parTransId="{DEA932AA-4019-4488-9FC4-1E23E4BE5D36}" sibTransId="{E66A67C7-DFD4-4D58-B9ED-C28DA39132EC}"/>
    <dgm:cxn modelId="{B55BCEE2-F941-40F3-B2AB-92303A57AD0F}" type="presOf" srcId="{91145747-2A0B-4BF2-A3B2-84ADFF9270B2}" destId="{95FBDF97-865A-4E03-838E-6C61F57E7772}" srcOrd="0" destOrd="0" presId="urn:microsoft.com/office/officeart/2005/8/layout/hProcess9"/>
    <dgm:cxn modelId="{7392DD7B-E9EE-43C4-8F5F-B350B58347FE}" type="presParOf" srcId="{E84158B6-6020-4046-8662-A5CFEC2572C4}" destId="{4FE05FEB-D10B-40F6-88E6-4E755C50B78F}" srcOrd="0" destOrd="0" presId="urn:microsoft.com/office/officeart/2005/8/layout/hProcess9"/>
    <dgm:cxn modelId="{2A963D0F-4BEA-4D7A-8095-E080A614BC25}" type="presParOf" srcId="{E84158B6-6020-4046-8662-A5CFEC2572C4}" destId="{21F213B4-3533-4D31-A8A0-39375BC0259B}" srcOrd="1" destOrd="0" presId="urn:microsoft.com/office/officeart/2005/8/layout/hProcess9"/>
    <dgm:cxn modelId="{086A611F-D66D-45C8-A266-551008E59268}" type="presParOf" srcId="{21F213B4-3533-4D31-A8A0-39375BC0259B}" destId="{B650DDC4-0733-4C82-8504-67670B0AC631}" srcOrd="0" destOrd="0" presId="urn:microsoft.com/office/officeart/2005/8/layout/hProcess9"/>
    <dgm:cxn modelId="{836AC89B-7F06-403F-A6B2-6B63A82210C4}" type="presParOf" srcId="{21F213B4-3533-4D31-A8A0-39375BC0259B}" destId="{2F51F31E-5EA9-46CA-AFB5-C59AD1A1832A}" srcOrd="1" destOrd="0" presId="urn:microsoft.com/office/officeart/2005/8/layout/hProcess9"/>
    <dgm:cxn modelId="{E208DD92-E9B1-488D-B490-AE25FCADB04A}" type="presParOf" srcId="{21F213B4-3533-4D31-A8A0-39375BC0259B}" destId="{03F8B410-F2B9-45CB-9CE8-F4C6DCD915C2}" srcOrd="2" destOrd="0" presId="urn:microsoft.com/office/officeart/2005/8/layout/hProcess9"/>
    <dgm:cxn modelId="{69DCC163-567D-4B5B-91E2-222CD6F5B39C}" type="presParOf" srcId="{21F213B4-3533-4D31-A8A0-39375BC0259B}" destId="{4EE96C46-A82C-4721-8969-207484E36ACA}" srcOrd="3" destOrd="0" presId="urn:microsoft.com/office/officeart/2005/8/layout/hProcess9"/>
    <dgm:cxn modelId="{501E7C90-266D-4207-B0AA-E4E3B755326D}" type="presParOf" srcId="{21F213B4-3533-4D31-A8A0-39375BC0259B}" destId="{95FBDF97-865A-4E03-838E-6C61F57E7772}" srcOrd="4" destOrd="0" presId="urn:microsoft.com/office/officeart/2005/8/layout/hProcess9"/>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E05FEB-D10B-40F6-88E6-4E755C50B78F}">
      <dsp:nvSpPr>
        <dsp:cNvPr id="0" name=""/>
        <dsp:cNvSpPr/>
      </dsp:nvSpPr>
      <dsp:spPr>
        <a:xfrm>
          <a:off x="468629" y="0"/>
          <a:ext cx="5311140" cy="3436379"/>
        </a:xfrm>
        <a:prstGeom prst="rightArrow">
          <a:avLst/>
        </a:prstGeom>
        <a:gradFill rotWithShape="0">
          <a:gsLst>
            <a:gs pos="0">
              <a:schemeClr val="accent1">
                <a:tint val="40000"/>
                <a:hueOff val="0"/>
                <a:satOff val="0"/>
                <a:lumOff val="0"/>
                <a:alphaOff val="0"/>
                <a:tint val="98000"/>
                <a:shade val="25000"/>
                <a:satMod val="250000"/>
              </a:schemeClr>
            </a:gs>
            <a:gs pos="68000">
              <a:schemeClr val="accent1">
                <a:tint val="40000"/>
                <a:hueOff val="0"/>
                <a:satOff val="0"/>
                <a:lumOff val="0"/>
                <a:alphaOff val="0"/>
                <a:tint val="86000"/>
                <a:satMod val="115000"/>
              </a:schemeClr>
            </a:gs>
            <a:gs pos="100000">
              <a:schemeClr val="accent1">
                <a:tint val="40000"/>
                <a:hueOff val="0"/>
                <a:satOff val="0"/>
                <a:lumOff val="0"/>
                <a:alphaOff val="0"/>
                <a:tint val="50000"/>
                <a:satMod val="150000"/>
              </a:schemeClr>
            </a:gs>
          </a:gsLst>
          <a:path path="circle">
            <a:fillToRect l="50000" t="130000" r="50000" b="-30000"/>
          </a:path>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B650DDC4-0733-4C82-8504-67670B0AC631}">
      <dsp:nvSpPr>
        <dsp:cNvPr id="0" name=""/>
        <dsp:cNvSpPr/>
      </dsp:nvSpPr>
      <dsp:spPr>
        <a:xfrm>
          <a:off x="188242" y="1064301"/>
          <a:ext cx="1874520" cy="1374551"/>
        </a:xfrm>
        <a:prstGeom prst="round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effectLst>
                <a:glow rad="63500">
                  <a:schemeClr val="accent1">
                    <a:satMod val="175000"/>
                    <a:alpha val="40000"/>
                  </a:schemeClr>
                </a:glow>
              </a:effectLst>
            </a:rPr>
            <a:t>INF1070: Digital Presentation</a:t>
          </a:r>
          <a:endParaRPr lang="en-US" sz="2000" kern="1200" dirty="0">
            <a:effectLst>
              <a:glow rad="63500">
                <a:schemeClr val="accent1">
                  <a:satMod val="175000"/>
                  <a:alpha val="40000"/>
                </a:schemeClr>
              </a:glow>
            </a:effectLst>
          </a:endParaRPr>
        </a:p>
      </dsp:txBody>
      <dsp:txXfrm>
        <a:off x="188242" y="1064301"/>
        <a:ext cx="1874520" cy="1374551"/>
      </dsp:txXfrm>
    </dsp:sp>
    <dsp:sp modelId="{03F8B410-F2B9-45CB-9CE8-F4C6DCD915C2}">
      <dsp:nvSpPr>
        <dsp:cNvPr id="0" name=""/>
        <dsp:cNvSpPr/>
      </dsp:nvSpPr>
      <dsp:spPr>
        <a:xfrm>
          <a:off x="2186939" y="1055380"/>
          <a:ext cx="1874520" cy="1374551"/>
        </a:xfrm>
        <a:prstGeom prst="round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effectLst>
                <a:glow rad="63500">
                  <a:schemeClr val="accent1">
                    <a:satMod val="175000"/>
                    <a:alpha val="40000"/>
                  </a:schemeClr>
                </a:glow>
              </a:effectLst>
            </a:rPr>
            <a:t>Microsoft Certification Exam 77-603</a:t>
          </a:r>
          <a:endParaRPr lang="en-US" sz="2000" kern="1200" dirty="0">
            <a:effectLst>
              <a:glow rad="63500">
                <a:schemeClr val="accent1">
                  <a:satMod val="175000"/>
                  <a:alpha val="40000"/>
                </a:schemeClr>
              </a:glow>
            </a:effectLst>
          </a:endParaRPr>
        </a:p>
      </dsp:txBody>
      <dsp:txXfrm>
        <a:off x="2186939" y="1055380"/>
        <a:ext cx="1874520" cy="1374551"/>
      </dsp:txXfrm>
    </dsp:sp>
    <dsp:sp modelId="{95FBDF97-865A-4E03-838E-6C61F57E7772}">
      <dsp:nvSpPr>
        <dsp:cNvPr id="0" name=""/>
        <dsp:cNvSpPr/>
      </dsp:nvSpPr>
      <dsp:spPr>
        <a:xfrm>
          <a:off x="4162142" y="1030913"/>
          <a:ext cx="1874520" cy="1374551"/>
        </a:xfrm>
        <a:prstGeom prst="roundRect">
          <a:avLst/>
        </a:prstGeom>
        <a:gradFill rotWithShape="0">
          <a:gsLst>
            <a:gs pos="0">
              <a:schemeClr val="accent1">
                <a:hueOff val="0"/>
                <a:satOff val="0"/>
                <a:lumOff val="0"/>
                <a:alphaOff val="0"/>
                <a:tint val="98000"/>
                <a:shade val="25000"/>
                <a:satMod val="250000"/>
              </a:schemeClr>
            </a:gs>
            <a:gs pos="68000">
              <a:schemeClr val="accent1">
                <a:hueOff val="0"/>
                <a:satOff val="0"/>
                <a:lumOff val="0"/>
                <a:alphaOff val="0"/>
                <a:tint val="86000"/>
                <a:satMod val="115000"/>
              </a:schemeClr>
            </a:gs>
            <a:gs pos="100000">
              <a:schemeClr val="accent1">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hueOff val="0"/>
              <a:satOff val="0"/>
              <a:lumOff val="0"/>
              <a:alphaOff val="0"/>
              <a:shade val="9000"/>
              <a:satMod val="105000"/>
              <a:alpha val="48000"/>
            </a:scheme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effectLst>
                <a:glow rad="63500">
                  <a:schemeClr val="accent1">
                    <a:satMod val="175000"/>
                    <a:alpha val="40000"/>
                  </a:schemeClr>
                </a:glow>
              </a:effectLst>
            </a:rPr>
            <a:t>Microsoft Certified Application Specialist</a:t>
          </a:r>
          <a:endParaRPr lang="en-US" sz="2000" kern="1200" dirty="0">
            <a:effectLst>
              <a:glow rad="63500">
                <a:schemeClr val="accent1">
                  <a:satMod val="175000"/>
                  <a:alpha val="40000"/>
                </a:schemeClr>
              </a:glow>
            </a:effectLst>
          </a:endParaRPr>
        </a:p>
      </dsp:txBody>
      <dsp:txXfrm>
        <a:off x="4162142" y="1030913"/>
        <a:ext cx="1874520" cy="1374551"/>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FE05FEB-D10B-40F6-88E6-4E755C50B78F}">
      <dsp:nvSpPr>
        <dsp:cNvPr id="0" name=""/>
        <dsp:cNvSpPr/>
      </dsp:nvSpPr>
      <dsp:spPr>
        <a:xfrm>
          <a:off x="184425" y="40574"/>
          <a:ext cx="3117276" cy="1899844"/>
        </a:xfrm>
        <a:prstGeom prst="rightArrow">
          <a:avLst/>
        </a:prstGeom>
        <a:gradFill rotWithShape="0">
          <a:gsLst>
            <a:gs pos="0">
              <a:schemeClr val="accent1">
                <a:tint val="55000"/>
                <a:hueOff val="0"/>
                <a:satOff val="0"/>
                <a:lumOff val="0"/>
                <a:alphaOff val="0"/>
                <a:tint val="98000"/>
                <a:shade val="25000"/>
                <a:satMod val="250000"/>
              </a:schemeClr>
            </a:gs>
            <a:gs pos="68000">
              <a:schemeClr val="accent1">
                <a:tint val="55000"/>
                <a:hueOff val="0"/>
                <a:satOff val="0"/>
                <a:lumOff val="0"/>
                <a:alphaOff val="0"/>
                <a:tint val="86000"/>
                <a:satMod val="115000"/>
              </a:schemeClr>
            </a:gs>
            <a:gs pos="100000">
              <a:schemeClr val="accent1">
                <a:tint val="55000"/>
                <a:hueOff val="0"/>
                <a:satOff val="0"/>
                <a:lumOff val="0"/>
                <a:alphaOff val="0"/>
                <a:tint val="50000"/>
                <a:satMod val="150000"/>
              </a:schemeClr>
            </a:gs>
          </a:gsLst>
          <a:path path="circle">
            <a:fillToRect l="50000" t="130000" r="50000" b="-30000"/>
          </a:path>
        </a:gra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z="-152400" prstMaterial="matte">
          <a:bevelT w="127000" h="63500"/>
        </a:sp3d>
      </dsp:spPr>
      <dsp:style>
        <a:lnRef idx="0">
          <a:scrgbClr r="0" g="0" b="0"/>
        </a:lnRef>
        <a:fillRef idx="3">
          <a:scrgbClr r="0" g="0" b="0"/>
        </a:fillRef>
        <a:effectRef idx="0">
          <a:scrgbClr r="0" g="0" b="0"/>
        </a:effectRef>
        <a:fontRef idx="minor"/>
      </dsp:style>
    </dsp:sp>
    <dsp:sp modelId="{B650DDC4-0733-4C82-8504-67670B0AC631}">
      <dsp:nvSpPr>
        <dsp:cNvPr id="0" name=""/>
        <dsp:cNvSpPr/>
      </dsp:nvSpPr>
      <dsp:spPr>
        <a:xfrm>
          <a:off x="116197" y="626949"/>
          <a:ext cx="1028700" cy="835932"/>
        </a:xfrm>
        <a:prstGeom prst="roundRect">
          <a:avLst/>
        </a:prstGeom>
        <a:gradFill rotWithShape="0">
          <a:gsLst>
            <a:gs pos="0">
              <a:schemeClr val="accent1">
                <a:shade val="50000"/>
                <a:hueOff val="0"/>
                <a:satOff val="0"/>
                <a:lumOff val="0"/>
                <a:alphaOff val="0"/>
                <a:tint val="98000"/>
                <a:shade val="25000"/>
                <a:satMod val="250000"/>
              </a:schemeClr>
            </a:gs>
            <a:gs pos="68000">
              <a:schemeClr val="accent1">
                <a:shade val="50000"/>
                <a:hueOff val="0"/>
                <a:satOff val="0"/>
                <a:lumOff val="0"/>
                <a:alphaOff val="0"/>
                <a:tint val="86000"/>
                <a:satMod val="115000"/>
              </a:schemeClr>
            </a:gs>
            <a:gs pos="100000">
              <a:schemeClr val="accent1">
                <a:shade val="50000"/>
                <a:hueOff val="0"/>
                <a:satOff val="0"/>
                <a:lumOff val="0"/>
                <a:alphaOff val="0"/>
                <a:tint val="50000"/>
                <a:satMod val="150000"/>
              </a:schemeClr>
            </a:gs>
          </a:gsLst>
          <a:path path="circle">
            <a:fillToRect l="50000" t="130000" r="50000" b="-30000"/>
          </a:path>
        </a:gradFill>
        <a:ln>
          <a:noFill/>
        </a:ln>
        <a:effectLst>
          <a:outerShdw blurRad="57150" dist="38100" dir="5400000" algn="ctr" rotWithShape="0">
            <a:schemeClr val="accent1">
              <a:shade val="50000"/>
              <a:hueOff val="0"/>
              <a:satOff val="0"/>
              <a:lumOff val="0"/>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INF1070:</a:t>
          </a:r>
        </a:p>
        <a:p>
          <a:pPr lvl="0" algn="ctr" defTabSz="533400">
            <a:lnSpc>
              <a:spcPct val="90000"/>
            </a:lnSpc>
            <a:spcBef>
              <a:spcPct val="0"/>
            </a:spcBef>
            <a:spcAft>
              <a:spcPct val="35000"/>
            </a:spcAft>
          </a:pPr>
          <a:r>
            <a:rPr lang="en-US" sz="1200" kern="1200" dirty="0" smtClean="0"/>
            <a:t>Digital Presentation</a:t>
          </a:r>
          <a:endParaRPr lang="en-US" sz="1200" kern="1200" dirty="0"/>
        </a:p>
      </dsp:txBody>
      <dsp:txXfrm>
        <a:off x="116197" y="626949"/>
        <a:ext cx="1028700" cy="835932"/>
      </dsp:txXfrm>
    </dsp:sp>
    <dsp:sp modelId="{03F8B410-F2B9-45CB-9CE8-F4C6DCD915C2}">
      <dsp:nvSpPr>
        <dsp:cNvPr id="0" name=""/>
        <dsp:cNvSpPr/>
      </dsp:nvSpPr>
      <dsp:spPr>
        <a:xfrm>
          <a:off x="1200149" y="633636"/>
          <a:ext cx="1028700" cy="835932"/>
        </a:xfrm>
        <a:prstGeom prst="roundRect">
          <a:avLst/>
        </a:prstGeom>
        <a:gradFill rotWithShape="0">
          <a:gsLst>
            <a:gs pos="0">
              <a:schemeClr val="accent1">
                <a:shade val="50000"/>
                <a:hueOff val="520350"/>
                <a:satOff val="-30057"/>
                <a:lumOff val="33026"/>
                <a:alphaOff val="0"/>
                <a:tint val="98000"/>
                <a:shade val="25000"/>
                <a:satMod val="250000"/>
              </a:schemeClr>
            </a:gs>
            <a:gs pos="68000">
              <a:schemeClr val="accent1">
                <a:shade val="50000"/>
                <a:hueOff val="520350"/>
                <a:satOff val="-30057"/>
                <a:lumOff val="33026"/>
                <a:alphaOff val="0"/>
                <a:tint val="86000"/>
                <a:satMod val="115000"/>
              </a:schemeClr>
            </a:gs>
            <a:gs pos="100000">
              <a:schemeClr val="accent1">
                <a:shade val="50000"/>
                <a:hueOff val="520350"/>
                <a:satOff val="-30057"/>
                <a:lumOff val="33026"/>
                <a:alphaOff val="0"/>
                <a:tint val="50000"/>
                <a:satMod val="150000"/>
              </a:schemeClr>
            </a:gs>
          </a:gsLst>
          <a:path path="circle">
            <a:fillToRect l="50000" t="130000" r="50000" b="-30000"/>
          </a:path>
        </a:gradFill>
        <a:ln>
          <a:noFill/>
        </a:ln>
        <a:effectLst>
          <a:outerShdw blurRad="57150" dist="38100" dir="5400000" algn="ctr" rotWithShape="0">
            <a:schemeClr val="accent1">
              <a:shade val="50000"/>
              <a:hueOff val="520350"/>
              <a:satOff val="-30057"/>
              <a:lumOff val="33026"/>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Microsoft Certification Exam 77-603</a:t>
          </a:r>
          <a:endParaRPr lang="en-US" sz="1200" kern="1200" dirty="0"/>
        </a:p>
      </dsp:txBody>
      <dsp:txXfrm>
        <a:off x="1200149" y="633636"/>
        <a:ext cx="1028700" cy="835932"/>
      </dsp:txXfrm>
    </dsp:sp>
    <dsp:sp modelId="{95FBDF97-865A-4E03-838E-6C61F57E7772}">
      <dsp:nvSpPr>
        <dsp:cNvPr id="0" name=""/>
        <dsp:cNvSpPr/>
      </dsp:nvSpPr>
      <dsp:spPr>
        <a:xfrm>
          <a:off x="2284102" y="626949"/>
          <a:ext cx="1028700" cy="835932"/>
        </a:xfrm>
        <a:prstGeom prst="roundRect">
          <a:avLst/>
        </a:prstGeom>
        <a:gradFill rotWithShape="0">
          <a:gsLst>
            <a:gs pos="0">
              <a:schemeClr val="accent1">
                <a:shade val="50000"/>
                <a:hueOff val="520350"/>
                <a:satOff val="-30057"/>
                <a:lumOff val="33026"/>
                <a:alphaOff val="0"/>
                <a:tint val="98000"/>
                <a:shade val="25000"/>
                <a:satMod val="250000"/>
              </a:schemeClr>
            </a:gs>
            <a:gs pos="68000">
              <a:schemeClr val="accent1">
                <a:shade val="50000"/>
                <a:hueOff val="520350"/>
                <a:satOff val="-30057"/>
                <a:lumOff val="33026"/>
                <a:alphaOff val="0"/>
                <a:tint val="86000"/>
                <a:satMod val="115000"/>
              </a:schemeClr>
            </a:gs>
            <a:gs pos="100000">
              <a:schemeClr val="accent1">
                <a:shade val="50000"/>
                <a:hueOff val="520350"/>
                <a:satOff val="-30057"/>
                <a:lumOff val="33026"/>
                <a:alphaOff val="0"/>
                <a:tint val="50000"/>
                <a:satMod val="150000"/>
              </a:schemeClr>
            </a:gs>
          </a:gsLst>
          <a:path path="circle">
            <a:fillToRect l="50000" t="130000" r="50000" b="-30000"/>
          </a:path>
        </a:gradFill>
        <a:ln>
          <a:noFill/>
        </a:ln>
        <a:effectLst>
          <a:outerShdw blurRad="57150" dist="38100" dir="5400000" algn="ctr" rotWithShape="0">
            <a:schemeClr val="accent1">
              <a:shade val="50000"/>
              <a:hueOff val="520350"/>
              <a:satOff val="-30057"/>
              <a:lumOff val="33026"/>
              <a:alphaOff val="0"/>
              <a:shade val="9000"/>
              <a:satMod val="105000"/>
              <a:alpha val="48000"/>
            </a:scheme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smtClean="0"/>
            <a:t>Microsoft Certified Application Specialist</a:t>
          </a:r>
          <a:endParaRPr lang="en-US" sz="1200" kern="1200" dirty="0"/>
        </a:p>
      </dsp:txBody>
      <dsp:txXfrm>
        <a:off x="2284102" y="626949"/>
        <a:ext cx="1028700" cy="83593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285B99-1A3E-4946-B038-58F0988281A4}" type="datetimeFigureOut">
              <a:rPr lang="en-US" smtClean="0"/>
              <a:pPr/>
              <a:t>1/8/2010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417D2-F7C2-4CCB-99CB-67B2AFC676C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BAEB6A-20D3-4A9A-8BC4-E54097595D4E}"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
        <p:nvSpPr>
          <p:cNvPr id="4" name="Slide Number Placeholder 3"/>
          <p:cNvSpPr>
            <a:spLocks noGrp="1"/>
          </p:cNvSpPr>
          <p:nvPr>
            <p:ph type="sldNum" sz="quarter" idx="10"/>
          </p:nvPr>
        </p:nvSpPr>
        <p:spPr/>
        <p:txBody>
          <a:bodyPr/>
          <a:lstStyle/>
          <a:p>
            <a:fld id="{74F417D2-F7C2-4CCB-99CB-67B2AFC676C5}"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solidFill>
                <a:srgbClr val="FFFF00"/>
              </a:solidFill>
            </a:endParaRPr>
          </a:p>
        </p:txBody>
      </p:sp>
      <p:sp>
        <p:nvSpPr>
          <p:cNvPr id="4" name="Slide Number Placeholder 3"/>
          <p:cNvSpPr>
            <a:spLocks noGrp="1"/>
          </p:cNvSpPr>
          <p:nvPr>
            <p:ph type="sldNum" sz="quarter" idx="10"/>
          </p:nvPr>
        </p:nvSpPr>
        <p:spPr/>
        <p:txBody>
          <a:bodyPr/>
          <a:lstStyle/>
          <a:p>
            <a:fld id="{74F417D2-F7C2-4CCB-99CB-67B2AFC676C5}"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36</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9BAEB6A-20D3-4A9A-8BC4-E54097595D4E}" type="slidenum">
              <a:rPr lang="en-US" smtClean="0"/>
              <a:pPr/>
              <a:t>37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4F417D2-F7C2-4CCB-99CB-67B2AFC676C5}"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baseline="0">
                <a:ln>
                  <a:noFill/>
                </a:ln>
                <a:solidFill>
                  <a:schemeClr val="accent3">
                    <a:tint val="90000"/>
                    <a:satMod val="120000"/>
                  </a:schemeClr>
                </a:solidFill>
                <a:effectLst>
                  <a:outerShdw blurRad="38100" dist="25400" dir="5400000" algn="tl" rotWithShape="0">
                    <a:srgbClr val="000000">
                      <a:alpha val="43000"/>
                    </a:srgbClr>
                  </a:outerShdw>
                </a:effectLst>
                <a:latin typeface="Arial" pitchFamily="34" charset="0"/>
                <a:ea typeface="+mj-ea"/>
                <a:cs typeface="+mj-cs"/>
              </a:defRPr>
            </a:lvl1pPr>
          </a:lstStyle>
          <a:p>
            <a:r>
              <a:rPr kumimoji="0" lang="en-US" smtClean="0"/>
              <a:t>Click to edit Master title style</a:t>
            </a:r>
            <a:endParaRPr kumimoji="0" lang="en-US" dirty="0"/>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baseline="0">
                <a:solidFill>
                  <a:schemeClr val="tx1"/>
                </a:solidFill>
                <a:latin typeface="Arial"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30" name="Date Placeholder 29"/>
          <p:cNvSpPr>
            <a:spLocks noGrp="1"/>
          </p:cNvSpPr>
          <p:nvPr>
            <p:ph type="dt" sz="half" idx="10"/>
          </p:nvPr>
        </p:nvSpPr>
        <p:spPr/>
        <p:txBody>
          <a:bodyPr/>
          <a:lstStyle/>
          <a:p>
            <a:fld id="{E3A8D71F-4507-4151-8B74-FFB430A44F9D}" type="datetimeFigureOut">
              <a:rPr lang="en-US" smtClean="0"/>
              <a:pPr/>
              <a:t>1/8/2010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6751795-6F26-49AF-ADA9-EEE1D926C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A8D71F-4507-4151-8B74-FFB430A44F9D}"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3A8D71F-4507-4151-8B74-FFB430A44F9D}"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Arial" pitchFamily="34" charset="0"/>
              </a:defRPr>
            </a:lvl1pPr>
          </a:lstStyle>
          <a:p>
            <a:r>
              <a:rPr kumimoji="0" lang="en-US" smtClean="0"/>
              <a:t>Click to edit Master title style</a:t>
            </a:r>
            <a:endParaRPr kumimoji="0"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baseline="0">
                <a:latin typeface="Arial" pitchFamily="34"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4" name="Date Placeholder 3"/>
          <p:cNvSpPr>
            <a:spLocks noGrp="1"/>
          </p:cNvSpPr>
          <p:nvPr>
            <p:ph type="dt" sz="half" idx="10"/>
          </p:nvPr>
        </p:nvSpPr>
        <p:spPr/>
        <p:txBody>
          <a:bodyPr/>
          <a:lstStyle/>
          <a:p>
            <a:fld id="{E3A8D71F-4507-4151-8B74-FFB430A44F9D}"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3A8D71F-4507-4151-8B74-FFB430A44F9D}" type="datetimeFigureOut">
              <a:rPr lang="en-US" smtClean="0"/>
              <a:pPr/>
              <a:t>1/8/2010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751795-6F26-49AF-ADA9-EEE1D926C96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A8D71F-4507-4151-8B74-FFB430A44F9D}"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3A8D71F-4507-4151-8B74-FFB430A44F9D}" type="datetimeFigureOut">
              <a:rPr lang="en-US" smtClean="0"/>
              <a:pPr/>
              <a:t>1/8/2010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3A8D71F-4507-4151-8B74-FFB430A44F9D}" type="datetimeFigureOut">
              <a:rPr lang="en-US" smtClean="0"/>
              <a:pPr/>
              <a:t>1/8/2010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A8D71F-4507-4151-8B74-FFB430A44F9D}" type="datetimeFigureOut">
              <a:rPr lang="en-US" smtClean="0"/>
              <a:pPr/>
              <a:t>1/8/2010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3A8D71F-4507-4151-8B74-FFB430A44F9D}"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751795-6F26-49AF-ADA9-EEE1D926C96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3A8D71F-4507-4151-8B74-FFB430A44F9D}" type="datetimeFigureOut">
              <a:rPr lang="en-US" smtClean="0"/>
              <a:pPr/>
              <a:t>1/8/2010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6751795-6F26-49AF-ADA9-EEE1D926C964}"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dirty="0"/>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dirty="0"/>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3A8D71F-4507-4151-8B74-FFB430A44F9D}" type="datetimeFigureOut">
              <a:rPr lang="en-US" smtClean="0"/>
              <a:pPr/>
              <a:t>1/8/2010</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6751795-6F26-49AF-ADA9-EEE1D926C964}"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Arial" pitchFamily="34" charset="0"/>
          <a:ea typeface="+mj-ea"/>
          <a:cs typeface="Arial" pitchFamily="34" charset="0"/>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Arial" pitchFamily="34" charset="0"/>
          <a:ea typeface="+mn-ea"/>
          <a:cs typeface="Arial" pitchFamily="34" charset="0"/>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Arial" pitchFamily="34" charset="0"/>
          <a:ea typeface="+mn-ea"/>
          <a:cs typeface="Arial" pitchFamily="34" charset="0"/>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Arial" pitchFamily="34" charset="0"/>
          <a:ea typeface="+mn-ea"/>
          <a:cs typeface="Arial" pitchFamily="34" charset="0"/>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Arial" pitchFamily="34" charset="0"/>
          <a:ea typeface="+mn-ea"/>
          <a:cs typeface="Arial" pitchFamily="34" charset="0"/>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Arial" pitchFamily="34" charset="0"/>
          <a:ea typeface="+mn-ea"/>
          <a:cs typeface="Arial" pitchFamily="34" charset="0"/>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1828800"/>
            <a:ext cx="8229600" cy="838200"/>
          </a:xfrm>
        </p:spPr>
        <p:txBody>
          <a:bodyPr/>
          <a:lstStyle/>
          <a:p>
            <a:pPr algn="ctr"/>
            <a:r>
              <a:rPr lang="en-US" dirty="0" smtClean="0"/>
              <a:t>Training Room 3: Working with Visual Content</a:t>
            </a:r>
            <a:endParaRPr lang="en-US" dirty="0"/>
          </a:p>
        </p:txBody>
      </p:sp>
      <p:sp>
        <p:nvSpPr>
          <p:cNvPr id="4" name="Title 1"/>
          <p:cNvSpPr txBox="1">
            <a:spLocks/>
          </p:cNvSpPr>
          <p:nvPr/>
        </p:nvSpPr>
        <p:spPr>
          <a:xfrm>
            <a:off x="457200" y="9144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INF1070: Digital Presentation</a:t>
            </a:r>
            <a:endParaRPr kumimoji="0" lang="en-US" sz="4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5" name="Picture 4" descr="shutterstock_13803856.jpg"/>
          <p:cNvPicPr>
            <a:picLocks noChangeAspect="1"/>
          </p:cNvPicPr>
          <p:nvPr/>
        </p:nvPicPr>
        <p:blipFill>
          <a:blip r:embed="rId3" cstate="print"/>
          <a:stretch>
            <a:fillRect/>
          </a:stretch>
        </p:blipFill>
        <p:spPr>
          <a:xfrm>
            <a:off x="1944414" y="2667000"/>
            <a:ext cx="5255172" cy="3657600"/>
          </a:xfrm>
          <a:prstGeom prst="rect">
            <a:avLst/>
          </a:prstGeom>
        </p:spPr>
      </p:pic>
      <p:sp>
        <p:nvSpPr>
          <p:cNvPr id="7" name="TextBox 6"/>
          <p:cNvSpPr txBox="1"/>
          <p:nvPr/>
        </p:nvSpPr>
        <p:spPr>
          <a:xfrm>
            <a:off x="1828800" y="6324600"/>
            <a:ext cx="1905000" cy="215444"/>
          </a:xfrm>
          <a:prstGeom prst="rect">
            <a:avLst/>
          </a:prstGeom>
          <a:noFill/>
        </p:spPr>
        <p:txBody>
          <a:bodyPr wrap="square"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Zsolt</a:t>
            </a:r>
            <a:r>
              <a:rPr lang="en-US" sz="800" dirty="0" smtClean="0">
                <a:latin typeface="Arial" pitchFamily="34" charset="0"/>
                <a:cs typeface="Arial" pitchFamily="34" charset="0"/>
              </a:rPr>
              <a:t> </a:t>
            </a:r>
            <a:r>
              <a:rPr lang="en-US" sz="800" dirty="0" err="1" smtClean="0">
                <a:latin typeface="Arial" pitchFamily="34" charset="0"/>
                <a:cs typeface="Arial" pitchFamily="34" charset="0"/>
              </a:rPr>
              <a:t>Nyulaszi</a:t>
            </a:r>
            <a:r>
              <a:rPr lang="en-US" sz="800" dirty="0" smtClean="0">
                <a:latin typeface="Arial" pitchFamily="34" charset="0"/>
                <a:cs typeface="Arial" pitchFamily="34" charset="0"/>
              </a:rPr>
              <a:t>/</a:t>
            </a:r>
            <a:r>
              <a:rPr lang="en-US" sz="800" dirty="0" err="1" smtClean="0">
                <a:latin typeface="Arial" pitchFamily="34" charset="0"/>
                <a:cs typeface="Arial" pitchFamily="34" charset="0"/>
              </a:rPr>
              <a:t>shutterstock</a:t>
            </a:r>
            <a:endParaRPr lang="en-US" sz="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04800" y="1371600"/>
            <a:ext cx="8686800" cy="646331"/>
          </a:xfrm>
          <a:prstGeom prst="rect">
            <a:avLst/>
          </a:prstGeom>
          <a:noFill/>
        </p:spPr>
        <p:txBody>
          <a:bodyPr wrap="square" rtlCol="0">
            <a:spAutoFit/>
          </a:bodyPr>
          <a:lstStyle/>
          <a:p>
            <a:r>
              <a:rPr lang="en-US" dirty="0" smtClean="0"/>
              <a:t>Once you have clicked on </a:t>
            </a:r>
            <a:r>
              <a:rPr lang="en-US" dirty="0" err="1" smtClean="0"/>
              <a:t>SmartArt</a:t>
            </a:r>
            <a:r>
              <a:rPr lang="en-US" dirty="0" smtClean="0"/>
              <a:t>, you will need to choose which type of diagram you wish to include. Then follow the prompts to create your very own </a:t>
            </a:r>
            <a:r>
              <a:rPr lang="en-US" dirty="0" err="1" smtClean="0"/>
              <a:t>SmartArt</a:t>
            </a:r>
            <a:r>
              <a:rPr lang="en-US" dirty="0" smtClean="0"/>
              <a:t>.</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Create </a:t>
            </a:r>
            <a:r>
              <a:rPr lang="en-US" sz="2800" dirty="0" err="1" smtClean="0">
                <a:latin typeface="+mj-lt"/>
              </a:rPr>
              <a:t>SmartArt</a:t>
            </a:r>
            <a:r>
              <a:rPr lang="en-US" sz="2800" dirty="0" smtClean="0">
                <a:latin typeface="+mj-lt"/>
              </a:rPr>
              <a:t> Diagrams</a:t>
            </a:r>
            <a:endParaRPr lang="en-US" sz="2800" dirty="0">
              <a:latin typeface="+mj-lt"/>
            </a:endParaRPr>
          </a:p>
        </p:txBody>
      </p:sp>
      <p:pic>
        <p:nvPicPr>
          <p:cNvPr id="9" name="Picture 8" descr="smartart.png"/>
          <p:cNvPicPr>
            <a:picLocks noChangeAspect="1"/>
          </p:cNvPicPr>
          <p:nvPr/>
        </p:nvPicPr>
        <p:blipFill>
          <a:blip r:embed="rId3" cstate="print"/>
          <a:stretch>
            <a:fillRect/>
          </a:stretch>
        </p:blipFill>
        <p:spPr>
          <a:xfrm>
            <a:off x="685800" y="2286000"/>
            <a:ext cx="7772400" cy="415477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914400"/>
          </a:xfrm>
        </p:spPr>
        <p:txBody>
          <a:bodyPr>
            <a:normAutofit/>
          </a:bodyPr>
          <a:lstStyle/>
          <a:p>
            <a:pPr marL="0" indent="0">
              <a:buNone/>
            </a:pPr>
            <a:r>
              <a:rPr lang="en-US" sz="1900" dirty="0" smtClean="0">
                <a:latin typeface="+mn-lt"/>
              </a:rPr>
              <a:t>Styles are predefined formatting properties such as colour, line style, glow, or 3-D that give your graphic a  professional look quickly and easily.  </a:t>
            </a:r>
          </a:p>
          <a:p>
            <a:pPr marL="0" indent="0" algn="ctr">
              <a:buNone/>
            </a:pPr>
            <a:endParaRPr lang="en-US" dirty="0" smtClean="0"/>
          </a:p>
          <a:p>
            <a:pPr marL="0" indent="0" algn="ctr">
              <a:buNone/>
            </a:pPr>
            <a:endParaRPr lang="en-US" dirty="0"/>
          </a:p>
        </p:txBody>
      </p:sp>
      <p:graphicFrame>
        <p:nvGraphicFramePr>
          <p:cNvPr id="6" name="Content Placeholder 3"/>
          <p:cNvGraphicFramePr>
            <a:graphicFrameLocks/>
          </p:cNvGraphicFramePr>
          <p:nvPr/>
        </p:nvGraphicFramePr>
        <p:xfrm>
          <a:off x="1066800" y="2057400"/>
          <a:ext cx="3429000" cy="2089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p:cNvSpPr txBox="1"/>
          <p:nvPr/>
        </p:nvSpPr>
        <p:spPr>
          <a:xfrm>
            <a:off x="5181600" y="2133600"/>
            <a:ext cx="3505200" cy="1754326"/>
          </a:xfrm>
          <a:prstGeom prst="rect">
            <a:avLst/>
          </a:prstGeom>
          <a:noFill/>
        </p:spPr>
        <p:txBody>
          <a:bodyPr wrap="square" rtlCol="0">
            <a:spAutoFit/>
          </a:bodyPr>
          <a:lstStyle/>
          <a:p>
            <a:r>
              <a:rPr lang="en-US" dirty="0" smtClean="0"/>
              <a:t>To apply styles to </a:t>
            </a:r>
            <a:r>
              <a:rPr lang="en-US" dirty="0" err="1" smtClean="0"/>
              <a:t>SmartArt</a:t>
            </a:r>
            <a:r>
              <a:rPr lang="en-US" dirty="0" smtClean="0"/>
              <a:t>, click on your </a:t>
            </a:r>
            <a:r>
              <a:rPr lang="en-US" dirty="0" err="1" smtClean="0"/>
              <a:t>SmartArt</a:t>
            </a:r>
            <a:r>
              <a:rPr lang="en-US" dirty="0" smtClean="0"/>
              <a:t>. The Drawing Tools tab will appear. Click on the Design tab. To undo any changes you have made, click the Reset Graphic button.</a:t>
            </a:r>
            <a:endParaRPr lang="en-US" dirty="0"/>
          </a:p>
        </p:txBody>
      </p:sp>
      <p:sp>
        <p:nvSpPr>
          <p:cNvPr id="11" name="TextBox 10"/>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Apply Styles to </a:t>
            </a:r>
            <a:r>
              <a:rPr lang="en-US" sz="2800" dirty="0" err="1" smtClean="0">
                <a:latin typeface="+mj-lt"/>
              </a:rPr>
              <a:t>SmartArt</a:t>
            </a:r>
            <a:r>
              <a:rPr lang="en-US" sz="2800" dirty="0" smtClean="0">
                <a:latin typeface="+mj-lt"/>
              </a:rPr>
              <a:t> Diagrams</a:t>
            </a:r>
            <a:endParaRPr lang="en-US" sz="2800" dirty="0">
              <a:latin typeface="+mj-lt"/>
            </a:endParaRPr>
          </a:p>
        </p:txBody>
      </p:sp>
      <p:pic>
        <p:nvPicPr>
          <p:cNvPr id="18" name="Picture 17" descr="cts_b_media_e.jpg"/>
          <p:cNvPicPr>
            <a:picLocks noChangeAspect="1"/>
          </p:cNvPicPr>
          <p:nvPr/>
        </p:nvPicPr>
        <p:blipFill>
          <a:blip r:embed="rId7" cstate="print"/>
          <a:stretch>
            <a:fillRect/>
          </a:stretch>
        </p:blipFill>
        <p:spPr>
          <a:xfrm>
            <a:off x="457200" y="5715000"/>
            <a:ext cx="914400" cy="914400"/>
          </a:xfrm>
          <a:prstGeom prst="rect">
            <a:avLst/>
          </a:prstGeom>
        </p:spPr>
      </p:pic>
      <p:sp>
        <p:nvSpPr>
          <p:cNvPr id="19" name="TextBox 18"/>
          <p:cNvSpPr txBox="1"/>
          <p:nvPr/>
        </p:nvSpPr>
        <p:spPr>
          <a:xfrm>
            <a:off x="1371600" y="5943600"/>
            <a:ext cx="6934200" cy="584775"/>
          </a:xfrm>
          <a:prstGeom prst="rect">
            <a:avLst/>
          </a:prstGeom>
          <a:noFill/>
        </p:spPr>
        <p:txBody>
          <a:bodyPr wrap="square" rtlCol="0">
            <a:spAutoFit/>
          </a:bodyPr>
          <a:lstStyle/>
          <a:p>
            <a:r>
              <a:rPr lang="en-US" sz="1600" dirty="0" smtClean="0">
                <a:latin typeface="Arial" pitchFamily="34" charset="0"/>
                <a:cs typeface="Arial" pitchFamily="34" charset="0"/>
              </a:rPr>
              <a:t>Click on the Help button to go to the Office Online Help and How-to website, and then view “Demo: Spice up your text with </a:t>
            </a:r>
            <a:r>
              <a:rPr lang="en-US" sz="1600" dirty="0" err="1" smtClean="0">
                <a:latin typeface="Arial" pitchFamily="34" charset="0"/>
                <a:cs typeface="Arial" pitchFamily="34" charset="0"/>
              </a:rPr>
              <a:t>SmartArt</a:t>
            </a:r>
            <a:r>
              <a:rPr lang="en-US" sz="1600" dirty="0" smtClean="0">
                <a:latin typeface="Arial" pitchFamily="34" charset="0"/>
                <a:cs typeface="Arial" pitchFamily="34" charset="0"/>
              </a:rPr>
              <a:t> graphics.”</a:t>
            </a:r>
            <a:endParaRPr lang="en-US" sz="1400" dirty="0">
              <a:latin typeface="Arial" pitchFamily="34" charset="0"/>
              <a:cs typeface="Arial" pitchFamily="34" charset="0"/>
            </a:endParaRPr>
          </a:p>
        </p:txBody>
      </p:sp>
      <p:pic>
        <p:nvPicPr>
          <p:cNvPr id="20" name="Picture 19" descr="smartartdesign_bar.png"/>
          <p:cNvPicPr>
            <a:picLocks noChangeAspect="1"/>
          </p:cNvPicPr>
          <p:nvPr/>
        </p:nvPicPr>
        <p:blipFill>
          <a:blip r:embed="rId8" cstate="print"/>
          <a:stretch>
            <a:fillRect/>
          </a:stretch>
        </p:blipFill>
        <p:spPr>
          <a:xfrm>
            <a:off x="457200" y="4267200"/>
            <a:ext cx="8229600" cy="1206785"/>
          </a:xfrm>
          <a:prstGeom prst="rect">
            <a:avLst/>
          </a:prstGeom>
        </p:spPr>
      </p:pic>
      <p:cxnSp>
        <p:nvCxnSpPr>
          <p:cNvPr id="10" name="Straight Arrow Connector 9"/>
          <p:cNvCxnSpPr/>
          <p:nvPr/>
        </p:nvCxnSpPr>
        <p:spPr>
          <a:xfrm rot="16200000" flipH="1">
            <a:off x="7620000" y="4038600"/>
            <a:ext cx="914400" cy="4572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3124200"/>
            <a:ext cx="8229600" cy="3416320"/>
          </a:xfrm>
          <a:prstGeom prst="rect">
            <a:avLst/>
          </a:prstGeom>
          <a:noFill/>
        </p:spPr>
        <p:txBody>
          <a:bodyPr wrap="square" rtlCol="0">
            <a:spAutoFit/>
          </a:bodyPr>
          <a:lstStyle/>
          <a:p>
            <a:r>
              <a:rPr lang="en-US" dirty="0" err="1" smtClean="0"/>
              <a:t>Practise</a:t>
            </a:r>
            <a:r>
              <a:rPr lang="en-US" dirty="0" smtClean="0"/>
              <a:t> creating a </a:t>
            </a:r>
            <a:r>
              <a:rPr lang="en-US" dirty="0" err="1" smtClean="0"/>
              <a:t>SmartArt</a:t>
            </a:r>
            <a:r>
              <a:rPr lang="en-US" dirty="0" smtClean="0"/>
              <a:t> graphic similar to the one on the previous slide, and then create a </a:t>
            </a:r>
            <a:r>
              <a:rPr lang="en-US" dirty="0" err="1" smtClean="0"/>
              <a:t>SmartArt</a:t>
            </a:r>
            <a:r>
              <a:rPr lang="en-US" dirty="0" smtClean="0"/>
              <a:t> graphic of your choice.</a:t>
            </a:r>
          </a:p>
          <a:p>
            <a:pPr>
              <a:spcBef>
                <a:spcPts val="0"/>
              </a:spcBef>
              <a:buNone/>
            </a:pPr>
            <a:endParaRPr lang="en-US" dirty="0" smtClean="0"/>
          </a:p>
          <a:p>
            <a:r>
              <a:rPr lang="en-US" dirty="0" smtClean="0"/>
              <a:t>You may also wish to view the following demonstrations on the PowerPoint Help and How-to website:</a:t>
            </a:r>
          </a:p>
          <a:p>
            <a:endParaRPr lang="en-US" dirty="0" smtClean="0"/>
          </a:p>
          <a:p>
            <a:pPr marL="688975" lvl="1" indent="-238125">
              <a:spcBef>
                <a:spcPts val="0"/>
              </a:spcBef>
              <a:buFont typeface="Arial" pitchFamily="34" charset="0"/>
              <a:buChar char="•"/>
            </a:pPr>
            <a:r>
              <a:rPr lang="en-US" dirty="0" smtClean="0"/>
              <a:t>“Demo: Add lines or callouts to your </a:t>
            </a:r>
            <a:r>
              <a:rPr lang="en-US" dirty="0" err="1" smtClean="0"/>
              <a:t>SmartArt</a:t>
            </a:r>
            <a:r>
              <a:rPr lang="en-US" dirty="0" smtClean="0"/>
              <a:t> graphic” </a:t>
            </a:r>
          </a:p>
          <a:p>
            <a:pPr marL="688975" lvl="1" indent="-238125">
              <a:spcBef>
                <a:spcPts val="0"/>
              </a:spcBef>
              <a:buFont typeface="Arial" pitchFamily="34" charset="0"/>
              <a:buChar char="•"/>
            </a:pPr>
            <a:r>
              <a:rPr lang="en-US" dirty="0" smtClean="0"/>
              <a:t>“Demo: Add a shape to your </a:t>
            </a:r>
            <a:r>
              <a:rPr lang="en-US" dirty="0" err="1" smtClean="0"/>
              <a:t>SmartArt</a:t>
            </a:r>
            <a:r>
              <a:rPr lang="en-US" dirty="0" smtClean="0"/>
              <a:t> graphic“</a:t>
            </a:r>
          </a:p>
          <a:p>
            <a:pPr marL="688975" lvl="1" indent="-238125">
              <a:spcBef>
                <a:spcPts val="0"/>
              </a:spcBef>
              <a:buFont typeface="Arial" pitchFamily="34" charset="0"/>
              <a:buChar char="•"/>
            </a:pPr>
            <a:r>
              <a:rPr lang="en-US" dirty="0" smtClean="0"/>
              <a:t>“Demo: Add a gradient fill to your </a:t>
            </a:r>
            <a:r>
              <a:rPr lang="en-US" dirty="0" err="1" smtClean="0"/>
              <a:t>SmartArt</a:t>
            </a:r>
            <a:r>
              <a:rPr lang="en-US" dirty="0" smtClean="0"/>
              <a:t> graphic”  </a:t>
            </a:r>
          </a:p>
          <a:p>
            <a:pPr marL="688975" lvl="1" indent="-238125">
              <a:spcBef>
                <a:spcPts val="0"/>
              </a:spcBef>
              <a:buFont typeface="Arial" pitchFamily="34" charset="0"/>
              <a:buChar char="•"/>
            </a:pPr>
            <a:r>
              <a:rPr lang="en-US" dirty="0" smtClean="0"/>
              <a:t>“Demo: Make a shape invisible in your </a:t>
            </a:r>
            <a:r>
              <a:rPr lang="en-US" dirty="0" err="1" smtClean="0"/>
              <a:t>SmartArt</a:t>
            </a:r>
            <a:r>
              <a:rPr lang="en-US" dirty="0" smtClean="0"/>
              <a:t> graphic “</a:t>
            </a:r>
          </a:p>
          <a:p>
            <a:pPr marL="688975" lvl="1" indent="-238125">
              <a:spcBef>
                <a:spcPts val="0"/>
              </a:spcBef>
              <a:buFont typeface="Arial" pitchFamily="34" charset="0"/>
              <a:buChar char="•"/>
            </a:pPr>
            <a:r>
              <a:rPr lang="en-US" dirty="0" smtClean="0"/>
              <a:t>“Demo: Format lines in your </a:t>
            </a:r>
            <a:r>
              <a:rPr lang="en-US" dirty="0" err="1" smtClean="0"/>
              <a:t>SmartArt</a:t>
            </a:r>
            <a:r>
              <a:rPr lang="en-US" dirty="0" smtClean="0"/>
              <a:t> graphic”</a:t>
            </a:r>
          </a:p>
          <a:p>
            <a:pPr marL="688975" lvl="1" indent="-238125">
              <a:spcBef>
                <a:spcPts val="0"/>
              </a:spcBef>
              <a:buFont typeface="Arial" pitchFamily="34" charset="0"/>
              <a:buChar char="•"/>
            </a:pPr>
            <a:r>
              <a:rPr lang="en-US" dirty="0" smtClean="0"/>
              <a:t>“Demo: Fix common </a:t>
            </a:r>
            <a:r>
              <a:rPr lang="en-US" dirty="0" err="1" smtClean="0"/>
              <a:t>SmartArt</a:t>
            </a:r>
            <a:r>
              <a:rPr lang="en-US" dirty="0" smtClean="0"/>
              <a:t> mistakes”</a:t>
            </a:r>
            <a:endParaRPr lang="en-US" dirty="0"/>
          </a:p>
        </p:txBody>
      </p:sp>
      <p:sp>
        <p:nvSpPr>
          <p:cNvPr id="7" name="TextBox 6"/>
          <p:cNvSpPr txBox="1"/>
          <p:nvPr/>
        </p:nvSpPr>
        <p:spPr>
          <a:xfrm>
            <a:off x="1866900" y="772180"/>
            <a:ext cx="5410200" cy="954107"/>
          </a:xfrm>
          <a:prstGeom prst="rect">
            <a:avLst/>
          </a:prstGeom>
          <a:noFill/>
        </p:spPr>
        <p:txBody>
          <a:bodyPr wrap="square" rtlCol="0">
            <a:spAutoFit/>
          </a:bodyPr>
          <a:lstStyle/>
          <a:p>
            <a:pPr algn="ctr"/>
            <a:r>
              <a:rPr lang="en-US" sz="2800" dirty="0" smtClean="0">
                <a:latin typeface="+mj-lt"/>
              </a:rPr>
              <a:t>Try it! Explore, Experiment, and Create a </a:t>
            </a:r>
            <a:r>
              <a:rPr lang="en-US" sz="2800" dirty="0" err="1" smtClean="0">
                <a:latin typeface="+mj-lt"/>
              </a:rPr>
              <a:t>SmartArt</a:t>
            </a:r>
            <a:r>
              <a:rPr lang="en-US" sz="2800" dirty="0" smtClean="0">
                <a:latin typeface="+mj-lt"/>
              </a:rPr>
              <a:t> Graphic</a:t>
            </a:r>
            <a:endParaRPr lang="en-US" sz="2800" dirty="0">
              <a:latin typeface="+mj-lt"/>
            </a:endParaRPr>
          </a:p>
        </p:txBody>
      </p:sp>
      <p:pic>
        <p:nvPicPr>
          <p:cNvPr id="9" name="Picture 8" descr="cts_b_media_e.jpg"/>
          <p:cNvPicPr>
            <a:picLocks noChangeAspect="1"/>
          </p:cNvPicPr>
          <p:nvPr/>
        </p:nvPicPr>
        <p:blipFill>
          <a:blip r:embed="rId3" cstate="print"/>
          <a:stretch>
            <a:fillRect/>
          </a:stretch>
        </p:blipFill>
        <p:spPr>
          <a:xfrm>
            <a:off x="457200" y="1752600"/>
            <a:ext cx="914400" cy="914400"/>
          </a:xfrm>
          <a:prstGeom prst="rect">
            <a:avLst/>
          </a:prstGeom>
        </p:spPr>
      </p:pic>
      <p:sp>
        <p:nvSpPr>
          <p:cNvPr id="10" name="TextBox 9"/>
          <p:cNvSpPr txBox="1"/>
          <p:nvPr/>
        </p:nvSpPr>
        <p:spPr>
          <a:xfrm>
            <a:off x="1371600" y="1752600"/>
            <a:ext cx="6324600" cy="1077218"/>
          </a:xfrm>
          <a:prstGeom prst="rect">
            <a:avLst/>
          </a:prstGeom>
          <a:noFill/>
        </p:spPr>
        <p:txBody>
          <a:bodyPr wrap="square" rtlCol="0">
            <a:spAutoFit/>
          </a:bodyPr>
          <a:lstStyle/>
          <a:p>
            <a:pPr marL="6350" indent="-6350">
              <a:spcBef>
                <a:spcPts val="0"/>
              </a:spcBef>
              <a:buNone/>
            </a:pPr>
            <a:r>
              <a:rPr lang="en-US" sz="1600" dirty="0" smtClean="0"/>
              <a:t>Click on the Help button and go to the Office Online PowerPoint Help and How-to website. View the following demonstrations:</a:t>
            </a:r>
          </a:p>
          <a:p>
            <a:pPr marL="346075" lvl="1" indent="-346075">
              <a:spcBef>
                <a:spcPts val="0"/>
              </a:spcBef>
              <a:buFont typeface="Arial" pitchFamily="34" charset="0"/>
              <a:buChar char="•"/>
            </a:pPr>
            <a:r>
              <a:rPr lang="en-US" sz="1600" dirty="0" smtClean="0"/>
              <a:t>“Demo: Add text to a </a:t>
            </a:r>
            <a:r>
              <a:rPr lang="en-US" sz="1600" dirty="0" err="1" smtClean="0"/>
              <a:t>SmartArt</a:t>
            </a:r>
            <a:r>
              <a:rPr lang="en-US" sz="1600" dirty="0" smtClean="0"/>
              <a:t> graphic” </a:t>
            </a:r>
          </a:p>
          <a:p>
            <a:pPr marL="346075" lvl="1" indent="-346075">
              <a:spcBef>
                <a:spcPts val="0"/>
              </a:spcBef>
              <a:buFont typeface="Arial" pitchFamily="34" charset="0"/>
              <a:buChar char="•"/>
            </a:pPr>
            <a:r>
              <a:rPr lang="en-US" sz="1600" dirty="0" smtClean="0"/>
              <a:t>“Demo: Animate your </a:t>
            </a:r>
            <a:r>
              <a:rPr lang="en-US" sz="1600" dirty="0" err="1" smtClean="0"/>
              <a:t>SmartArt</a:t>
            </a:r>
            <a:r>
              <a:rPr lang="en-US" sz="1600" dirty="0" smtClean="0"/>
              <a:t> graphic”</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rot="20298170">
            <a:off x="1436484" y="189872"/>
            <a:ext cx="1218167" cy="996682"/>
          </a:xfrm>
          <a:prstGeom prst="star5">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457200" y="1371600"/>
            <a:ext cx="8229600" cy="5078313"/>
          </a:xfrm>
          <a:prstGeom prst="rect">
            <a:avLst/>
          </a:prstGeom>
          <a:noFill/>
        </p:spPr>
        <p:txBody>
          <a:bodyPr wrap="square" rtlCol="0">
            <a:spAutoFit/>
          </a:bodyPr>
          <a:lstStyle/>
          <a:p>
            <a:r>
              <a:rPr lang="en-US" dirty="0" smtClean="0"/>
              <a:t>You can also easily add ready-made shapes to your presentation. Click on the Insert tab, and then select Shapes in the Illustrations group.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You will also find shapes under the Home tab in the Drawing group. To see all of the available shapes, click the bottom arrow to the right of the Shapes group.</a:t>
            </a:r>
          </a:p>
          <a:p>
            <a:pPr marL="228600" indent="-228600"/>
            <a:endParaRPr lang="en-US" dirty="0" smtClean="0"/>
          </a:p>
          <a:p>
            <a:pPr marL="228600" indent="-228600"/>
            <a:endParaRPr lang="en-US" dirty="0" smtClean="0"/>
          </a:p>
          <a:p>
            <a:pPr marL="228600" indent="-228600"/>
            <a:endParaRPr lang="en-US" dirty="0" smtClean="0"/>
          </a:p>
          <a:p>
            <a:pPr marL="228600" indent="-228600"/>
            <a:r>
              <a:rPr lang="en-US" dirty="0" smtClean="0"/>
              <a:t> </a:t>
            </a:r>
          </a:p>
          <a:p>
            <a:r>
              <a:rPr lang="en-US" dirty="0" smtClean="0"/>
              <a:t>  </a:t>
            </a:r>
          </a:p>
          <a:p>
            <a:r>
              <a:rPr lang="en-US" b="1" dirty="0" smtClean="0"/>
              <a:t>Tip: </a:t>
            </a:r>
            <a:r>
              <a:rPr lang="en-US" dirty="0" smtClean="0"/>
              <a:t>To draw perfect squares or circles hold the Shift key as you drag your mouse to the desired shape size.</a:t>
            </a:r>
            <a:endParaRPr lang="en-US" dirty="0"/>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Shapes to Slides</a:t>
            </a:r>
            <a:endParaRPr lang="en-US" sz="2800" dirty="0">
              <a:latin typeface="+mj-lt"/>
            </a:endParaRPr>
          </a:p>
        </p:txBody>
      </p:sp>
      <p:pic>
        <p:nvPicPr>
          <p:cNvPr id="9" name="Picture 8" descr="shapes.png"/>
          <p:cNvPicPr>
            <a:picLocks noChangeAspect="1"/>
          </p:cNvPicPr>
          <p:nvPr/>
        </p:nvPicPr>
        <p:blipFill>
          <a:blip r:embed="rId3" cstate="print"/>
          <a:stretch>
            <a:fillRect/>
          </a:stretch>
        </p:blipFill>
        <p:spPr>
          <a:xfrm>
            <a:off x="1791048" y="2209981"/>
            <a:ext cx="5561905" cy="1447619"/>
          </a:xfrm>
          <a:prstGeom prst="rect">
            <a:avLst/>
          </a:prstGeom>
        </p:spPr>
      </p:pic>
      <p:pic>
        <p:nvPicPr>
          <p:cNvPr id="10" name="Picture 9" descr="more_shapes.png"/>
          <p:cNvPicPr>
            <a:picLocks noChangeAspect="1"/>
          </p:cNvPicPr>
          <p:nvPr/>
        </p:nvPicPr>
        <p:blipFill>
          <a:blip r:embed="rId4" cstate="print"/>
          <a:stretch>
            <a:fillRect/>
          </a:stretch>
        </p:blipFill>
        <p:spPr>
          <a:xfrm>
            <a:off x="457200" y="4572000"/>
            <a:ext cx="8229600" cy="109215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077200" cy="2133601"/>
          </a:xfrm>
        </p:spPr>
        <p:txBody>
          <a:bodyPr>
            <a:normAutofit/>
          </a:bodyPr>
          <a:lstStyle/>
          <a:p>
            <a:pPr marL="0" indent="0">
              <a:buNone/>
            </a:pPr>
            <a:r>
              <a:rPr lang="en-US" sz="1800" dirty="0" smtClean="0">
                <a:latin typeface="+mn-lt"/>
              </a:rPr>
              <a:t>PowerPoint 2007 makes it easy to manipulate and customize graphics (including pictures, shapes, Clip Art, and illustrations) you have included in your presentation.</a:t>
            </a:r>
          </a:p>
          <a:p>
            <a:pPr marL="0" indent="0">
              <a:buNone/>
            </a:pPr>
            <a:endParaRPr lang="en-US" sz="1800" dirty="0" smtClean="0">
              <a:latin typeface="+mn-lt"/>
            </a:endParaRPr>
          </a:p>
          <a:p>
            <a:pPr marL="0" indent="0">
              <a:buNone/>
            </a:pPr>
            <a:r>
              <a:rPr lang="en-US" sz="1800" dirty="0" smtClean="0">
                <a:latin typeface="+mn-lt"/>
              </a:rPr>
              <a:t>You can modify the size and rotation of the graphic, adjust the line and fill colour, and even add effects.</a:t>
            </a:r>
            <a:endParaRPr lang="en-US" sz="1800" dirty="0">
              <a:latin typeface="+mn-lt"/>
            </a:endParaRPr>
          </a:p>
        </p:txBody>
      </p:sp>
      <p:sp>
        <p:nvSpPr>
          <p:cNvPr id="10" name="TextBox 9"/>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Modify Graphics</a:t>
            </a:r>
            <a:endParaRPr lang="en-US" sz="2800" dirty="0">
              <a:latin typeface="+mj-lt"/>
            </a:endParaRPr>
          </a:p>
        </p:txBody>
      </p:sp>
      <p:pic>
        <p:nvPicPr>
          <p:cNvPr id="11" name="Picture 10" descr="shutterstock_2369981.jpg"/>
          <p:cNvPicPr>
            <a:picLocks noChangeAspect="1"/>
          </p:cNvPicPr>
          <p:nvPr/>
        </p:nvPicPr>
        <p:blipFill>
          <a:blip r:embed="rId3" cstate="print"/>
          <a:stretch>
            <a:fillRect/>
          </a:stretch>
        </p:blipFill>
        <p:spPr>
          <a:xfrm>
            <a:off x="686997" y="3532883"/>
            <a:ext cx="3505200" cy="2302916"/>
          </a:xfrm>
          <a:prstGeom prst="rect">
            <a:avLst/>
          </a:prstGeom>
        </p:spPr>
      </p:pic>
      <p:pic>
        <p:nvPicPr>
          <p:cNvPr id="12" name="Picture 11" descr="shutterstock_2369981.jpg"/>
          <p:cNvPicPr>
            <a:picLocks noChangeAspect="1"/>
          </p:cNvPicPr>
          <p:nvPr/>
        </p:nvPicPr>
        <p:blipFill>
          <a:blip r:embed="rId4" cstate="print"/>
          <a:stretch>
            <a:fillRect/>
          </a:stretch>
        </p:blipFill>
        <p:spPr>
          <a:xfrm rot="20947873">
            <a:off x="3658796" y="3837683"/>
            <a:ext cx="2899544" cy="1905000"/>
          </a:xfrm>
          <a:prstGeom prst="rect">
            <a:avLst/>
          </a:prstGeom>
          <a:effectLst>
            <a:glow rad="139700">
              <a:schemeClr val="accent2">
                <a:satMod val="175000"/>
                <a:alpha val="40000"/>
              </a:schemeClr>
            </a:glow>
          </a:effectLst>
          <a:scene3d>
            <a:camera prst="orthographicFront"/>
            <a:lightRig rig="threePt" dir="t"/>
          </a:scene3d>
          <a:sp3d>
            <a:bevelT w="139700" h="139700" prst="divot"/>
          </a:sp3d>
        </p:spPr>
      </p:pic>
      <p:pic>
        <p:nvPicPr>
          <p:cNvPr id="13" name="Picture 12" descr="shutterstock_2369981.jpg"/>
          <p:cNvPicPr>
            <a:picLocks noChangeAspect="1"/>
          </p:cNvPicPr>
          <p:nvPr/>
        </p:nvPicPr>
        <p:blipFill>
          <a:blip r:embed="rId5" cstate="print">
            <a:duotone>
              <a:prstClr val="black"/>
              <a:srgbClr val="D9C3A5">
                <a:tint val="50000"/>
                <a:satMod val="180000"/>
              </a:srgbClr>
            </a:duotone>
          </a:blip>
          <a:stretch>
            <a:fillRect/>
          </a:stretch>
        </p:blipFill>
        <p:spPr>
          <a:xfrm rot="950123">
            <a:off x="5661004" y="4636898"/>
            <a:ext cx="2497722" cy="1641003"/>
          </a:xfrm>
          <a:prstGeom prst="rect">
            <a:avLst/>
          </a:prstGeom>
          <a:ln>
            <a:noFill/>
          </a:ln>
          <a:effectLst>
            <a:outerShdw blurRad="50800" dist="38100" algn="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7" name="TextBox 6"/>
          <p:cNvSpPr txBox="1"/>
          <p:nvPr/>
        </p:nvSpPr>
        <p:spPr>
          <a:xfrm>
            <a:off x="609600" y="5791200"/>
            <a:ext cx="1905000" cy="215444"/>
          </a:xfrm>
          <a:prstGeom prst="rect">
            <a:avLst/>
          </a:prstGeom>
          <a:noFill/>
        </p:spPr>
        <p:txBody>
          <a:bodyPr wrap="square" rtlCol="0">
            <a:spAutoFit/>
          </a:bodyPr>
          <a:lstStyle/>
          <a:p>
            <a:r>
              <a:rPr lang="en-US" sz="800" dirty="0" smtClean="0"/>
              <a:t>© Sean Jolly/</a:t>
            </a:r>
            <a:r>
              <a:rPr lang="en-US" sz="800" dirty="0" err="1" smtClean="0"/>
              <a:t>shutterstock</a:t>
            </a:r>
            <a:endParaRPr lang="en-US" sz="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rot="19658082">
            <a:off x="4275930" y="1654171"/>
            <a:ext cx="1523999" cy="1613646"/>
          </a:xfrm>
          <a:prstGeom prst="rect">
            <a:avLst/>
          </a:prstGeom>
          <a:noFill/>
          <a:ln w="9525">
            <a:noFill/>
            <a:miter lim="800000"/>
            <a:headEnd/>
            <a:tailEnd/>
          </a:ln>
          <a:effectLst/>
        </p:spPr>
      </p:pic>
      <p:sp>
        <p:nvSpPr>
          <p:cNvPr id="3" name="Content Placeholder 2"/>
          <p:cNvSpPr>
            <a:spLocks noGrp="1"/>
          </p:cNvSpPr>
          <p:nvPr>
            <p:ph idx="1"/>
          </p:nvPr>
        </p:nvSpPr>
        <p:spPr>
          <a:xfrm>
            <a:off x="457200" y="1219200"/>
            <a:ext cx="4038600" cy="5486400"/>
          </a:xfrm>
        </p:spPr>
        <p:txBody>
          <a:bodyPr>
            <a:noAutofit/>
          </a:bodyPr>
          <a:lstStyle/>
          <a:p>
            <a:pPr marL="0" indent="0">
              <a:buNone/>
            </a:pPr>
            <a:r>
              <a:rPr lang="en-US" sz="1800" dirty="0" smtClean="0">
                <a:latin typeface="+mn-lt"/>
              </a:rPr>
              <a:t>There are three ways to change the size of a graphic:</a:t>
            </a:r>
          </a:p>
          <a:p>
            <a:pPr marL="688975" indent="-238125"/>
            <a:r>
              <a:rPr lang="en-US" sz="1800" dirty="0" smtClean="0">
                <a:latin typeface="+mn-lt"/>
              </a:rPr>
              <a:t>Click on the graphic, and then click on and drag the sizing handles. Remember to hold the Shift key to maintain proper proportion as you resize the graphic.</a:t>
            </a:r>
          </a:p>
          <a:p>
            <a:pPr marL="688975" indent="-238125"/>
            <a:endParaRPr lang="en-US" sz="1800" dirty="0" smtClean="0">
              <a:latin typeface="+mn-lt"/>
            </a:endParaRPr>
          </a:p>
          <a:p>
            <a:pPr marL="688975" indent="-238125"/>
            <a:r>
              <a:rPr lang="en-US" sz="1800" dirty="0" smtClean="0">
                <a:latin typeface="+mn-lt"/>
              </a:rPr>
              <a:t>Click on the graphic. The Drawing Tools tab will appear. Click on the Format tab and enter specific measurements in the Size group.</a:t>
            </a:r>
          </a:p>
          <a:p>
            <a:pPr marL="688975" indent="-238125"/>
            <a:endParaRPr lang="en-US" sz="1800" dirty="0" smtClean="0">
              <a:latin typeface="+mn-lt"/>
            </a:endParaRPr>
          </a:p>
          <a:p>
            <a:pPr marL="688975" indent="-238125"/>
            <a:r>
              <a:rPr lang="en-US" sz="1800" dirty="0" smtClean="0">
                <a:latin typeface="+mn-lt"/>
              </a:rPr>
              <a:t>Right-click on the graphic and select Size and Position to access even more options.</a:t>
            </a:r>
            <a:endParaRPr lang="en-US" sz="1800" b="1" dirty="0">
              <a:latin typeface="+mn-lt"/>
            </a:endParaRP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Change the Size of a Graphic</a:t>
            </a:r>
            <a:endParaRPr lang="en-US" sz="2800" dirty="0">
              <a:latin typeface="+mj-lt"/>
            </a:endParaRPr>
          </a:p>
        </p:txBody>
      </p:sp>
      <p:pic>
        <p:nvPicPr>
          <p:cNvPr id="9" name="Picture 8" descr="size_box.png"/>
          <p:cNvPicPr>
            <a:picLocks noChangeAspect="1"/>
          </p:cNvPicPr>
          <p:nvPr/>
        </p:nvPicPr>
        <p:blipFill>
          <a:blip r:embed="rId4" cstate="print"/>
          <a:stretch>
            <a:fillRect/>
          </a:stretch>
        </p:blipFill>
        <p:spPr>
          <a:xfrm>
            <a:off x="5791200" y="1295400"/>
            <a:ext cx="2831537" cy="3541415"/>
          </a:xfrm>
          <a:prstGeom prst="rect">
            <a:avLst/>
          </a:prstGeom>
        </p:spPr>
      </p:pic>
      <p:pic>
        <p:nvPicPr>
          <p:cNvPr id="11" name="Picture 10" descr="size_bar.png"/>
          <p:cNvPicPr>
            <a:picLocks noChangeAspect="1"/>
          </p:cNvPicPr>
          <p:nvPr/>
        </p:nvPicPr>
        <p:blipFill>
          <a:blip r:embed="rId5" cstate="print"/>
          <a:stretch>
            <a:fillRect/>
          </a:stretch>
        </p:blipFill>
        <p:spPr>
          <a:xfrm>
            <a:off x="4800600" y="5029200"/>
            <a:ext cx="3846473" cy="153647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rot="847229" flipH="1">
            <a:off x="6574461" y="1255796"/>
            <a:ext cx="1752600" cy="1640733"/>
          </a:xfrm>
          <a:prstGeom prst="star5">
            <a:avLst>
              <a:gd name="adj" fmla="val 18593"/>
              <a:gd name="hf" fmla="val 105146"/>
              <a:gd name="vf" fmla="val 110557"/>
            </a:avLst>
          </a:prstGeom>
          <a:gradFill flip="none" rotWithShape="1">
            <a:gsLst>
              <a:gs pos="0">
                <a:srgbClr val="FFF200"/>
              </a:gs>
              <a:gs pos="45000">
                <a:srgbClr val="FF7A00"/>
              </a:gs>
              <a:gs pos="70000">
                <a:srgbClr val="FF0300"/>
              </a:gs>
              <a:gs pos="100000">
                <a:srgbClr val="4D0808"/>
              </a:gs>
            </a:gsLst>
            <a:lin ang="5400000" scaled="0"/>
            <a:tileRect/>
          </a:gra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57200" y="1447800"/>
            <a:ext cx="5638800" cy="923330"/>
          </a:xfrm>
          <a:prstGeom prst="rect">
            <a:avLst/>
          </a:prstGeom>
          <a:noFill/>
        </p:spPr>
        <p:txBody>
          <a:bodyPr wrap="square" rtlCol="0">
            <a:spAutoFit/>
          </a:bodyPr>
          <a:lstStyle/>
          <a:p>
            <a:r>
              <a:rPr lang="en-US" dirty="0" smtClean="0"/>
              <a:t>To change the line or fill colour of a graphic, click on the graphic and use either the Drawing group under the Home tab or the Drawing Tools Format tab.</a:t>
            </a:r>
          </a:p>
        </p:txBody>
      </p:sp>
      <p:sp>
        <p:nvSpPr>
          <p:cNvPr id="7" name="TextBox 6"/>
          <p:cNvSpPr txBox="1"/>
          <p:nvPr/>
        </p:nvSpPr>
        <p:spPr>
          <a:xfrm>
            <a:off x="3048000" y="4800600"/>
            <a:ext cx="5334000" cy="1477328"/>
          </a:xfrm>
          <a:prstGeom prst="rect">
            <a:avLst/>
          </a:prstGeom>
          <a:noFill/>
        </p:spPr>
        <p:txBody>
          <a:bodyPr wrap="square" rtlCol="0">
            <a:spAutoFit/>
          </a:bodyPr>
          <a:lstStyle/>
          <a:p>
            <a:r>
              <a:rPr lang="en-US" dirty="0" smtClean="0"/>
              <a:t>Use the same techniques to change the weight and style of the outline, or add textures, </a:t>
            </a:r>
            <a:r>
              <a:rPr lang="en-US" dirty="0" err="1" smtClean="0"/>
              <a:t>colour</a:t>
            </a:r>
            <a:r>
              <a:rPr lang="en-US" dirty="0" smtClean="0"/>
              <a:t> gradients, and even fill to shapes. Do you really want to impress? Start with a shape and fill the shape with a picture. The possibilities are endless.</a:t>
            </a:r>
            <a:endParaRPr lang="en-US" dirty="0"/>
          </a:p>
        </p:txBody>
      </p:sp>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Change the </a:t>
            </a:r>
            <a:r>
              <a:rPr lang="en-US" sz="2800" dirty="0" err="1" smtClean="0">
                <a:latin typeface="+mj-lt"/>
              </a:rPr>
              <a:t>Colour</a:t>
            </a:r>
            <a:r>
              <a:rPr lang="en-US" sz="2800" dirty="0" smtClean="0">
                <a:latin typeface="+mj-lt"/>
              </a:rPr>
              <a:t> of a Graphic</a:t>
            </a:r>
            <a:endParaRPr lang="en-US" sz="2800" dirty="0">
              <a:latin typeface="+mj-lt"/>
            </a:endParaRPr>
          </a:p>
        </p:txBody>
      </p:sp>
      <p:pic>
        <p:nvPicPr>
          <p:cNvPr id="10" name="Picture 9" descr="change_color.png"/>
          <p:cNvPicPr>
            <a:picLocks noChangeAspect="1"/>
          </p:cNvPicPr>
          <p:nvPr/>
        </p:nvPicPr>
        <p:blipFill>
          <a:blip r:embed="rId3" cstate="print"/>
          <a:stretch>
            <a:fillRect/>
          </a:stretch>
        </p:blipFill>
        <p:spPr>
          <a:xfrm>
            <a:off x="533400" y="2438400"/>
            <a:ext cx="5511111" cy="1841270"/>
          </a:xfrm>
          <a:prstGeom prst="rect">
            <a:avLst/>
          </a:prstGeom>
        </p:spPr>
      </p:pic>
      <p:sp>
        <p:nvSpPr>
          <p:cNvPr id="13" name="Hexagon 12"/>
          <p:cNvSpPr/>
          <p:nvPr/>
        </p:nvSpPr>
        <p:spPr>
          <a:xfrm>
            <a:off x="533400" y="4572000"/>
            <a:ext cx="2301240" cy="1983828"/>
          </a:xfrm>
          <a:prstGeom prst="hexagon">
            <a:avLst/>
          </a:prstGeom>
          <a:blipFill>
            <a:blip r:embed="rId4" cstate="print"/>
            <a:stretch>
              <a:fillRect/>
            </a:stretch>
          </a:blipFill>
          <a:ln cmpd="sng">
            <a:solidFill>
              <a:schemeClr val="accent3">
                <a:lumMod val="60000"/>
                <a:lumOff val="40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914400" y="6566356"/>
            <a:ext cx="1905000" cy="215444"/>
          </a:xfrm>
          <a:prstGeom prst="rect">
            <a:avLst/>
          </a:prstGeom>
          <a:noFill/>
        </p:spPr>
        <p:txBody>
          <a:bodyPr wrap="square"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keellla</a:t>
            </a:r>
            <a:r>
              <a:rPr lang="en-US" sz="800" dirty="0" smtClean="0">
                <a:latin typeface="Arial" pitchFamily="34" charset="0"/>
                <a:cs typeface="Arial" pitchFamily="34" charset="0"/>
              </a:rPr>
              <a:t>/</a:t>
            </a:r>
            <a:r>
              <a:rPr lang="en-US" sz="800" dirty="0" err="1" smtClean="0">
                <a:latin typeface="Arial" pitchFamily="34" charset="0"/>
                <a:cs typeface="Arial" pitchFamily="34" charset="0"/>
              </a:rPr>
              <a:t>shutterstock</a:t>
            </a:r>
            <a:endParaRPr lang="en-US" sz="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3505200" cy="3200400"/>
          </a:xfrm>
        </p:spPr>
        <p:txBody>
          <a:bodyPr>
            <a:noAutofit/>
          </a:bodyPr>
          <a:lstStyle/>
          <a:p>
            <a:pPr marL="0" indent="0">
              <a:buNone/>
            </a:pPr>
            <a:r>
              <a:rPr lang="en-US" sz="1800" dirty="0" smtClean="0">
                <a:latin typeface="+mn-lt"/>
              </a:rPr>
              <a:t>You can modify and customize Clip Art, shapes, and pictures by changing the Format.</a:t>
            </a:r>
            <a:r>
              <a:rPr lang="en-US" sz="1800" b="1" dirty="0" smtClean="0">
                <a:latin typeface="+mn-lt"/>
              </a:rPr>
              <a:t> </a:t>
            </a:r>
            <a:r>
              <a:rPr lang="en-US" sz="1800" dirty="0" smtClean="0">
                <a:latin typeface="+mn-lt"/>
              </a:rPr>
              <a:t>As you’ve learned to do earlier, select the graphic to access the Drawing Tools or Picture Tools Format tab. Depending on the kind of graphic you have selected, you will launch the Format dialog box from either the Picture Styles or Shape Styles groups. </a:t>
            </a:r>
          </a:p>
        </p:txBody>
      </p:sp>
      <p:sp>
        <p:nvSpPr>
          <p:cNvPr id="14" name="TextBox 1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Format a Graphic</a:t>
            </a:r>
            <a:endParaRPr lang="en-US" sz="2800" dirty="0">
              <a:latin typeface="+mj-lt"/>
            </a:endParaRPr>
          </a:p>
        </p:txBody>
      </p:sp>
      <p:pic>
        <p:nvPicPr>
          <p:cNvPr id="17" name="Picture 16" descr="cts_b_media_e.jpg"/>
          <p:cNvPicPr>
            <a:picLocks noChangeAspect="1"/>
          </p:cNvPicPr>
          <p:nvPr/>
        </p:nvPicPr>
        <p:blipFill>
          <a:blip r:embed="rId3" cstate="print"/>
          <a:stretch>
            <a:fillRect/>
          </a:stretch>
        </p:blipFill>
        <p:spPr>
          <a:xfrm>
            <a:off x="533400" y="5105400"/>
            <a:ext cx="914400" cy="914400"/>
          </a:xfrm>
          <a:prstGeom prst="rect">
            <a:avLst/>
          </a:prstGeom>
        </p:spPr>
      </p:pic>
      <p:pic>
        <p:nvPicPr>
          <p:cNvPr id="19" name="Picture 18" descr="format_shape.png"/>
          <p:cNvPicPr>
            <a:picLocks noChangeAspect="1"/>
          </p:cNvPicPr>
          <p:nvPr/>
        </p:nvPicPr>
        <p:blipFill>
          <a:blip r:embed="rId4" cstate="print"/>
          <a:stretch>
            <a:fillRect/>
          </a:stretch>
        </p:blipFill>
        <p:spPr>
          <a:xfrm>
            <a:off x="4648200" y="1447800"/>
            <a:ext cx="4023360" cy="5002015"/>
          </a:xfrm>
          <a:prstGeom prst="rect">
            <a:avLst/>
          </a:prstGeom>
        </p:spPr>
      </p:pic>
      <p:sp>
        <p:nvSpPr>
          <p:cNvPr id="18" name="TextBox 17"/>
          <p:cNvSpPr txBox="1"/>
          <p:nvPr/>
        </p:nvSpPr>
        <p:spPr>
          <a:xfrm>
            <a:off x="1447800" y="5029200"/>
            <a:ext cx="3200400" cy="1600200"/>
          </a:xfrm>
          <a:prstGeom prst="rect">
            <a:avLst/>
          </a:prstGeom>
          <a:noFill/>
        </p:spPr>
        <p:txBody>
          <a:bodyPr wrap="square" rtlCol="0">
            <a:spAutoFit/>
          </a:bodyPr>
          <a:lstStyle/>
          <a:p>
            <a:r>
              <a:rPr lang="en-US" sz="1600" dirty="0" smtClean="0"/>
              <a:t>Go to the Project 3 Instructional Videos in the Toolkit, and watch the demonstration ”Formatting Graphics” to see how to apply different formatting options to graphics.</a:t>
            </a:r>
            <a:endParaRPr lang="en-US"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1"/>
            <a:ext cx="8382000" cy="3047999"/>
          </a:xfrm>
        </p:spPr>
        <p:txBody>
          <a:bodyPr>
            <a:normAutofit/>
          </a:bodyPr>
          <a:lstStyle/>
          <a:p>
            <a:pPr marL="0" indent="0">
              <a:buNone/>
            </a:pPr>
            <a:r>
              <a:rPr lang="en-US" sz="1800" dirty="0" smtClean="0">
                <a:latin typeface="+mn-lt"/>
              </a:rPr>
              <a:t>Also in the Drawing Tools Format tab is the Shape Effects/Picture Effects button. Use this command to add the following effects to your graphics:</a:t>
            </a:r>
          </a:p>
          <a:p>
            <a:pPr marL="0" indent="0">
              <a:buNone/>
            </a:pPr>
            <a:endParaRPr lang="en-US" sz="1800" dirty="0" smtClean="0">
              <a:latin typeface="+mn-lt"/>
            </a:endParaRPr>
          </a:p>
          <a:p>
            <a:pPr marL="688975" indent="-238125"/>
            <a:r>
              <a:rPr lang="en-US" sz="1800" dirty="0" smtClean="0">
                <a:latin typeface="+mn-lt"/>
              </a:rPr>
              <a:t>shadow</a:t>
            </a:r>
          </a:p>
          <a:p>
            <a:pPr marL="688975" indent="-238125"/>
            <a:r>
              <a:rPr lang="en-US" sz="1800" dirty="0" smtClean="0">
                <a:latin typeface="+mn-lt"/>
              </a:rPr>
              <a:t>reflection</a:t>
            </a:r>
          </a:p>
          <a:p>
            <a:pPr marL="688975" indent="-238125"/>
            <a:r>
              <a:rPr lang="en-US" sz="1800" dirty="0" smtClean="0">
                <a:latin typeface="+mn-lt"/>
              </a:rPr>
              <a:t>glow</a:t>
            </a:r>
          </a:p>
          <a:p>
            <a:pPr marL="688975" indent="-238125"/>
            <a:r>
              <a:rPr lang="en-US" sz="1800" dirty="0" smtClean="0">
                <a:latin typeface="+mn-lt"/>
              </a:rPr>
              <a:t>soft edges</a:t>
            </a:r>
          </a:p>
          <a:p>
            <a:pPr marL="688975" indent="-238125"/>
            <a:r>
              <a:rPr lang="en-US" sz="1800" dirty="0" smtClean="0">
                <a:latin typeface="+mn-lt"/>
              </a:rPr>
              <a:t>bevel</a:t>
            </a:r>
          </a:p>
          <a:p>
            <a:pPr marL="688975" indent="-238125"/>
            <a:r>
              <a:rPr lang="en-US" sz="1800" dirty="0" smtClean="0">
                <a:latin typeface="+mn-lt"/>
              </a:rPr>
              <a:t>3-D rotation</a:t>
            </a:r>
            <a:endParaRPr lang="en-US" sz="1800" dirty="0">
              <a:latin typeface="+mn-lt"/>
            </a:endParaRPr>
          </a:p>
        </p:txBody>
      </p:sp>
      <p:sp>
        <p:nvSpPr>
          <p:cNvPr id="5" name="5-Point Star 4"/>
          <p:cNvSpPr/>
          <p:nvPr/>
        </p:nvSpPr>
        <p:spPr>
          <a:xfrm rot="20643225">
            <a:off x="4953000" y="3886200"/>
            <a:ext cx="2209800" cy="2209800"/>
          </a:xfrm>
          <a:prstGeom prst="star5">
            <a:avLst/>
          </a:prstGeom>
          <a:ln>
            <a:noFill/>
          </a:ln>
          <a:effectLst>
            <a:glow rad="228600">
              <a:schemeClr val="accent3">
                <a:satMod val="175000"/>
                <a:alpha val="40000"/>
              </a:schemeClr>
            </a:glow>
            <a:outerShdw blurRad="44450" dist="27940" dir="5400000" algn="ctr">
              <a:srgbClr val="000000">
                <a:alpha val="32000"/>
              </a:srgbClr>
            </a:outerShdw>
            <a:softEdge rad="127000"/>
          </a:effectLst>
          <a:scene3d>
            <a:camera prst="perspectiveRelaxedModerately"/>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an Effect to a Graphic</a:t>
            </a:r>
            <a:endParaRPr lang="en-US" sz="2800" dirty="0">
              <a:latin typeface="+mj-lt"/>
            </a:endParaRPr>
          </a:p>
        </p:txBody>
      </p:sp>
      <p:pic>
        <p:nvPicPr>
          <p:cNvPr id="11" name="Picture 10" descr="shape_effects.png"/>
          <p:cNvPicPr>
            <a:picLocks noChangeAspect="1"/>
          </p:cNvPicPr>
          <p:nvPr/>
        </p:nvPicPr>
        <p:blipFill>
          <a:blip r:embed="rId3" cstate="print"/>
          <a:stretch>
            <a:fillRect/>
          </a:stretch>
        </p:blipFill>
        <p:spPr>
          <a:xfrm>
            <a:off x="3124200" y="2362200"/>
            <a:ext cx="5574604" cy="113015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5638800"/>
            <a:ext cx="8077200" cy="923330"/>
          </a:xfrm>
          <a:prstGeom prst="rect">
            <a:avLst/>
          </a:prstGeom>
          <a:noFill/>
        </p:spPr>
        <p:txBody>
          <a:bodyPr wrap="square" rtlCol="0">
            <a:spAutoFit/>
          </a:bodyPr>
          <a:lstStyle/>
          <a:p>
            <a:r>
              <a:rPr lang="en-US" dirty="0" smtClean="0"/>
              <a:t>Still in this part of the ribbon, look to the right for the Rotate button and the Size group. You can also rotate an image by using the green rotation handle that appears when you click on the image. </a:t>
            </a:r>
            <a:endParaRPr lang="en-US" dirty="0"/>
          </a:p>
        </p:txBody>
      </p:sp>
      <p:sp>
        <p:nvSpPr>
          <p:cNvPr id="17" name="TextBox 16"/>
          <p:cNvSpPr txBox="1"/>
          <p:nvPr/>
        </p:nvSpPr>
        <p:spPr>
          <a:xfrm>
            <a:off x="457200" y="3276600"/>
            <a:ext cx="3886200" cy="2384524"/>
          </a:xfrm>
          <a:prstGeom prst="rect">
            <a:avLst/>
          </a:prstGeom>
          <a:noFill/>
        </p:spPr>
        <p:txBody>
          <a:bodyPr wrap="square" rtlCol="0">
            <a:spAutoFit/>
          </a:bodyPr>
          <a:lstStyle/>
          <a:p>
            <a:r>
              <a:rPr lang="en-US" dirty="0" smtClean="0"/>
              <a:t>As always, click on the photograph to access the Picture Tools Format tab. Use the Recolor button to change your picture to black and white or to sepia for a more dramatic effect. The Contrast and Brightness buttons are also available here.</a:t>
            </a:r>
            <a:endParaRPr lang="en-US" dirty="0"/>
          </a:p>
        </p:txBody>
      </p:sp>
      <p:sp>
        <p:nvSpPr>
          <p:cNvPr id="20" name="TextBox 19"/>
          <p:cNvSpPr txBox="1"/>
          <p:nvPr/>
        </p:nvSpPr>
        <p:spPr>
          <a:xfrm>
            <a:off x="457200" y="1371600"/>
            <a:ext cx="8001000" cy="646331"/>
          </a:xfrm>
          <a:prstGeom prst="rect">
            <a:avLst/>
          </a:prstGeom>
          <a:noFill/>
        </p:spPr>
        <p:txBody>
          <a:bodyPr wrap="square" rtlCol="0">
            <a:spAutoFit/>
          </a:bodyPr>
          <a:lstStyle/>
          <a:p>
            <a:r>
              <a:rPr lang="en-US" dirty="0" smtClean="0"/>
              <a:t>Just like with other graphics, photographs often need to be formatted to fit your presentation. </a:t>
            </a:r>
            <a:endParaRPr lang="en-US" dirty="0"/>
          </a:p>
        </p:txBody>
      </p:sp>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Working with Photographs</a:t>
            </a:r>
            <a:endParaRPr lang="en-US" sz="2800" dirty="0">
              <a:latin typeface="+mj-lt"/>
            </a:endParaRPr>
          </a:p>
        </p:txBody>
      </p:sp>
      <p:pic>
        <p:nvPicPr>
          <p:cNvPr id="13" name="Picture 12" descr="picture_tools.png"/>
          <p:cNvPicPr>
            <a:picLocks noChangeAspect="1"/>
          </p:cNvPicPr>
          <p:nvPr/>
        </p:nvPicPr>
        <p:blipFill>
          <a:blip r:embed="rId3" cstate="print"/>
          <a:stretch>
            <a:fillRect/>
          </a:stretch>
        </p:blipFill>
        <p:spPr>
          <a:xfrm>
            <a:off x="457200" y="2133600"/>
            <a:ext cx="8229600" cy="1044914"/>
          </a:xfrm>
          <a:prstGeom prst="rect">
            <a:avLst/>
          </a:prstGeom>
        </p:spPr>
      </p:pic>
      <p:pic>
        <p:nvPicPr>
          <p:cNvPr id="16" name="Picture 15" descr="photo_rotation.png"/>
          <p:cNvPicPr>
            <a:picLocks noChangeAspect="1"/>
          </p:cNvPicPr>
          <p:nvPr/>
        </p:nvPicPr>
        <p:blipFill>
          <a:blip r:embed="rId4" cstate="print"/>
          <a:stretch>
            <a:fillRect/>
          </a:stretch>
        </p:blipFill>
        <p:spPr>
          <a:xfrm>
            <a:off x="4191000" y="3276600"/>
            <a:ext cx="3352800" cy="2293582"/>
          </a:xfrm>
          <a:prstGeom prst="rect">
            <a:avLst/>
          </a:prstGeom>
        </p:spPr>
      </p:pic>
      <p:pic>
        <p:nvPicPr>
          <p:cNvPr id="14" name="Picture 13" descr="shutterstock_2369981.jpg"/>
          <p:cNvPicPr>
            <a:picLocks noChangeAspect="1"/>
          </p:cNvPicPr>
          <p:nvPr/>
        </p:nvPicPr>
        <p:blipFill>
          <a:blip r:embed="rId5" cstate="print">
            <a:duotone>
              <a:prstClr val="black"/>
              <a:srgbClr val="D9C3A5">
                <a:tint val="50000"/>
                <a:satMod val="180000"/>
              </a:srgbClr>
            </a:duotone>
          </a:blip>
          <a:stretch>
            <a:fillRect/>
          </a:stretch>
        </p:blipFill>
        <p:spPr>
          <a:xfrm rot="950123">
            <a:off x="6565631" y="4006325"/>
            <a:ext cx="1959486" cy="1287382"/>
          </a:xfrm>
          <a:prstGeom prst="rect">
            <a:avLst/>
          </a:prstGeom>
          <a:ln>
            <a:noFill/>
          </a:ln>
          <a:effectLst>
            <a:outerShdw blurRad="50800" dist="38100" algn="l" rotWithShape="0">
              <a:prstClr val="black">
                <a:alpha val="40000"/>
              </a:prstClr>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sp>
        <p:nvSpPr>
          <p:cNvPr id="10" name="TextBox 9"/>
          <p:cNvSpPr txBox="1"/>
          <p:nvPr/>
        </p:nvSpPr>
        <p:spPr>
          <a:xfrm>
            <a:off x="4267200" y="5397064"/>
            <a:ext cx="1981200" cy="215444"/>
          </a:xfrm>
          <a:prstGeom prst="rect">
            <a:avLst/>
          </a:prstGeom>
          <a:noFill/>
        </p:spPr>
        <p:txBody>
          <a:bodyPr wrap="square" rtlCol="0">
            <a:spAutoFit/>
          </a:bodyPr>
          <a:lstStyle/>
          <a:p>
            <a:r>
              <a:rPr lang="en-US" sz="800" dirty="0" smtClean="0"/>
              <a:t>© Sean Jolly/</a:t>
            </a:r>
            <a:r>
              <a:rPr lang="en-US" sz="800" dirty="0" err="1" smtClean="0"/>
              <a:t>shutterstock</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525963"/>
          </a:xfrm>
        </p:spPr>
        <p:txBody>
          <a:bodyPr>
            <a:normAutofit/>
          </a:bodyPr>
          <a:lstStyle/>
          <a:p>
            <a:pPr marL="0" indent="0">
              <a:buNone/>
            </a:pPr>
            <a:r>
              <a:rPr lang="en-US" sz="1800" dirty="0" smtClean="0">
                <a:latin typeface="+mn-lt"/>
              </a:rPr>
              <a:t>In this training room you will learn to</a:t>
            </a:r>
          </a:p>
          <a:p>
            <a:pPr marL="0" indent="0">
              <a:buNone/>
            </a:pPr>
            <a:endParaRPr lang="en-US" sz="1800" dirty="0" smtClean="0">
              <a:latin typeface="+mn-lt"/>
            </a:endParaRPr>
          </a:p>
          <a:p>
            <a:pPr marL="688975" lvl="2" indent="-238125"/>
            <a:r>
              <a:rPr lang="en-US" sz="1800" dirty="0" smtClean="0">
                <a:latin typeface="+mn-lt"/>
              </a:rPr>
              <a:t>insert graphics, shapes, and other objects</a:t>
            </a:r>
          </a:p>
          <a:p>
            <a:pPr marL="688975" lvl="2" indent="-238125"/>
            <a:r>
              <a:rPr lang="en-US" sz="1800" dirty="0" smtClean="0">
                <a:latin typeface="+mn-lt"/>
              </a:rPr>
              <a:t>modify graphics, shapes, and other objects</a:t>
            </a:r>
          </a:p>
          <a:p>
            <a:pPr marL="688975" lvl="2" indent="-238125"/>
            <a:r>
              <a:rPr lang="en-US" sz="1800" dirty="0" smtClean="0">
                <a:latin typeface="+mn-lt"/>
              </a:rPr>
              <a:t>arrange graphics and other content</a:t>
            </a:r>
          </a:p>
          <a:p>
            <a:pPr marL="688975" lvl="2" indent="-238125"/>
            <a:r>
              <a:rPr lang="en-US" sz="1800" dirty="0" smtClean="0">
                <a:latin typeface="+mn-lt"/>
              </a:rPr>
              <a:t>insert and modify charts</a:t>
            </a:r>
          </a:p>
          <a:p>
            <a:pPr marL="688975" lvl="2" indent="-238125"/>
            <a:r>
              <a:rPr lang="en-US" sz="1800" dirty="0" smtClean="0">
                <a:latin typeface="+mn-lt"/>
              </a:rPr>
              <a:t>insert and modify tables</a:t>
            </a:r>
          </a:p>
          <a:p>
            <a:pPr marL="346075" lvl="2" indent="-346075">
              <a:buNone/>
            </a:pPr>
            <a:endParaRPr lang="en-US" sz="1800" dirty="0" smtClean="0">
              <a:latin typeface="+mn-lt"/>
            </a:endParaRPr>
          </a:p>
          <a:p>
            <a:pPr marL="0" indent="0">
              <a:buNone/>
            </a:pPr>
            <a:r>
              <a:rPr lang="en-US" sz="1800" dirty="0" smtClean="0">
                <a:latin typeface="+mn-lt"/>
              </a:rPr>
              <a:t>The estimated completion time for Training Room 3 and Time to </a:t>
            </a:r>
            <a:r>
              <a:rPr lang="en-US" sz="1800" dirty="0" err="1" smtClean="0">
                <a:latin typeface="+mn-lt"/>
              </a:rPr>
              <a:t>Practise</a:t>
            </a:r>
            <a:r>
              <a:rPr lang="en-US" sz="1800" dirty="0" smtClean="0">
                <a:latin typeface="+mn-lt"/>
              </a:rPr>
              <a:t> 3 is three hours.</a:t>
            </a:r>
            <a:endParaRPr lang="en-US" sz="1800" dirty="0">
              <a:latin typeface="+mn-lt"/>
            </a:endParaRPr>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Presentation Outline</a:t>
            </a:r>
            <a:endParaRPr lang="en-US" sz="2800" dirty="0">
              <a:latin typeface="+mj-lt"/>
            </a:endParaRPr>
          </a:p>
        </p:txBody>
      </p:sp>
      <p:sp>
        <p:nvSpPr>
          <p:cNvPr id="5" name="TextBox 4"/>
          <p:cNvSpPr txBox="1"/>
          <p:nvPr/>
        </p:nvSpPr>
        <p:spPr>
          <a:xfrm>
            <a:off x="457200" y="6172200"/>
            <a:ext cx="7772400" cy="215444"/>
          </a:xfrm>
          <a:prstGeom prst="rect">
            <a:avLst/>
          </a:prstGeom>
          <a:noFill/>
        </p:spPr>
        <p:txBody>
          <a:bodyPr wrap="square" rtlCol="0">
            <a:spAutoFit/>
          </a:bodyPr>
          <a:lstStyle/>
          <a:p>
            <a:r>
              <a:rPr lang="en-US" sz="800" dirty="0" smtClean="0">
                <a:latin typeface="Arial" pitchFamily="34" charset="0"/>
              </a:rPr>
              <a:t>All PowerPoint Screen Shots: Microsoft product screen shot(s) reprinted with permission from Microsoft Corporation.</a:t>
            </a:r>
            <a:endParaRPr lang="en-US" sz="800" dirty="0">
              <a:latin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Point Star 3"/>
          <p:cNvSpPr/>
          <p:nvPr/>
        </p:nvSpPr>
        <p:spPr>
          <a:xfrm rot="990281">
            <a:off x="6856449" y="3884648"/>
            <a:ext cx="1869553" cy="1869551"/>
          </a:xfrm>
          <a:prstGeom prst="star5">
            <a:avLst>
              <a:gd name="adj" fmla="val 16827"/>
              <a:gd name="hf" fmla="val 105146"/>
              <a:gd name="vf" fmla="val 110557"/>
            </a:avLst>
          </a:prstGeom>
          <a:ln>
            <a:noFill/>
          </a:ln>
          <a:effectLst>
            <a:glow rad="228600">
              <a:schemeClr val="accent3">
                <a:satMod val="175000"/>
                <a:alpha val="40000"/>
              </a:schemeClr>
            </a:glow>
            <a:outerShdw blurRad="44450" dist="27940" dir="5400000" algn="ctr">
              <a:srgbClr val="000000">
                <a:alpha val="32000"/>
              </a:srgbClr>
            </a:outerShdw>
            <a:softEdge rad="127000"/>
          </a:effectLst>
          <a:scene3d>
            <a:camera prst="perspectiveRelaxedModerately"/>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57200" y="1371601"/>
            <a:ext cx="8229600" cy="4190999"/>
          </a:xfrm>
        </p:spPr>
        <p:txBody>
          <a:bodyPr>
            <a:noAutofit/>
          </a:bodyPr>
          <a:lstStyle/>
          <a:p>
            <a:pPr marL="0" indent="0">
              <a:spcBef>
                <a:spcPts val="0"/>
              </a:spcBef>
              <a:buNone/>
            </a:pPr>
            <a:r>
              <a:rPr lang="en-US" sz="1800" dirty="0" smtClean="0">
                <a:latin typeface="+mn-lt"/>
              </a:rPr>
              <a:t>Can you create a star that looks like the one shown here? Insert a new slide and try it now.</a:t>
            </a:r>
          </a:p>
          <a:p>
            <a:pPr marL="0" indent="0">
              <a:spcBef>
                <a:spcPts val="0"/>
              </a:spcBef>
              <a:buNone/>
            </a:pPr>
            <a:r>
              <a:rPr lang="en-US" sz="1800" dirty="0" smtClean="0">
                <a:latin typeface="+mn-lt"/>
              </a:rPr>
              <a:t>		</a:t>
            </a:r>
          </a:p>
          <a:p>
            <a:pPr marL="0" indent="0">
              <a:spcBef>
                <a:spcPts val="0"/>
              </a:spcBef>
              <a:buNone/>
            </a:pPr>
            <a:r>
              <a:rPr lang="en-US" sz="1800" dirty="0" smtClean="0">
                <a:latin typeface="+mn-lt"/>
              </a:rPr>
              <a:t>After you’ve created your star, get creative with graphics. Practise using Clip Art, Shapes, </a:t>
            </a:r>
            <a:r>
              <a:rPr lang="en-US" sz="1800" dirty="0" err="1" smtClean="0">
                <a:latin typeface="+mn-lt"/>
              </a:rPr>
              <a:t>SmartArt</a:t>
            </a:r>
            <a:r>
              <a:rPr lang="en-US" sz="1800" dirty="0" smtClean="0">
                <a:latin typeface="+mn-lt"/>
              </a:rPr>
              <a:t>, photographs, and more. Remember to size, format, add effects, rotate, and so on. </a:t>
            </a:r>
          </a:p>
          <a:p>
            <a:pPr>
              <a:spcBef>
                <a:spcPts val="0"/>
              </a:spcBef>
              <a:buNone/>
            </a:pPr>
            <a:endParaRPr lang="en-US" sz="1800" dirty="0" smtClean="0">
              <a:latin typeface="+mn-lt"/>
            </a:endParaRPr>
          </a:p>
          <a:p>
            <a:pPr marL="6350" indent="-6350">
              <a:spcBef>
                <a:spcPts val="0"/>
              </a:spcBef>
              <a:buNone/>
            </a:pPr>
            <a:r>
              <a:rPr lang="en-US" sz="1800" dirty="0" smtClean="0">
                <a:latin typeface="+mn-lt"/>
              </a:rPr>
              <a:t>You may also wish to view the following demonstrations on the Office Online PowerPoint Help and How-to website: </a:t>
            </a:r>
          </a:p>
          <a:p>
            <a:pPr marL="6350" indent="-6350">
              <a:spcBef>
                <a:spcPts val="0"/>
              </a:spcBef>
              <a:buNone/>
            </a:pPr>
            <a:endParaRPr lang="en-US" sz="1800" dirty="0" smtClean="0">
              <a:latin typeface="+mn-lt"/>
            </a:endParaRPr>
          </a:p>
          <a:p>
            <a:pPr marL="688975" indent="-238125">
              <a:spcBef>
                <a:spcPts val="0"/>
              </a:spcBef>
            </a:pPr>
            <a:r>
              <a:rPr lang="en-US" sz="1800" dirty="0" smtClean="0">
                <a:latin typeface="+mn-lt"/>
              </a:rPr>
              <a:t>“Demo: Put your photos in PowerPoint”</a:t>
            </a:r>
          </a:p>
          <a:p>
            <a:pPr marL="688975" lvl="1" indent="-238125">
              <a:spcBef>
                <a:spcPts val="0"/>
              </a:spcBef>
              <a:buClr>
                <a:schemeClr val="accent3"/>
              </a:buClr>
              <a:buSzPct val="95000"/>
            </a:pPr>
            <a:r>
              <a:rPr lang="en-US" sz="1800" dirty="0" smtClean="0">
                <a:latin typeface="+mn-lt"/>
              </a:rPr>
              <a:t>“Demo: Create a vacation keepsake using your photos”</a:t>
            </a:r>
          </a:p>
          <a:p>
            <a:pPr marL="688975" lvl="1" indent="-238125">
              <a:spcBef>
                <a:spcPts val="0"/>
              </a:spcBef>
              <a:buClr>
                <a:schemeClr val="accent3"/>
              </a:buClr>
              <a:buSzPct val="95000"/>
            </a:pPr>
            <a:r>
              <a:rPr lang="en-US" sz="1800" dirty="0" smtClean="0">
                <a:latin typeface="+mn-lt"/>
              </a:rPr>
              <a:t>“Demo: Add text on top of a photo”</a:t>
            </a:r>
          </a:p>
          <a:p>
            <a:pPr marL="688975" lvl="1" indent="-238125">
              <a:spcBef>
                <a:spcPts val="0"/>
              </a:spcBef>
              <a:buClr>
                <a:schemeClr val="accent3"/>
              </a:buClr>
              <a:buSzPct val="95000"/>
            </a:pPr>
            <a:r>
              <a:rPr lang="en-US" sz="1800" dirty="0" smtClean="0">
                <a:latin typeface="+mn-lt"/>
              </a:rPr>
              <a:t>“Demo: Add pictures to your </a:t>
            </a:r>
            <a:r>
              <a:rPr lang="en-US" sz="1800" dirty="0" err="1" smtClean="0">
                <a:latin typeface="+mn-lt"/>
              </a:rPr>
              <a:t>SmartArt</a:t>
            </a:r>
            <a:r>
              <a:rPr lang="en-US" sz="1800" dirty="0" smtClean="0">
                <a:latin typeface="+mn-lt"/>
              </a:rPr>
              <a:t> graphic”</a:t>
            </a:r>
          </a:p>
          <a:p>
            <a:pPr marL="688975" lvl="1" indent="-238125">
              <a:spcBef>
                <a:spcPts val="0"/>
              </a:spcBef>
              <a:buClr>
                <a:schemeClr val="accent3"/>
              </a:buClr>
              <a:buSzPct val="95000"/>
            </a:pPr>
            <a:r>
              <a:rPr lang="en-US" sz="1800" dirty="0" smtClean="0">
                <a:latin typeface="+mn-lt"/>
              </a:rPr>
              <a:t>“Demo: Use 3-D effects”</a:t>
            </a:r>
            <a:endParaRPr lang="en-US" sz="1800" dirty="0">
              <a:latin typeface="+mn-lt"/>
            </a:endParaRPr>
          </a:p>
        </p:txBody>
      </p:sp>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Creating and Modifying Graphics</a:t>
            </a:r>
            <a:endParaRPr lang="en-US" sz="2800" dirty="0">
              <a:latin typeface="+mj-l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990600"/>
          </a:xfrm>
        </p:spPr>
        <p:txBody>
          <a:bodyPr>
            <a:normAutofit/>
          </a:bodyPr>
          <a:lstStyle/>
          <a:p>
            <a:pPr marL="0" indent="0">
              <a:buNone/>
            </a:pPr>
            <a:r>
              <a:rPr lang="en-US" sz="1800" dirty="0" smtClean="0">
                <a:latin typeface="+mn-lt"/>
              </a:rPr>
              <a:t>You can layer illustrations and text to create depth, add visual interest, and make good use of slide space. The Arrange command allows you to move objects forward and backward.</a:t>
            </a:r>
          </a:p>
        </p:txBody>
      </p:sp>
      <p:grpSp>
        <p:nvGrpSpPr>
          <p:cNvPr id="15" name="Group 14"/>
          <p:cNvGrpSpPr/>
          <p:nvPr/>
        </p:nvGrpSpPr>
        <p:grpSpPr>
          <a:xfrm>
            <a:off x="1676400" y="2209800"/>
            <a:ext cx="2362200" cy="2041237"/>
            <a:chOff x="711926" y="3101876"/>
            <a:chExt cx="3172096" cy="2819400"/>
          </a:xfrm>
        </p:grpSpPr>
        <p:sp>
          <p:nvSpPr>
            <p:cNvPr id="9" name="5-Point Star 8"/>
            <p:cNvSpPr/>
            <p:nvPr/>
          </p:nvSpPr>
          <p:spPr>
            <a:xfrm>
              <a:off x="838200" y="3101876"/>
              <a:ext cx="2819400" cy="2819400"/>
            </a:xfrm>
            <a:prstGeom prst="star5">
              <a:avLst/>
            </a:prstGeom>
            <a:ln>
              <a:noFill/>
            </a:ln>
            <a:effectLst>
              <a:glow rad="228600">
                <a:schemeClr val="accent3">
                  <a:satMod val="175000"/>
                  <a:alpha val="40000"/>
                </a:schemeClr>
              </a:glow>
              <a:outerShdw blurRad="44450" dist="27940" dir="5400000" algn="ctr">
                <a:srgbClr val="000000">
                  <a:alpha val="32000"/>
                </a:srgbClr>
              </a:outerShdw>
              <a:softEdge rad="127000"/>
            </a:effectLst>
            <a:scene3d>
              <a:camera prst="perspectiveRelaxedModerately"/>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11926" y="3628121"/>
              <a:ext cx="3172096" cy="2168046"/>
            </a:xfrm>
            <a:prstGeom prst="rect">
              <a:avLst/>
            </a:prstGeom>
            <a:noFill/>
          </p:spPr>
          <p:txBody>
            <a:bodyPr wrap="square" rtlCol="0">
              <a:spAutoFit/>
            </a:bodyPr>
            <a:lstStyle/>
            <a:p>
              <a:r>
                <a:rPr lang="en-US" sz="4800" dirty="0" smtClean="0"/>
                <a:t>text text </a:t>
              </a:r>
              <a:r>
                <a:rPr lang="en-US" sz="4800" dirty="0" err="1" smtClean="0"/>
                <a:t>text</a:t>
              </a:r>
              <a:r>
                <a:rPr lang="en-US" sz="4800" dirty="0" smtClean="0"/>
                <a:t> </a:t>
              </a:r>
              <a:r>
                <a:rPr lang="en-US" sz="4800" dirty="0" err="1" smtClean="0"/>
                <a:t>text</a:t>
              </a:r>
              <a:endParaRPr lang="en-US" dirty="0"/>
            </a:p>
          </p:txBody>
        </p:sp>
      </p:grpSp>
      <p:grpSp>
        <p:nvGrpSpPr>
          <p:cNvPr id="14" name="Group 13"/>
          <p:cNvGrpSpPr/>
          <p:nvPr/>
        </p:nvGrpSpPr>
        <p:grpSpPr>
          <a:xfrm>
            <a:off x="5105400" y="2209800"/>
            <a:ext cx="2362200" cy="2041237"/>
            <a:chOff x="4648201" y="3178076"/>
            <a:chExt cx="3274423" cy="2819400"/>
          </a:xfrm>
        </p:grpSpPr>
        <p:sp>
          <p:nvSpPr>
            <p:cNvPr id="12" name="TextBox 11"/>
            <p:cNvSpPr txBox="1"/>
            <p:nvPr/>
          </p:nvSpPr>
          <p:spPr>
            <a:xfrm>
              <a:off x="4648201" y="3711476"/>
              <a:ext cx="3274423" cy="2168046"/>
            </a:xfrm>
            <a:prstGeom prst="rect">
              <a:avLst/>
            </a:prstGeom>
            <a:noFill/>
          </p:spPr>
          <p:txBody>
            <a:bodyPr wrap="square" rtlCol="0">
              <a:spAutoFit/>
            </a:bodyPr>
            <a:lstStyle/>
            <a:p>
              <a:r>
                <a:rPr lang="en-US" sz="4800" dirty="0" smtClean="0"/>
                <a:t>text text </a:t>
              </a:r>
              <a:r>
                <a:rPr lang="en-US" sz="4800" dirty="0" err="1" smtClean="0"/>
                <a:t>text</a:t>
              </a:r>
              <a:r>
                <a:rPr lang="en-US" sz="4800" dirty="0" smtClean="0"/>
                <a:t> </a:t>
              </a:r>
              <a:r>
                <a:rPr lang="en-US" sz="4800" dirty="0" err="1" smtClean="0"/>
                <a:t>text</a:t>
              </a:r>
              <a:endParaRPr lang="en-US" dirty="0"/>
            </a:p>
          </p:txBody>
        </p:sp>
        <p:sp>
          <p:nvSpPr>
            <p:cNvPr id="11" name="5-Point Star 10"/>
            <p:cNvSpPr/>
            <p:nvPr/>
          </p:nvSpPr>
          <p:spPr>
            <a:xfrm>
              <a:off x="4953000" y="3178076"/>
              <a:ext cx="2819400" cy="2819400"/>
            </a:xfrm>
            <a:prstGeom prst="star5">
              <a:avLst/>
            </a:prstGeom>
            <a:ln>
              <a:noFill/>
            </a:ln>
            <a:effectLst>
              <a:glow rad="228600">
                <a:schemeClr val="accent3">
                  <a:satMod val="175000"/>
                  <a:alpha val="40000"/>
                </a:schemeClr>
              </a:glow>
              <a:outerShdw blurRad="44450" dist="27940" dir="5400000" algn="ctr">
                <a:srgbClr val="000000">
                  <a:alpha val="32000"/>
                </a:srgbClr>
              </a:outerShdw>
              <a:softEdge rad="127000"/>
            </a:effectLst>
            <a:scene3d>
              <a:camera prst="perspectiveRelaxedModerately"/>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457200" y="4343400"/>
            <a:ext cx="8229600" cy="923330"/>
          </a:xfrm>
          <a:prstGeom prst="rect">
            <a:avLst/>
          </a:prstGeom>
          <a:noFill/>
        </p:spPr>
        <p:txBody>
          <a:bodyPr wrap="square" rtlCol="0">
            <a:spAutoFit/>
          </a:bodyPr>
          <a:lstStyle/>
          <a:p>
            <a:r>
              <a:rPr lang="en-US" dirty="0" smtClean="0"/>
              <a:t>Find the arrange button under the Home tab in the Drawing group or by selecting the object, right-clicking, and then selecting either Bring to Front or Send to Back. You can also find the buttons in the Drawing Tools Format tab. </a:t>
            </a:r>
            <a:endParaRPr lang="en-US" dirty="0"/>
          </a:p>
        </p:txBody>
      </p:sp>
      <p:sp>
        <p:nvSpPr>
          <p:cNvPr id="13" name="TextBox 12"/>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Place Illustrations in Order</a:t>
            </a:r>
            <a:endParaRPr lang="en-US" sz="2800" dirty="0">
              <a:latin typeface="+mj-lt"/>
            </a:endParaRPr>
          </a:p>
        </p:txBody>
      </p:sp>
      <p:pic>
        <p:nvPicPr>
          <p:cNvPr id="20" name="Picture 19" descr="arrange.png"/>
          <p:cNvPicPr>
            <a:picLocks noChangeAspect="1"/>
          </p:cNvPicPr>
          <p:nvPr/>
        </p:nvPicPr>
        <p:blipFill>
          <a:blip r:embed="rId3" cstate="print"/>
          <a:stretch>
            <a:fillRect/>
          </a:stretch>
        </p:blipFill>
        <p:spPr>
          <a:xfrm>
            <a:off x="533401" y="5334000"/>
            <a:ext cx="3479871" cy="1280160"/>
          </a:xfrm>
          <a:prstGeom prst="rect">
            <a:avLst/>
          </a:prstGeom>
        </p:spPr>
      </p:pic>
      <p:pic>
        <p:nvPicPr>
          <p:cNvPr id="23" name="Picture 22" descr="bring to front.png"/>
          <p:cNvPicPr>
            <a:picLocks noChangeAspect="1"/>
          </p:cNvPicPr>
          <p:nvPr/>
        </p:nvPicPr>
        <p:blipFill>
          <a:blip r:embed="rId4" cstate="print"/>
          <a:stretch>
            <a:fillRect/>
          </a:stretch>
        </p:blipFill>
        <p:spPr>
          <a:xfrm>
            <a:off x="4191000" y="5334000"/>
            <a:ext cx="4471668" cy="12801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200400"/>
            <a:ext cx="8077200" cy="1295400"/>
          </a:xfrm>
        </p:spPr>
        <p:txBody>
          <a:bodyPr>
            <a:normAutofit/>
          </a:bodyPr>
          <a:lstStyle/>
          <a:p>
            <a:pPr marL="0" indent="0">
              <a:buNone/>
            </a:pPr>
            <a:r>
              <a:rPr lang="en-US" sz="1800" dirty="0" smtClean="0">
                <a:latin typeface="+mn-lt"/>
              </a:rPr>
              <a:t>The Align command, found under the Drawing Tools Format tab, helps create a professional and visually appealing presentation by automatically lining up objects, like graphics, in a variety of ways. To align multiple objects, hold down the Shift key as you click on each object.</a:t>
            </a:r>
            <a:endParaRPr lang="en-US" sz="1800" dirty="0"/>
          </a:p>
        </p:txBody>
      </p:sp>
      <p:grpSp>
        <p:nvGrpSpPr>
          <p:cNvPr id="50" name="Group 49"/>
          <p:cNvGrpSpPr/>
          <p:nvPr/>
        </p:nvGrpSpPr>
        <p:grpSpPr>
          <a:xfrm>
            <a:off x="6248400" y="4419600"/>
            <a:ext cx="1677194" cy="1981995"/>
            <a:chOff x="381000" y="381000"/>
            <a:chExt cx="1677194" cy="1981995"/>
          </a:xfrm>
        </p:grpSpPr>
        <p:grpSp>
          <p:nvGrpSpPr>
            <p:cNvPr id="21" name="Group 20"/>
            <p:cNvGrpSpPr/>
            <p:nvPr/>
          </p:nvGrpSpPr>
          <p:grpSpPr>
            <a:xfrm>
              <a:off x="381000" y="381000"/>
              <a:ext cx="381794" cy="1981994"/>
              <a:chOff x="1066006" y="4191794"/>
              <a:chExt cx="534194" cy="2438400"/>
            </a:xfrm>
          </p:grpSpPr>
          <p:cxnSp>
            <p:nvCxnSpPr>
              <p:cNvPr id="7" name="Straight Connector 6"/>
              <p:cNvCxnSpPr/>
              <p:nvPr/>
            </p:nvCxnSpPr>
            <p:spPr>
              <a:xfrm rot="5400000">
                <a:off x="-152400" y="5410200"/>
                <a:ext cx="24384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17600" y="4343400"/>
                <a:ext cx="48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7600" y="5105400"/>
                <a:ext cx="48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17600" y="5867400"/>
                <a:ext cx="48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flipH="1">
              <a:off x="1676400" y="381000"/>
              <a:ext cx="381794" cy="1981994"/>
              <a:chOff x="1066006" y="4191794"/>
              <a:chExt cx="534194" cy="2438400"/>
            </a:xfrm>
          </p:grpSpPr>
          <p:cxnSp>
            <p:nvCxnSpPr>
              <p:cNvPr id="32" name="Straight Connector 31"/>
              <p:cNvCxnSpPr/>
              <p:nvPr/>
            </p:nvCxnSpPr>
            <p:spPr>
              <a:xfrm rot="5400000">
                <a:off x="-152400" y="5410200"/>
                <a:ext cx="2438400" cy="1588"/>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117600" y="4343400"/>
                <a:ext cx="48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117600" y="5105400"/>
                <a:ext cx="48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117600" y="5867400"/>
                <a:ext cx="482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p:cNvGrpSpPr/>
            <p:nvPr/>
          </p:nvGrpSpPr>
          <p:grpSpPr>
            <a:xfrm>
              <a:off x="1066800" y="381001"/>
              <a:ext cx="344919" cy="1981994"/>
              <a:chOff x="1066800" y="838201"/>
              <a:chExt cx="344919" cy="1981994"/>
            </a:xfrm>
          </p:grpSpPr>
          <p:sp>
            <p:nvSpPr>
              <p:cNvPr id="39" name="Rectangle 38"/>
              <p:cNvSpPr/>
              <p:nvPr/>
            </p:nvSpPr>
            <p:spPr>
              <a:xfrm flipH="1">
                <a:off x="1066800" y="961429"/>
                <a:ext cx="344919" cy="43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flipH="1">
                <a:off x="1066800" y="1580802"/>
                <a:ext cx="344919" cy="43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flipH="1">
                <a:off x="1066800" y="2200175"/>
                <a:ext cx="344919" cy="433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p:nvPr/>
            </p:nvCxnSpPr>
            <p:spPr>
              <a:xfrm rot="16200000" flipH="1">
                <a:off x="254171" y="1828630"/>
                <a:ext cx="1981994" cy="1135"/>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sp>
        <p:nvSpPr>
          <p:cNvPr id="24" name="TextBox 2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Align Objects</a:t>
            </a:r>
            <a:endParaRPr lang="en-US" sz="2800" dirty="0">
              <a:latin typeface="+mj-lt"/>
            </a:endParaRPr>
          </a:p>
        </p:txBody>
      </p:sp>
      <p:pic>
        <p:nvPicPr>
          <p:cNvPr id="26" name="Picture 25" descr="cts_b_direct_e.jpg"/>
          <p:cNvPicPr>
            <a:picLocks noChangeAspect="1"/>
          </p:cNvPicPr>
          <p:nvPr/>
        </p:nvPicPr>
        <p:blipFill>
          <a:blip r:embed="rId3" cstate="print"/>
          <a:stretch>
            <a:fillRect/>
          </a:stretch>
        </p:blipFill>
        <p:spPr>
          <a:xfrm>
            <a:off x="457200" y="4953000"/>
            <a:ext cx="914400" cy="914400"/>
          </a:xfrm>
          <a:prstGeom prst="rect">
            <a:avLst/>
          </a:prstGeom>
        </p:spPr>
      </p:pic>
      <p:sp>
        <p:nvSpPr>
          <p:cNvPr id="27" name="TextBox 8"/>
          <p:cNvSpPr txBox="1">
            <a:spLocks noChangeArrowheads="1"/>
          </p:cNvSpPr>
          <p:nvPr/>
        </p:nvSpPr>
        <p:spPr bwMode="auto">
          <a:xfrm>
            <a:off x="1371600" y="4876800"/>
            <a:ext cx="4648200" cy="1077218"/>
          </a:xfrm>
          <a:prstGeom prst="rect">
            <a:avLst/>
          </a:prstGeom>
          <a:noFill/>
          <a:ln w="9525">
            <a:noFill/>
            <a:miter lim="800000"/>
            <a:headEnd/>
            <a:tailEnd/>
          </a:ln>
        </p:spPr>
        <p:txBody>
          <a:bodyPr wrap="square">
            <a:spAutoFit/>
          </a:bodyPr>
          <a:lstStyle/>
          <a:p>
            <a:r>
              <a:rPr lang="en-US" sz="1600" dirty="0" smtClean="0"/>
              <a:t>Go to the Project 3 Instructional Videos in the Toolkit, and watch the demonstration “The Align Command” to see how the Align command is used to automatically align objects.</a:t>
            </a:r>
            <a:endParaRPr lang="en-US" sz="1600" dirty="0"/>
          </a:p>
        </p:txBody>
      </p:sp>
      <p:pic>
        <p:nvPicPr>
          <p:cNvPr id="28" name="Picture 27" descr="align.png"/>
          <p:cNvPicPr>
            <a:picLocks noChangeAspect="1"/>
          </p:cNvPicPr>
          <p:nvPr/>
        </p:nvPicPr>
        <p:blipFill>
          <a:blip r:embed="rId4" cstate="print"/>
          <a:stretch>
            <a:fillRect/>
          </a:stretch>
        </p:blipFill>
        <p:spPr>
          <a:xfrm>
            <a:off x="1581362" y="1447800"/>
            <a:ext cx="5981276" cy="162412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371600"/>
            <a:ext cx="4800600" cy="3048000"/>
          </a:xfrm>
        </p:spPr>
        <p:txBody>
          <a:bodyPr>
            <a:normAutofit/>
          </a:bodyPr>
          <a:lstStyle/>
          <a:p>
            <a:pPr marL="0" indent="0">
              <a:buNone/>
            </a:pPr>
            <a:r>
              <a:rPr lang="en-US" sz="1800" dirty="0" smtClean="0">
                <a:latin typeface="+mn-lt"/>
              </a:rPr>
              <a:t>Gridlines can also help you lay out and align text and objects. Gridlines are not visible in a slide show and they will not print.</a:t>
            </a:r>
          </a:p>
          <a:p>
            <a:pPr marL="0" indent="0">
              <a:buNone/>
            </a:pPr>
            <a:endParaRPr lang="en-US" sz="1800" dirty="0" smtClean="0">
              <a:latin typeface="+mn-lt"/>
            </a:endParaRPr>
          </a:p>
          <a:p>
            <a:pPr marL="0" indent="0">
              <a:buNone/>
            </a:pPr>
            <a:r>
              <a:rPr lang="en-US" sz="1800" dirty="0" smtClean="0">
                <a:latin typeface="+mn-lt"/>
              </a:rPr>
              <a:t>To insert gridlines, under the Drawing Tools Format tab, in the Arrange group, click on the arrow under the Align button. Either select View Gridlines or Grid Settings. You can also click on the View tab and check Gridlines in the Show/Hide group.</a:t>
            </a:r>
            <a:endParaRPr lang="en-US" sz="1800" dirty="0">
              <a:latin typeface="+mn-lt"/>
            </a:endParaRPr>
          </a:p>
        </p:txBody>
      </p:sp>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Display Grids and Guides</a:t>
            </a:r>
            <a:endParaRPr lang="en-US" sz="2800" dirty="0">
              <a:latin typeface="+mj-lt"/>
            </a:endParaRPr>
          </a:p>
        </p:txBody>
      </p:sp>
      <p:pic>
        <p:nvPicPr>
          <p:cNvPr id="8" name="Picture 7" descr="grid_box.png"/>
          <p:cNvPicPr>
            <a:picLocks noChangeAspect="1"/>
          </p:cNvPicPr>
          <p:nvPr/>
        </p:nvPicPr>
        <p:blipFill>
          <a:blip r:embed="rId3" cstate="print"/>
          <a:stretch>
            <a:fillRect/>
          </a:stretch>
        </p:blipFill>
        <p:spPr>
          <a:xfrm>
            <a:off x="5312348" y="1447800"/>
            <a:ext cx="3323220" cy="2895600"/>
          </a:xfrm>
          <a:prstGeom prst="rect">
            <a:avLst/>
          </a:prstGeom>
        </p:spPr>
      </p:pic>
      <p:pic>
        <p:nvPicPr>
          <p:cNvPr id="9" name="Picture 8" descr="showhide.png"/>
          <p:cNvPicPr>
            <a:picLocks noChangeAspect="1"/>
          </p:cNvPicPr>
          <p:nvPr/>
        </p:nvPicPr>
        <p:blipFill>
          <a:blip r:embed="rId4" cstate="print"/>
          <a:stretch>
            <a:fillRect/>
          </a:stretch>
        </p:blipFill>
        <p:spPr>
          <a:xfrm>
            <a:off x="1181524" y="4648200"/>
            <a:ext cx="6780953" cy="1790476"/>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Group Graphics</a:t>
            </a:r>
            <a:endParaRPr lang="en-US" sz="2800" dirty="0">
              <a:latin typeface="+mj-lt"/>
            </a:endParaRPr>
          </a:p>
        </p:txBody>
      </p:sp>
      <p:pic>
        <p:nvPicPr>
          <p:cNvPr id="9" name="Picture 8" descr="group.png"/>
          <p:cNvPicPr>
            <a:picLocks noChangeAspect="1"/>
          </p:cNvPicPr>
          <p:nvPr/>
        </p:nvPicPr>
        <p:blipFill>
          <a:blip r:embed="rId3" cstate="print"/>
          <a:stretch>
            <a:fillRect/>
          </a:stretch>
        </p:blipFill>
        <p:spPr>
          <a:xfrm>
            <a:off x="1371600" y="4953000"/>
            <a:ext cx="6400800" cy="1714071"/>
          </a:xfrm>
          <a:prstGeom prst="rect">
            <a:avLst/>
          </a:prstGeom>
        </p:spPr>
      </p:pic>
      <p:pic>
        <p:nvPicPr>
          <p:cNvPr id="27" name="Picture 26" descr="shapes_boxes.png"/>
          <p:cNvPicPr>
            <a:picLocks noChangeAspect="1"/>
          </p:cNvPicPr>
          <p:nvPr/>
        </p:nvPicPr>
        <p:blipFill>
          <a:blip r:embed="rId4" cstate="print"/>
          <a:stretch>
            <a:fillRect/>
          </a:stretch>
        </p:blipFill>
        <p:spPr>
          <a:xfrm>
            <a:off x="457200" y="2895600"/>
            <a:ext cx="8229600" cy="1288621"/>
          </a:xfrm>
          <a:prstGeom prst="rect">
            <a:avLst/>
          </a:prstGeom>
        </p:spPr>
      </p:pic>
      <p:sp>
        <p:nvSpPr>
          <p:cNvPr id="3" name="Content Placeholder 2"/>
          <p:cNvSpPr>
            <a:spLocks noGrp="1"/>
          </p:cNvSpPr>
          <p:nvPr>
            <p:ph idx="1"/>
          </p:nvPr>
        </p:nvSpPr>
        <p:spPr>
          <a:xfrm>
            <a:off x="457200" y="1371601"/>
            <a:ext cx="8305800" cy="1676400"/>
          </a:xfrm>
        </p:spPr>
        <p:txBody>
          <a:bodyPr>
            <a:normAutofit/>
          </a:bodyPr>
          <a:lstStyle/>
          <a:p>
            <a:pPr marL="0" indent="0">
              <a:buNone/>
            </a:pPr>
            <a:r>
              <a:rPr lang="en-US" sz="1800" dirty="0" smtClean="0">
                <a:latin typeface="+mn-lt"/>
              </a:rPr>
              <a:t>Grouping pulls together multiple objects (such as graphics or shapes) to behave as a single object. Grouping  objects helps you build more complex graphics and work faster, as modifications  such as  rotate, move, resize, or changing line and colour attributes can be applied to all the grouped objects at the same time. You can group and ungroup objects any time.</a:t>
            </a:r>
            <a:endParaRPr lang="en-US" dirty="0"/>
          </a:p>
        </p:txBody>
      </p:sp>
      <p:sp>
        <p:nvSpPr>
          <p:cNvPr id="8" name="TextBox 7"/>
          <p:cNvSpPr txBox="1"/>
          <p:nvPr/>
        </p:nvSpPr>
        <p:spPr>
          <a:xfrm>
            <a:off x="457200" y="4191000"/>
            <a:ext cx="8229600" cy="923330"/>
          </a:xfrm>
          <a:prstGeom prst="rect">
            <a:avLst/>
          </a:prstGeom>
          <a:noFill/>
        </p:spPr>
        <p:txBody>
          <a:bodyPr wrap="square" rtlCol="0">
            <a:spAutoFit/>
          </a:bodyPr>
          <a:lstStyle/>
          <a:p>
            <a:r>
              <a:rPr lang="en-US" dirty="0" smtClean="0"/>
              <a:t>To start, hold the Shift key and click on each object. Then, under the Drawing Tools Format tab, click the  Group, Regroup, or Ungroup button as required.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534400" cy="2286000"/>
          </a:xfrm>
        </p:spPr>
        <p:txBody>
          <a:bodyPr>
            <a:normAutofit/>
          </a:bodyPr>
          <a:lstStyle/>
          <a:p>
            <a:pPr marL="0" indent="0">
              <a:buNone/>
            </a:pPr>
            <a:r>
              <a:rPr lang="en-US" sz="1800" dirty="0" smtClean="0">
                <a:latin typeface="+mn-lt"/>
              </a:rPr>
              <a:t>A connector line attaches shapes together at red connector boxes. The shapes stay connected together no matter how your arrange them on the slide. The connector lines are visible to your audience. </a:t>
            </a:r>
          </a:p>
          <a:p>
            <a:pPr marL="0" indent="0">
              <a:buNone/>
            </a:pPr>
            <a:endParaRPr lang="en-US" sz="1800" dirty="0" smtClean="0">
              <a:latin typeface="+mn-lt"/>
            </a:endParaRPr>
          </a:p>
          <a:p>
            <a:pPr marL="0" indent="0">
              <a:buNone/>
            </a:pPr>
            <a:r>
              <a:rPr lang="en-US" sz="1800" dirty="0" smtClean="0">
                <a:latin typeface="+mn-lt"/>
              </a:rPr>
              <a:t>Connector line shapes can be straight, curved, elbow, or free-form and can be</a:t>
            </a:r>
            <a:br>
              <a:rPr lang="en-US" sz="1800" dirty="0" smtClean="0">
                <a:latin typeface="+mn-lt"/>
              </a:rPr>
            </a:br>
            <a:r>
              <a:rPr lang="en-US" sz="1800" dirty="0" smtClean="0">
                <a:latin typeface="+mn-lt"/>
              </a:rPr>
              <a:t>with or without arrows. You can format connector lines by right-clicking on the line.</a:t>
            </a:r>
            <a:endParaRPr lang="en-US" sz="1800" dirty="0">
              <a:latin typeface="+mn-lt"/>
            </a:endParaRPr>
          </a:p>
        </p:txBody>
      </p:sp>
      <p:sp>
        <p:nvSpPr>
          <p:cNvPr id="9" name="Isosceles Triangle 8"/>
          <p:cNvSpPr/>
          <p:nvPr/>
        </p:nvSpPr>
        <p:spPr>
          <a:xfrm>
            <a:off x="2057400" y="3581400"/>
            <a:ext cx="1840992" cy="15870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p:nvSpPr>
        <p:spPr>
          <a:xfrm>
            <a:off x="5105400" y="3581400"/>
            <a:ext cx="1840992" cy="158706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9" idx="5"/>
            <a:endCxn id="10" idx="1"/>
          </p:cNvCxnSpPr>
          <p:nvPr/>
        </p:nvCxnSpPr>
        <p:spPr>
          <a:xfrm>
            <a:off x="3438144" y="4374931"/>
            <a:ext cx="2127504" cy="1588"/>
          </a:xfrm>
          <a:prstGeom prst="straightConnector1">
            <a:avLst/>
          </a:prstGeom>
          <a:ln w="12700">
            <a:solidFill>
              <a:srgbClr val="C0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Connect Graphics</a:t>
            </a:r>
            <a:endParaRPr lang="en-US" sz="2800" dirty="0">
              <a:latin typeface="+mj-lt"/>
            </a:endParaRPr>
          </a:p>
        </p:txBody>
      </p:sp>
      <p:pic>
        <p:nvPicPr>
          <p:cNvPr id="15" name="Picture 14" descr="cts_b_direct_e.jpg"/>
          <p:cNvPicPr>
            <a:picLocks noChangeAspect="1"/>
          </p:cNvPicPr>
          <p:nvPr/>
        </p:nvPicPr>
        <p:blipFill>
          <a:blip r:embed="rId3" cstate="print"/>
          <a:stretch>
            <a:fillRect/>
          </a:stretch>
        </p:blipFill>
        <p:spPr>
          <a:xfrm>
            <a:off x="457200" y="5562600"/>
            <a:ext cx="914400" cy="914400"/>
          </a:xfrm>
          <a:prstGeom prst="rect">
            <a:avLst/>
          </a:prstGeom>
        </p:spPr>
      </p:pic>
      <p:sp>
        <p:nvSpPr>
          <p:cNvPr id="16" name="TextBox 8"/>
          <p:cNvSpPr txBox="1">
            <a:spLocks noChangeArrowheads="1"/>
          </p:cNvSpPr>
          <p:nvPr/>
        </p:nvSpPr>
        <p:spPr bwMode="auto">
          <a:xfrm>
            <a:off x="1371600" y="5739825"/>
            <a:ext cx="6400800" cy="584775"/>
          </a:xfrm>
          <a:prstGeom prst="rect">
            <a:avLst/>
          </a:prstGeom>
          <a:noFill/>
          <a:ln w="9525">
            <a:noFill/>
            <a:miter lim="800000"/>
            <a:headEnd/>
            <a:tailEnd/>
          </a:ln>
        </p:spPr>
        <p:txBody>
          <a:bodyPr wrap="square">
            <a:spAutoFit/>
          </a:bodyPr>
          <a:lstStyle/>
          <a:p>
            <a:r>
              <a:rPr lang="en-US" sz="1600" dirty="0" smtClean="0"/>
              <a:t>Go to the Project 3 Instructional Videos in the Toolkit, and watch the demonstration “Connector Lines” to see how to use connector lines. </a:t>
            </a:r>
            <a:endParaRPr lang="en-US" sz="16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p:cNvSpPr>
            <a:spLocks noGrp="1"/>
          </p:cNvSpPr>
          <p:nvPr>
            <p:ph type="body" idx="1"/>
          </p:nvPr>
        </p:nvSpPr>
        <p:spPr/>
        <p:txBody>
          <a:bodyPr>
            <a:normAutofit/>
          </a:bodyPr>
          <a:lstStyle/>
          <a:p>
            <a:r>
              <a:rPr lang="en-US" b="0" dirty="0" smtClean="0"/>
              <a:t> </a:t>
            </a:r>
            <a:r>
              <a:rPr lang="en-US" dirty="0" smtClean="0"/>
              <a:t>	</a:t>
            </a:r>
          </a:p>
        </p:txBody>
      </p:sp>
      <p:sp>
        <p:nvSpPr>
          <p:cNvPr id="3" name="Content Placeholder 2"/>
          <p:cNvSpPr>
            <a:spLocks noGrp="1"/>
          </p:cNvSpPr>
          <p:nvPr>
            <p:ph sz="quarter" idx="2"/>
          </p:nvPr>
        </p:nvSpPr>
        <p:spPr>
          <a:xfrm>
            <a:off x="457200" y="3230562"/>
            <a:ext cx="4572000" cy="2179638"/>
          </a:xfrm>
        </p:spPr>
        <p:txBody>
          <a:bodyPr>
            <a:normAutofit/>
          </a:bodyPr>
          <a:lstStyle/>
          <a:p>
            <a:pPr marL="346075" lvl="1" indent="-346075">
              <a:buNone/>
            </a:pPr>
            <a:r>
              <a:rPr lang="en-US" sz="1800" dirty="0" smtClean="0">
                <a:latin typeface="+mn-lt"/>
              </a:rPr>
              <a:t>Follow these hints:</a:t>
            </a:r>
          </a:p>
          <a:p>
            <a:pPr marL="463550" lvl="1" indent="-238125">
              <a:buFont typeface="+mj-lt"/>
              <a:buAutoNum type="arabicPeriod"/>
            </a:pPr>
            <a:r>
              <a:rPr lang="en-US" sz="1800" dirty="0" smtClean="0">
                <a:latin typeface="+mn-lt"/>
              </a:rPr>
              <a:t>Draw the boxes.</a:t>
            </a:r>
          </a:p>
          <a:p>
            <a:pPr marL="463550" lvl="1" indent="-238125">
              <a:buFont typeface="+mj-lt"/>
              <a:buAutoNum type="arabicPeriod"/>
            </a:pPr>
            <a:r>
              <a:rPr lang="en-US" sz="1800" dirty="0" smtClean="0">
                <a:latin typeface="+mn-lt"/>
              </a:rPr>
              <a:t>Align to bottom and distribute horizontally.</a:t>
            </a:r>
          </a:p>
          <a:p>
            <a:pPr marL="463550" lvl="1" indent="-238125">
              <a:buFont typeface="+mj-lt"/>
              <a:buAutoNum type="arabicPeriod"/>
            </a:pPr>
            <a:r>
              <a:rPr lang="en-US" sz="1800" dirty="0" smtClean="0">
                <a:latin typeface="+mn-lt"/>
              </a:rPr>
              <a:t>Format the connectors in 3-point green  connectors, and then move the boxes to test the connections.</a:t>
            </a:r>
          </a:p>
        </p:txBody>
      </p:sp>
      <p:sp>
        <p:nvSpPr>
          <p:cNvPr id="13" name="Content Placeholder 12"/>
          <p:cNvSpPr>
            <a:spLocks noGrp="1"/>
          </p:cNvSpPr>
          <p:nvPr>
            <p:ph sz="quarter" idx="4"/>
          </p:nvPr>
        </p:nvSpPr>
        <p:spPr>
          <a:xfrm>
            <a:off x="5715000" y="3657600"/>
            <a:ext cx="3124200" cy="1828800"/>
          </a:xfrm>
        </p:spPr>
        <p:txBody>
          <a:bodyPr>
            <a:noAutofit/>
          </a:bodyPr>
          <a:lstStyle/>
          <a:p>
            <a:pPr marL="346075" lvl="1" indent="-346075">
              <a:buNone/>
            </a:pPr>
            <a:r>
              <a:rPr lang="en-US" sz="1800" dirty="0" smtClean="0">
                <a:latin typeface="+mn-lt"/>
              </a:rPr>
              <a:t>Follow these hints:</a:t>
            </a:r>
          </a:p>
          <a:p>
            <a:pPr marL="463550" lvl="1" indent="-238125">
              <a:buFont typeface="+mj-lt"/>
              <a:buAutoNum type="arabicPeriod"/>
            </a:pPr>
            <a:r>
              <a:rPr lang="en-US" sz="1800" dirty="0" smtClean="0">
                <a:latin typeface="+mn-lt"/>
              </a:rPr>
              <a:t>Draw and format the individual shapes.</a:t>
            </a:r>
          </a:p>
          <a:p>
            <a:pPr marL="463550" lvl="1" indent="-238125">
              <a:buFont typeface="+mj-lt"/>
              <a:buAutoNum type="arabicPeriod"/>
            </a:pPr>
            <a:r>
              <a:rPr lang="en-US" sz="1800" dirty="0" smtClean="0">
                <a:latin typeface="+mn-lt"/>
              </a:rPr>
              <a:t>Arrange the shapes.</a:t>
            </a:r>
          </a:p>
          <a:p>
            <a:pPr marL="463550" lvl="1" indent="-238125">
              <a:buFont typeface="+mj-lt"/>
              <a:buAutoNum type="arabicPeriod"/>
            </a:pPr>
            <a:r>
              <a:rPr lang="en-US" sz="1800" dirty="0" smtClean="0">
                <a:latin typeface="+mn-lt"/>
              </a:rPr>
              <a:t>Group the shapes.</a:t>
            </a:r>
            <a:endParaRPr lang="en-US" sz="1800" dirty="0">
              <a:latin typeface="+mn-lt"/>
            </a:endParaRPr>
          </a:p>
        </p:txBody>
      </p:sp>
      <p:grpSp>
        <p:nvGrpSpPr>
          <p:cNvPr id="19" name="Group 18"/>
          <p:cNvGrpSpPr/>
          <p:nvPr/>
        </p:nvGrpSpPr>
        <p:grpSpPr>
          <a:xfrm>
            <a:off x="5791200" y="2286000"/>
            <a:ext cx="1219200" cy="1219200"/>
            <a:chOff x="4923020" y="929390"/>
            <a:chExt cx="1219200" cy="1219200"/>
          </a:xfrm>
        </p:grpSpPr>
        <p:sp>
          <p:nvSpPr>
            <p:cNvPr id="20" name="Rectangle 19"/>
            <p:cNvSpPr/>
            <p:nvPr/>
          </p:nvSpPr>
          <p:spPr>
            <a:xfrm>
              <a:off x="4923020" y="929390"/>
              <a:ext cx="1219200" cy="1219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953000" y="990600"/>
              <a:ext cx="11430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p:cNvSpPr/>
            <p:nvPr/>
          </p:nvSpPr>
          <p:spPr>
            <a:xfrm>
              <a:off x="5047488" y="990600"/>
              <a:ext cx="972312" cy="838200"/>
            </a:xfrm>
            <a:prstGeom prst="triangl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51" name="Picture 3"/>
          <p:cNvPicPr>
            <a:picLocks noChangeAspect="1" noChangeArrowheads="1"/>
          </p:cNvPicPr>
          <p:nvPr/>
        </p:nvPicPr>
        <p:blipFill>
          <a:blip r:embed="rId3" cstate="print"/>
          <a:srcRect/>
          <a:stretch>
            <a:fillRect/>
          </a:stretch>
        </p:blipFill>
        <p:spPr bwMode="auto">
          <a:xfrm>
            <a:off x="457200" y="2209800"/>
            <a:ext cx="4724400" cy="963227"/>
          </a:xfrm>
          <a:prstGeom prst="rect">
            <a:avLst/>
          </a:prstGeom>
          <a:noFill/>
          <a:ln w="9525">
            <a:noFill/>
            <a:miter lim="800000"/>
            <a:headEnd/>
            <a:tailEnd/>
          </a:ln>
          <a:effectLst/>
        </p:spPr>
      </p:pic>
      <p:sp>
        <p:nvSpPr>
          <p:cNvPr id="15" name="TextBox 14"/>
          <p:cNvSpPr txBox="1"/>
          <p:nvPr/>
        </p:nvSpPr>
        <p:spPr>
          <a:xfrm>
            <a:off x="457200" y="772180"/>
            <a:ext cx="8229600" cy="954107"/>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Ordering, Aligning, </a:t>
            </a:r>
          </a:p>
          <a:p>
            <a:pPr algn="ctr"/>
            <a:r>
              <a:rPr lang="en-US" sz="2800" dirty="0" smtClean="0">
                <a:latin typeface="+mj-lt"/>
              </a:rPr>
              <a:t>Connecting, and Grouping Graphics</a:t>
            </a:r>
            <a:endParaRPr lang="en-US" sz="2800" dirty="0">
              <a:latin typeface="+mj-lt"/>
            </a:endParaRPr>
          </a:p>
        </p:txBody>
      </p:sp>
      <p:pic>
        <p:nvPicPr>
          <p:cNvPr id="17" name="Picture 16" descr="cts_b_direct_e.jpg"/>
          <p:cNvPicPr>
            <a:picLocks noChangeAspect="1"/>
          </p:cNvPicPr>
          <p:nvPr/>
        </p:nvPicPr>
        <p:blipFill>
          <a:blip r:embed="rId4" cstate="print"/>
          <a:stretch>
            <a:fillRect/>
          </a:stretch>
        </p:blipFill>
        <p:spPr>
          <a:xfrm>
            <a:off x="457200" y="5638800"/>
            <a:ext cx="914400" cy="914400"/>
          </a:xfrm>
          <a:prstGeom prst="rect">
            <a:avLst/>
          </a:prstGeom>
        </p:spPr>
      </p:pic>
      <p:sp>
        <p:nvSpPr>
          <p:cNvPr id="18" name="TextBox 8"/>
          <p:cNvSpPr txBox="1">
            <a:spLocks noChangeArrowheads="1"/>
          </p:cNvSpPr>
          <p:nvPr/>
        </p:nvSpPr>
        <p:spPr bwMode="auto">
          <a:xfrm>
            <a:off x="1371600" y="5638801"/>
            <a:ext cx="6324600" cy="830997"/>
          </a:xfrm>
          <a:prstGeom prst="rect">
            <a:avLst/>
          </a:prstGeom>
          <a:noFill/>
          <a:ln w="9525">
            <a:noFill/>
            <a:miter lim="800000"/>
            <a:headEnd/>
            <a:tailEnd/>
          </a:ln>
        </p:spPr>
        <p:txBody>
          <a:bodyPr wrap="square">
            <a:spAutoFit/>
          </a:bodyPr>
          <a:lstStyle/>
          <a:p>
            <a:r>
              <a:rPr lang="en-US" sz="1600" dirty="0" smtClean="0"/>
              <a:t>Need help? Go to the Project 3 Instructional Videos in the Toolkit, and watch the demonstrations “Try it! Recreating Graphic 1” and “Try it! Recreating Graphic 2” to see how to recreate these graphics.</a:t>
            </a:r>
            <a:endParaRPr lang="en-US" sz="1600" dirty="0"/>
          </a:p>
        </p:txBody>
      </p:sp>
      <p:sp>
        <p:nvSpPr>
          <p:cNvPr id="23" name="Content Placeholder 2"/>
          <p:cNvSpPr txBox="1">
            <a:spLocks/>
          </p:cNvSpPr>
          <p:nvPr/>
        </p:nvSpPr>
        <p:spPr>
          <a:xfrm>
            <a:off x="457200" y="1371600"/>
            <a:ext cx="8534400" cy="1066800"/>
          </a:xfrm>
          <a:prstGeom prst="rect">
            <a:avLst/>
          </a:prstGeom>
        </p:spPr>
        <p:txBody>
          <a:bodyPr vert="horz" lIns="45720" tIns="0" rIns="45720" bIns="0" anchor="ctr">
            <a:normAutofit/>
          </a:bodyPr>
          <a:lstStyle/>
          <a:p>
            <a:pPr marL="344488" indent="-344488"/>
            <a:r>
              <a:rPr lang="en-US" dirty="0" smtClean="0"/>
              <a:t>Can you recreate these graphics? Insert a new slide and give it a try now. </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1371600"/>
            <a:ext cx="8001000" cy="3733800"/>
          </a:xfrm>
        </p:spPr>
        <p:txBody>
          <a:bodyPr>
            <a:normAutofit/>
          </a:bodyPr>
          <a:lstStyle/>
          <a:p>
            <a:pPr marL="0" indent="0">
              <a:buNone/>
            </a:pPr>
            <a:r>
              <a:rPr lang="en-US" sz="1800" dirty="0" smtClean="0">
                <a:latin typeface="+mn-lt"/>
              </a:rPr>
              <a:t>Companies use logos to create an identity and promote brand recognition. Let creativity be your guide as you insert a new slide, and practise working with graphics to design your own personal logo or monogram. </a:t>
            </a:r>
          </a:p>
          <a:p>
            <a:pPr marL="0" indent="0">
              <a:buNone/>
            </a:pPr>
            <a:endParaRPr lang="en-US" sz="1800" dirty="0" smtClean="0">
              <a:latin typeface="+mn-lt"/>
            </a:endParaRPr>
          </a:p>
          <a:p>
            <a:pPr marL="0" lvl="1" indent="0">
              <a:buNone/>
            </a:pPr>
            <a:r>
              <a:rPr lang="en-US" sz="1800" dirty="0" smtClean="0">
                <a:latin typeface="+mn-lt"/>
              </a:rPr>
              <a:t>Have  fun exploring, experimenting, and expanding your skills with graphics. Layer and manipulate shapes, pictures, Clip Art, text boxes, and more to create a personalized graphic.</a:t>
            </a:r>
          </a:p>
          <a:p>
            <a:pPr marL="0" lvl="1" indent="0">
              <a:buNone/>
            </a:pPr>
            <a:endParaRPr lang="en-US" sz="1800" dirty="0" smtClean="0">
              <a:latin typeface="+mn-lt"/>
            </a:endParaRPr>
          </a:p>
          <a:p>
            <a:pPr marL="0" lvl="1" indent="0">
              <a:buNone/>
            </a:pPr>
            <a:r>
              <a:rPr lang="en-US" sz="1800" dirty="0" smtClean="0">
                <a:latin typeface="+mn-lt"/>
              </a:rPr>
              <a:t>When you are done, right-click on the object and select Save as Picture. Save the graphic in your INF1070 course folder as “logo.” You will use your logo in Training Room 4.</a:t>
            </a:r>
            <a:endParaRPr lang="en-US" sz="1800" dirty="0">
              <a:latin typeface="+mn-lt"/>
            </a:endParaRPr>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Design Your Own Logo</a:t>
            </a:r>
            <a:endParaRPr lang="en-US" sz="2800" dirty="0">
              <a:latin typeface="+mj-lt"/>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4267200" cy="2585323"/>
          </a:xfrm>
          <a:prstGeom prst="rect">
            <a:avLst/>
          </a:prstGeom>
          <a:noFill/>
        </p:spPr>
        <p:txBody>
          <a:bodyPr wrap="square" rtlCol="0">
            <a:spAutoFit/>
          </a:bodyPr>
          <a:lstStyle/>
          <a:p>
            <a:r>
              <a:rPr lang="en-US" dirty="0" smtClean="0"/>
              <a:t>Charts display numeric data visually so it’s easier for your audience to process, compare, and remember large amounts of information.</a:t>
            </a:r>
          </a:p>
          <a:p>
            <a:endParaRPr lang="en-US" dirty="0" smtClean="0"/>
          </a:p>
          <a:p>
            <a:r>
              <a:rPr lang="en-US" dirty="0" smtClean="0"/>
              <a:t>To insert a chart, click the Insert Chart icon in the Slide Content placeholder, or click the Chart button under the Insert tab. Select the type of chart you want.</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Insert a Chart</a:t>
            </a:r>
            <a:endParaRPr lang="en-US" sz="2800" dirty="0">
              <a:latin typeface="+mj-lt"/>
            </a:endParaRPr>
          </a:p>
        </p:txBody>
      </p:sp>
      <p:pic>
        <p:nvPicPr>
          <p:cNvPr id="10" name="Picture 9" descr="insert_chart.png"/>
          <p:cNvPicPr>
            <a:picLocks noChangeAspect="1"/>
          </p:cNvPicPr>
          <p:nvPr/>
        </p:nvPicPr>
        <p:blipFill>
          <a:blip r:embed="rId3" cstate="print"/>
          <a:stretch>
            <a:fillRect/>
          </a:stretch>
        </p:blipFill>
        <p:spPr>
          <a:xfrm>
            <a:off x="4800600" y="1295400"/>
            <a:ext cx="3886200" cy="2914650"/>
          </a:xfrm>
          <a:prstGeom prst="rect">
            <a:avLst/>
          </a:prstGeom>
        </p:spPr>
      </p:pic>
      <p:pic>
        <p:nvPicPr>
          <p:cNvPr id="11" name="Picture 10" descr="chart.png"/>
          <p:cNvPicPr>
            <a:picLocks noChangeAspect="1"/>
          </p:cNvPicPr>
          <p:nvPr/>
        </p:nvPicPr>
        <p:blipFill>
          <a:blip r:embed="rId4" cstate="print"/>
          <a:stretch>
            <a:fillRect/>
          </a:stretch>
        </p:blipFill>
        <p:spPr>
          <a:xfrm>
            <a:off x="533400" y="4648200"/>
            <a:ext cx="4191000" cy="1374725"/>
          </a:xfrm>
          <a:prstGeom prst="rect">
            <a:avLst/>
          </a:prstGeom>
        </p:spPr>
      </p:pic>
      <p:pic>
        <p:nvPicPr>
          <p:cNvPr id="12" name="Picture 11" descr="chart_box.png"/>
          <p:cNvPicPr>
            <a:picLocks noChangeAspect="1"/>
          </p:cNvPicPr>
          <p:nvPr/>
        </p:nvPicPr>
        <p:blipFill>
          <a:blip r:embed="rId5" cstate="print"/>
          <a:stretch>
            <a:fillRect/>
          </a:stretch>
        </p:blipFill>
        <p:spPr>
          <a:xfrm>
            <a:off x="4800600" y="4114800"/>
            <a:ext cx="3910712" cy="26048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8229600" cy="923330"/>
          </a:xfrm>
          <a:prstGeom prst="rect">
            <a:avLst/>
          </a:prstGeom>
          <a:noFill/>
        </p:spPr>
        <p:txBody>
          <a:bodyPr wrap="square" rtlCol="0">
            <a:spAutoFit/>
          </a:bodyPr>
          <a:lstStyle/>
          <a:p>
            <a:r>
              <a:rPr lang="en-US" dirty="0" smtClean="0"/>
              <a:t>When you choose a chart type, a default Excel worksheet with sample data automatically opens for you to edit—just click the cells and replace the sample data with your own.</a:t>
            </a:r>
            <a:endParaRPr lang="en-US" dirty="0"/>
          </a:p>
        </p:txBody>
      </p:sp>
      <p:sp>
        <p:nvSpPr>
          <p:cNvPr id="6" name="TextBox 5"/>
          <p:cNvSpPr txBox="1"/>
          <p:nvPr/>
        </p:nvSpPr>
        <p:spPr>
          <a:xfrm>
            <a:off x="457200" y="6248400"/>
            <a:ext cx="8229600" cy="369332"/>
          </a:xfrm>
          <a:prstGeom prst="rect">
            <a:avLst/>
          </a:prstGeom>
          <a:noFill/>
        </p:spPr>
        <p:txBody>
          <a:bodyPr wrap="square" rtlCol="0">
            <a:spAutoFit/>
          </a:bodyPr>
          <a:lstStyle/>
          <a:p>
            <a:r>
              <a:rPr lang="en-US" dirty="0" smtClean="0"/>
              <a:t>The next slide provides an example of how you might use charts.</a:t>
            </a:r>
            <a:endParaRPr lang="en-US" dirty="0"/>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Create Charts</a:t>
            </a:r>
            <a:endParaRPr lang="en-US" sz="2800" dirty="0">
              <a:latin typeface="+mj-lt"/>
            </a:endParaRPr>
          </a:p>
        </p:txBody>
      </p:sp>
      <p:pic>
        <p:nvPicPr>
          <p:cNvPr id="9" name="Picture 8" descr="inf1070_pr3_tr3_charts.png"/>
          <p:cNvPicPr>
            <a:picLocks noChangeAspect="1"/>
          </p:cNvPicPr>
          <p:nvPr/>
        </p:nvPicPr>
        <p:blipFill>
          <a:blip r:embed="rId3" cstate="print"/>
          <a:stretch>
            <a:fillRect/>
          </a:stretch>
        </p:blipFill>
        <p:spPr>
          <a:xfrm>
            <a:off x="914400" y="2362200"/>
            <a:ext cx="7315200" cy="376527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1"/>
            <a:ext cx="8229600" cy="2514600"/>
          </a:xfrm>
        </p:spPr>
        <p:txBody>
          <a:bodyPr>
            <a:normAutofit/>
          </a:bodyPr>
          <a:lstStyle/>
          <a:p>
            <a:pPr marL="0" indent="0">
              <a:buNone/>
            </a:pPr>
            <a:r>
              <a:rPr lang="en-US" sz="1800" dirty="0" smtClean="0">
                <a:latin typeface="+mn-lt"/>
              </a:rPr>
              <a:t>Graphics add visual appeal and bring life to your presentation.</a:t>
            </a:r>
          </a:p>
          <a:p>
            <a:pPr marL="0" indent="0">
              <a:buNone/>
            </a:pPr>
            <a:r>
              <a:rPr lang="en-US" sz="1800" dirty="0" smtClean="0">
                <a:latin typeface="+mn-lt"/>
              </a:rPr>
              <a:t>All of the following are considered graphics:</a:t>
            </a:r>
          </a:p>
          <a:p>
            <a:pPr marL="0" indent="0">
              <a:buNone/>
            </a:pPr>
            <a:endParaRPr lang="en-US" sz="1800" dirty="0" smtClean="0">
              <a:latin typeface="+mn-lt"/>
            </a:endParaRPr>
          </a:p>
          <a:p>
            <a:pPr marL="688975" lvl="1" indent="-238125">
              <a:buFont typeface="Arial" pitchFamily="34" charset="0"/>
              <a:buChar char="•"/>
            </a:pPr>
            <a:r>
              <a:rPr lang="en-US" sz="1800" dirty="0" smtClean="0">
                <a:latin typeface="+mn-lt"/>
              </a:rPr>
              <a:t>Clip Art</a:t>
            </a:r>
          </a:p>
          <a:p>
            <a:pPr marL="688975" lvl="1" indent="-238125">
              <a:buFont typeface="Arial" pitchFamily="34" charset="0"/>
              <a:buChar char="•"/>
            </a:pPr>
            <a:r>
              <a:rPr lang="en-US" sz="1800" dirty="0" smtClean="0">
                <a:latin typeface="+mn-lt"/>
              </a:rPr>
              <a:t>photographs</a:t>
            </a:r>
          </a:p>
          <a:p>
            <a:pPr marL="688975" lvl="1" indent="-238125">
              <a:buFont typeface="Arial" pitchFamily="34" charset="0"/>
              <a:buChar char="•"/>
            </a:pPr>
            <a:r>
              <a:rPr lang="en-US" sz="1800" dirty="0" smtClean="0">
                <a:latin typeface="+mn-lt"/>
              </a:rPr>
              <a:t>illustrations</a:t>
            </a:r>
          </a:p>
          <a:p>
            <a:pPr marL="688975" lvl="1" indent="-238125">
              <a:buFont typeface="Arial" pitchFamily="34" charset="0"/>
              <a:buChar char="•"/>
            </a:pPr>
            <a:r>
              <a:rPr lang="en-US" sz="1800" dirty="0" smtClean="0">
                <a:latin typeface="+mn-lt"/>
              </a:rPr>
              <a:t>shapes</a:t>
            </a:r>
            <a:endParaRPr lang="en-US" sz="1800" dirty="0">
              <a:latin typeface="+mn-lt"/>
            </a:endParaRPr>
          </a:p>
        </p:txBody>
      </p:sp>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t>Add Graphics</a:t>
            </a:r>
            <a:endParaRPr lang="en-US" sz="2800" dirty="0"/>
          </a:p>
        </p:txBody>
      </p:sp>
      <p:pic>
        <p:nvPicPr>
          <p:cNvPr id="7" name="Picture 6" descr="shutterstock_12714184.jpg"/>
          <p:cNvPicPr>
            <a:picLocks noChangeAspect="1"/>
          </p:cNvPicPr>
          <p:nvPr/>
        </p:nvPicPr>
        <p:blipFill>
          <a:blip r:embed="rId3" cstate="print"/>
          <a:stretch>
            <a:fillRect/>
          </a:stretch>
        </p:blipFill>
        <p:spPr>
          <a:xfrm>
            <a:off x="3733800" y="2590800"/>
            <a:ext cx="4876800" cy="3657600"/>
          </a:xfrm>
          <a:prstGeom prst="rect">
            <a:avLst/>
          </a:prstGeom>
        </p:spPr>
      </p:pic>
      <p:sp>
        <p:nvSpPr>
          <p:cNvPr id="8" name="TextBox 7"/>
          <p:cNvSpPr txBox="1"/>
          <p:nvPr/>
        </p:nvSpPr>
        <p:spPr>
          <a:xfrm>
            <a:off x="3657600" y="6248400"/>
            <a:ext cx="1981200" cy="215444"/>
          </a:xfrm>
          <a:prstGeom prst="rect">
            <a:avLst/>
          </a:prstGeom>
          <a:noFill/>
        </p:spPr>
        <p:txBody>
          <a:bodyPr wrap="square" rtlCol="0">
            <a:spAutoFit/>
          </a:bodyPr>
          <a:lstStyle/>
          <a:p>
            <a:r>
              <a:rPr lang="en-US" sz="800" dirty="0" smtClean="0"/>
              <a:t>© </a:t>
            </a:r>
            <a:r>
              <a:rPr lang="en-US" sz="800" dirty="0" err="1" smtClean="0"/>
              <a:t>digitalife</a:t>
            </a:r>
            <a:r>
              <a:rPr lang="en-US" sz="800" dirty="0" smtClean="0"/>
              <a:t>/</a:t>
            </a:r>
            <a:r>
              <a:rPr lang="en-US" sz="800" dirty="0" err="1" smtClean="0"/>
              <a:t>shutterstock</a:t>
            </a:r>
            <a:endParaRPr lang="en-US" sz="8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752600"/>
          <a:ext cx="8229600" cy="4389437"/>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Science 10 Lab Data</a:t>
            </a:r>
            <a:endParaRPr lang="en-US" sz="2800" dirty="0">
              <a:latin typeface="+mj-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1371600"/>
            <a:ext cx="8229600" cy="923330"/>
          </a:xfrm>
          <a:prstGeom prst="rect">
            <a:avLst/>
          </a:prstGeom>
          <a:noFill/>
        </p:spPr>
        <p:txBody>
          <a:bodyPr wrap="square" rtlCol="0">
            <a:spAutoFit/>
          </a:bodyPr>
          <a:lstStyle/>
          <a:p>
            <a:r>
              <a:rPr lang="en-US" dirty="0" smtClean="0"/>
              <a:t>After adding your own data, you will need to modify your chart to add titles, labels, formatting, and so on. To access the tools you need, select your chart and look for the Chart Tools tab on the Ribbon. </a:t>
            </a:r>
            <a:endParaRPr lang="en-US" dirty="0"/>
          </a:p>
        </p:txBody>
      </p:sp>
      <p:sp>
        <p:nvSpPr>
          <p:cNvPr id="9" name="TextBox 8"/>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Modify Charts</a:t>
            </a:r>
            <a:endParaRPr lang="en-US" sz="2800" dirty="0">
              <a:latin typeface="+mj-lt"/>
            </a:endParaRPr>
          </a:p>
        </p:txBody>
      </p:sp>
      <p:pic>
        <p:nvPicPr>
          <p:cNvPr id="14" name="Picture 13" descr="chart_tools.png"/>
          <p:cNvPicPr>
            <a:picLocks noChangeAspect="1"/>
          </p:cNvPicPr>
          <p:nvPr/>
        </p:nvPicPr>
        <p:blipFill>
          <a:blip r:embed="rId3" cstate="print"/>
          <a:stretch>
            <a:fillRect/>
          </a:stretch>
        </p:blipFill>
        <p:spPr>
          <a:xfrm>
            <a:off x="457200" y="2514600"/>
            <a:ext cx="8229600" cy="121516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1"/>
            <a:ext cx="7391400" cy="1295399"/>
          </a:xfrm>
        </p:spPr>
        <p:txBody>
          <a:bodyPr>
            <a:normAutofit/>
          </a:bodyPr>
          <a:lstStyle/>
          <a:p>
            <a:pPr marL="0" indent="0">
              <a:buNone/>
            </a:pPr>
            <a:r>
              <a:rPr lang="en-US" sz="1800" dirty="0" smtClean="0">
                <a:latin typeface="+mn-lt"/>
              </a:rPr>
              <a:t>You can easily customize the look of a chart by applying preformatted Quick Styles to change colours, effects, and background. Under the Chart Tools Design tab, choose a style from the Chart Styles group. Click the More button to see all the available Quick Style options.</a:t>
            </a:r>
          </a:p>
          <a:p>
            <a:pPr marL="0" indent="0">
              <a:buNone/>
            </a:pPr>
            <a:endParaRPr lang="en-US" sz="1800" dirty="0">
              <a:latin typeface="+mn-lt"/>
            </a:endParaRPr>
          </a:p>
        </p:txBody>
      </p:sp>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Apply Styles to a Chart</a:t>
            </a:r>
            <a:endParaRPr lang="en-US" sz="2800" dirty="0">
              <a:latin typeface="+mj-lt"/>
            </a:endParaRPr>
          </a:p>
        </p:txBody>
      </p:sp>
      <p:pic>
        <p:nvPicPr>
          <p:cNvPr id="11" name="Picture 10" descr="chart_tools_design.png"/>
          <p:cNvPicPr>
            <a:picLocks noChangeAspect="1"/>
          </p:cNvPicPr>
          <p:nvPr/>
        </p:nvPicPr>
        <p:blipFill>
          <a:blip r:embed="rId3" cstate="print"/>
          <a:stretch>
            <a:fillRect/>
          </a:stretch>
        </p:blipFill>
        <p:spPr>
          <a:xfrm>
            <a:off x="685800" y="2667000"/>
            <a:ext cx="7772400" cy="1738130"/>
          </a:xfrm>
          <a:prstGeom prst="rect">
            <a:avLst/>
          </a:prstGeom>
        </p:spPr>
      </p:pic>
      <p:pic>
        <p:nvPicPr>
          <p:cNvPr id="12" name="Picture 11" descr="chart_tools_design_more.png"/>
          <p:cNvPicPr>
            <a:picLocks noChangeAspect="1"/>
          </p:cNvPicPr>
          <p:nvPr/>
        </p:nvPicPr>
        <p:blipFill>
          <a:blip r:embed="rId4" cstate="print"/>
          <a:stretch>
            <a:fillRect/>
          </a:stretch>
        </p:blipFill>
        <p:spPr>
          <a:xfrm>
            <a:off x="685800" y="4569796"/>
            <a:ext cx="7772400" cy="208911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8229600" cy="2031325"/>
          </a:xfrm>
          <a:prstGeom prst="rect">
            <a:avLst/>
          </a:prstGeom>
          <a:noFill/>
        </p:spPr>
        <p:txBody>
          <a:bodyPr wrap="square" rtlCol="0">
            <a:spAutoFit/>
          </a:bodyPr>
          <a:lstStyle/>
          <a:p>
            <a:r>
              <a:rPr lang="en-US" dirty="0" smtClean="0"/>
              <a:t>Tables are an easy way to organize information. To insert a table, click the Insert Table icon in the Slide Content placeholder, or click the Table button under the Insert tab. </a:t>
            </a:r>
          </a:p>
          <a:p>
            <a:endParaRPr lang="en-US" dirty="0" smtClean="0"/>
          </a:p>
          <a:p>
            <a:r>
              <a:rPr lang="en-US" dirty="0" smtClean="0"/>
              <a:t>Select the number of rows and columns</a:t>
            </a:r>
            <a:br>
              <a:rPr lang="en-US" dirty="0" smtClean="0"/>
            </a:br>
            <a:r>
              <a:rPr lang="en-US" dirty="0" smtClean="0"/>
              <a:t>you will need for your table and enter the</a:t>
            </a:r>
            <a:br>
              <a:rPr lang="en-US" dirty="0" smtClean="0"/>
            </a:br>
            <a:r>
              <a:rPr lang="en-US" dirty="0" smtClean="0"/>
              <a:t>information into the table cells.</a:t>
            </a:r>
          </a:p>
        </p:txBody>
      </p:sp>
      <p:graphicFrame>
        <p:nvGraphicFramePr>
          <p:cNvPr id="8" name="Content Placeholder 3"/>
          <p:cNvGraphicFramePr>
            <a:graphicFrameLocks/>
          </p:cNvGraphicFramePr>
          <p:nvPr/>
        </p:nvGraphicFramePr>
        <p:xfrm>
          <a:off x="4495800" y="3886200"/>
          <a:ext cx="4191000" cy="2743200"/>
        </p:xfrm>
        <a:graphic>
          <a:graphicData uri="http://schemas.openxmlformats.org/drawingml/2006/table">
            <a:tbl>
              <a:tblPr firstRow="1" bandRow="1">
                <a:tableStyleId>{5A111915-BE36-4E01-A7E5-04B1672EAD32}</a:tableStyleId>
              </a:tblPr>
              <a:tblGrid>
                <a:gridCol w="2095500"/>
                <a:gridCol w="2095500"/>
              </a:tblGrid>
              <a:tr h="243840">
                <a:tc gridSpan="2">
                  <a:txBody>
                    <a:bodyPr/>
                    <a:lstStyle/>
                    <a:p>
                      <a:pPr algn="ctr"/>
                      <a:r>
                        <a:rPr lang="en-US" dirty="0" smtClean="0"/>
                        <a:t>MICROSOFT</a:t>
                      </a:r>
                      <a:r>
                        <a:rPr lang="en-US" baseline="0" dirty="0" smtClean="0"/>
                        <a:t> OFFICE CERTIFICATION</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Microsoft</a:t>
                      </a:r>
                      <a:r>
                        <a:rPr lang="en-US" baseline="0" dirty="0" smtClean="0"/>
                        <a:t> Office Programs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dirty="0" smtClean="0"/>
                        <a:t>Certification Exams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243840">
                <a:tc>
                  <a:txBody>
                    <a:bodyPr/>
                    <a:lstStyle/>
                    <a:p>
                      <a:pPr algn="ctr"/>
                      <a:r>
                        <a:rPr lang="en-US" dirty="0" smtClean="0"/>
                        <a:t>PowerPoint</a:t>
                      </a:r>
                      <a:r>
                        <a:rPr lang="en-US" baseline="0" dirty="0" smtClean="0"/>
                        <a:t> 2007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Exam 77-603</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Word 2007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 77-601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Excel 2007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 77-602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a:r>
                        <a:rPr lang="en-US" dirty="0" smtClean="0"/>
                        <a:t>Access</a:t>
                      </a:r>
                      <a:r>
                        <a:rPr lang="en-US" baseline="0" dirty="0" smtClean="0"/>
                        <a:t> 2007</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Exam 77-605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Insert and Modify Tables</a:t>
            </a:r>
            <a:endParaRPr lang="en-US" sz="2800" dirty="0">
              <a:latin typeface="+mj-lt"/>
            </a:endParaRPr>
          </a:p>
        </p:txBody>
      </p:sp>
      <p:pic>
        <p:nvPicPr>
          <p:cNvPr id="10" name="Picture 9" descr="table.png"/>
          <p:cNvPicPr>
            <a:picLocks noChangeAspect="1"/>
          </p:cNvPicPr>
          <p:nvPr/>
        </p:nvPicPr>
        <p:blipFill>
          <a:blip r:embed="rId3" cstate="print"/>
          <a:stretch>
            <a:fillRect/>
          </a:stretch>
        </p:blipFill>
        <p:spPr>
          <a:xfrm>
            <a:off x="4953000" y="2133600"/>
            <a:ext cx="3758673" cy="1641589"/>
          </a:xfrm>
          <a:prstGeom prst="rect">
            <a:avLst/>
          </a:prstGeom>
        </p:spPr>
      </p:pic>
      <p:pic>
        <p:nvPicPr>
          <p:cNvPr id="12" name="Picture 11" descr="insert_table.png"/>
          <p:cNvPicPr>
            <a:picLocks noChangeAspect="1"/>
          </p:cNvPicPr>
          <p:nvPr/>
        </p:nvPicPr>
        <p:blipFill>
          <a:blip r:embed="rId4" cstate="print"/>
          <a:stretch>
            <a:fillRect/>
          </a:stretch>
        </p:blipFill>
        <p:spPr>
          <a:xfrm>
            <a:off x="457200" y="3810000"/>
            <a:ext cx="3810000" cy="285972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667000" y="4191000"/>
          <a:ext cx="5943600" cy="2070072"/>
        </p:xfrm>
        <a:graphic>
          <a:graphicData uri="http://schemas.openxmlformats.org/drawingml/2006/table">
            <a:tbl>
              <a:tblPr firstRow="1" bandRow="1">
                <a:tableStyleId>{5A111915-BE36-4E01-A7E5-04B1672EAD32}</a:tableStyleId>
              </a:tblPr>
              <a:tblGrid>
                <a:gridCol w="2971800"/>
                <a:gridCol w="2971800"/>
              </a:tblGrid>
              <a:tr h="343726">
                <a:tc gridSpan="2">
                  <a:txBody>
                    <a:bodyPr/>
                    <a:lstStyle/>
                    <a:p>
                      <a:pPr algn="ctr"/>
                      <a:r>
                        <a:rPr lang="en-US" sz="1700" dirty="0" smtClean="0"/>
                        <a:t>MICROSOFT</a:t>
                      </a:r>
                      <a:r>
                        <a:rPr lang="en-US" sz="1700" baseline="0" dirty="0" smtClean="0"/>
                        <a:t> OFFICE CERTIFICATION</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726">
                <a:tc>
                  <a:txBody>
                    <a:bodyPr/>
                    <a:lstStyle/>
                    <a:p>
                      <a:pPr algn="ctr"/>
                      <a:r>
                        <a:rPr lang="en-US" sz="1700" dirty="0" smtClean="0"/>
                        <a:t>Microsoft</a:t>
                      </a:r>
                      <a:r>
                        <a:rPr lang="en-US" sz="1700" baseline="0" dirty="0" smtClean="0"/>
                        <a:t> Office Programs</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700" dirty="0" smtClean="0"/>
                        <a:t>Certification Exams</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43726">
                <a:tc>
                  <a:txBody>
                    <a:bodyPr/>
                    <a:lstStyle/>
                    <a:p>
                      <a:pPr algn="ctr"/>
                      <a:r>
                        <a:rPr lang="en-US" sz="1700" dirty="0" smtClean="0"/>
                        <a:t>PowerPoint</a:t>
                      </a:r>
                      <a:r>
                        <a:rPr lang="en-US" sz="1700" baseline="0" dirty="0" smtClean="0"/>
                        <a:t> 2007</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dirty="0" smtClean="0"/>
                        <a:t>Exam 77-603</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726">
                <a:tc>
                  <a:txBody>
                    <a:bodyPr/>
                    <a:lstStyle/>
                    <a:p>
                      <a:pPr algn="ctr"/>
                      <a:r>
                        <a:rPr lang="en-US" sz="1700" dirty="0" smtClean="0"/>
                        <a:t>Word 2007</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Exam 77-601</a:t>
                      </a:r>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726">
                <a:tc>
                  <a:txBody>
                    <a:bodyPr/>
                    <a:lstStyle/>
                    <a:p>
                      <a:pPr algn="ctr"/>
                      <a:r>
                        <a:rPr lang="en-US" sz="1700" dirty="0" smtClean="0"/>
                        <a:t>Excel 2007</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Exam 77-602</a:t>
                      </a:r>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726">
                <a:tc>
                  <a:txBody>
                    <a:bodyPr/>
                    <a:lstStyle/>
                    <a:p>
                      <a:pPr algn="ctr"/>
                      <a:r>
                        <a:rPr lang="en-US" sz="1700" dirty="0" smtClean="0"/>
                        <a:t>Access</a:t>
                      </a:r>
                      <a:r>
                        <a:rPr lang="en-US" sz="1700" baseline="0" dirty="0" smtClean="0"/>
                        <a:t> 2007</a:t>
                      </a:r>
                      <a:endParaRPr lang="en-US" sz="1700" dirty="0"/>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700" dirty="0" smtClean="0"/>
                        <a:t>Exam 77-605</a:t>
                      </a:r>
                    </a:p>
                  </a:txBody>
                  <a:tcPr marL="85931" marR="85931" marT="42966" marB="4296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TextBox 6"/>
          <p:cNvSpPr txBox="1"/>
          <p:nvPr/>
        </p:nvSpPr>
        <p:spPr>
          <a:xfrm>
            <a:off x="457200" y="4114800"/>
            <a:ext cx="2057400" cy="2308324"/>
          </a:xfrm>
          <a:prstGeom prst="rect">
            <a:avLst/>
          </a:prstGeom>
          <a:noFill/>
        </p:spPr>
        <p:txBody>
          <a:bodyPr wrap="square" rtlCol="0">
            <a:spAutoFit/>
          </a:bodyPr>
          <a:lstStyle/>
          <a:p>
            <a:r>
              <a:rPr lang="en-US" dirty="0" smtClean="0"/>
              <a:t>To customize your table, select the table, and use the Layout and Design tabs under the Table Tools tab just as you did with charts. </a:t>
            </a:r>
            <a:endParaRPr lang="en-US" dirty="0"/>
          </a:p>
        </p:txBody>
      </p:sp>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Modify and Apply Styles to a Table</a:t>
            </a:r>
            <a:endParaRPr lang="en-US" sz="2800" dirty="0">
              <a:latin typeface="+mj-lt"/>
            </a:endParaRPr>
          </a:p>
        </p:txBody>
      </p:sp>
      <p:pic>
        <p:nvPicPr>
          <p:cNvPr id="10" name="Picture 9" descr="table_tools_layout.png"/>
          <p:cNvPicPr>
            <a:picLocks noChangeAspect="1"/>
          </p:cNvPicPr>
          <p:nvPr/>
        </p:nvPicPr>
        <p:blipFill>
          <a:blip r:embed="rId3" cstate="print"/>
          <a:stretch>
            <a:fillRect/>
          </a:stretch>
        </p:blipFill>
        <p:spPr>
          <a:xfrm>
            <a:off x="457200" y="1447800"/>
            <a:ext cx="8229600" cy="1080880"/>
          </a:xfrm>
          <a:prstGeom prst="rect">
            <a:avLst/>
          </a:prstGeom>
        </p:spPr>
      </p:pic>
      <p:pic>
        <p:nvPicPr>
          <p:cNvPr id="11" name="Picture 10" descr="table_tools_design.png"/>
          <p:cNvPicPr>
            <a:picLocks noChangeAspect="1"/>
          </p:cNvPicPr>
          <p:nvPr/>
        </p:nvPicPr>
        <p:blipFill>
          <a:blip r:embed="rId4" cstate="print"/>
          <a:stretch>
            <a:fillRect/>
          </a:stretch>
        </p:blipFill>
        <p:spPr>
          <a:xfrm>
            <a:off x="457200" y="2743200"/>
            <a:ext cx="8229600" cy="1080880"/>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381000"/>
          </a:xfrm>
        </p:spPr>
        <p:txBody>
          <a:bodyPr>
            <a:normAutofit/>
          </a:bodyPr>
          <a:lstStyle/>
          <a:p>
            <a:pPr marL="0" indent="0" algn="ctr">
              <a:buNone/>
            </a:pPr>
            <a:r>
              <a:rPr lang="en-US" sz="1800" dirty="0" smtClean="0">
                <a:latin typeface="+mn-lt"/>
              </a:rPr>
              <a:t>Can you recreate and then modify the following table? Try it now.</a:t>
            </a:r>
            <a:endParaRPr lang="en-US" sz="1800" dirty="0" smtClean="0"/>
          </a:p>
        </p:txBody>
      </p:sp>
      <p:graphicFrame>
        <p:nvGraphicFramePr>
          <p:cNvPr id="5" name="Table 4"/>
          <p:cNvGraphicFramePr>
            <a:graphicFrameLocks noGrp="1"/>
          </p:cNvGraphicFramePr>
          <p:nvPr/>
        </p:nvGraphicFramePr>
        <p:xfrm>
          <a:off x="2019300" y="1905000"/>
          <a:ext cx="5105400" cy="2225040"/>
        </p:xfrm>
        <a:graphic>
          <a:graphicData uri="http://schemas.openxmlformats.org/drawingml/2006/table">
            <a:tbl>
              <a:tblPr firstRow="1" bandRow="1">
                <a:tableStyleId>{08FB837D-C827-4EFA-A057-4D05807E0F7C}</a:tableStyleId>
              </a:tblPr>
              <a:tblGrid>
                <a:gridCol w="1276350"/>
                <a:gridCol w="1276350"/>
                <a:gridCol w="1276350"/>
                <a:gridCol w="1276350"/>
              </a:tblGrid>
              <a:tr h="370840">
                <a:tc>
                  <a:txBody>
                    <a:bodyPr/>
                    <a:lstStyle/>
                    <a:p>
                      <a:pPr algn="ctr" fontAlgn="b"/>
                      <a:r>
                        <a:rPr lang="en-US" sz="2000" u="none" strike="noStrike" dirty="0"/>
                        <a:t> </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Assign 1</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Assign 2</a:t>
                      </a:r>
                      <a:endParaRPr lang="en-US" sz="2000" b="0" i="0" u="none" strike="noStrike" dirty="0">
                        <a:solidFill>
                          <a:srgbClr val="000000"/>
                        </a:solidFill>
                        <a:latin typeface="Calibri"/>
                      </a:endParaRPr>
                    </a:p>
                  </a:txBody>
                  <a:tcPr marL="9525" marR="9525" marT="9525" marB="0" anchor="b"/>
                </a:tc>
                <a:tc>
                  <a:txBody>
                    <a:bodyPr/>
                    <a:lstStyle/>
                    <a:p>
                      <a:pPr algn="ctr" fontAlgn="b"/>
                      <a:r>
                        <a:rPr lang="en-US" sz="2000" u="none" strike="noStrike" dirty="0"/>
                        <a:t>Test</a:t>
                      </a:r>
                      <a:endParaRPr lang="en-US" sz="2000" b="0" i="0" u="none" strike="noStrike" dirty="0">
                        <a:solidFill>
                          <a:srgbClr val="000000"/>
                        </a:solidFill>
                        <a:latin typeface="Calibri"/>
                      </a:endParaRPr>
                    </a:p>
                  </a:txBody>
                  <a:tcPr marL="9525" marR="9525" marT="9525" marB="0" anchor="b"/>
                </a:tc>
              </a:tr>
              <a:tr h="370840">
                <a:tc>
                  <a:txBody>
                    <a:bodyPr/>
                    <a:lstStyle/>
                    <a:p>
                      <a:pPr algn="l" fontAlgn="b"/>
                      <a:r>
                        <a:rPr lang="en-US" sz="1800" u="none" strike="noStrike" dirty="0"/>
                        <a:t>Connor</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72</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78</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80</a:t>
                      </a:r>
                      <a:endParaRPr lang="en-US" sz="1800" b="0" i="0" u="none" strike="noStrike" dirty="0">
                        <a:solidFill>
                          <a:srgbClr val="000000"/>
                        </a:solidFill>
                        <a:latin typeface="Calibri"/>
                      </a:endParaRPr>
                    </a:p>
                  </a:txBody>
                  <a:tcPr marL="9525" marR="9525" marT="9525" marB="0" anchor="b"/>
                </a:tc>
              </a:tr>
              <a:tr h="370840">
                <a:tc>
                  <a:txBody>
                    <a:bodyPr/>
                    <a:lstStyle/>
                    <a:p>
                      <a:pPr algn="l" fontAlgn="b"/>
                      <a:r>
                        <a:rPr lang="en-US" sz="1800" u="none" strike="noStrike" dirty="0" smtClean="0"/>
                        <a:t>Hannah</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58</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64</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72</a:t>
                      </a:r>
                      <a:endParaRPr lang="en-US" sz="1800" b="0" i="0" u="none" strike="noStrike" dirty="0">
                        <a:solidFill>
                          <a:srgbClr val="000000"/>
                        </a:solidFill>
                        <a:latin typeface="Calibri"/>
                      </a:endParaRPr>
                    </a:p>
                  </a:txBody>
                  <a:tcPr marL="9525" marR="9525" marT="9525" marB="0" anchor="b"/>
                </a:tc>
              </a:tr>
              <a:tr h="370840">
                <a:tc>
                  <a:txBody>
                    <a:bodyPr/>
                    <a:lstStyle/>
                    <a:p>
                      <a:pPr algn="l" fontAlgn="b"/>
                      <a:r>
                        <a:rPr lang="en-US" sz="1800" u="none" strike="noStrike" dirty="0" smtClean="0"/>
                        <a:t>Jordon</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78</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60</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68</a:t>
                      </a:r>
                      <a:endParaRPr lang="en-US" sz="1800" b="0" i="0" u="none" strike="noStrike" dirty="0">
                        <a:solidFill>
                          <a:srgbClr val="000000"/>
                        </a:solidFill>
                        <a:latin typeface="Calibri"/>
                      </a:endParaRPr>
                    </a:p>
                  </a:txBody>
                  <a:tcPr marL="9525" marR="9525" marT="9525" marB="0" anchor="b"/>
                </a:tc>
              </a:tr>
              <a:tr h="370840">
                <a:tc>
                  <a:txBody>
                    <a:bodyPr/>
                    <a:lstStyle/>
                    <a:p>
                      <a:pPr algn="l" fontAlgn="b"/>
                      <a:r>
                        <a:rPr lang="en-US" sz="1800" b="0" i="0" u="none" strike="noStrike" dirty="0" smtClean="0">
                          <a:solidFill>
                            <a:schemeClr val="dk1"/>
                          </a:solidFill>
                          <a:latin typeface="+mn-lt"/>
                        </a:rPr>
                        <a:t>Lilly</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96</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94</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100</a:t>
                      </a:r>
                      <a:endParaRPr lang="en-US" sz="1800" b="0" i="0" u="none" strike="noStrike" dirty="0">
                        <a:solidFill>
                          <a:srgbClr val="000000"/>
                        </a:solidFill>
                        <a:latin typeface="Calibri"/>
                      </a:endParaRPr>
                    </a:p>
                  </a:txBody>
                  <a:tcPr marL="9525" marR="9525" marT="9525" marB="0" anchor="b"/>
                </a:tc>
              </a:tr>
              <a:tr h="370840">
                <a:tc>
                  <a:txBody>
                    <a:bodyPr/>
                    <a:lstStyle/>
                    <a:p>
                      <a:pPr algn="l" fontAlgn="b"/>
                      <a:r>
                        <a:rPr lang="en-US" sz="1800" u="none" strike="noStrike" dirty="0"/>
                        <a:t>Hudson</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65</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63</a:t>
                      </a:r>
                      <a:endParaRPr lang="en-US" sz="1800" b="0" i="0" u="none" strike="noStrike" dirty="0">
                        <a:solidFill>
                          <a:srgbClr val="000000"/>
                        </a:solidFill>
                        <a:latin typeface="Calibri"/>
                      </a:endParaRPr>
                    </a:p>
                  </a:txBody>
                  <a:tcPr marL="9525" marR="9525" marT="9525" marB="0" anchor="b"/>
                </a:tc>
                <a:tc>
                  <a:txBody>
                    <a:bodyPr/>
                    <a:lstStyle/>
                    <a:p>
                      <a:pPr algn="ctr" fontAlgn="b"/>
                      <a:r>
                        <a:rPr lang="en-US" sz="1800" u="none" strike="noStrike" dirty="0"/>
                        <a:t>65</a:t>
                      </a:r>
                      <a:endParaRPr lang="en-US" sz="1800" b="0" i="0" u="none" strike="noStrike" dirty="0">
                        <a:solidFill>
                          <a:srgbClr val="000000"/>
                        </a:solidFill>
                        <a:latin typeface="Calibri"/>
                      </a:endParaRPr>
                    </a:p>
                  </a:txBody>
                  <a:tcPr marL="9525" marR="9525" marT="9525" marB="0" anchor="b"/>
                </a:tc>
              </a:tr>
            </a:tbl>
          </a:graphicData>
        </a:graphic>
      </p:graphicFrame>
      <p:sp>
        <p:nvSpPr>
          <p:cNvPr id="7" name="TextBox 6"/>
          <p:cNvSpPr txBox="1"/>
          <p:nvPr/>
        </p:nvSpPr>
        <p:spPr>
          <a:xfrm>
            <a:off x="609600" y="3505200"/>
            <a:ext cx="1828800" cy="369332"/>
          </a:xfrm>
          <a:prstGeom prst="rect">
            <a:avLst/>
          </a:prstGeom>
          <a:noFill/>
        </p:spPr>
        <p:txBody>
          <a:bodyPr wrap="square" rtlCol="0">
            <a:spAutoFit/>
          </a:bodyPr>
          <a:lstStyle/>
          <a:p>
            <a:endParaRPr lang="en-US" dirty="0"/>
          </a:p>
        </p:txBody>
      </p:sp>
      <p:sp>
        <p:nvSpPr>
          <p:cNvPr id="10" name="TextBox 9"/>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Creating a Table</a:t>
            </a:r>
            <a:endParaRPr lang="en-US" sz="2800" dirty="0">
              <a:latin typeface="+mj-lt"/>
            </a:endParaRPr>
          </a:p>
        </p:txBody>
      </p:sp>
      <p:pic>
        <p:nvPicPr>
          <p:cNvPr id="15" name="Picture 14" descr="cts_b_direct_e.jpg"/>
          <p:cNvPicPr>
            <a:picLocks noChangeAspect="1"/>
          </p:cNvPicPr>
          <p:nvPr/>
        </p:nvPicPr>
        <p:blipFill>
          <a:blip r:embed="rId3" cstate="print"/>
          <a:stretch>
            <a:fillRect/>
          </a:stretch>
        </p:blipFill>
        <p:spPr>
          <a:xfrm>
            <a:off x="457200" y="4419599"/>
            <a:ext cx="914400" cy="914400"/>
          </a:xfrm>
          <a:prstGeom prst="rect">
            <a:avLst/>
          </a:prstGeom>
        </p:spPr>
      </p:pic>
      <p:sp>
        <p:nvSpPr>
          <p:cNvPr id="16" name="TextBox 8"/>
          <p:cNvSpPr txBox="1">
            <a:spLocks noChangeArrowheads="1"/>
          </p:cNvSpPr>
          <p:nvPr/>
        </p:nvSpPr>
        <p:spPr bwMode="auto">
          <a:xfrm>
            <a:off x="1371600" y="4495800"/>
            <a:ext cx="5943600" cy="830997"/>
          </a:xfrm>
          <a:prstGeom prst="rect">
            <a:avLst/>
          </a:prstGeom>
          <a:noFill/>
          <a:ln w="9525">
            <a:noFill/>
            <a:miter lim="800000"/>
            <a:headEnd/>
            <a:tailEnd/>
          </a:ln>
        </p:spPr>
        <p:txBody>
          <a:bodyPr wrap="square">
            <a:spAutoFit/>
          </a:bodyPr>
          <a:lstStyle/>
          <a:p>
            <a:r>
              <a:rPr lang="en-US" sz="1600" dirty="0" smtClean="0"/>
              <a:t>Need help? Go to the Project 3 Instructional Videos in the Toolkit, and watch the demonstration “Try it! Creating a Table” to see how to recreate the table.</a:t>
            </a:r>
            <a:endParaRPr lang="en-US" sz="1600" dirty="0"/>
          </a:p>
        </p:txBody>
      </p:sp>
      <p:pic>
        <p:nvPicPr>
          <p:cNvPr id="17" name="Picture 16" descr="cts_b_media_e.jpg"/>
          <p:cNvPicPr>
            <a:picLocks noChangeAspect="1"/>
          </p:cNvPicPr>
          <p:nvPr/>
        </p:nvPicPr>
        <p:blipFill>
          <a:blip r:embed="rId4" cstate="print"/>
          <a:stretch>
            <a:fillRect/>
          </a:stretch>
        </p:blipFill>
        <p:spPr>
          <a:xfrm>
            <a:off x="457200" y="5562600"/>
            <a:ext cx="914400" cy="914400"/>
          </a:xfrm>
          <a:prstGeom prst="rect">
            <a:avLst/>
          </a:prstGeom>
        </p:spPr>
      </p:pic>
      <p:sp>
        <p:nvSpPr>
          <p:cNvPr id="18" name="TextBox 17"/>
          <p:cNvSpPr txBox="1"/>
          <p:nvPr/>
        </p:nvSpPr>
        <p:spPr>
          <a:xfrm>
            <a:off x="1371600" y="5638800"/>
            <a:ext cx="6172200" cy="830997"/>
          </a:xfrm>
          <a:prstGeom prst="rect">
            <a:avLst/>
          </a:prstGeom>
          <a:noFill/>
        </p:spPr>
        <p:txBody>
          <a:bodyPr wrap="square" rtlCol="0">
            <a:spAutoFit/>
          </a:bodyPr>
          <a:lstStyle/>
          <a:p>
            <a:pPr lvl="0">
              <a:spcBef>
                <a:spcPct val="20000"/>
              </a:spcBef>
            </a:pPr>
            <a:r>
              <a:rPr lang="en-US" sz="1600" dirty="0" smtClean="0">
                <a:solidFill>
                  <a:prstClr val="black"/>
                </a:solidFill>
              </a:rPr>
              <a:t>You may also wish to view the following demonstration on the Office Online PowerPoint Help and How-to website: “Demo: Work with tables in a document, presentation, or message.”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219200" y="2057400"/>
          <a:ext cx="6715637" cy="35814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Try it! </a:t>
            </a:r>
            <a:r>
              <a:rPr lang="en-US" sz="2800" dirty="0" err="1" smtClean="0">
                <a:latin typeface="+mj-lt"/>
              </a:rPr>
              <a:t>Practise</a:t>
            </a:r>
            <a:r>
              <a:rPr lang="en-US" sz="2800" dirty="0" smtClean="0">
                <a:latin typeface="+mj-lt"/>
              </a:rPr>
              <a:t> Creating a Chart</a:t>
            </a:r>
            <a:endParaRPr lang="en-US" sz="2800" dirty="0">
              <a:latin typeface="+mj-lt"/>
            </a:endParaRPr>
          </a:p>
        </p:txBody>
      </p:sp>
      <p:sp>
        <p:nvSpPr>
          <p:cNvPr id="10" name="Content Placeholder 2"/>
          <p:cNvSpPr txBox="1">
            <a:spLocks/>
          </p:cNvSpPr>
          <p:nvPr/>
        </p:nvSpPr>
        <p:spPr>
          <a:xfrm>
            <a:off x="457200" y="1371600"/>
            <a:ext cx="8229600" cy="762000"/>
          </a:xfrm>
          <a:prstGeom prst="rect">
            <a:avLst/>
          </a:prstGeom>
        </p:spPr>
        <p:txBody>
          <a:bodyPr vert="horz">
            <a:normAutofit/>
          </a:bodyPr>
          <a:lstStyle/>
          <a:p>
            <a:pPr lvl="0">
              <a:spcBef>
                <a:spcPct val="20000"/>
              </a:spcBef>
              <a:buClr>
                <a:schemeClr val="accent3"/>
              </a:buClr>
              <a:buSzPct val="95000"/>
            </a:pPr>
            <a:r>
              <a:rPr lang="en-US" dirty="0" smtClean="0"/>
              <a:t>Can you recreate this chart using your table and charting skills? Try it now. Don’t forget to add the title and axes.</a:t>
            </a:r>
            <a:endParaRPr kumimoji="0" lang="en-US"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pic>
        <p:nvPicPr>
          <p:cNvPr id="11" name="Picture 10" descr="cts_b_direct_e.jpg"/>
          <p:cNvPicPr>
            <a:picLocks noChangeAspect="1"/>
          </p:cNvPicPr>
          <p:nvPr/>
        </p:nvPicPr>
        <p:blipFill>
          <a:blip r:embed="rId4" cstate="print"/>
          <a:stretch>
            <a:fillRect/>
          </a:stretch>
        </p:blipFill>
        <p:spPr>
          <a:xfrm>
            <a:off x="457200" y="5638800"/>
            <a:ext cx="914400" cy="914400"/>
          </a:xfrm>
          <a:prstGeom prst="rect">
            <a:avLst/>
          </a:prstGeom>
        </p:spPr>
      </p:pic>
      <p:sp>
        <p:nvSpPr>
          <p:cNvPr id="12" name="TextBox 8"/>
          <p:cNvSpPr txBox="1">
            <a:spLocks noChangeArrowheads="1"/>
          </p:cNvSpPr>
          <p:nvPr/>
        </p:nvSpPr>
        <p:spPr bwMode="auto">
          <a:xfrm>
            <a:off x="1371600" y="5715001"/>
            <a:ext cx="6172200" cy="830997"/>
          </a:xfrm>
          <a:prstGeom prst="rect">
            <a:avLst/>
          </a:prstGeom>
          <a:noFill/>
          <a:ln w="9525">
            <a:noFill/>
            <a:miter lim="800000"/>
            <a:headEnd/>
            <a:tailEnd/>
          </a:ln>
        </p:spPr>
        <p:txBody>
          <a:bodyPr wrap="square">
            <a:spAutoFit/>
          </a:bodyPr>
          <a:lstStyle/>
          <a:p>
            <a:r>
              <a:rPr lang="en-US" sz="1600" dirty="0" smtClean="0"/>
              <a:t>Need help? Go to the Project 3 Instructional Videos in the Toolkit, and watch the demonstration “Try it! Duplicating the Chart” to see how to recreate this chart.</a:t>
            </a:r>
            <a:endParaRPr lang="en-US" sz="16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sz="1800" dirty="0" smtClean="0">
                <a:latin typeface="+mn-lt"/>
                <a:cs typeface="Arial" pitchFamily="34" charset="0"/>
              </a:rPr>
              <a:t>You have completed Training Room 3. In this training room you have learned </a:t>
            </a:r>
            <a:r>
              <a:rPr lang="en-US" sz="1800" dirty="0" smtClean="0">
                <a:latin typeface="+mn-lt"/>
              </a:rPr>
              <a:t>how to work with visual content. Specifically you learned to</a:t>
            </a:r>
            <a:br>
              <a:rPr lang="en-US" sz="1800" dirty="0" smtClean="0">
                <a:latin typeface="+mn-lt"/>
              </a:rPr>
            </a:br>
            <a:endParaRPr lang="en-US" sz="1800" dirty="0" smtClean="0">
              <a:latin typeface="+mn-lt"/>
            </a:endParaRPr>
          </a:p>
          <a:p>
            <a:pPr marL="688975" lvl="2" indent="-238125"/>
            <a:r>
              <a:rPr lang="en-US" sz="1800" dirty="0" smtClean="0">
                <a:latin typeface="+mn-lt"/>
              </a:rPr>
              <a:t>create and change presentation elements</a:t>
            </a:r>
          </a:p>
          <a:p>
            <a:pPr marL="688975" lvl="2" indent="-238125"/>
            <a:r>
              <a:rPr lang="en-US" sz="1800" dirty="0" smtClean="0">
                <a:latin typeface="+mn-lt"/>
              </a:rPr>
              <a:t>insert graphics, shapes, and other objects</a:t>
            </a:r>
          </a:p>
          <a:p>
            <a:pPr marL="688975" lvl="2" indent="-238125"/>
            <a:r>
              <a:rPr lang="en-US" sz="1800" dirty="0" smtClean="0">
                <a:latin typeface="+mn-lt"/>
              </a:rPr>
              <a:t>modify graphics, shapes, and other objects</a:t>
            </a:r>
          </a:p>
          <a:p>
            <a:pPr marL="688975" lvl="2" indent="-238125"/>
            <a:r>
              <a:rPr lang="en-US" sz="1800" dirty="0" smtClean="0">
                <a:latin typeface="+mn-lt"/>
              </a:rPr>
              <a:t>arrange graphics and other content</a:t>
            </a:r>
          </a:p>
          <a:p>
            <a:pPr marL="688975" lvl="2" indent="-238125"/>
            <a:r>
              <a:rPr lang="en-US" sz="1800" dirty="0" smtClean="0">
                <a:latin typeface="+mn-lt"/>
              </a:rPr>
              <a:t>insert and modify charts</a:t>
            </a:r>
          </a:p>
          <a:p>
            <a:pPr marL="688975" lvl="2" indent="-238125"/>
            <a:r>
              <a:rPr lang="en-US" sz="1800" dirty="0" smtClean="0">
                <a:latin typeface="+mn-lt"/>
              </a:rPr>
              <a:t>insert and modify tables</a:t>
            </a:r>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Summary</a:t>
            </a:r>
            <a:endParaRPr lang="en-US" sz="2800" dirty="0">
              <a:latin typeface="+mj-l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953000"/>
          </a:xfrm>
        </p:spPr>
        <p:txBody>
          <a:bodyPr rtlCol="0">
            <a:normAutofit/>
          </a:bodyPr>
          <a:lstStyle/>
          <a:p>
            <a:pPr marL="0" indent="0">
              <a:buNone/>
              <a:defRPr/>
            </a:pPr>
            <a:r>
              <a:rPr lang="en-US" sz="1800" dirty="0" smtClean="0"/>
              <a:t>You can repeat this training room until you are comfortable with the concepts presented. When you are ready, proceed to Time to </a:t>
            </a:r>
            <a:r>
              <a:rPr lang="en-US" sz="1800" dirty="0" err="1" smtClean="0"/>
              <a:t>Practise</a:t>
            </a:r>
            <a:r>
              <a:rPr lang="en-US" sz="1800" dirty="0" smtClean="0"/>
              <a:t> 3. </a:t>
            </a:r>
          </a:p>
          <a:p>
            <a:pPr marL="0" indent="0">
              <a:buNone/>
              <a:defRPr/>
            </a:pPr>
            <a:endParaRPr lang="en-US" sz="1800" dirty="0" smtClean="0"/>
          </a:p>
          <a:p>
            <a:pPr marL="0" indent="0">
              <a:buNone/>
              <a:defRPr/>
            </a:pPr>
            <a:r>
              <a:rPr lang="en-US" sz="1800" dirty="0" smtClean="0"/>
              <a:t>If you need help, you can</a:t>
            </a:r>
          </a:p>
          <a:p>
            <a:pPr marL="0" indent="0">
              <a:buNone/>
              <a:defRPr/>
            </a:pPr>
            <a:endParaRPr lang="en-US" sz="1800" dirty="0" smtClean="0"/>
          </a:p>
          <a:p>
            <a:pPr marL="688975" lvl="2" indent="-238125">
              <a:defRPr/>
            </a:pPr>
            <a:r>
              <a:rPr lang="en-US" sz="1800" dirty="0" smtClean="0"/>
              <a:t>review the training room </a:t>
            </a:r>
          </a:p>
          <a:p>
            <a:pPr marL="688975" lvl="2" indent="-238125">
              <a:defRPr/>
            </a:pPr>
            <a:r>
              <a:rPr lang="en-US" sz="1800" dirty="0" smtClean="0"/>
              <a:t>use the Office Online Help and How-to website to get tip information, demonstrations, tutorials, and quizzes </a:t>
            </a:r>
          </a:p>
          <a:p>
            <a:pPr marL="688975" lvl="2" indent="-238125">
              <a:defRPr/>
            </a:pPr>
            <a:r>
              <a:rPr lang="en-US" sz="1800" dirty="0" smtClean="0"/>
              <a:t>check with your teacher or find a learning partner</a:t>
            </a:r>
          </a:p>
          <a:p>
            <a:pPr marL="0" lvl="1" indent="0">
              <a:buNone/>
              <a:defRPr/>
            </a:pPr>
            <a:endParaRPr lang="en-US" sz="1800" dirty="0" smtClean="0"/>
          </a:p>
        </p:txBody>
      </p:sp>
      <p:sp>
        <p:nvSpPr>
          <p:cNvPr id="4" name="TextBox 3"/>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Ready to Move On?</a:t>
            </a:r>
            <a:endParaRPr lang="en-US" sz="2800"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457200" y="1828800"/>
            <a:ext cx="8229600" cy="1524000"/>
          </a:xfrm>
          <a:prstGeom prst="rect">
            <a:avLst/>
          </a:prstGeom>
        </p:spPr>
        <p:txBody>
          <a:bodyPr vert="horz" lIns="0" rIns="18288">
            <a:normAutofit/>
          </a:bodyPr>
          <a:lstStyle/>
          <a:p>
            <a:pPr>
              <a:defRPr/>
            </a:pPr>
            <a:r>
              <a:rPr lang="en-US" sz="2000" dirty="0" smtClean="0"/>
              <a:t>Begin Time to Practise 3 if you are comfortable demonstrating the skills presented in this training room.</a:t>
            </a:r>
          </a:p>
          <a:p>
            <a:pPr>
              <a:defRPr/>
            </a:pPr>
            <a:endParaRPr lang="en-US" sz="2000" dirty="0" smtClean="0"/>
          </a:p>
          <a:p>
            <a:pPr>
              <a:defRPr/>
            </a:pPr>
            <a:r>
              <a:rPr lang="en-US" sz="2000" dirty="0" smtClean="0"/>
              <a:t>When you are done Time to </a:t>
            </a:r>
            <a:r>
              <a:rPr lang="en-US" sz="2000" dirty="0" err="1" smtClean="0"/>
              <a:t>Practise</a:t>
            </a:r>
            <a:r>
              <a:rPr lang="en-US" sz="2000" dirty="0" smtClean="0"/>
              <a:t> 3, go to Training Room 4.</a:t>
            </a:r>
          </a:p>
          <a:p>
            <a:pPr algn="ctr">
              <a:defRPr/>
            </a:pPr>
            <a:endParaRPr lang="en-US" sz="2000" dirty="0"/>
          </a:p>
        </p:txBody>
      </p:sp>
      <p:sp>
        <p:nvSpPr>
          <p:cNvPr id="6" name="Title 1"/>
          <p:cNvSpPr txBox="1">
            <a:spLocks/>
          </p:cNvSpPr>
          <p:nvPr/>
        </p:nvSpPr>
        <p:spPr>
          <a:xfrm>
            <a:off x="457200" y="914400"/>
            <a:ext cx="8229600" cy="9906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Time to </a:t>
            </a:r>
            <a:r>
              <a:rPr kumimoji="0" lang="en-US" sz="2800" b="0" i="0" u="none" strike="noStrike" kern="1200" cap="none" spc="0" normalizeH="0" baseline="0" noProof="0" dirty="0" err="1" smtClean="0">
                <a:ln>
                  <a:noFill/>
                </a:ln>
                <a:solidFill>
                  <a:schemeClr val="tx1"/>
                </a:solidFill>
                <a:effectLst/>
                <a:uLnTx/>
                <a:uFillTx/>
                <a:latin typeface="Arial" pitchFamily="34" charset="0"/>
                <a:ea typeface="+mj-ea"/>
                <a:cs typeface="Arial" pitchFamily="34" charset="0"/>
              </a:rPr>
              <a:t>Practise</a:t>
            </a:r>
            <a:r>
              <a:rPr kumimoji="0" lang="en-US" sz="2800" b="0" i="0" u="none" strike="noStrike" kern="1200" cap="none" spc="0" normalizeH="0" baseline="0" noProof="0" dirty="0" smtClean="0">
                <a:ln>
                  <a:noFill/>
                </a:ln>
                <a:solidFill>
                  <a:schemeClr val="tx1"/>
                </a:solidFill>
                <a:effectLst/>
                <a:uLnTx/>
                <a:uFillTx/>
                <a:latin typeface="Arial" pitchFamily="34" charset="0"/>
                <a:ea typeface="+mj-ea"/>
                <a:cs typeface="Arial" pitchFamily="34" charset="0"/>
              </a:rPr>
              <a:t> 3</a:t>
            </a:r>
            <a:endParaRPr kumimoji="0" lang="en-US" sz="28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5" name="TextBox 3"/>
          <p:cNvSpPr txBox="1"/>
          <p:nvPr/>
        </p:nvSpPr>
        <p:spPr>
          <a:xfrm>
            <a:off x="685800" y="6248400"/>
            <a:ext cx="7772400" cy="215444"/>
          </a:xfrm>
          <a:prstGeom prst="rect">
            <a:avLst/>
          </a:prstGeom>
          <a:noFill/>
        </p:spPr>
        <p:txBody>
          <a:bodyPr wrap="square" rtlCol="0">
            <a:spAutoFit/>
          </a:bodyPr>
          <a:ls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a:lstStyle>
          <a:p>
            <a:pPr algn="ctr"/>
            <a:r>
              <a:rPr lang="en-US" sz="800" dirty="0" smtClean="0"/>
              <a:t>© 2009 Alberta Education</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p:cNvSpPr txBox="1">
            <a:spLocks/>
          </p:cNvSpPr>
          <p:nvPr/>
        </p:nvSpPr>
        <p:spPr>
          <a:xfrm>
            <a:off x="457200" y="1371600"/>
            <a:ext cx="7696200" cy="762000"/>
          </a:xfrm>
          <a:prstGeom prst="rect">
            <a:avLst/>
          </a:prstGeom>
        </p:spPr>
        <p:txBody>
          <a:bodyPr vert="horz" lIns="91440" tIns="45720" rIns="91440" bIns="45720" rtlCol="0">
            <a:normAutofit/>
          </a:bodyPr>
          <a:lstStyle/>
          <a:p>
            <a:pPr>
              <a:spcBef>
                <a:spcPct val="20000"/>
              </a:spcBef>
            </a:pPr>
            <a:r>
              <a:rPr kumimoji="0" lang="en-US" b="0" i="0" u="none" strike="noStrike" kern="1200" cap="none" spc="0" normalizeH="0" baseline="0" noProof="0" dirty="0" smtClean="0">
                <a:ln>
                  <a:noFill/>
                </a:ln>
                <a:solidFill>
                  <a:schemeClr val="tx1"/>
                </a:solidFill>
                <a:effectLst/>
                <a:uLnTx/>
                <a:uFillTx/>
                <a:latin typeface="+mn-lt"/>
                <a:ea typeface="+mn-ea"/>
                <a:cs typeface="+mn-cs"/>
              </a:rPr>
              <a:t>PowerPoint has an extensive collection of premade graphic images called </a:t>
            </a:r>
            <a:r>
              <a:rPr kumimoji="0" lang="en-US" i="1" u="none" strike="noStrike" kern="1200" cap="none" spc="0" normalizeH="0" baseline="0" noProof="0" dirty="0" smtClean="0">
                <a:ln>
                  <a:noFill/>
                </a:ln>
                <a:solidFill>
                  <a:schemeClr val="tx1"/>
                </a:solidFill>
                <a:effectLst/>
                <a:uLnTx/>
                <a:uFillTx/>
                <a:latin typeface="+mn-lt"/>
                <a:ea typeface="+mn-ea"/>
                <a:cs typeface="+mn-cs"/>
              </a:rPr>
              <a:t>Clip Art</a:t>
            </a:r>
            <a:r>
              <a:rPr kumimoji="0" lang="en-US" i="0" u="none" strike="noStrike" kern="1200" cap="none" spc="0" normalizeH="0" baseline="0" noProof="0" dirty="0" smtClean="0">
                <a:ln>
                  <a:noFill/>
                </a:ln>
                <a:solidFill>
                  <a:schemeClr val="tx1"/>
                </a:solidFill>
                <a:effectLst/>
                <a:uLnTx/>
                <a:uFillTx/>
                <a:latin typeface="+mn-lt"/>
                <a:ea typeface="+mn-ea"/>
                <a:cs typeface="+mn-cs"/>
              </a:rPr>
              <a:t>. </a:t>
            </a:r>
            <a:r>
              <a:rPr lang="en-US" dirty="0" smtClean="0"/>
              <a:t>There are two ways to insert Clip Art:</a:t>
            </a:r>
          </a:p>
          <a:p>
            <a:pPr>
              <a:spcBef>
                <a:spcPct val="20000"/>
              </a:spcBef>
            </a:pPr>
            <a:endParaRPr kumimoji="0" lang="en-US"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TextBox 5"/>
          <p:cNvSpPr txBox="1"/>
          <p:nvPr/>
        </p:nvSpPr>
        <p:spPr>
          <a:xfrm>
            <a:off x="533400" y="2057400"/>
            <a:ext cx="3276600" cy="2862322"/>
          </a:xfrm>
          <a:prstGeom prst="rect">
            <a:avLst/>
          </a:prstGeom>
          <a:noFill/>
        </p:spPr>
        <p:txBody>
          <a:bodyPr wrap="square" rtlCol="0">
            <a:spAutoFit/>
          </a:bodyPr>
          <a:lstStyle/>
          <a:p>
            <a:endParaRPr lang="en-US" dirty="0" smtClean="0"/>
          </a:p>
          <a:p>
            <a:pPr marL="688975" indent="-238125">
              <a:buFont typeface="Arial" pitchFamily="34" charset="0"/>
              <a:buChar char="•"/>
            </a:pPr>
            <a:r>
              <a:rPr lang="en-US" dirty="0" smtClean="0"/>
              <a:t>In a new slide created using the Title and Content layout, click the Clip Art icon.</a:t>
            </a:r>
          </a:p>
          <a:p>
            <a:pPr marL="688975" indent="-238125">
              <a:buFont typeface="Arial" pitchFamily="34" charset="0"/>
              <a:buChar char="•"/>
            </a:pPr>
            <a:endParaRPr lang="en-US" dirty="0" smtClean="0"/>
          </a:p>
          <a:p>
            <a:pPr marL="688975" indent="-238125">
              <a:buFont typeface="Arial" pitchFamily="34" charset="0"/>
              <a:buChar char="•"/>
            </a:pPr>
            <a:r>
              <a:rPr lang="en-US" dirty="0" smtClean="0"/>
              <a:t>Go to the Insert tab and click on the Clip Art button in the Illustrations group.</a:t>
            </a: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Clip Art</a:t>
            </a:r>
            <a:endParaRPr lang="en-US" sz="2800" dirty="0">
              <a:latin typeface="+mj-lt"/>
            </a:endParaRPr>
          </a:p>
        </p:txBody>
      </p:sp>
      <p:pic>
        <p:nvPicPr>
          <p:cNvPr id="11" name="Picture 10" descr="clipart_slide.png"/>
          <p:cNvPicPr>
            <a:picLocks noChangeAspect="1"/>
          </p:cNvPicPr>
          <p:nvPr/>
        </p:nvPicPr>
        <p:blipFill>
          <a:blip r:embed="rId3" cstate="print"/>
          <a:stretch>
            <a:fillRect/>
          </a:stretch>
        </p:blipFill>
        <p:spPr>
          <a:xfrm>
            <a:off x="4114800" y="1981200"/>
            <a:ext cx="4568418" cy="3429000"/>
          </a:xfrm>
          <a:prstGeom prst="rect">
            <a:avLst/>
          </a:prstGeom>
        </p:spPr>
      </p:pic>
      <p:pic>
        <p:nvPicPr>
          <p:cNvPr id="8" name="Picture 7" descr="clipart_bar.png"/>
          <p:cNvPicPr>
            <a:picLocks noChangeAspect="1"/>
          </p:cNvPicPr>
          <p:nvPr/>
        </p:nvPicPr>
        <p:blipFill>
          <a:blip r:embed="rId4" cstate="print"/>
          <a:stretch>
            <a:fillRect/>
          </a:stretch>
        </p:blipFill>
        <p:spPr>
          <a:xfrm>
            <a:off x="1295400" y="5181600"/>
            <a:ext cx="5561905" cy="1447619"/>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inf1070_pr3_tr3_taskpane.png"/>
          <p:cNvPicPr>
            <a:picLocks noChangeAspect="1"/>
          </p:cNvPicPr>
          <p:nvPr/>
        </p:nvPicPr>
        <p:blipFill>
          <a:blip r:embed="rId3" cstate="print"/>
          <a:stretch>
            <a:fillRect/>
          </a:stretch>
        </p:blipFill>
        <p:spPr>
          <a:xfrm>
            <a:off x="6629400" y="838200"/>
            <a:ext cx="1978152" cy="5867400"/>
          </a:xfrm>
          <a:prstGeom prst="rect">
            <a:avLst/>
          </a:prstGeom>
        </p:spPr>
      </p:pic>
      <p:sp>
        <p:nvSpPr>
          <p:cNvPr id="9" name="TextBox 8"/>
          <p:cNvSpPr txBox="1"/>
          <p:nvPr/>
        </p:nvSpPr>
        <p:spPr>
          <a:xfrm>
            <a:off x="457200" y="1371600"/>
            <a:ext cx="5943600" cy="923330"/>
          </a:xfrm>
          <a:prstGeom prst="rect">
            <a:avLst/>
          </a:prstGeom>
          <a:noFill/>
        </p:spPr>
        <p:txBody>
          <a:bodyPr wrap="square" rtlCol="0">
            <a:spAutoFit/>
          </a:bodyPr>
          <a:lstStyle/>
          <a:p>
            <a:pPr marL="0" lvl="1"/>
            <a:r>
              <a:rPr lang="en-US" dirty="0" smtClean="0"/>
              <a:t>When you click to insert Clip Art, the Clip Art task pane will open. Use this pane to enter search terms and find images that will suit your presentation.</a:t>
            </a:r>
            <a:endParaRPr lang="en-US" dirty="0"/>
          </a:p>
        </p:txBody>
      </p:sp>
      <p:sp>
        <p:nvSpPr>
          <p:cNvPr id="5" name="TextBox 4"/>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Clip Art Task Pane</a:t>
            </a:r>
            <a:endParaRPr lang="en-US" sz="2800" dirty="0">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hutterstock_3168306.jpg"/>
          <p:cNvPicPr>
            <a:picLocks noChangeAspect="1"/>
          </p:cNvPicPr>
          <p:nvPr/>
        </p:nvPicPr>
        <p:blipFill>
          <a:blip r:embed="rId3" cstate="print"/>
          <a:stretch>
            <a:fillRect/>
          </a:stretch>
        </p:blipFill>
        <p:spPr>
          <a:xfrm>
            <a:off x="4876800" y="2514600"/>
            <a:ext cx="3792682" cy="3657600"/>
          </a:xfrm>
          <a:prstGeom prst="rect">
            <a:avLst/>
          </a:prstGeom>
        </p:spPr>
      </p:pic>
      <p:sp>
        <p:nvSpPr>
          <p:cNvPr id="3" name="Content Placeholder 2"/>
          <p:cNvSpPr>
            <a:spLocks noGrp="1"/>
          </p:cNvSpPr>
          <p:nvPr>
            <p:ph idx="1"/>
          </p:nvPr>
        </p:nvSpPr>
        <p:spPr>
          <a:xfrm>
            <a:off x="457200" y="1371600"/>
            <a:ext cx="8229600" cy="5211763"/>
          </a:xfrm>
        </p:spPr>
        <p:txBody>
          <a:bodyPr>
            <a:normAutofit/>
          </a:bodyPr>
          <a:lstStyle/>
          <a:p>
            <a:pPr marL="0" indent="0">
              <a:buNone/>
            </a:pPr>
            <a:r>
              <a:rPr lang="en-US" sz="1800" dirty="0" smtClean="0">
                <a:latin typeface="+mn-lt"/>
              </a:rPr>
              <a:t>You can add pictures to your presentation from a variety of sources including the following:</a:t>
            </a:r>
          </a:p>
          <a:p>
            <a:pPr marL="0" indent="0">
              <a:buNone/>
            </a:pPr>
            <a:endParaRPr lang="en-US" sz="1800" dirty="0" smtClean="0">
              <a:latin typeface="+mn-lt"/>
            </a:endParaRPr>
          </a:p>
          <a:p>
            <a:pPr marL="688975" lvl="1" indent="-238125">
              <a:buFont typeface="Arial" pitchFamily="34" charset="0"/>
              <a:buChar char="•"/>
            </a:pPr>
            <a:r>
              <a:rPr lang="en-US" sz="1800" dirty="0" smtClean="0">
                <a:latin typeface="+mn-lt"/>
              </a:rPr>
              <a:t>web pages</a:t>
            </a:r>
          </a:p>
          <a:p>
            <a:pPr marL="688975" lvl="1" indent="-238125">
              <a:buFont typeface="Arial" pitchFamily="34" charset="0"/>
              <a:buChar char="•"/>
            </a:pPr>
            <a:r>
              <a:rPr lang="en-US" sz="1800" dirty="0" smtClean="0">
                <a:latin typeface="+mn-lt"/>
              </a:rPr>
              <a:t>digital cameras</a:t>
            </a:r>
          </a:p>
          <a:p>
            <a:pPr marL="688975" lvl="1" indent="-238125">
              <a:buFont typeface="Arial" pitchFamily="34" charset="0"/>
              <a:buChar char="•"/>
            </a:pPr>
            <a:r>
              <a:rPr lang="en-US" sz="1800" dirty="0" smtClean="0">
                <a:latin typeface="+mn-lt"/>
              </a:rPr>
              <a:t>scanners</a:t>
            </a:r>
          </a:p>
          <a:p>
            <a:pPr marL="688975" lvl="1" indent="-238125">
              <a:buFont typeface="Arial" pitchFamily="34" charset="0"/>
              <a:buChar char="•"/>
            </a:pPr>
            <a:r>
              <a:rPr lang="en-US" sz="1800" dirty="0" smtClean="0">
                <a:latin typeface="+mn-lt"/>
              </a:rPr>
              <a:t>image-editing software programs</a:t>
            </a:r>
          </a:p>
          <a:p>
            <a:pPr marL="0" indent="0">
              <a:buNone/>
            </a:pPr>
            <a:endParaRPr lang="en-US" sz="1800" dirty="0" smtClean="0">
              <a:latin typeface="+mn-lt"/>
            </a:endParaRPr>
          </a:p>
          <a:p>
            <a:pPr marL="0" indent="0">
              <a:spcBef>
                <a:spcPts val="0"/>
              </a:spcBef>
              <a:buNone/>
            </a:pPr>
            <a:r>
              <a:rPr lang="en-US" sz="1800" dirty="0" smtClean="0">
                <a:latin typeface="+mn-lt"/>
              </a:rPr>
              <a:t>When using a scanner or a camera,</a:t>
            </a:r>
            <a:br>
              <a:rPr lang="en-US" sz="1800" dirty="0" smtClean="0">
                <a:latin typeface="+mn-lt"/>
              </a:rPr>
            </a:br>
            <a:r>
              <a:rPr lang="en-US" sz="1800" dirty="0" smtClean="0">
                <a:latin typeface="+mn-lt"/>
              </a:rPr>
              <a:t>you must first load pictures into a folder</a:t>
            </a:r>
            <a:br>
              <a:rPr lang="en-US" sz="1800" dirty="0" smtClean="0">
                <a:latin typeface="+mn-lt"/>
              </a:rPr>
            </a:br>
            <a:r>
              <a:rPr lang="en-US" sz="1800" dirty="0" smtClean="0">
                <a:latin typeface="+mn-lt"/>
              </a:rPr>
              <a:t>on your computer. </a:t>
            </a:r>
          </a:p>
          <a:p>
            <a:pPr marL="0" indent="0">
              <a:spcBef>
                <a:spcPts val="0"/>
              </a:spcBef>
              <a:buNone/>
            </a:pPr>
            <a:endParaRPr lang="en-US" sz="1800" dirty="0" smtClean="0">
              <a:latin typeface="+mn-lt"/>
            </a:endParaRPr>
          </a:p>
          <a:p>
            <a:pPr marL="0" indent="0">
              <a:spcBef>
                <a:spcPts val="0"/>
              </a:spcBef>
              <a:buNone/>
            </a:pPr>
            <a:r>
              <a:rPr lang="en-US" sz="1800" dirty="0" smtClean="0">
                <a:latin typeface="+mn-lt"/>
              </a:rPr>
              <a:t>Always obtain copyright permission for</a:t>
            </a:r>
            <a:br>
              <a:rPr lang="en-US" sz="1800" dirty="0" smtClean="0">
                <a:latin typeface="+mn-lt"/>
              </a:rPr>
            </a:br>
            <a:r>
              <a:rPr lang="en-US" sz="1800" dirty="0" smtClean="0">
                <a:latin typeface="+mn-lt"/>
              </a:rPr>
              <a:t>any images that are not your own—that</a:t>
            </a:r>
            <a:br>
              <a:rPr lang="en-US" sz="1800" dirty="0" smtClean="0">
                <a:latin typeface="+mn-lt"/>
              </a:rPr>
            </a:br>
            <a:r>
              <a:rPr lang="en-US" sz="1800" dirty="0" smtClean="0">
                <a:latin typeface="+mn-lt"/>
              </a:rPr>
              <a:t>you scan or download from the Internet.</a:t>
            </a:r>
          </a:p>
          <a:p>
            <a:pPr marL="0" indent="0">
              <a:buNone/>
            </a:pPr>
            <a:endParaRPr lang="en-US" sz="1800" dirty="0" smtClean="0">
              <a:latin typeface="+mn-lt"/>
            </a:endParaRPr>
          </a:p>
        </p:txBody>
      </p:sp>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Pictures</a:t>
            </a:r>
            <a:endParaRPr lang="en-US" sz="2800" dirty="0">
              <a:latin typeface="+mj-lt"/>
            </a:endParaRPr>
          </a:p>
        </p:txBody>
      </p:sp>
      <p:sp>
        <p:nvSpPr>
          <p:cNvPr id="9" name="TextBox 8"/>
          <p:cNvSpPr txBox="1"/>
          <p:nvPr/>
        </p:nvSpPr>
        <p:spPr>
          <a:xfrm>
            <a:off x="4800600" y="6172200"/>
            <a:ext cx="1905000" cy="215444"/>
          </a:xfrm>
          <a:prstGeom prst="rect">
            <a:avLst/>
          </a:prstGeom>
          <a:noFill/>
        </p:spPr>
        <p:txBody>
          <a:bodyPr wrap="square" rtlCol="0">
            <a:spAutoFit/>
          </a:bodyPr>
          <a:lstStyle/>
          <a:p>
            <a:r>
              <a:rPr lang="en-US" sz="800" dirty="0" smtClean="0">
                <a:latin typeface="Arial" pitchFamily="34" charset="0"/>
                <a:cs typeface="Arial" pitchFamily="34" charset="0"/>
              </a:rPr>
              <a:t>© </a:t>
            </a:r>
            <a:r>
              <a:rPr lang="en-US" sz="800" dirty="0" err="1" smtClean="0">
                <a:latin typeface="Arial" pitchFamily="34" charset="0"/>
                <a:cs typeface="Arial" pitchFamily="34" charset="0"/>
              </a:rPr>
              <a:t>keellla</a:t>
            </a:r>
            <a:r>
              <a:rPr lang="en-US" sz="800" dirty="0" smtClean="0">
                <a:latin typeface="Arial" pitchFamily="34" charset="0"/>
                <a:cs typeface="Arial" pitchFamily="34" charset="0"/>
              </a:rPr>
              <a:t>/</a:t>
            </a:r>
            <a:r>
              <a:rPr lang="en-US" sz="800" dirty="0" err="1" smtClean="0">
                <a:latin typeface="Arial" pitchFamily="34" charset="0"/>
                <a:cs typeface="Arial" pitchFamily="34" charset="0"/>
              </a:rPr>
              <a:t>shutterstock</a:t>
            </a:r>
            <a:endParaRPr lang="en-US" sz="8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nsert_pict.png"/>
          <p:cNvPicPr>
            <a:picLocks noChangeAspect="1"/>
          </p:cNvPicPr>
          <p:nvPr/>
        </p:nvPicPr>
        <p:blipFill>
          <a:blip r:embed="rId3" cstate="print"/>
          <a:stretch>
            <a:fillRect/>
          </a:stretch>
        </p:blipFill>
        <p:spPr>
          <a:xfrm>
            <a:off x="3810000" y="1371600"/>
            <a:ext cx="4846320" cy="3634740"/>
          </a:xfrm>
          <a:prstGeom prst="rect">
            <a:avLst/>
          </a:prstGeom>
        </p:spPr>
      </p:pic>
      <p:sp>
        <p:nvSpPr>
          <p:cNvPr id="7" name="TextBox 6"/>
          <p:cNvSpPr txBox="1"/>
          <p:nvPr/>
        </p:nvSpPr>
        <p:spPr>
          <a:xfrm>
            <a:off x="381000" y="1371601"/>
            <a:ext cx="3429000" cy="4801314"/>
          </a:xfrm>
          <a:prstGeom prst="rect">
            <a:avLst/>
          </a:prstGeom>
          <a:noFill/>
        </p:spPr>
        <p:txBody>
          <a:bodyPr wrap="square" rtlCol="0">
            <a:spAutoFit/>
          </a:bodyPr>
          <a:lstStyle/>
          <a:p>
            <a:r>
              <a:rPr lang="en-US" dirty="0" smtClean="0"/>
              <a:t>There are two ways to insert pictures:</a:t>
            </a:r>
          </a:p>
          <a:p>
            <a:endParaRPr lang="en-US" dirty="0" smtClean="0"/>
          </a:p>
          <a:p>
            <a:pPr marL="342900" indent="-342900">
              <a:buFont typeface="Arial" pitchFamily="34" charset="0"/>
              <a:buChar char="•"/>
            </a:pPr>
            <a:r>
              <a:rPr lang="en-US" dirty="0" smtClean="0"/>
              <a:t>In a new slide created using the Title and Content layout, click the Insert Picture icon.</a:t>
            </a:r>
          </a:p>
          <a:p>
            <a:pPr marL="342900" indent="-342900">
              <a:buFont typeface="Arial" pitchFamily="34" charset="0"/>
              <a:buChar char="•"/>
            </a:pPr>
            <a:endParaRPr lang="en-US" dirty="0" smtClean="0"/>
          </a:p>
          <a:p>
            <a:pPr marL="342900" indent="-342900">
              <a:buFont typeface="Arial" pitchFamily="34" charset="0"/>
              <a:buChar char="•"/>
            </a:pPr>
            <a:r>
              <a:rPr lang="en-US" dirty="0" smtClean="0"/>
              <a:t>Go to the Insert tab and click on the Picture button in the Illustrations group.</a:t>
            </a:r>
          </a:p>
          <a:p>
            <a:endParaRPr lang="en-US" dirty="0" smtClean="0"/>
          </a:p>
          <a:p>
            <a:r>
              <a:rPr lang="en-US" dirty="0" smtClean="0"/>
              <a:t>You will need to locate the folder where your images are stored, and select the</a:t>
            </a:r>
            <a:br>
              <a:rPr lang="en-US" dirty="0" smtClean="0"/>
            </a:br>
            <a:r>
              <a:rPr lang="en-US" dirty="0" smtClean="0"/>
              <a:t>file you want to insert.</a:t>
            </a:r>
          </a:p>
          <a:p>
            <a:endParaRPr lang="en-US" dirty="0" smtClean="0"/>
          </a:p>
          <a:p>
            <a:endParaRPr lang="en-US" dirty="0"/>
          </a:p>
        </p:txBody>
      </p:sp>
      <p:sp>
        <p:nvSpPr>
          <p:cNvPr id="6" name="TextBox 5"/>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Insert Pictures</a:t>
            </a:r>
            <a:endParaRPr lang="en-US" sz="2800" dirty="0">
              <a:latin typeface="+mj-lt"/>
            </a:endParaRPr>
          </a:p>
        </p:txBody>
      </p:sp>
      <p:pic>
        <p:nvPicPr>
          <p:cNvPr id="11" name="Picture 10" descr="pict_bar.png"/>
          <p:cNvPicPr>
            <a:picLocks noChangeAspect="1"/>
          </p:cNvPicPr>
          <p:nvPr/>
        </p:nvPicPr>
        <p:blipFill>
          <a:blip r:embed="rId4" cstate="print"/>
          <a:stretch>
            <a:fillRect/>
          </a:stretch>
        </p:blipFill>
        <p:spPr>
          <a:xfrm>
            <a:off x="3124200" y="5181600"/>
            <a:ext cx="5561905" cy="143492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447800" y="2438400"/>
          <a:ext cx="6248400" cy="3436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2"/>
          <p:cNvSpPr txBox="1">
            <a:spLocks/>
          </p:cNvSpPr>
          <p:nvPr/>
        </p:nvSpPr>
        <p:spPr>
          <a:xfrm>
            <a:off x="457200" y="1371600"/>
            <a:ext cx="8229600" cy="1066800"/>
          </a:xfrm>
          <a:prstGeom prst="rect">
            <a:avLst/>
          </a:prstGeom>
        </p:spPr>
        <p:txBody>
          <a:bodyPr vert="horz" lIns="91440" tIns="45720" rIns="91440" bIns="45720" rtlCol="0">
            <a:noAutofit/>
          </a:bodyPr>
          <a:lstStyle/>
          <a:p>
            <a:pPr lvl="0"/>
            <a:r>
              <a:rPr kumimoji="0" lang="en-US" b="0" i="0" u="none" strike="noStrike" kern="1200" cap="none" spc="0" normalizeH="0" baseline="0" noProof="0" dirty="0" smtClean="0">
                <a:ln>
                  <a:noFill/>
                </a:ln>
                <a:solidFill>
                  <a:schemeClr val="tx1"/>
                </a:solidFill>
                <a:effectLst/>
                <a:uLnTx/>
                <a:uFillTx/>
                <a:latin typeface="+mn-lt"/>
                <a:ea typeface="+mn-ea"/>
                <a:cs typeface="+mn-cs"/>
              </a:rPr>
              <a:t>SmartArt diagrams </a:t>
            </a:r>
            <a:r>
              <a:rPr lang="en-US" dirty="0" smtClean="0"/>
              <a:t>organize text visually, making it easier for your audience to </a:t>
            </a:r>
            <a:r>
              <a:rPr kumimoji="0" lang="en-US" b="0" i="0" u="none" strike="noStrike" kern="1200" cap="none" spc="0" normalizeH="0" noProof="0" dirty="0" smtClean="0">
                <a:ln>
                  <a:noFill/>
                </a:ln>
                <a:solidFill>
                  <a:schemeClr val="tx1"/>
                </a:solidFill>
                <a:effectLst/>
                <a:uLnTx/>
                <a:uFillTx/>
                <a:latin typeface="+mn-lt"/>
                <a:ea typeface="+mn-ea"/>
                <a:cs typeface="+mn-cs"/>
              </a:rPr>
              <a:t>understand and remember important information.</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err="1" smtClean="0">
                <a:latin typeface="+mj-lt"/>
              </a:rPr>
              <a:t>SmartArt</a:t>
            </a:r>
            <a:r>
              <a:rPr lang="en-US" sz="2800" dirty="0" smtClean="0">
                <a:latin typeface="+mj-lt"/>
              </a:rPr>
              <a:t> Diagrams</a:t>
            </a:r>
            <a:endParaRPr lang="en-US" sz="2800" dirty="0">
              <a:latin typeface="+mj-lt"/>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0" y="1371600"/>
            <a:ext cx="2895600" cy="3416320"/>
          </a:xfrm>
          <a:prstGeom prst="rect">
            <a:avLst/>
          </a:prstGeom>
          <a:noFill/>
        </p:spPr>
        <p:txBody>
          <a:bodyPr wrap="square" rtlCol="0">
            <a:spAutoFit/>
          </a:bodyPr>
          <a:lstStyle/>
          <a:p>
            <a:r>
              <a:rPr lang="en-US" dirty="0" smtClean="0"/>
              <a:t>There are two ways to insert </a:t>
            </a:r>
            <a:r>
              <a:rPr lang="en-US" dirty="0" err="1" smtClean="0"/>
              <a:t>SmartArt</a:t>
            </a:r>
            <a:r>
              <a:rPr lang="en-US" dirty="0" smtClean="0"/>
              <a:t>:</a:t>
            </a:r>
          </a:p>
          <a:p>
            <a:endParaRPr lang="en-US" dirty="0" smtClean="0"/>
          </a:p>
          <a:p>
            <a:pPr marL="342900" indent="-342900">
              <a:buFont typeface="Arial" pitchFamily="34" charset="0"/>
              <a:buChar char="•"/>
            </a:pPr>
            <a:r>
              <a:rPr lang="en-US" dirty="0" smtClean="0"/>
              <a:t>In a new slide created using the Title and Content layout, click the </a:t>
            </a:r>
            <a:r>
              <a:rPr lang="en-US" dirty="0" err="1" smtClean="0"/>
              <a:t>SmartArt</a:t>
            </a:r>
            <a:r>
              <a:rPr lang="en-US" dirty="0" smtClean="0"/>
              <a:t> icon.</a:t>
            </a:r>
          </a:p>
          <a:p>
            <a:pPr marL="342900" indent="-342900"/>
            <a:endParaRPr lang="en-US" dirty="0" smtClean="0"/>
          </a:p>
          <a:p>
            <a:pPr marL="342900" indent="-342900">
              <a:buFont typeface="Arial" pitchFamily="34" charset="0"/>
              <a:buChar char="•"/>
            </a:pPr>
            <a:r>
              <a:rPr lang="en-US" dirty="0" smtClean="0"/>
              <a:t>Go to the Insert tab and click on the </a:t>
            </a:r>
            <a:r>
              <a:rPr lang="en-US" dirty="0" err="1" smtClean="0"/>
              <a:t>SmartArt</a:t>
            </a:r>
            <a:r>
              <a:rPr lang="en-US" dirty="0" smtClean="0"/>
              <a:t> button in the Illustrations group.</a:t>
            </a:r>
            <a:endParaRPr lang="en-US" dirty="0"/>
          </a:p>
        </p:txBody>
      </p:sp>
      <p:sp>
        <p:nvSpPr>
          <p:cNvPr id="7" name="TextBox 6"/>
          <p:cNvSpPr txBox="1"/>
          <p:nvPr/>
        </p:nvSpPr>
        <p:spPr>
          <a:xfrm>
            <a:off x="457200" y="772180"/>
            <a:ext cx="8229600" cy="523220"/>
          </a:xfrm>
          <a:prstGeom prst="rect">
            <a:avLst/>
          </a:prstGeom>
          <a:noFill/>
        </p:spPr>
        <p:txBody>
          <a:bodyPr wrap="square" rtlCol="0">
            <a:spAutoFit/>
          </a:bodyPr>
          <a:lstStyle/>
          <a:p>
            <a:pPr algn="ctr"/>
            <a:r>
              <a:rPr lang="en-US" sz="2800" dirty="0" smtClean="0">
                <a:latin typeface="+mj-lt"/>
              </a:rPr>
              <a:t>Add </a:t>
            </a:r>
            <a:r>
              <a:rPr lang="en-US" sz="2800" dirty="0" err="1" smtClean="0">
                <a:latin typeface="+mj-lt"/>
              </a:rPr>
              <a:t>SmartArt</a:t>
            </a:r>
            <a:r>
              <a:rPr lang="en-US" sz="2800" dirty="0" smtClean="0">
                <a:latin typeface="+mj-lt"/>
              </a:rPr>
              <a:t> Diagrams</a:t>
            </a:r>
            <a:endParaRPr lang="en-US" sz="2800" dirty="0">
              <a:latin typeface="+mj-lt"/>
            </a:endParaRPr>
          </a:p>
        </p:txBody>
      </p:sp>
      <p:pic>
        <p:nvPicPr>
          <p:cNvPr id="10" name="Picture 9" descr="smartart_slide.png"/>
          <p:cNvPicPr>
            <a:picLocks noChangeAspect="1"/>
          </p:cNvPicPr>
          <p:nvPr/>
        </p:nvPicPr>
        <p:blipFill>
          <a:blip r:embed="rId3" cstate="print"/>
          <a:stretch>
            <a:fillRect/>
          </a:stretch>
        </p:blipFill>
        <p:spPr>
          <a:xfrm>
            <a:off x="3810000" y="1371600"/>
            <a:ext cx="4846320" cy="3634740"/>
          </a:xfrm>
          <a:prstGeom prst="rect">
            <a:avLst/>
          </a:prstGeom>
        </p:spPr>
      </p:pic>
      <p:pic>
        <p:nvPicPr>
          <p:cNvPr id="11" name="Picture 10" descr="smartart_bar.png"/>
          <p:cNvPicPr>
            <a:picLocks noChangeAspect="1"/>
          </p:cNvPicPr>
          <p:nvPr/>
        </p:nvPicPr>
        <p:blipFill>
          <a:blip r:embed="rId4" cstate="print"/>
          <a:stretch>
            <a:fillRect/>
          </a:stretch>
        </p:blipFill>
        <p:spPr>
          <a:xfrm>
            <a:off x="1791048" y="5118279"/>
            <a:ext cx="5561905" cy="143492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1">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INF1070">
      <a:majorFont>
        <a:latin typeface="Arial"/>
        <a:ea typeface=""/>
        <a:cs typeface=""/>
      </a:majorFont>
      <a:minorFont>
        <a:latin typeface="Arial"/>
        <a:ea typeface=""/>
        <a:cs typeface=""/>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5115</TotalTime>
  <Words>2701</Words>
  <Application>Microsoft Office PowerPoint</Application>
  <PresentationFormat>On-screen Show (4:3)</PresentationFormat>
  <Paragraphs>321</Paragraphs>
  <Slides>39</Slides>
  <Notes>37</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Theme1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Government of Alberta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Diane.M.Campbell</dc:creator>
  <cp:lastModifiedBy>Susan.Reschke</cp:lastModifiedBy>
  <cp:revision>647</cp:revision>
  <dcterms:created xsi:type="dcterms:W3CDTF">2009-03-22T05:13:25Z</dcterms:created>
  <dcterms:modified xsi:type="dcterms:W3CDTF">2010-01-08T16:47:05Z</dcterms:modified>
</cp:coreProperties>
</file>