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91" r:id="rId2"/>
    <p:sldId id="292" r:id="rId3"/>
    <p:sldId id="257" r:id="rId4"/>
    <p:sldId id="278" r:id="rId5"/>
    <p:sldId id="256" r:id="rId6"/>
    <p:sldId id="260" r:id="rId7"/>
    <p:sldId id="276" r:id="rId8"/>
    <p:sldId id="275" r:id="rId9"/>
    <p:sldId id="279" r:id="rId10"/>
    <p:sldId id="258" r:id="rId11"/>
    <p:sldId id="259" r:id="rId12"/>
    <p:sldId id="301" r:id="rId13"/>
    <p:sldId id="261" r:id="rId14"/>
    <p:sldId id="263" r:id="rId15"/>
    <p:sldId id="264" r:id="rId16"/>
    <p:sldId id="280" r:id="rId17"/>
    <p:sldId id="265" r:id="rId18"/>
    <p:sldId id="281" r:id="rId19"/>
    <p:sldId id="266" r:id="rId20"/>
    <p:sldId id="302" r:id="rId21"/>
    <p:sldId id="262" r:id="rId22"/>
    <p:sldId id="282" r:id="rId23"/>
    <p:sldId id="270" r:id="rId24"/>
    <p:sldId id="284" r:id="rId25"/>
    <p:sldId id="283" r:id="rId26"/>
    <p:sldId id="303" r:id="rId27"/>
    <p:sldId id="306" r:id="rId28"/>
    <p:sldId id="271" r:id="rId29"/>
    <p:sldId id="289" r:id="rId30"/>
    <p:sldId id="272" r:id="rId31"/>
    <p:sldId id="30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ane.M.Campbell" initials="DMC" lastIdx="1" clrIdx="0"/>
  <p:cmAuthor id="1" name="Tia Martini" initials="TM" lastIdx="10" clrIdx="1"/>
  <p:cmAuthor id="2" name="Diane Campbell" initials="DC" lastIdx="1" clrIdx="2"/>
  <p:cmAuthor id="3" name="Susan.Reschke" initials="SR" lastIdx="1" clrIdx="3"/>
  <p:cmAuthor id="4" name="megan.begley" initials="m" lastIdx="1" clrIdx="4"/>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05" autoAdjust="0"/>
    <p:restoredTop sz="85645" autoAdjust="0"/>
  </p:normalViewPr>
  <p:slideViewPr>
    <p:cSldViewPr>
      <p:cViewPr>
        <p:scale>
          <a:sx n="90" d="100"/>
          <a:sy n="90" d="100"/>
        </p:scale>
        <p:origin x="-1290" y="-636"/>
      </p:cViewPr>
      <p:guideLst>
        <p:guide orient="horz" pos="2160"/>
        <p:guide pos="2880"/>
      </p:guideLst>
    </p:cSldViewPr>
  </p:slideViewPr>
  <p:outlineViewPr>
    <p:cViewPr>
      <p:scale>
        <a:sx n="33" d="100"/>
        <a:sy n="33" d="100"/>
      </p:scale>
      <p:origin x="0" y="760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09-12-03T11:13:50.467" idx="1">
    <p:pos x="138" y="3014"/>
    <p:text>You have found and are reading a comment left by the reviewer. The reviewer could use this comment to suggest that you change the colour of the outline box around the note.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85B99-1A3E-4946-B038-58F0988281A4}" type="datetimeFigureOut">
              <a:rPr lang="en-US" smtClean="0"/>
              <a:pPr/>
              <a:t>1/12/2010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417D2-F7C2-4CCB-99CB-67B2AFC676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BAEB6A-20D3-4A9A-8BC4-E54097595D4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 to Students:</a:t>
            </a:r>
          </a:p>
          <a:p>
            <a:endParaRPr lang="en-US" dirty="0" smtClean="0"/>
          </a:p>
          <a:p>
            <a:pPr lvl="0">
              <a:buFont typeface="Arial" pitchFamily="34" charset="0"/>
              <a:buNone/>
            </a:pPr>
            <a:r>
              <a:rPr lang="en-US" sz="1200" dirty="0" smtClean="0"/>
              <a:t>The Notes Page displays a thumbnail of the slide with the corresponding notes. In the Notes Page </a:t>
            </a:r>
            <a:r>
              <a:rPr lang="en-US" sz="1200" b="0" dirty="0" smtClean="0"/>
              <a:t>you can include text and objects such as </a:t>
            </a:r>
            <a:r>
              <a:rPr lang="en-US" sz="1200" b="0" dirty="0" smtClean="0">
                <a:solidFill>
                  <a:srgbClr val="FF0000"/>
                </a:solidFill>
              </a:rPr>
              <a:t>pictures</a:t>
            </a:r>
            <a:r>
              <a:rPr lang="en-US" sz="1200" b="0" dirty="0" smtClean="0"/>
              <a:t> or </a:t>
            </a:r>
            <a:r>
              <a:rPr lang="en-US" sz="1200" b="0" dirty="0" smtClean="0">
                <a:solidFill>
                  <a:srgbClr val="FF0000"/>
                </a:solidFill>
              </a:rPr>
              <a:t>charts</a:t>
            </a:r>
            <a:r>
              <a:rPr lang="en-US" sz="1200" b="0" dirty="0" smtClean="0"/>
              <a:t>. Notes</a:t>
            </a:r>
            <a:r>
              <a:rPr lang="en-US" sz="1200" b="0" baseline="0" dirty="0" smtClean="0"/>
              <a:t> are only visible to your audience in Notes Page view or on a printed Notes page. </a:t>
            </a:r>
            <a:endParaRPr lang="en-US" sz="1200" dirty="0" smtClean="0"/>
          </a:p>
          <a:p>
            <a:pPr lvl="0">
              <a:buFont typeface="Arial" pitchFamily="34" charset="0"/>
              <a:buNone/>
            </a:pPr>
            <a:endParaRPr lang="en-US" sz="1200" dirty="0" smtClean="0">
              <a:solidFill>
                <a:srgbClr val="FF0000"/>
              </a:solidFill>
            </a:endParaRPr>
          </a:p>
        </p:txBody>
      </p:sp>
      <p:sp>
        <p:nvSpPr>
          <p:cNvPr id="4" name="Slide Number Placeholder 3"/>
          <p:cNvSpPr>
            <a:spLocks noGrp="1"/>
          </p:cNvSpPr>
          <p:nvPr>
            <p:ph type="sldNum" sz="quarter" idx="10"/>
          </p:nvPr>
        </p:nvSpPr>
        <p:spPr/>
        <p:txBody>
          <a:bodyPr/>
          <a:lstStyle/>
          <a:p>
            <a:fld id="{74F417D2-F7C2-4CCB-99CB-67B2AFC676C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baseline="0">
                <a:ln>
                  <a:noFill/>
                </a:ln>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baseline="0">
                <a:solidFill>
                  <a:schemeClr val="tx1"/>
                </a:solidFill>
                <a:latin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30" name="Date Placeholder 29"/>
          <p:cNvSpPr>
            <a:spLocks noGrp="1"/>
          </p:cNvSpPr>
          <p:nvPr>
            <p:ph type="dt" sz="half" idx="10"/>
          </p:nvPr>
        </p:nvSpPr>
        <p:spPr/>
        <p:txBody>
          <a:bodyPr/>
          <a:lstStyle/>
          <a:p>
            <a:fld id="{E3A8D71F-4507-4151-8B74-FFB430A44F9D}" type="datetimeFigureOut">
              <a:rPr lang="en-US" smtClean="0"/>
              <a:pPr/>
              <a:t>1/12/2010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6751795-6F26-49AF-ADA9-EEE1D926C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A8D71F-4507-4151-8B74-FFB430A44F9D}"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A8D71F-4507-4151-8B74-FFB430A44F9D}"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itchFamily="34" charset="0"/>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baseline="0">
                <a:latin typeface="Arial"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E3A8D71F-4507-4151-8B74-FFB430A44F9D}"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3A8D71F-4507-4151-8B74-FFB430A44F9D}" type="datetimeFigureOut">
              <a:rPr lang="en-US" smtClean="0"/>
              <a:pPr/>
              <a:t>1/12/2010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A8D71F-4507-4151-8B74-FFB430A44F9D}" type="datetimeFigureOut">
              <a:rPr lang="en-US" smtClean="0"/>
              <a:pPr/>
              <a:t>1/12/2010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3A8D71F-4507-4151-8B74-FFB430A44F9D}" type="datetimeFigureOut">
              <a:rPr lang="en-US" smtClean="0"/>
              <a:pPr/>
              <a:t>1/12/2010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A8D71F-4507-4151-8B74-FFB430A44F9D}" type="datetimeFigureOut">
              <a:rPr lang="en-US" smtClean="0"/>
              <a:pPr/>
              <a:t>1/12/2010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8D71F-4507-4151-8B74-FFB430A44F9D}" type="datetimeFigureOut">
              <a:rPr lang="en-US" smtClean="0"/>
              <a:pPr/>
              <a:t>1/12/2010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A8D71F-4507-4151-8B74-FFB430A44F9D}" type="datetimeFigureOut">
              <a:rPr lang="en-US" smtClean="0"/>
              <a:pPr/>
              <a:t>1/12/2010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A8D71F-4507-4151-8B74-FFB430A44F9D}" type="datetimeFigureOut">
              <a:rPr lang="en-US" smtClean="0"/>
              <a:pPr/>
              <a:t>1/12/2010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6751795-6F26-49AF-ADA9-EEE1D926C96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A8D71F-4507-4151-8B74-FFB430A44F9D}" type="datetimeFigureOut">
              <a:rPr lang="en-US" smtClean="0"/>
              <a:pPr/>
              <a:t>1/12/2010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751795-6F26-49AF-ADA9-EEE1D926C96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Arial" pitchFamily="34" charset="0"/>
          <a:ea typeface="+mj-ea"/>
          <a:cs typeface="Arial" pitchFamily="34" charset="0"/>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Arial"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Arial"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Arial"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Arial"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Arial"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828800"/>
            <a:ext cx="8229600" cy="838200"/>
          </a:xfrm>
        </p:spPr>
        <p:txBody>
          <a:bodyPr>
            <a:normAutofit fontScale="92500" lnSpcReduction="20000"/>
          </a:bodyPr>
          <a:lstStyle/>
          <a:p>
            <a:pPr algn="ctr"/>
            <a:r>
              <a:rPr lang="en-US" sz="2800" dirty="0" smtClean="0"/>
              <a:t>Training Room 5: </a:t>
            </a:r>
          </a:p>
          <a:p>
            <a:pPr algn="ctr"/>
            <a:r>
              <a:rPr lang="en-US" sz="2800" dirty="0" smtClean="0"/>
              <a:t>Collaborating and Delivering a Presentation</a:t>
            </a:r>
          </a:p>
        </p:txBody>
      </p:sp>
      <p:sp>
        <p:nvSpPr>
          <p:cNvPr id="4" name="Title 1"/>
          <p:cNvSpPr txBox="1">
            <a:spLocks/>
          </p:cNvSpPr>
          <p:nvPr/>
        </p:nvSpPr>
        <p:spPr>
          <a:xfrm>
            <a:off x="457200" y="914400"/>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INF1070: Digital Presentation</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7" name="TextBox 6"/>
          <p:cNvSpPr txBox="1"/>
          <p:nvPr/>
        </p:nvSpPr>
        <p:spPr>
          <a:xfrm>
            <a:off x="1752600" y="6324600"/>
            <a:ext cx="1828800" cy="215444"/>
          </a:xfrm>
          <a:prstGeom prst="rect">
            <a:avLst/>
          </a:prstGeom>
          <a:noFill/>
        </p:spPr>
        <p:txBody>
          <a:bodyPr wrap="square"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RTimages</a:t>
            </a:r>
            <a:r>
              <a:rPr lang="en-US" sz="800" dirty="0" smtClean="0">
                <a:latin typeface="Arial" pitchFamily="34" charset="0"/>
                <a:cs typeface="Arial" pitchFamily="34" charset="0"/>
              </a:rPr>
              <a:t>/</a:t>
            </a:r>
            <a:r>
              <a:rPr lang="en-US" sz="800" dirty="0" err="1" smtClean="0">
                <a:latin typeface="Arial" pitchFamily="34" charset="0"/>
                <a:cs typeface="Arial" pitchFamily="34" charset="0"/>
              </a:rPr>
              <a:t>shutterstock</a:t>
            </a:r>
            <a:endParaRPr lang="en-US" sz="800" dirty="0">
              <a:latin typeface="Arial" pitchFamily="34" charset="0"/>
              <a:cs typeface="Arial" pitchFamily="34" charset="0"/>
            </a:endParaRPr>
          </a:p>
        </p:txBody>
      </p:sp>
      <p:pic>
        <p:nvPicPr>
          <p:cNvPr id="8" name="Picture 7" descr="shutterstock_41257228.jpg"/>
          <p:cNvPicPr>
            <a:picLocks noChangeAspect="1"/>
          </p:cNvPicPr>
          <p:nvPr/>
        </p:nvPicPr>
        <p:blipFill>
          <a:blip r:embed="rId3" cstate="print"/>
          <a:stretch>
            <a:fillRect/>
          </a:stretch>
        </p:blipFill>
        <p:spPr>
          <a:xfrm>
            <a:off x="1817783" y="2667000"/>
            <a:ext cx="5508434" cy="36741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71600"/>
            <a:ext cx="8229600" cy="3970318"/>
          </a:xfrm>
          <a:prstGeom prst="rect">
            <a:avLst/>
          </a:prstGeom>
          <a:noFill/>
        </p:spPr>
        <p:txBody>
          <a:bodyPr wrap="square" rtlCol="0">
            <a:spAutoFit/>
          </a:bodyPr>
          <a:lstStyle/>
          <a:p>
            <a:r>
              <a:rPr lang="en-US" dirty="0" smtClean="0"/>
              <a:t>It is important to rehearse your presentation and keep within your allocated time frame. The slide timing feature records how long each slide takes to present, and then uses those timings to auto-advance the slide show creating</a:t>
            </a:r>
          </a:p>
          <a:p>
            <a:r>
              <a:rPr lang="en-US" dirty="0" smtClean="0"/>
              <a:t>a self-running presentation.</a:t>
            </a:r>
          </a:p>
          <a:p>
            <a:endParaRPr lang="en-US" dirty="0" smtClean="0"/>
          </a:p>
          <a:p>
            <a:r>
              <a:rPr lang="en-US" dirty="0" smtClean="0"/>
              <a:t>Under the Slide Show tab, Set Up group,</a:t>
            </a:r>
            <a:br>
              <a:rPr lang="en-US" dirty="0" smtClean="0"/>
            </a:br>
            <a:r>
              <a:rPr lang="en-US" dirty="0" smtClean="0"/>
              <a:t>click Rehearse Timings. The Slide Show</a:t>
            </a:r>
            <a:br>
              <a:rPr lang="en-US" dirty="0" smtClean="0"/>
            </a:br>
            <a:r>
              <a:rPr lang="en-US" dirty="0" smtClean="0"/>
              <a:t>will begin with the Rehearsal toolbar in</a:t>
            </a:r>
            <a:br>
              <a:rPr lang="en-US" dirty="0" smtClean="0"/>
            </a:br>
            <a:r>
              <a:rPr lang="en-US" dirty="0" smtClean="0"/>
              <a:t>the corner. Use the toolbar controls to</a:t>
            </a:r>
            <a:br>
              <a:rPr lang="en-US" dirty="0" smtClean="0"/>
            </a:br>
            <a:r>
              <a:rPr lang="en-US" dirty="0" smtClean="0"/>
              <a:t>advance the slides, pause the recording</a:t>
            </a:r>
            <a:br>
              <a:rPr lang="en-US" dirty="0" smtClean="0"/>
            </a:br>
            <a:r>
              <a:rPr lang="en-US" dirty="0" smtClean="0"/>
              <a:t>time, repeat to restart the recording time,</a:t>
            </a:r>
            <a:br>
              <a:rPr lang="en-US" dirty="0" smtClean="0"/>
            </a:br>
            <a:r>
              <a:rPr lang="en-US" dirty="0" smtClean="0"/>
              <a:t>and so on. </a:t>
            </a:r>
          </a:p>
          <a:p>
            <a:endParaRPr lang="en-US" dirty="0" smtClean="0"/>
          </a:p>
          <a:p>
            <a:r>
              <a:rPr lang="en-US" dirty="0" smtClean="0"/>
              <a:t>When you are done setting timings, you can save the recorded slide timings.</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Rehearse Timings</a:t>
            </a:r>
            <a:endParaRPr lang="en-US" sz="2800" dirty="0">
              <a:latin typeface="+mj-lt"/>
            </a:endParaRPr>
          </a:p>
        </p:txBody>
      </p:sp>
      <p:grpSp>
        <p:nvGrpSpPr>
          <p:cNvPr id="24" name="Group 23"/>
          <p:cNvGrpSpPr/>
          <p:nvPr/>
        </p:nvGrpSpPr>
        <p:grpSpPr>
          <a:xfrm>
            <a:off x="4800600" y="2667000"/>
            <a:ext cx="4038600" cy="2202597"/>
            <a:chOff x="4800600" y="2667000"/>
            <a:chExt cx="4038600" cy="2202597"/>
          </a:xfrm>
        </p:grpSpPr>
        <p:pic>
          <p:nvPicPr>
            <p:cNvPr id="23" name="Picture 22" descr="rehearsal.png"/>
            <p:cNvPicPr>
              <a:picLocks noChangeAspect="1"/>
            </p:cNvPicPr>
            <p:nvPr/>
          </p:nvPicPr>
          <p:blipFill>
            <a:blip r:embed="rId3" cstate="print"/>
            <a:stretch>
              <a:fillRect/>
            </a:stretch>
          </p:blipFill>
          <p:spPr>
            <a:xfrm>
              <a:off x="5867400" y="2667000"/>
              <a:ext cx="2311111" cy="571429"/>
            </a:xfrm>
            <a:prstGeom prst="rect">
              <a:avLst/>
            </a:prstGeom>
          </p:spPr>
        </p:pic>
        <p:sp>
          <p:nvSpPr>
            <p:cNvPr id="12" name="TextBox 11"/>
            <p:cNvSpPr txBox="1"/>
            <p:nvPr/>
          </p:nvSpPr>
          <p:spPr>
            <a:xfrm>
              <a:off x="5791200" y="3810000"/>
              <a:ext cx="1447800" cy="338554"/>
            </a:xfrm>
            <a:prstGeom prst="rect">
              <a:avLst/>
            </a:prstGeom>
            <a:noFill/>
          </p:spPr>
          <p:txBody>
            <a:bodyPr wrap="square" rtlCol="0">
              <a:spAutoFit/>
            </a:bodyPr>
            <a:lstStyle/>
            <a:p>
              <a:pPr algn="ctr"/>
              <a:r>
                <a:rPr lang="en-US" sz="1600" dirty="0" smtClean="0"/>
                <a:t>Slide Time</a:t>
              </a:r>
              <a:endParaRPr lang="en-US" sz="1600" dirty="0"/>
            </a:p>
          </p:txBody>
        </p:sp>
        <p:sp>
          <p:nvSpPr>
            <p:cNvPr id="13" name="TextBox 12"/>
            <p:cNvSpPr txBox="1"/>
            <p:nvPr/>
          </p:nvSpPr>
          <p:spPr>
            <a:xfrm>
              <a:off x="4876800" y="3429000"/>
              <a:ext cx="990600" cy="338554"/>
            </a:xfrm>
            <a:prstGeom prst="rect">
              <a:avLst/>
            </a:prstGeom>
            <a:noFill/>
          </p:spPr>
          <p:txBody>
            <a:bodyPr wrap="square" rtlCol="0">
              <a:spAutoFit/>
            </a:bodyPr>
            <a:lstStyle/>
            <a:p>
              <a:pPr algn="r"/>
              <a:r>
                <a:rPr lang="en-US" sz="1600" dirty="0" smtClean="0"/>
                <a:t>Pause</a:t>
              </a:r>
              <a:endParaRPr lang="en-US" sz="1600" dirty="0"/>
            </a:p>
          </p:txBody>
        </p:sp>
        <p:sp>
          <p:nvSpPr>
            <p:cNvPr id="14" name="TextBox 13"/>
            <p:cNvSpPr txBox="1"/>
            <p:nvPr/>
          </p:nvSpPr>
          <p:spPr>
            <a:xfrm>
              <a:off x="6858000" y="3581400"/>
              <a:ext cx="1066800" cy="338554"/>
            </a:xfrm>
            <a:prstGeom prst="rect">
              <a:avLst/>
            </a:prstGeom>
            <a:noFill/>
          </p:spPr>
          <p:txBody>
            <a:bodyPr wrap="square" rtlCol="0">
              <a:spAutoFit/>
            </a:bodyPr>
            <a:lstStyle/>
            <a:p>
              <a:pPr algn="ctr"/>
              <a:r>
                <a:rPr lang="en-US" sz="1600" dirty="0" smtClean="0"/>
                <a:t>Repeat</a:t>
              </a:r>
              <a:endParaRPr lang="en-US" sz="1600" dirty="0"/>
            </a:p>
          </p:txBody>
        </p:sp>
        <p:sp>
          <p:nvSpPr>
            <p:cNvPr id="15" name="TextBox 14"/>
            <p:cNvSpPr txBox="1"/>
            <p:nvPr/>
          </p:nvSpPr>
          <p:spPr>
            <a:xfrm>
              <a:off x="4800600" y="2819400"/>
              <a:ext cx="762000" cy="338554"/>
            </a:xfrm>
            <a:prstGeom prst="rect">
              <a:avLst/>
            </a:prstGeom>
            <a:noFill/>
          </p:spPr>
          <p:txBody>
            <a:bodyPr wrap="square" rtlCol="0">
              <a:spAutoFit/>
            </a:bodyPr>
            <a:lstStyle/>
            <a:p>
              <a:pPr algn="r"/>
              <a:r>
                <a:rPr lang="en-US" sz="1600" dirty="0" smtClean="0"/>
                <a:t>Next</a:t>
              </a:r>
              <a:endParaRPr lang="en-US" sz="1600" dirty="0"/>
            </a:p>
          </p:txBody>
        </p:sp>
        <p:sp>
          <p:nvSpPr>
            <p:cNvPr id="16" name="TextBox 15"/>
            <p:cNvSpPr txBox="1"/>
            <p:nvPr/>
          </p:nvSpPr>
          <p:spPr>
            <a:xfrm>
              <a:off x="7162800" y="4038600"/>
              <a:ext cx="1676400" cy="830997"/>
            </a:xfrm>
            <a:prstGeom prst="rect">
              <a:avLst/>
            </a:prstGeom>
            <a:noFill/>
          </p:spPr>
          <p:txBody>
            <a:bodyPr wrap="square" rtlCol="0">
              <a:spAutoFit/>
            </a:bodyPr>
            <a:lstStyle/>
            <a:p>
              <a:pPr algn="ctr"/>
              <a:r>
                <a:rPr lang="en-US" sz="1600" dirty="0" smtClean="0"/>
                <a:t>Total Presentation Time </a:t>
              </a:r>
              <a:endParaRPr lang="en-US" sz="1600" dirty="0"/>
            </a:p>
          </p:txBody>
        </p:sp>
      </p:grpSp>
      <p:cxnSp>
        <p:nvCxnSpPr>
          <p:cNvPr id="17" name="Straight Arrow Connector 16"/>
          <p:cNvCxnSpPr/>
          <p:nvPr/>
        </p:nvCxnSpPr>
        <p:spPr>
          <a:xfrm>
            <a:off x="5486400" y="3048000"/>
            <a:ext cx="533400" cy="1588"/>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791200" y="3124200"/>
            <a:ext cx="457200" cy="457200"/>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7163197" y="3352403"/>
            <a:ext cx="457200" cy="794"/>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7544594" y="3580606"/>
            <a:ext cx="914400" cy="1588"/>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6363494" y="3466306"/>
            <a:ext cx="685800" cy="1588"/>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2" name="Picture 21" descr="rehearse_timings.png"/>
          <p:cNvPicPr>
            <a:picLocks noChangeAspect="1"/>
          </p:cNvPicPr>
          <p:nvPr/>
        </p:nvPicPr>
        <p:blipFill>
          <a:blip r:embed="rId4" cstate="print"/>
          <a:stretch>
            <a:fillRect/>
          </a:stretch>
        </p:blipFill>
        <p:spPr>
          <a:xfrm>
            <a:off x="1005840" y="5379573"/>
            <a:ext cx="7132320" cy="128130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495800"/>
          </a:xfrm>
        </p:spPr>
        <p:txBody>
          <a:bodyPr>
            <a:noAutofit/>
          </a:bodyPr>
          <a:lstStyle/>
          <a:p>
            <a:pPr marL="457200" indent="-457200">
              <a:buNone/>
            </a:pPr>
            <a:r>
              <a:rPr lang="en-US" sz="1800" dirty="0" smtClean="0">
                <a:latin typeface="+mn-lt"/>
              </a:rPr>
              <a:t>Open master.pptx, the presentation you created in Training Room 4.</a:t>
            </a:r>
          </a:p>
          <a:p>
            <a:pPr marL="457200" indent="-457200">
              <a:lnSpc>
                <a:spcPts val="1000"/>
              </a:lnSpc>
              <a:buNone/>
            </a:pPr>
            <a:endParaRPr lang="en-US" sz="1800" dirty="0" smtClean="0">
              <a:latin typeface="+mn-lt"/>
            </a:endParaRPr>
          </a:p>
          <a:p>
            <a:pPr marL="684213" indent="-222250">
              <a:buAutoNum type="arabicPeriod"/>
            </a:pPr>
            <a:r>
              <a:rPr lang="en-US" sz="1800" dirty="0" smtClean="0">
                <a:latin typeface="+mn-lt"/>
              </a:rPr>
              <a:t>Run the presentation as a slide show and try using the tools in the Slide Show view toolbar or shortcut menu.</a:t>
            </a:r>
          </a:p>
          <a:p>
            <a:pPr marL="684213" indent="-222250">
              <a:lnSpc>
                <a:spcPts val="1000"/>
              </a:lnSpc>
              <a:spcBef>
                <a:spcPts val="300"/>
              </a:spcBef>
              <a:buAutoNum type="arabicPeriod"/>
            </a:pPr>
            <a:endParaRPr lang="en-US" sz="1800" dirty="0" smtClean="0">
              <a:latin typeface="+mn-lt"/>
            </a:endParaRPr>
          </a:p>
          <a:p>
            <a:pPr marL="684213" indent="-222250">
              <a:buFont typeface="Arial" pitchFamily="34" charset="0"/>
              <a:buAutoNum type="arabicPeriod"/>
            </a:pPr>
            <a:r>
              <a:rPr lang="en-US" sz="1800" dirty="0" smtClean="0">
                <a:latin typeface="+mn-lt"/>
              </a:rPr>
              <a:t>Return to Normal view and set up a custom slide show to show only Slide 1 and Slide 2. View the slide show, and then return to Normal view. </a:t>
            </a:r>
          </a:p>
          <a:p>
            <a:pPr marL="684213" indent="-222250">
              <a:lnSpc>
                <a:spcPts val="1000"/>
              </a:lnSpc>
              <a:spcBef>
                <a:spcPts val="300"/>
              </a:spcBef>
              <a:buFont typeface="Arial" pitchFamily="34" charset="0"/>
              <a:buAutoNum type="arabicPeriod"/>
            </a:pPr>
            <a:endParaRPr lang="en-US" sz="1800" dirty="0" smtClean="0">
              <a:latin typeface="+mn-lt"/>
            </a:endParaRPr>
          </a:p>
          <a:p>
            <a:pPr marL="684213" indent="-222250">
              <a:buFont typeface="Arial" pitchFamily="34" charset="0"/>
              <a:buAutoNum type="arabicPeriod"/>
            </a:pPr>
            <a:r>
              <a:rPr lang="en-US" sz="1800" dirty="0" smtClean="0">
                <a:latin typeface="+mn-lt"/>
              </a:rPr>
              <a:t>Using the Set Up group under the Slide Show tab, reset the options to show all slides. </a:t>
            </a:r>
          </a:p>
          <a:p>
            <a:pPr marL="684213" indent="-222250">
              <a:lnSpc>
                <a:spcPts val="1000"/>
              </a:lnSpc>
              <a:spcBef>
                <a:spcPts val="600"/>
              </a:spcBef>
              <a:buFont typeface="Arial" pitchFamily="34" charset="0"/>
              <a:buAutoNum type="arabicPeriod"/>
            </a:pPr>
            <a:endParaRPr lang="en-US" sz="1800" dirty="0" smtClean="0">
              <a:latin typeface="+mn-lt"/>
            </a:endParaRPr>
          </a:p>
          <a:p>
            <a:pPr marL="684213" indent="-222250">
              <a:buFont typeface="Arial" pitchFamily="34" charset="0"/>
              <a:buAutoNum type="arabicPeriod"/>
            </a:pPr>
            <a:r>
              <a:rPr lang="en-US" sz="1800" dirty="0" smtClean="0">
                <a:latin typeface="+mn-lt"/>
              </a:rPr>
              <a:t>Hide Slide 2, view the slide show, and then unhide Slide 2.</a:t>
            </a:r>
          </a:p>
          <a:p>
            <a:pPr marL="684213" indent="-222250">
              <a:lnSpc>
                <a:spcPts val="1000"/>
              </a:lnSpc>
              <a:buFont typeface="Arial" pitchFamily="34" charset="0"/>
              <a:buAutoNum type="arabicPeriod"/>
            </a:pPr>
            <a:endParaRPr lang="en-US" sz="1800" dirty="0" smtClean="0">
              <a:latin typeface="+mn-lt"/>
            </a:endParaRPr>
          </a:p>
          <a:p>
            <a:pPr marL="684213" indent="-222250">
              <a:buFont typeface="Arial" pitchFamily="34" charset="0"/>
              <a:buAutoNum type="arabicPeriod"/>
            </a:pPr>
            <a:r>
              <a:rPr lang="en-US" sz="1800" dirty="0" smtClean="0">
                <a:latin typeface="+mn-lt"/>
              </a:rPr>
              <a:t>Rehearse and save the timings, and then view the slide show with the timings.</a:t>
            </a:r>
          </a:p>
          <a:p>
            <a:pPr marL="684213" indent="-222250">
              <a:lnSpc>
                <a:spcPts val="1000"/>
              </a:lnSpc>
              <a:buFont typeface="Arial" pitchFamily="34" charset="0"/>
              <a:buAutoNum type="arabicPeriod"/>
            </a:pPr>
            <a:endParaRPr lang="en-US" sz="1800" dirty="0" smtClean="0">
              <a:latin typeface="+mn-lt"/>
            </a:endParaRPr>
          </a:p>
          <a:p>
            <a:pPr marL="684213" indent="-222250">
              <a:buFont typeface="Arial" pitchFamily="34" charset="0"/>
              <a:buAutoNum type="arabicPeriod"/>
            </a:pPr>
            <a:r>
              <a:rPr lang="en-US" sz="1800" dirty="0" smtClean="0">
                <a:latin typeface="+mn-lt"/>
              </a:rPr>
              <a:t>Resave your presentation.</a:t>
            </a:r>
          </a:p>
        </p:txBody>
      </p:sp>
      <p:sp>
        <p:nvSpPr>
          <p:cNvPr id="11" name="TextBox 10"/>
          <p:cNvSpPr txBox="1"/>
          <p:nvPr/>
        </p:nvSpPr>
        <p:spPr>
          <a:xfrm>
            <a:off x="457200" y="772180"/>
            <a:ext cx="8229600" cy="954107"/>
          </a:xfrm>
          <a:prstGeom prst="rect">
            <a:avLst/>
          </a:prstGeom>
          <a:noFill/>
        </p:spPr>
        <p:txBody>
          <a:bodyPr wrap="square" rtlCol="0">
            <a:spAutoFit/>
          </a:bodyPr>
          <a:lstStyle/>
          <a:p>
            <a:pPr algn="ctr"/>
            <a:r>
              <a:rPr lang="en-US" sz="2800" dirty="0" smtClean="0">
                <a:latin typeface="+mj-lt"/>
              </a:rPr>
              <a:t>Try it! </a:t>
            </a:r>
            <a:r>
              <a:rPr lang="en-US" sz="2800" dirty="0" err="1" smtClean="0">
                <a:latin typeface="+mj-lt"/>
              </a:rPr>
              <a:t>Practise</a:t>
            </a:r>
            <a:r>
              <a:rPr lang="en-US" sz="2800" dirty="0" smtClean="0">
                <a:latin typeface="+mj-lt"/>
              </a:rPr>
              <a:t> Running, Navigating, and Using Pens in a Slide Show</a:t>
            </a:r>
            <a:endParaRPr lang="en-US" sz="28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Review Presentations</a:t>
            </a:r>
            <a:endParaRPr lang="en-US" sz="2800" dirty="0">
              <a:latin typeface="+mj-lt"/>
            </a:endParaRPr>
          </a:p>
        </p:txBody>
      </p:sp>
      <p:sp>
        <p:nvSpPr>
          <p:cNvPr id="13" name="Content Placeholder 2"/>
          <p:cNvSpPr txBox="1">
            <a:spLocks/>
          </p:cNvSpPr>
          <p:nvPr/>
        </p:nvSpPr>
        <p:spPr>
          <a:xfrm>
            <a:off x="457200" y="1371600"/>
            <a:ext cx="8077200" cy="2743200"/>
          </a:xfrm>
          <a:prstGeom prst="rect">
            <a:avLst/>
          </a:prstGeom>
        </p:spPr>
        <p:txBody>
          <a:bodyPr vert="horz">
            <a:noAutofit/>
          </a:bodyPr>
          <a:lstStyle/>
          <a:p>
            <a:r>
              <a:rPr lang="en-US" dirty="0" smtClean="0"/>
              <a:t>Before you deliver a presentation, always proofread and review your slide show to make sure your message is clear. It is a good idea to have someone else review your presentation and give constructive feedback. </a:t>
            </a:r>
          </a:p>
          <a:p>
            <a:endParaRPr lang="en-US" dirty="0" smtClean="0"/>
          </a:p>
          <a:p>
            <a:r>
              <a:rPr lang="en-US" dirty="0" smtClean="0"/>
              <a:t>Under the Review tab, in the Proofing group, there are a variety of buttons to help you check your spelling, look for synonyms, translate words, and more. </a:t>
            </a:r>
          </a:p>
          <a:p>
            <a:endParaRPr lang="en-US" dirty="0" smtClean="0"/>
          </a:p>
          <a:p>
            <a:r>
              <a:rPr lang="en-US" dirty="0" smtClean="0"/>
              <a:t>In the Comments group, you can attach notes to explain or provide suggestions. Comments are not visible in Slide Show view.</a:t>
            </a:r>
          </a:p>
        </p:txBody>
      </p:sp>
      <p:pic>
        <p:nvPicPr>
          <p:cNvPr id="4" name="Picture 3" descr="review_tab.png"/>
          <p:cNvPicPr>
            <a:picLocks noChangeAspect="1"/>
          </p:cNvPicPr>
          <p:nvPr/>
        </p:nvPicPr>
        <p:blipFill>
          <a:blip r:embed="rId3" cstate="print"/>
          <a:stretch>
            <a:fillRect/>
          </a:stretch>
        </p:blipFill>
        <p:spPr>
          <a:xfrm>
            <a:off x="457200" y="4191000"/>
            <a:ext cx="8229600" cy="17600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71600"/>
            <a:ext cx="8229600" cy="1477328"/>
          </a:xfrm>
          <a:prstGeom prst="rect">
            <a:avLst/>
          </a:prstGeom>
          <a:noFill/>
        </p:spPr>
        <p:txBody>
          <a:bodyPr wrap="square" rtlCol="0">
            <a:spAutoFit/>
          </a:bodyPr>
          <a:lstStyle/>
          <a:p>
            <a:r>
              <a:rPr lang="en-US" dirty="0" smtClean="0"/>
              <a:t>You can attach Comments to text, objects, or slides to provide feedback and offer suggestions. The comment box includes initials to indicate who left the comment. In the Comments group, you can add, edit, delete, and move between comments. Click on the Show Markup button to display or hide all</a:t>
            </a:r>
            <a:br>
              <a:rPr lang="en-US" dirty="0" smtClean="0"/>
            </a:br>
            <a:r>
              <a:rPr lang="en-US" dirty="0" smtClean="0"/>
              <a:t>the comments in a presentation.</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Edit, and Delete Comments</a:t>
            </a:r>
            <a:endParaRPr lang="en-US" sz="2800" dirty="0">
              <a:latin typeface="+mj-lt"/>
            </a:endParaRPr>
          </a:p>
        </p:txBody>
      </p:sp>
      <p:pic>
        <p:nvPicPr>
          <p:cNvPr id="8" name="Picture 7" descr="cts_b_media_e.jpg"/>
          <p:cNvPicPr>
            <a:picLocks noChangeAspect="1"/>
          </p:cNvPicPr>
          <p:nvPr/>
        </p:nvPicPr>
        <p:blipFill>
          <a:blip r:embed="rId3" cstate="print"/>
          <a:stretch>
            <a:fillRect/>
          </a:stretch>
        </p:blipFill>
        <p:spPr>
          <a:xfrm>
            <a:off x="457200" y="5715000"/>
            <a:ext cx="914400" cy="914400"/>
          </a:xfrm>
          <a:prstGeom prst="rect">
            <a:avLst/>
          </a:prstGeom>
        </p:spPr>
      </p:pic>
      <p:sp>
        <p:nvSpPr>
          <p:cNvPr id="11" name="TextBox 10"/>
          <p:cNvSpPr txBox="1"/>
          <p:nvPr/>
        </p:nvSpPr>
        <p:spPr>
          <a:xfrm>
            <a:off x="1371600" y="5943600"/>
            <a:ext cx="4953000" cy="584775"/>
          </a:xfrm>
          <a:prstGeom prst="rect">
            <a:avLst/>
          </a:prstGeom>
          <a:noFill/>
        </p:spPr>
        <p:txBody>
          <a:bodyPr wrap="square" rtlCol="0">
            <a:spAutoFit/>
          </a:bodyPr>
          <a:lstStyle/>
          <a:p>
            <a:r>
              <a:rPr lang="en-US" sz="1600" dirty="0" smtClean="0"/>
              <a:t>Go to the PowerPoint Help and How-to website, and watch “Demo: Preview &amp; review a presentation.”</a:t>
            </a:r>
            <a:endParaRPr lang="en-US" sz="1600" dirty="0"/>
          </a:p>
        </p:txBody>
      </p:sp>
      <p:sp>
        <p:nvSpPr>
          <p:cNvPr id="6" name="TextBox 5"/>
          <p:cNvSpPr txBox="1"/>
          <p:nvPr/>
        </p:nvSpPr>
        <p:spPr>
          <a:xfrm>
            <a:off x="457200" y="4724400"/>
            <a:ext cx="8229600" cy="830997"/>
          </a:xfrm>
          <a:prstGeom prst="rect">
            <a:avLst/>
          </a:prstGeom>
          <a:noFill/>
          <a:ln>
            <a:solidFill>
              <a:schemeClr val="tx1"/>
            </a:solidFill>
          </a:ln>
        </p:spPr>
        <p:txBody>
          <a:bodyPr wrap="square" rtlCol="0">
            <a:spAutoFit/>
          </a:bodyPr>
          <a:lstStyle/>
          <a:p>
            <a:r>
              <a:rPr lang="en-US" sz="1600" dirty="0" smtClean="0"/>
              <a:t>Mouse over or click the comment box M1 to see the comment. </a:t>
            </a:r>
          </a:p>
          <a:p>
            <a:r>
              <a:rPr lang="en-US" sz="1600" b="1" dirty="0" smtClean="0"/>
              <a:t>NOTE: </a:t>
            </a:r>
            <a:r>
              <a:rPr lang="en-US" sz="1600" dirty="0" smtClean="0"/>
              <a:t>Your boxes will have different initials or names as this information is linked to the name of the registered owner of the software.</a:t>
            </a:r>
            <a:endParaRPr lang="en-US" sz="1600" dirty="0"/>
          </a:p>
        </p:txBody>
      </p:sp>
      <p:pic>
        <p:nvPicPr>
          <p:cNvPr id="10" name="Picture 9" descr="comments.png"/>
          <p:cNvPicPr>
            <a:picLocks noChangeAspect="1"/>
          </p:cNvPicPr>
          <p:nvPr/>
        </p:nvPicPr>
        <p:blipFill>
          <a:blip r:embed="rId4" cstate="print"/>
          <a:stretch>
            <a:fillRect/>
          </a:stretch>
        </p:blipFill>
        <p:spPr>
          <a:xfrm>
            <a:off x="914400" y="2971800"/>
            <a:ext cx="7315200" cy="15559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2743200"/>
          </a:xfrm>
        </p:spPr>
        <p:txBody>
          <a:bodyPr>
            <a:normAutofit/>
          </a:bodyPr>
          <a:lstStyle/>
          <a:p>
            <a:pPr marL="0" indent="0">
              <a:buNone/>
            </a:pPr>
            <a:r>
              <a:rPr lang="en-US" sz="1800" dirty="0" smtClean="0">
                <a:latin typeface="+mn-lt"/>
              </a:rPr>
              <a:t>Before sharing or publishing your presentation, it is a good idea to inspect and remove any sensitive information such as comments, hidden data, or personal information saved or embedded in the your document. This includes metadata, which covers information such as word count, the author’s name, and any other information the software stores automatically.</a:t>
            </a:r>
          </a:p>
          <a:p>
            <a:pPr marL="0" indent="0">
              <a:buNone/>
            </a:pPr>
            <a:endParaRPr lang="en-US" sz="1800" dirty="0" smtClean="0">
              <a:latin typeface="+mn-lt"/>
            </a:endParaRPr>
          </a:p>
          <a:p>
            <a:pPr marL="0" indent="0">
              <a:buNone/>
            </a:pPr>
            <a:r>
              <a:rPr lang="en-US" sz="1800" dirty="0" smtClean="0">
                <a:latin typeface="+mn-lt"/>
              </a:rPr>
              <a:t>The Document Inspector in Office 2007 finds and removes hidden and personal data from your files.</a:t>
            </a:r>
            <a:endParaRPr lang="en-US" sz="1800" dirty="0">
              <a:latin typeface="+mn-lt"/>
            </a:endParaRPr>
          </a:p>
        </p:txBody>
      </p:sp>
      <p:sp>
        <p:nvSpPr>
          <p:cNvPr id="10" name="TextBox 9"/>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Secure and Share Presentations</a:t>
            </a:r>
            <a:endParaRPr lang="en-US" sz="28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2286000" cy="5105400"/>
          </a:xfrm>
        </p:spPr>
        <p:txBody>
          <a:bodyPr>
            <a:noAutofit/>
          </a:bodyPr>
          <a:lstStyle/>
          <a:p>
            <a:pPr marL="0" indent="0">
              <a:buNone/>
            </a:pPr>
            <a:r>
              <a:rPr lang="en-US" sz="1800" dirty="0" smtClean="0">
                <a:latin typeface="+mn-lt"/>
              </a:rPr>
              <a:t>Always make a backup copy of the your file before running the Document Inspector. </a:t>
            </a:r>
          </a:p>
          <a:p>
            <a:pPr marL="0" indent="0">
              <a:buNone/>
            </a:pPr>
            <a:endParaRPr lang="en-US" sz="1800" dirty="0" smtClean="0">
              <a:latin typeface="+mn-lt"/>
            </a:endParaRPr>
          </a:p>
          <a:p>
            <a:pPr marL="0" indent="0">
              <a:buNone/>
            </a:pPr>
            <a:r>
              <a:rPr lang="en-US" sz="1800" dirty="0" smtClean="0">
                <a:latin typeface="+mn-lt"/>
              </a:rPr>
              <a:t>To run the Document Inspector, click the Office button, Prepare, and then Inspect Document. Next, select the type of data you would like to find, and then click on Inspect. </a:t>
            </a:r>
            <a:endParaRPr lang="en-US" sz="1800" dirty="0">
              <a:latin typeface="+mn-lt"/>
            </a:endParaRP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The Document Inspector</a:t>
            </a:r>
            <a:endParaRPr lang="en-US" sz="2800" dirty="0">
              <a:latin typeface="+mj-lt"/>
            </a:endParaRPr>
          </a:p>
        </p:txBody>
      </p:sp>
      <p:pic>
        <p:nvPicPr>
          <p:cNvPr id="4" name="Picture 3" descr="prepare.png"/>
          <p:cNvPicPr>
            <a:picLocks noChangeAspect="1"/>
          </p:cNvPicPr>
          <p:nvPr/>
        </p:nvPicPr>
        <p:blipFill>
          <a:blip r:embed="rId3" cstate="print"/>
          <a:stretch>
            <a:fillRect/>
          </a:stretch>
        </p:blipFill>
        <p:spPr>
          <a:xfrm>
            <a:off x="2819400" y="1447800"/>
            <a:ext cx="4443133" cy="4953000"/>
          </a:xfrm>
          <a:prstGeom prst="rect">
            <a:avLst/>
          </a:prstGeom>
        </p:spPr>
      </p:pic>
      <p:pic>
        <p:nvPicPr>
          <p:cNvPr id="5" name="Picture 4" descr="doc_inspect_box.png"/>
          <p:cNvPicPr>
            <a:picLocks noChangeAspect="1"/>
          </p:cNvPicPr>
          <p:nvPr/>
        </p:nvPicPr>
        <p:blipFill>
          <a:blip r:embed="rId4" cstate="print"/>
          <a:stretch>
            <a:fillRect/>
          </a:stretch>
        </p:blipFill>
        <p:spPr>
          <a:xfrm>
            <a:off x="5105400" y="3352800"/>
            <a:ext cx="3545403" cy="322309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828800"/>
            <a:ext cx="3733800" cy="2585323"/>
          </a:xfrm>
          <a:prstGeom prst="rect">
            <a:avLst/>
          </a:prstGeom>
          <a:noFill/>
        </p:spPr>
        <p:txBody>
          <a:bodyPr wrap="square" rtlCol="0">
            <a:spAutoFit/>
          </a:bodyPr>
          <a:lstStyle/>
          <a:p>
            <a:r>
              <a:rPr lang="en-US" dirty="0" smtClean="0"/>
              <a:t>Once the Document Inspector has found the hidden data, you can choose to remove the data by selecting Remove All beside the inspection results.</a:t>
            </a:r>
          </a:p>
          <a:p>
            <a:endParaRPr lang="en-US" dirty="0" smtClean="0"/>
          </a:p>
          <a:p>
            <a:r>
              <a:rPr lang="en-US" dirty="0" smtClean="0"/>
              <a:t>After that step, click on </a:t>
            </a:r>
            <a:r>
              <a:rPr lang="en-US" dirty="0" err="1" smtClean="0"/>
              <a:t>Reinspect</a:t>
            </a:r>
            <a:r>
              <a:rPr lang="en-US" b="1" dirty="0" smtClean="0"/>
              <a:t> </a:t>
            </a:r>
            <a:r>
              <a:rPr lang="en-US" dirty="0" smtClean="0"/>
              <a:t>to be sure all the hidden or personal data has been removed.</a:t>
            </a:r>
            <a:endParaRPr lang="en-US" dirty="0"/>
          </a:p>
        </p:txBody>
      </p:sp>
      <p:sp>
        <p:nvSpPr>
          <p:cNvPr id="8" name="TextBox 7"/>
          <p:cNvSpPr txBox="1"/>
          <p:nvPr/>
        </p:nvSpPr>
        <p:spPr>
          <a:xfrm>
            <a:off x="457200" y="772180"/>
            <a:ext cx="8229600" cy="954107"/>
          </a:xfrm>
          <a:prstGeom prst="rect">
            <a:avLst/>
          </a:prstGeom>
          <a:noFill/>
        </p:spPr>
        <p:txBody>
          <a:bodyPr wrap="square" rtlCol="0">
            <a:spAutoFit/>
          </a:bodyPr>
          <a:lstStyle/>
          <a:p>
            <a:pPr algn="ctr"/>
            <a:r>
              <a:rPr lang="en-US" sz="2800" dirty="0" smtClean="0">
                <a:latin typeface="+mj-lt"/>
              </a:rPr>
              <a:t>Use the Document Inspector to Remove</a:t>
            </a:r>
            <a:br>
              <a:rPr lang="en-US" sz="2800" dirty="0" smtClean="0">
                <a:latin typeface="+mj-lt"/>
              </a:rPr>
            </a:br>
            <a:r>
              <a:rPr lang="en-US" sz="2800" dirty="0" smtClean="0">
                <a:latin typeface="+mj-lt"/>
              </a:rPr>
              <a:t>Hidden Information</a:t>
            </a:r>
            <a:endParaRPr lang="en-US" sz="2800" dirty="0">
              <a:latin typeface="+mj-lt"/>
            </a:endParaRPr>
          </a:p>
        </p:txBody>
      </p:sp>
      <p:pic>
        <p:nvPicPr>
          <p:cNvPr id="9" name="Picture 8" descr="cts_b_media_e.jpg"/>
          <p:cNvPicPr>
            <a:picLocks noChangeAspect="1"/>
          </p:cNvPicPr>
          <p:nvPr/>
        </p:nvPicPr>
        <p:blipFill>
          <a:blip r:embed="rId3" cstate="print"/>
          <a:stretch>
            <a:fillRect/>
          </a:stretch>
        </p:blipFill>
        <p:spPr>
          <a:xfrm>
            <a:off x="457200" y="5715000"/>
            <a:ext cx="914400" cy="914400"/>
          </a:xfrm>
          <a:prstGeom prst="rect">
            <a:avLst/>
          </a:prstGeom>
        </p:spPr>
      </p:pic>
      <p:sp>
        <p:nvSpPr>
          <p:cNvPr id="11" name="TextBox 10"/>
          <p:cNvSpPr txBox="1"/>
          <p:nvPr/>
        </p:nvSpPr>
        <p:spPr>
          <a:xfrm>
            <a:off x="1371600" y="5791200"/>
            <a:ext cx="6248400" cy="830997"/>
          </a:xfrm>
          <a:prstGeom prst="rect">
            <a:avLst/>
          </a:prstGeom>
          <a:noFill/>
        </p:spPr>
        <p:txBody>
          <a:bodyPr wrap="square" rtlCol="0">
            <a:spAutoFit/>
          </a:bodyPr>
          <a:lstStyle/>
          <a:p>
            <a:r>
              <a:rPr lang="en-US" sz="1600" dirty="0" smtClean="0"/>
              <a:t>Go to the Office Online PowerPoint Help and How-to website, and navigate to Security and Privacy “Remove hidden data &amp; personal information from Office documents” for more on this topic.</a:t>
            </a:r>
            <a:endParaRPr lang="en-US" sz="1600" dirty="0"/>
          </a:p>
        </p:txBody>
      </p:sp>
      <p:pic>
        <p:nvPicPr>
          <p:cNvPr id="7" name="Picture 6" descr="doc_inspect_box_2.png"/>
          <p:cNvPicPr>
            <a:picLocks noChangeAspect="1"/>
          </p:cNvPicPr>
          <p:nvPr/>
        </p:nvPicPr>
        <p:blipFill>
          <a:blip r:embed="rId4" cstate="print"/>
          <a:stretch>
            <a:fillRect/>
          </a:stretch>
        </p:blipFill>
        <p:spPr>
          <a:xfrm>
            <a:off x="4495800" y="1905000"/>
            <a:ext cx="4107179" cy="373379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3352800"/>
          </a:xfrm>
        </p:spPr>
        <p:txBody>
          <a:bodyPr>
            <a:noAutofit/>
          </a:bodyPr>
          <a:lstStyle/>
          <a:p>
            <a:pPr marL="0" indent="0">
              <a:buNone/>
            </a:pPr>
            <a:r>
              <a:rPr lang="en-US" sz="1800" dirty="0" smtClean="0">
                <a:latin typeface="+mn-lt"/>
              </a:rPr>
              <a:t>You can use the Save As command under the Office button to save a PowerPoint 2007 file as the following formats: </a:t>
            </a:r>
          </a:p>
          <a:p>
            <a:pPr marL="0" indent="0">
              <a:buNone/>
            </a:pPr>
            <a:endParaRPr lang="en-US" sz="1800" dirty="0" smtClean="0">
              <a:latin typeface="+mn-lt"/>
            </a:endParaRPr>
          </a:p>
          <a:p>
            <a:pPr marL="684213" indent="-222250">
              <a:buFont typeface="Arial" pitchFamily="34" charset="0"/>
              <a:buChar char="•"/>
            </a:pPr>
            <a:r>
              <a:rPr lang="en-US" sz="1800" dirty="0" smtClean="0">
                <a:latin typeface="+mn-lt"/>
              </a:rPr>
              <a:t>.</a:t>
            </a:r>
            <a:r>
              <a:rPr lang="en-US" sz="1800" dirty="0" err="1" smtClean="0">
                <a:latin typeface="+mn-lt"/>
              </a:rPr>
              <a:t>pptx</a:t>
            </a:r>
            <a:r>
              <a:rPr lang="en-US" sz="1800" dirty="0" smtClean="0">
                <a:latin typeface="+mn-lt"/>
              </a:rPr>
              <a:t>—presentation available in multiple views including Normal view and Slide Show view </a:t>
            </a:r>
          </a:p>
          <a:p>
            <a:pPr marL="684213" indent="-222250">
              <a:buFont typeface="Arial" pitchFamily="34" charset="0"/>
              <a:buChar char="•"/>
            </a:pPr>
            <a:r>
              <a:rPr lang="en-US" sz="1800" dirty="0" smtClean="0">
                <a:latin typeface="+mn-lt"/>
              </a:rPr>
              <a:t>.</a:t>
            </a:r>
            <a:r>
              <a:rPr lang="en-US" sz="1800" dirty="0" err="1" smtClean="0">
                <a:latin typeface="+mn-lt"/>
              </a:rPr>
              <a:t>ppsx</a:t>
            </a:r>
            <a:r>
              <a:rPr lang="en-US" sz="1800" dirty="0" smtClean="0">
                <a:latin typeface="+mn-lt"/>
              </a:rPr>
              <a:t>—full-screen slide show available only in Slide Show view </a:t>
            </a:r>
          </a:p>
          <a:p>
            <a:pPr marL="684213" indent="-222250">
              <a:buFont typeface="Arial" pitchFamily="34" charset="0"/>
              <a:buChar char="•"/>
            </a:pPr>
            <a:r>
              <a:rPr lang="en-US" sz="1800" dirty="0" smtClean="0">
                <a:latin typeface="+mn-lt"/>
              </a:rPr>
              <a:t>.</a:t>
            </a:r>
            <a:r>
              <a:rPr lang="en-US" sz="1800" dirty="0" err="1" smtClean="0">
                <a:latin typeface="+mn-lt"/>
              </a:rPr>
              <a:t>ppt</a:t>
            </a:r>
            <a:r>
              <a:rPr lang="en-US" sz="1800" dirty="0" smtClean="0">
                <a:latin typeface="+mn-lt"/>
              </a:rPr>
              <a:t> or .</a:t>
            </a:r>
            <a:r>
              <a:rPr lang="en-US" sz="1800" dirty="0" err="1" smtClean="0">
                <a:latin typeface="+mn-lt"/>
              </a:rPr>
              <a:t>pps</a:t>
            </a:r>
            <a:r>
              <a:rPr lang="en-US" sz="1800" dirty="0" smtClean="0">
                <a:latin typeface="+mn-lt"/>
              </a:rPr>
              <a:t>—versions of the above compatible with PowerPoint 97–03 </a:t>
            </a:r>
          </a:p>
          <a:p>
            <a:pPr marL="684213" indent="-222250">
              <a:buFont typeface="Arial" pitchFamily="34" charset="0"/>
              <a:buChar char="•"/>
            </a:pPr>
            <a:r>
              <a:rPr lang="en-US" sz="1800" dirty="0" smtClean="0">
                <a:latin typeface="+mn-lt"/>
              </a:rPr>
              <a:t>.</a:t>
            </a:r>
            <a:r>
              <a:rPr lang="en-US" sz="1800" dirty="0" err="1" smtClean="0">
                <a:latin typeface="+mn-lt"/>
              </a:rPr>
              <a:t>pdf</a:t>
            </a:r>
            <a:r>
              <a:rPr lang="en-US" sz="1800" dirty="0" smtClean="0">
                <a:latin typeface="+mn-lt"/>
              </a:rPr>
              <a:t>—Portable Document Format that can be read in with an Adobe Reader without PowerPoint software</a:t>
            </a:r>
          </a:p>
          <a:p>
            <a:pPr marL="684213" indent="-222250">
              <a:buFont typeface="Arial" pitchFamily="34" charset="0"/>
              <a:buChar char="•"/>
            </a:pPr>
            <a:r>
              <a:rPr lang="en-US" sz="1800" dirty="0" smtClean="0">
                <a:latin typeface="+mn-lt"/>
              </a:rPr>
              <a:t>.</a:t>
            </a:r>
            <a:r>
              <a:rPr lang="en-US" sz="1800" dirty="0" err="1" smtClean="0">
                <a:latin typeface="+mn-lt"/>
              </a:rPr>
              <a:t>potx</a:t>
            </a:r>
            <a:r>
              <a:rPr lang="en-US" sz="1800" dirty="0" smtClean="0">
                <a:latin typeface="+mn-lt"/>
              </a:rPr>
              <a:t>—template that can be used in making future presentations</a:t>
            </a:r>
          </a:p>
        </p:txBody>
      </p:sp>
      <p:sp>
        <p:nvSpPr>
          <p:cNvPr id="14" name="TextBox 1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Save Presentations and Slide Shows</a:t>
            </a:r>
            <a:endParaRPr lang="en-US" sz="2800" dirty="0">
              <a:latin typeface="+mj-lt"/>
            </a:endParaRPr>
          </a:p>
        </p:txBody>
      </p:sp>
      <p:pic>
        <p:nvPicPr>
          <p:cNvPr id="4" name="Picture 3" descr="save.png"/>
          <p:cNvPicPr>
            <a:picLocks noChangeAspect="1"/>
          </p:cNvPicPr>
          <p:nvPr/>
        </p:nvPicPr>
        <p:blipFill>
          <a:blip r:embed="rId3" cstate="print"/>
          <a:stretch>
            <a:fillRect/>
          </a:stretch>
        </p:blipFill>
        <p:spPr>
          <a:xfrm>
            <a:off x="1524000" y="4953000"/>
            <a:ext cx="6044445" cy="140952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Help on Saving Files</a:t>
            </a:r>
            <a:endParaRPr lang="en-US" sz="2800" dirty="0">
              <a:latin typeface="+mj-lt"/>
            </a:endParaRPr>
          </a:p>
        </p:txBody>
      </p:sp>
      <p:pic>
        <p:nvPicPr>
          <p:cNvPr id="4" name="Picture 3" descr="cts_b_media_e.jpg"/>
          <p:cNvPicPr>
            <a:picLocks noChangeAspect="1"/>
          </p:cNvPicPr>
          <p:nvPr/>
        </p:nvPicPr>
        <p:blipFill>
          <a:blip r:embed="rId3" cstate="print"/>
          <a:stretch>
            <a:fillRect/>
          </a:stretch>
        </p:blipFill>
        <p:spPr>
          <a:xfrm>
            <a:off x="457200" y="1371600"/>
            <a:ext cx="914400" cy="914400"/>
          </a:xfrm>
          <a:prstGeom prst="rect">
            <a:avLst/>
          </a:prstGeom>
        </p:spPr>
      </p:pic>
      <p:sp>
        <p:nvSpPr>
          <p:cNvPr id="5" name="TextBox 4"/>
          <p:cNvSpPr txBox="1"/>
          <p:nvPr/>
        </p:nvSpPr>
        <p:spPr>
          <a:xfrm>
            <a:off x="1371600" y="1371600"/>
            <a:ext cx="2362200" cy="1815882"/>
          </a:xfrm>
          <a:prstGeom prst="rect">
            <a:avLst/>
          </a:prstGeom>
          <a:noFill/>
        </p:spPr>
        <p:txBody>
          <a:bodyPr wrap="square" rtlCol="0">
            <a:spAutoFit/>
          </a:bodyPr>
          <a:lstStyle/>
          <a:p>
            <a:r>
              <a:rPr lang="en-US" sz="1600" dirty="0" smtClean="0"/>
              <a:t>Do you have questions on saving PowerPoint files? Go to the Office Online PowerPoint Help and How-to website, and click on “Saving and printing.”</a:t>
            </a:r>
            <a:endParaRPr lang="en-US" sz="1600" dirty="0"/>
          </a:p>
        </p:txBody>
      </p:sp>
      <p:pic>
        <p:nvPicPr>
          <p:cNvPr id="6" name="Picture 5" descr="help_save.png"/>
          <p:cNvPicPr>
            <a:picLocks noChangeAspect="1"/>
          </p:cNvPicPr>
          <p:nvPr/>
        </p:nvPicPr>
        <p:blipFill>
          <a:blip r:embed="rId4" cstate="print"/>
          <a:stretch>
            <a:fillRect/>
          </a:stretch>
        </p:blipFill>
        <p:spPr>
          <a:xfrm>
            <a:off x="3810000" y="1447801"/>
            <a:ext cx="4850613" cy="50755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Try it! </a:t>
            </a:r>
            <a:r>
              <a:rPr lang="en-US" sz="2800" dirty="0" err="1" smtClean="0">
                <a:latin typeface="+mj-lt"/>
              </a:rPr>
              <a:t>Practise</a:t>
            </a:r>
            <a:r>
              <a:rPr lang="en-US" sz="2800" dirty="0" smtClean="0">
                <a:latin typeface="+mj-lt"/>
              </a:rPr>
              <a:t> Reviewing your Presentation</a:t>
            </a:r>
            <a:endParaRPr lang="en-US" sz="2800" dirty="0">
              <a:latin typeface="+mj-lt"/>
            </a:endParaRPr>
          </a:p>
        </p:txBody>
      </p:sp>
      <p:sp>
        <p:nvSpPr>
          <p:cNvPr id="20" name="TextBox 19"/>
          <p:cNvSpPr txBox="1"/>
          <p:nvPr/>
        </p:nvSpPr>
        <p:spPr>
          <a:xfrm>
            <a:off x="457200" y="1371600"/>
            <a:ext cx="8229600" cy="4801314"/>
          </a:xfrm>
          <a:prstGeom prst="rect">
            <a:avLst/>
          </a:prstGeom>
          <a:noFill/>
        </p:spPr>
        <p:txBody>
          <a:bodyPr wrap="square" rtlCol="0">
            <a:spAutoFit/>
          </a:bodyPr>
          <a:lstStyle/>
          <a:p>
            <a:r>
              <a:rPr lang="en-US" dirty="0" smtClean="0"/>
              <a:t>Open your master.pptx presentation.</a:t>
            </a:r>
          </a:p>
          <a:p>
            <a:r>
              <a:rPr lang="en-US" dirty="0" smtClean="0"/>
              <a:t> </a:t>
            </a:r>
          </a:p>
          <a:p>
            <a:pPr marL="684213" indent="-222250">
              <a:spcBef>
                <a:spcPct val="20000"/>
              </a:spcBef>
              <a:buClr>
                <a:schemeClr val="accent3"/>
              </a:buClr>
              <a:buSzPct val="95000"/>
              <a:buAutoNum type="arabicPeriod"/>
            </a:pPr>
            <a:r>
              <a:rPr lang="en-US" dirty="0" smtClean="0">
                <a:cs typeface="Arial" pitchFamily="34" charset="0"/>
              </a:rPr>
              <a:t>Under the Review tab, Proofing group, use the Spelling command and explore the other commands in the group.</a:t>
            </a:r>
            <a:br>
              <a:rPr lang="en-US" dirty="0" smtClean="0">
                <a:cs typeface="Arial" pitchFamily="34" charset="0"/>
              </a:rPr>
            </a:br>
            <a:endParaRPr lang="en-US" dirty="0" smtClean="0">
              <a:cs typeface="Arial" pitchFamily="34" charset="0"/>
            </a:endParaRPr>
          </a:p>
          <a:p>
            <a:pPr marL="684213" indent="-222250">
              <a:spcBef>
                <a:spcPct val="20000"/>
              </a:spcBef>
              <a:buClr>
                <a:schemeClr val="accent3"/>
              </a:buClr>
              <a:buSzPct val="95000"/>
              <a:buAutoNum type="arabicPeriod"/>
            </a:pPr>
            <a:r>
              <a:rPr lang="en-US" dirty="0" smtClean="0">
                <a:cs typeface="Arial" pitchFamily="34" charset="0"/>
              </a:rPr>
              <a:t>Work with a classmate to review each other’s presentation. Add comments to your partner’s presentation, or demonstrate and explain how to use comments in the review process.</a:t>
            </a:r>
            <a:br>
              <a:rPr lang="en-US" dirty="0" smtClean="0">
                <a:cs typeface="Arial" pitchFamily="34" charset="0"/>
              </a:rPr>
            </a:br>
            <a:endParaRPr lang="en-US" dirty="0" smtClean="0">
              <a:cs typeface="Arial" pitchFamily="34" charset="0"/>
            </a:endParaRPr>
          </a:p>
          <a:p>
            <a:pPr marL="684213" indent="-222250">
              <a:spcBef>
                <a:spcPct val="20000"/>
              </a:spcBef>
              <a:buClr>
                <a:schemeClr val="accent3"/>
              </a:buClr>
              <a:buSzPct val="95000"/>
              <a:buAutoNum type="arabicPeriod"/>
            </a:pPr>
            <a:r>
              <a:rPr lang="en-US" dirty="0" smtClean="0">
                <a:cs typeface="Arial" pitchFamily="34" charset="0"/>
              </a:rPr>
              <a:t>Use the Document Inspector to remove hidden information from your presentation.</a:t>
            </a:r>
            <a:br>
              <a:rPr lang="en-US" dirty="0" smtClean="0">
                <a:cs typeface="Arial" pitchFamily="34" charset="0"/>
              </a:rPr>
            </a:br>
            <a:endParaRPr lang="en-US" dirty="0" smtClean="0">
              <a:cs typeface="Arial" pitchFamily="34" charset="0"/>
            </a:endParaRPr>
          </a:p>
          <a:p>
            <a:pPr marL="684213" indent="-222250">
              <a:spcBef>
                <a:spcPct val="20000"/>
              </a:spcBef>
              <a:buClr>
                <a:schemeClr val="accent3"/>
              </a:buClr>
              <a:buSzPct val="95000"/>
              <a:buAutoNum type="arabicPeriod"/>
            </a:pPr>
            <a:r>
              <a:rPr lang="en-US" dirty="0" smtClean="0">
                <a:cs typeface="Arial" pitchFamily="34" charset="0"/>
              </a:rPr>
              <a:t>Save a copy of your presentation to be compatible with earlier versions of PowerPoint.</a:t>
            </a:r>
            <a:br>
              <a:rPr lang="en-US" dirty="0" smtClean="0">
                <a:cs typeface="Arial" pitchFamily="34" charset="0"/>
              </a:rPr>
            </a:br>
            <a:endParaRPr lang="en-US" dirty="0" smtClean="0">
              <a:cs typeface="Arial" pitchFamily="34" charset="0"/>
            </a:endParaRPr>
          </a:p>
          <a:p>
            <a:pPr marL="684213" indent="-222250">
              <a:spcBef>
                <a:spcPct val="20000"/>
              </a:spcBef>
              <a:buClr>
                <a:schemeClr val="accent3"/>
              </a:buClr>
              <a:buSzPct val="95000"/>
              <a:buAutoNum type="arabicPeriod"/>
            </a:pPr>
            <a:r>
              <a:rPr lang="en-US" dirty="0" smtClean="0">
                <a:cs typeface="Arial" pitchFamily="34" charset="0"/>
              </a:rPr>
              <a:t>Save a copy of your presentation as a Portable Document File (.</a:t>
            </a:r>
            <a:r>
              <a:rPr lang="en-US" dirty="0" err="1" smtClean="0">
                <a:cs typeface="Arial" pitchFamily="34" charset="0"/>
              </a:rPr>
              <a:t>pdf</a:t>
            </a:r>
            <a:r>
              <a:rPr lang="en-US" dirty="0" smtClean="0">
                <a:cs typeface="Arial"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772400" cy="4525963"/>
          </a:xfrm>
        </p:spPr>
        <p:txBody>
          <a:bodyPr>
            <a:normAutofit/>
          </a:bodyPr>
          <a:lstStyle/>
          <a:p>
            <a:pPr marL="0" lvl="0" indent="0">
              <a:buNone/>
            </a:pPr>
            <a:r>
              <a:rPr lang="en-US" sz="1800" dirty="0" smtClean="0">
                <a:latin typeface="+mn-lt"/>
              </a:rPr>
              <a:t>In this Training Room you will learn to</a:t>
            </a:r>
          </a:p>
          <a:p>
            <a:pPr marL="0" lvl="0" indent="0">
              <a:buNone/>
            </a:pPr>
            <a:endParaRPr lang="en-US" sz="1800" dirty="0" smtClean="0">
              <a:latin typeface="+mn-lt"/>
            </a:endParaRPr>
          </a:p>
          <a:p>
            <a:pPr marL="684213" indent="-222250">
              <a:buFont typeface="Arial" pitchFamily="34" charset="0"/>
              <a:buChar char="•"/>
            </a:pPr>
            <a:r>
              <a:rPr lang="en-US" sz="1800" dirty="0" smtClean="0">
                <a:latin typeface="+mn-lt"/>
              </a:rPr>
              <a:t>deliver a slide show with rehearsed timings</a:t>
            </a:r>
            <a:endParaRPr lang="en-US" sz="1800" b="1" dirty="0" smtClean="0">
              <a:latin typeface="+mn-lt"/>
            </a:endParaRPr>
          </a:p>
          <a:p>
            <a:pPr marL="684213" indent="-222250">
              <a:buFont typeface="Arial" pitchFamily="34" charset="0"/>
              <a:buChar char="•"/>
            </a:pPr>
            <a:r>
              <a:rPr lang="en-US" sz="1800" dirty="0" smtClean="0">
                <a:latin typeface="+mn-lt"/>
              </a:rPr>
              <a:t>review and proof your presentations and collaborate using comments</a:t>
            </a:r>
            <a:endParaRPr lang="en-US" sz="1800" b="1" dirty="0" smtClean="0">
              <a:latin typeface="+mn-lt"/>
            </a:endParaRPr>
          </a:p>
          <a:p>
            <a:pPr marL="684213" indent="-222250">
              <a:buFont typeface="Arial" pitchFamily="34" charset="0"/>
              <a:buChar char="•"/>
            </a:pPr>
            <a:r>
              <a:rPr lang="en-US" sz="1800" dirty="0" smtClean="0">
                <a:latin typeface="+mn-lt"/>
              </a:rPr>
              <a:t>secure and share presentations</a:t>
            </a:r>
            <a:endParaRPr lang="en-US" sz="1800" b="1" dirty="0" smtClean="0">
              <a:latin typeface="+mn-lt"/>
            </a:endParaRPr>
          </a:p>
          <a:p>
            <a:pPr marL="684213" indent="-222250">
              <a:buFont typeface="Arial" pitchFamily="34" charset="0"/>
              <a:buChar char="•"/>
            </a:pPr>
            <a:r>
              <a:rPr lang="en-US" sz="1800" dirty="0" smtClean="0">
                <a:latin typeface="+mn-lt"/>
              </a:rPr>
              <a:t>prepare printed materials</a:t>
            </a:r>
            <a:endParaRPr lang="en-US" sz="1800" b="1" dirty="0" smtClean="0">
              <a:latin typeface="+mn-lt"/>
            </a:endParaRPr>
          </a:p>
          <a:p>
            <a:pPr marL="684213" indent="-222250">
              <a:buFont typeface="Arial" pitchFamily="34" charset="0"/>
              <a:buChar char="•"/>
            </a:pPr>
            <a:r>
              <a:rPr lang="en-US" sz="1800" dirty="0" smtClean="0">
                <a:latin typeface="+mn-lt"/>
              </a:rPr>
              <a:t>package and distribute a presentation</a:t>
            </a:r>
          </a:p>
          <a:p>
            <a:pPr lvl="2"/>
            <a:endParaRPr lang="en-US" sz="1800" dirty="0" smtClean="0">
              <a:latin typeface="+mn-lt"/>
            </a:endParaRPr>
          </a:p>
          <a:p>
            <a:pPr marL="0" lvl="0" indent="0">
              <a:buNone/>
            </a:pPr>
            <a:r>
              <a:rPr lang="en-US" sz="1800" dirty="0" smtClean="0">
                <a:latin typeface="+mn-lt"/>
              </a:rPr>
              <a:t>The estimated completion time for Training Room 5 and Time to </a:t>
            </a:r>
            <a:r>
              <a:rPr lang="en-US" sz="1800" dirty="0" err="1" smtClean="0">
                <a:latin typeface="+mn-lt"/>
              </a:rPr>
              <a:t>Practise</a:t>
            </a:r>
            <a:r>
              <a:rPr lang="en-US" sz="1800" dirty="0" smtClean="0">
                <a:latin typeface="+mn-lt"/>
              </a:rPr>
              <a:t> 5 is three hours. </a:t>
            </a:r>
          </a:p>
        </p:txBody>
      </p:sp>
      <p:sp>
        <p:nvSpPr>
          <p:cNvPr id="4" name="TextBox 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Presentation Outline</a:t>
            </a:r>
            <a:endParaRPr lang="en-US" sz="2800" dirty="0">
              <a:latin typeface="+mj-lt"/>
            </a:endParaRPr>
          </a:p>
        </p:txBody>
      </p:sp>
      <p:sp>
        <p:nvSpPr>
          <p:cNvPr id="5" name="TextBox 4"/>
          <p:cNvSpPr txBox="1"/>
          <p:nvPr/>
        </p:nvSpPr>
        <p:spPr>
          <a:xfrm>
            <a:off x="457200" y="6172200"/>
            <a:ext cx="7772400" cy="215444"/>
          </a:xfrm>
          <a:prstGeom prst="rect">
            <a:avLst/>
          </a:prstGeom>
          <a:noFill/>
        </p:spPr>
        <p:txBody>
          <a:bodyPr wrap="square" rtlCol="0">
            <a:spAutoFit/>
          </a:bodyPr>
          <a:lstStyle/>
          <a:p>
            <a:r>
              <a:rPr lang="en-US" sz="800" dirty="0" smtClean="0">
                <a:latin typeface="Arial" pitchFamily="34" charset="0"/>
              </a:rPr>
              <a:t>All PowerPoint Screen Shots: Microsoft product screen shot(s) reprinted with permission from Microsoft Corporation.</a:t>
            </a:r>
            <a:endParaRPr lang="en-US" sz="800" dirty="0">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Prepare Printed Materials</a:t>
            </a:r>
            <a:endParaRPr lang="en-US" sz="2800" dirty="0">
              <a:latin typeface="+mj-lt"/>
            </a:endParaRPr>
          </a:p>
        </p:txBody>
      </p:sp>
      <p:sp>
        <p:nvSpPr>
          <p:cNvPr id="3" name="Content Placeholder 2"/>
          <p:cNvSpPr>
            <a:spLocks noGrp="1"/>
          </p:cNvSpPr>
          <p:nvPr>
            <p:ph idx="1"/>
          </p:nvPr>
        </p:nvSpPr>
        <p:spPr>
          <a:xfrm>
            <a:off x="457200" y="1371601"/>
            <a:ext cx="3581400" cy="4419600"/>
          </a:xfrm>
        </p:spPr>
        <p:txBody>
          <a:bodyPr>
            <a:noAutofit/>
          </a:bodyPr>
          <a:lstStyle/>
          <a:p>
            <a:pPr marL="0" indent="0">
              <a:buNone/>
            </a:pPr>
            <a:r>
              <a:rPr lang="en-US" sz="1800" dirty="0" smtClean="0">
                <a:latin typeface="+mn-lt"/>
              </a:rPr>
              <a:t>You can use the Print dialog box to print the following:</a:t>
            </a:r>
          </a:p>
          <a:p>
            <a:pPr marL="0" indent="0">
              <a:buNone/>
            </a:pPr>
            <a:endParaRPr lang="en-US" sz="1800" dirty="0" smtClean="0">
              <a:latin typeface="+mn-lt"/>
            </a:endParaRPr>
          </a:p>
          <a:p>
            <a:pPr marL="684213" indent="-231775">
              <a:buFont typeface="Arial" pitchFamily="34" charset="0"/>
              <a:buChar char="•"/>
            </a:pPr>
            <a:r>
              <a:rPr lang="en-US" sz="1800" dirty="0" smtClean="0">
                <a:latin typeface="+mn-lt"/>
              </a:rPr>
              <a:t>Slides</a:t>
            </a:r>
          </a:p>
          <a:p>
            <a:pPr marL="684213" indent="-231775">
              <a:buFont typeface="Arial" pitchFamily="34" charset="0"/>
              <a:buChar char="•"/>
            </a:pPr>
            <a:r>
              <a:rPr lang="en-US" sz="1800" dirty="0" smtClean="0">
                <a:latin typeface="+mn-lt"/>
              </a:rPr>
              <a:t>Handouts</a:t>
            </a:r>
          </a:p>
          <a:p>
            <a:pPr marL="684213" indent="-231775">
              <a:buFont typeface="Arial" pitchFamily="34" charset="0"/>
              <a:buChar char="•"/>
            </a:pPr>
            <a:r>
              <a:rPr lang="en-US" sz="1800" dirty="0" smtClean="0">
                <a:latin typeface="+mn-lt"/>
              </a:rPr>
              <a:t>Outline View</a:t>
            </a:r>
          </a:p>
          <a:p>
            <a:pPr marL="684213" indent="-231775">
              <a:buFont typeface="Arial" pitchFamily="34" charset="0"/>
              <a:buChar char="•"/>
            </a:pPr>
            <a:r>
              <a:rPr lang="en-US" sz="1800" dirty="0" smtClean="0">
                <a:latin typeface="+mn-lt"/>
              </a:rPr>
              <a:t>Notes Pages</a:t>
            </a:r>
          </a:p>
          <a:p>
            <a:pPr marL="0" indent="0">
              <a:buNone/>
            </a:pPr>
            <a:endParaRPr lang="en-US" sz="1800" dirty="0" smtClean="0">
              <a:latin typeface="+mn-lt"/>
            </a:endParaRPr>
          </a:p>
          <a:p>
            <a:pPr marL="0" indent="0">
              <a:buNone/>
            </a:pPr>
            <a:r>
              <a:rPr lang="en-US" sz="1800" dirty="0" smtClean="0">
                <a:latin typeface="+mn-lt"/>
              </a:rPr>
              <a:t>You can customize what is printed in the dialog box. </a:t>
            </a:r>
          </a:p>
          <a:p>
            <a:pPr>
              <a:buNone/>
            </a:pPr>
            <a:endParaRPr lang="en-US" sz="1800" dirty="0" smtClean="0">
              <a:latin typeface="+mn-lt"/>
            </a:endParaRPr>
          </a:p>
          <a:p>
            <a:pPr marL="0" indent="0">
              <a:buNone/>
            </a:pPr>
            <a:r>
              <a:rPr lang="en-US" sz="1800" dirty="0" smtClean="0">
                <a:latin typeface="+mn-lt"/>
              </a:rPr>
              <a:t>Use the Office button to launch the Print dialog box.</a:t>
            </a:r>
          </a:p>
        </p:txBody>
      </p:sp>
      <p:pic>
        <p:nvPicPr>
          <p:cNvPr id="8" name="Picture 7" descr="print.png"/>
          <p:cNvPicPr>
            <a:picLocks noChangeAspect="1"/>
          </p:cNvPicPr>
          <p:nvPr/>
        </p:nvPicPr>
        <p:blipFill>
          <a:blip r:embed="rId3" cstate="print"/>
          <a:stretch>
            <a:fillRect/>
          </a:stretch>
        </p:blipFill>
        <p:spPr>
          <a:xfrm>
            <a:off x="4267200" y="1447800"/>
            <a:ext cx="4372575" cy="478713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57200" y="1371600"/>
            <a:ext cx="3505200" cy="5022914"/>
          </a:xfrm>
          <a:prstGeom prst="rect">
            <a:avLst/>
          </a:prstGeom>
          <a:noFill/>
        </p:spPr>
        <p:txBody>
          <a:bodyPr wrap="square" rtlCol="0">
            <a:spAutoFit/>
          </a:bodyPr>
          <a:lstStyle/>
          <a:p>
            <a:r>
              <a:rPr lang="en-US" dirty="0" smtClean="0"/>
              <a:t>First, select the Printer. </a:t>
            </a:r>
            <a:endParaRPr lang="en-US" b="1" dirty="0" smtClean="0"/>
          </a:p>
          <a:p>
            <a:endParaRPr lang="en-US" dirty="0" smtClean="0"/>
          </a:p>
          <a:p>
            <a:r>
              <a:rPr lang="en-US" dirty="0" smtClean="0"/>
              <a:t>Next, choose the Print range:</a:t>
            </a:r>
          </a:p>
          <a:p>
            <a:endParaRPr lang="en-US" dirty="0" smtClean="0"/>
          </a:p>
          <a:p>
            <a:pPr marL="684213" indent="-231775">
              <a:spcBef>
                <a:spcPct val="20000"/>
              </a:spcBef>
              <a:buClr>
                <a:schemeClr val="accent3"/>
              </a:buClr>
              <a:buSzPct val="95000"/>
              <a:buFont typeface="Arial" pitchFamily="34" charset="0"/>
              <a:buChar char="•"/>
            </a:pPr>
            <a:r>
              <a:rPr lang="en-US" dirty="0" smtClean="0">
                <a:cs typeface="Arial" pitchFamily="34" charset="0"/>
              </a:rPr>
              <a:t>All prints all the slides</a:t>
            </a:r>
          </a:p>
          <a:p>
            <a:pPr marL="684213" indent="-231775">
              <a:spcBef>
                <a:spcPct val="20000"/>
              </a:spcBef>
              <a:buClr>
                <a:schemeClr val="accent3"/>
              </a:buClr>
              <a:buSzPct val="95000"/>
              <a:buFont typeface="Arial" pitchFamily="34" charset="0"/>
              <a:buChar char="•"/>
            </a:pPr>
            <a:r>
              <a:rPr lang="en-US" dirty="0" smtClean="0">
                <a:cs typeface="Arial" pitchFamily="34" charset="0"/>
              </a:rPr>
              <a:t>Current slide prints the slide currently displayed</a:t>
            </a:r>
          </a:p>
          <a:p>
            <a:pPr marL="684213" indent="-231775">
              <a:spcBef>
                <a:spcPct val="20000"/>
              </a:spcBef>
              <a:buClr>
                <a:schemeClr val="accent3"/>
              </a:buClr>
              <a:buSzPct val="95000"/>
              <a:buFont typeface="Arial" pitchFamily="34" charset="0"/>
              <a:buChar char="•"/>
            </a:pPr>
            <a:r>
              <a:rPr lang="en-US" dirty="0" smtClean="0">
                <a:cs typeface="Arial" pitchFamily="34" charset="0"/>
              </a:rPr>
              <a:t>Selection prints slides you have selected</a:t>
            </a:r>
          </a:p>
          <a:p>
            <a:pPr marL="684213" indent="-231775">
              <a:spcBef>
                <a:spcPct val="20000"/>
              </a:spcBef>
              <a:buClr>
                <a:schemeClr val="accent3"/>
              </a:buClr>
              <a:buSzPct val="95000"/>
              <a:buFont typeface="Arial" pitchFamily="34" charset="0"/>
              <a:buChar char="•"/>
            </a:pPr>
            <a:r>
              <a:rPr lang="en-US" dirty="0" smtClean="0">
                <a:cs typeface="Arial" pitchFamily="34" charset="0"/>
              </a:rPr>
              <a:t>Slides prints specific slide numbers and/or rang</a:t>
            </a:r>
            <a:r>
              <a:rPr lang="en-US" dirty="0" smtClean="0"/>
              <a:t>es</a:t>
            </a:r>
            <a:endParaRPr lang="en-US" b="1" dirty="0" smtClean="0"/>
          </a:p>
          <a:p>
            <a:endParaRPr lang="en-US" dirty="0" smtClean="0"/>
          </a:p>
          <a:p>
            <a:r>
              <a:rPr lang="en-US" dirty="0" smtClean="0"/>
              <a:t>Then identify the Number of copies and use the Print what drop-down to select whether</a:t>
            </a:r>
            <a:br>
              <a:rPr lang="en-US" dirty="0" smtClean="0"/>
            </a:br>
            <a:r>
              <a:rPr lang="en-US" dirty="0" smtClean="0"/>
              <a:t>you will print slides, handouts, an outline, or notes.</a:t>
            </a:r>
            <a:endParaRPr lang="en-US" dirty="0"/>
          </a:p>
        </p:txBody>
      </p:sp>
      <p:sp>
        <p:nvSpPr>
          <p:cNvPr id="13" name="TextBox 12"/>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Print Slides</a:t>
            </a:r>
            <a:endParaRPr lang="en-US" sz="2800" dirty="0">
              <a:latin typeface="+mj-lt"/>
            </a:endParaRPr>
          </a:p>
        </p:txBody>
      </p:sp>
      <p:grpSp>
        <p:nvGrpSpPr>
          <p:cNvPr id="25" name="Group 24"/>
          <p:cNvGrpSpPr/>
          <p:nvPr/>
        </p:nvGrpSpPr>
        <p:grpSpPr>
          <a:xfrm>
            <a:off x="2895600" y="1447800"/>
            <a:ext cx="5744175" cy="4787131"/>
            <a:chOff x="2895600" y="1447800"/>
            <a:chExt cx="5744175" cy="4787131"/>
          </a:xfrm>
        </p:grpSpPr>
        <p:pic>
          <p:nvPicPr>
            <p:cNvPr id="5" name="Picture 4" descr="print.png"/>
            <p:cNvPicPr>
              <a:picLocks noChangeAspect="1"/>
            </p:cNvPicPr>
            <p:nvPr/>
          </p:nvPicPr>
          <p:blipFill>
            <a:blip r:embed="rId3" cstate="print"/>
            <a:stretch>
              <a:fillRect/>
            </a:stretch>
          </p:blipFill>
          <p:spPr>
            <a:xfrm>
              <a:off x="4267200" y="1447800"/>
              <a:ext cx="4372575" cy="4787131"/>
            </a:xfrm>
            <a:prstGeom prst="rect">
              <a:avLst/>
            </a:prstGeom>
          </p:spPr>
        </p:pic>
        <p:cxnSp>
          <p:nvCxnSpPr>
            <p:cNvPr id="7" name="Straight Arrow Connector 6"/>
            <p:cNvCxnSpPr/>
            <p:nvPr/>
          </p:nvCxnSpPr>
          <p:spPr>
            <a:xfrm>
              <a:off x="2895600" y="1600200"/>
              <a:ext cx="2057400" cy="534988"/>
            </a:xfrm>
            <a:prstGeom prst="straightConnector1">
              <a:avLst/>
            </a:prstGeom>
            <a:ln w="254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3390900" y="2247900"/>
              <a:ext cx="1143000" cy="914400"/>
            </a:xfrm>
            <a:prstGeom prst="straightConnector1">
              <a:avLst/>
            </a:prstGeom>
            <a:ln w="254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581400" y="4724400"/>
              <a:ext cx="762000" cy="609600"/>
            </a:xfrm>
            <a:prstGeom prst="straightConnector1">
              <a:avLst/>
            </a:prstGeom>
            <a:ln w="254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24200" y="3352800"/>
              <a:ext cx="4343400" cy="1676400"/>
            </a:xfrm>
            <a:prstGeom prst="straightConnector1">
              <a:avLst/>
            </a:prstGeom>
            <a:ln w="254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343400" cy="5334000"/>
          </a:xfrm>
        </p:spPr>
        <p:txBody>
          <a:bodyPr>
            <a:normAutofit/>
          </a:bodyPr>
          <a:lstStyle/>
          <a:p>
            <a:pPr marL="0" indent="0">
              <a:buNone/>
            </a:pPr>
            <a:r>
              <a:rPr lang="en-US" sz="1800" dirty="0" smtClean="0">
                <a:latin typeface="+mn-lt"/>
              </a:rPr>
              <a:t>You can print an Outline of text from</a:t>
            </a:r>
            <a:br>
              <a:rPr lang="en-US" sz="1800" dirty="0" smtClean="0">
                <a:latin typeface="+mn-lt"/>
              </a:rPr>
            </a:br>
            <a:r>
              <a:rPr lang="en-US" sz="1800" dirty="0" smtClean="0">
                <a:latin typeface="+mn-lt"/>
              </a:rPr>
              <a:t>your presentation using the Outline view.</a:t>
            </a:r>
          </a:p>
          <a:p>
            <a:pPr marL="0" indent="0">
              <a:buNone/>
            </a:pPr>
            <a:endParaRPr lang="en-US" sz="1800" dirty="0" smtClean="0">
              <a:latin typeface="+mn-lt"/>
            </a:endParaRPr>
          </a:p>
          <a:p>
            <a:pPr marL="0" indent="0">
              <a:buNone/>
            </a:pPr>
            <a:r>
              <a:rPr lang="en-US" sz="1800" dirty="0" smtClean="0">
                <a:latin typeface="+mn-lt"/>
              </a:rPr>
              <a:t>Start in Normal view. Click on the Outline tab, and then go to the Print dialog box under the Office button. Work through the dialog box as you did in the previous slide. Under Print what, select Outline View. If desired, click on Preview in the Print dialogue box to change the page orientation from portrait to landscape.</a:t>
            </a:r>
          </a:p>
          <a:p>
            <a:pPr marL="0" indent="0">
              <a:buNone/>
            </a:pPr>
            <a:endParaRPr lang="en-US" sz="1800" dirty="0" smtClean="0">
              <a:latin typeface="+mn-lt"/>
            </a:endParaRPr>
          </a:p>
          <a:p>
            <a:pPr marL="0" indent="0">
              <a:buNone/>
            </a:pPr>
            <a:r>
              <a:rPr lang="en-US" sz="1800" dirty="0" smtClean="0">
                <a:latin typeface="+mn-lt"/>
              </a:rPr>
              <a:t>Don’t want all of the slide detail? In the Outline tab, right-click and use Expand or Condense to either show all of the slide content or only the title.</a:t>
            </a:r>
          </a:p>
        </p:txBody>
      </p:sp>
      <p:sp>
        <p:nvSpPr>
          <p:cNvPr id="24" name="TextBox 2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Print Outlines</a:t>
            </a:r>
            <a:endParaRPr lang="en-US" sz="2800" dirty="0">
              <a:latin typeface="+mj-lt"/>
            </a:endParaRPr>
          </a:p>
        </p:txBody>
      </p:sp>
      <p:pic>
        <p:nvPicPr>
          <p:cNvPr id="6" name="Picture 5" descr="outline.png"/>
          <p:cNvPicPr>
            <a:picLocks noChangeAspect="1"/>
          </p:cNvPicPr>
          <p:nvPr/>
        </p:nvPicPr>
        <p:blipFill>
          <a:blip r:embed="rId3" cstate="print"/>
          <a:srcRect b="4130"/>
          <a:stretch>
            <a:fillRect/>
          </a:stretch>
        </p:blipFill>
        <p:spPr>
          <a:xfrm>
            <a:off x="4953000" y="1447800"/>
            <a:ext cx="3733800" cy="4876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Speaker Notes</a:t>
            </a:r>
            <a:endParaRPr lang="en-US" sz="2800" dirty="0">
              <a:latin typeface="+mj-lt"/>
            </a:endParaRPr>
          </a:p>
        </p:txBody>
      </p:sp>
      <p:sp>
        <p:nvSpPr>
          <p:cNvPr id="3" name="Content Placeholder 2"/>
          <p:cNvSpPr>
            <a:spLocks noGrp="1"/>
          </p:cNvSpPr>
          <p:nvPr>
            <p:ph idx="1"/>
          </p:nvPr>
        </p:nvSpPr>
        <p:spPr>
          <a:xfrm>
            <a:off x="457200" y="1371600"/>
            <a:ext cx="8229600" cy="2895600"/>
          </a:xfrm>
        </p:spPr>
        <p:txBody>
          <a:bodyPr>
            <a:normAutofit/>
          </a:bodyPr>
          <a:lstStyle/>
          <a:p>
            <a:pPr marL="0" indent="0">
              <a:buNone/>
            </a:pPr>
            <a:r>
              <a:rPr lang="en-US" sz="1800" dirty="0" smtClean="0">
                <a:latin typeface="+mn-lt"/>
              </a:rPr>
              <a:t>You can include Notes to supplement your presentation in the Notes pane in Normal view. Notes do not appear during a slideshow.</a:t>
            </a:r>
          </a:p>
          <a:p>
            <a:pPr marL="0" indent="0">
              <a:buNone/>
            </a:pPr>
            <a:endParaRPr lang="en-US" sz="1800" dirty="0" smtClean="0">
              <a:latin typeface="+mn-lt"/>
            </a:endParaRPr>
          </a:p>
          <a:p>
            <a:pPr marL="0" indent="0">
              <a:buNone/>
            </a:pPr>
            <a:r>
              <a:rPr lang="en-US" sz="1800" dirty="0" smtClean="0">
                <a:latin typeface="+mn-lt"/>
              </a:rPr>
              <a:t>If you want to format your notes, click on the Notes Page button under the View tab, Presentation Views group. Look at this slide in Notes </a:t>
            </a:r>
            <a:r>
              <a:rPr lang="en-US" sz="1800" smtClean="0">
                <a:latin typeface="+mn-lt"/>
              </a:rPr>
              <a:t>Page </a:t>
            </a:r>
            <a:r>
              <a:rPr lang="en-US" sz="1800" smtClean="0">
                <a:latin typeface="+mn-lt"/>
              </a:rPr>
              <a:t>view. </a:t>
            </a:r>
            <a:endParaRPr lang="en-US" sz="1800" dirty="0" smtClean="0">
              <a:latin typeface="+mn-lt"/>
            </a:endParaRPr>
          </a:p>
          <a:p>
            <a:pPr marL="0" indent="0">
              <a:buNone/>
            </a:pPr>
            <a:endParaRPr lang="en-US" sz="1800" dirty="0" smtClean="0">
              <a:latin typeface="+mn-lt"/>
            </a:endParaRPr>
          </a:p>
          <a:p>
            <a:pPr marL="0" indent="0">
              <a:buNone/>
            </a:pPr>
            <a:r>
              <a:rPr lang="en-US" sz="1800" dirty="0" smtClean="0">
                <a:latin typeface="+mn-lt"/>
              </a:rPr>
              <a:t>To print your Notes Page, in the print dialogue box select Notes Pages under Print what. </a:t>
            </a:r>
            <a:endParaRPr lang="en-US" sz="1800" b="1" dirty="0" smtClean="0">
              <a:latin typeface="+mn-lt"/>
            </a:endParaRPr>
          </a:p>
          <a:p>
            <a:endParaRPr lang="en-US" sz="1800" dirty="0"/>
          </a:p>
        </p:txBody>
      </p:sp>
      <p:pic>
        <p:nvPicPr>
          <p:cNvPr id="5" name="Picture 4" descr="notes_pg.png"/>
          <p:cNvPicPr>
            <a:picLocks noChangeAspect="1"/>
          </p:cNvPicPr>
          <p:nvPr/>
        </p:nvPicPr>
        <p:blipFill>
          <a:blip r:embed="rId3" cstate="print"/>
          <a:stretch>
            <a:fillRect/>
          </a:stretch>
        </p:blipFill>
        <p:spPr>
          <a:xfrm>
            <a:off x="457200" y="4419600"/>
            <a:ext cx="8229600" cy="124481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Try it! </a:t>
            </a:r>
            <a:r>
              <a:rPr lang="en-US" sz="2800" dirty="0" err="1" smtClean="0">
                <a:latin typeface="+mj-lt"/>
              </a:rPr>
              <a:t>Practise</a:t>
            </a:r>
            <a:r>
              <a:rPr lang="en-US" sz="2800" dirty="0" smtClean="0">
                <a:latin typeface="+mj-lt"/>
              </a:rPr>
              <a:t> Preparing Your Presentation</a:t>
            </a:r>
            <a:endParaRPr lang="en-US" sz="2800" dirty="0">
              <a:latin typeface="+mj-lt"/>
            </a:endParaRPr>
          </a:p>
        </p:txBody>
      </p:sp>
      <p:sp>
        <p:nvSpPr>
          <p:cNvPr id="3" name="Content Placeholder 2"/>
          <p:cNvSpPr>
            <a:spLocks noGrp="1"/>
          </p:cNvSpPr>
          <p:nvPr>
            <p:ph idx="1"/>
          </p:nvPr>
        </p:nvSpPr>
        <p:spPr>
          <a:xfrm>
            <a:off x="457200" y="1371600"/>
            <a:ext cx="8229600" cy="3886199"/>
          </a:xfrm>
        </p:spPr>
        <p:txBody>
          <a:bodyPr>
            <a:normAutofit/>
          </a:bodyPr>
          <a:lstStyle/>
          <a:p>
            <a:pPr marL="0" indent="0">
              <a:buNone/>
            </a:pPr>
            <a:r>
              <a:rPr lang="en-US" sz="1800" dirty="0" smtClean="0">
                <a:latin typeface="+mn-lt"/>
              </a:rPr>
              <a:t>Open your master.ppt file. </a:t>
            </a:r>
          </a:p>
          <a:p>
            <a:pPr marL="0" indent="0">
              <a:buNone/>
            </a:pPr>
            <a:endParaRPr lang="en-US" sz="1800" dirty="0" smtClean="0">
              <a:latin typeface="+mn-lt"/>
            </a:endParaRPr>
          </a:p>
          <a:p>
            <a:pPr marL="684213" indent="-222250">
              <a:buFont typeface="+mj-lt"/>
              <a:buAutoNum type="arabicPeriod"/>
            </a:pPr>
            <a:r>
              <a:rPr lang="en-US" sz="1800" dirty="0" smtClean="0">
                <a:latin typeface="+mn-lt"/>
              </a:rPr>
              <a:t>Pick one of the slides and prepare and format a sentence or two</a:t>
            </a:r>
            <a:br>
              <a:rPr lang="en-US" sz="1800" dirty="0" smtClean="0">
                <a:latin typeface="+mn-lt"/>
              </a:rPr>
            </a:br>
            <a:r>
              <a:rPr lang="en-US" sz="1800" dirty="0" smtClean="0">
                <a:latin typeface="+mn-lt"/>
              </a:rPr>
              <a:t>of Notes.</a:t>
            </a:r>
            <a:br>
              <a:rPr lang="en-US" sz="1800" dirty="0" smtClean="0">
                <a:latin typeface="+mn-lt"/>
              </a:rPr>
            </a:br>
            <a:r>
              <a:rPr lang="en-US" sz="1800" dirty="0" smtClean="0">
                <a:latin typeface="+mn-lt"/>
              </a:rPr>
              <a:t> </a:t>
            </a:r>
          </a:p>
          <a:p>
            <a:pPr marL="684213" indent="-222250">
              <a:buAutoNum type="arabicPeriod"/>
            </a:pPr>
            <a:r>
              <a:rPr lang="en-US" sz="1800" dirty="0" smtClean="0">
                <a:latin typeface="+mn-lt"/>
              </a:rPr>
              <a:t>Explore the Print dialogue box.</a:t>
            </a:r>
            <a:br>
              <a:rPr lang="en-US" sz="1800" dirty="0" smtClean="0">
                <a:latin typeface="+mn-lt"/>
              </a:rPr>
            </a:br>
            <a:endParaRPr lang="en-US" sz="1800" dirty="0" smtClean="0">
              <a:latin typeface="+mn-lt"/>
            </a:endParaRPr>
          </a:p>
          <a:p>
            <a:pPr marL="684213" indent="-222250">
              <a:buAutoNum type="arabicPeriod"/>
            </a:pPr>
            <a:r>
              <a:rPr lang="en-US" sz="1800" dirty="0" smtClean="0">
                <a:latin typeface="+mn-lt"/>
              </a:rPr>
              <a:t>Print a preview the Notes Page. </a:t>
            </a:r>
            <a:br>
              <a:rPr lang="en-US" sz="1800" dirty="0" smtClean="0">
                <a:latin typeface="+mn-lt"/>
              </a:rPr>
            </a:br>
            <a:endParaRPr lang="en-US" sz="1800" dirty="0" smtClean="0">
              <a:latin typeface="+mn-lt"/>
            </a:endParaRPr>
          </a:p>
          <a:p>
            <a:pPr marL="684213" indent="-222250">
              <a:buAutoNum type="arabicPeriod"/>
            </a:pPr>
            <a:r>
              <a:rPr lang="en-US" sz="1800" dirty="0" smtClean="0">
                <a:latin typeface="+mn-lt"/>
              </a:rPr>
              <a:t>Print a preview of Handouts with three slides per page.</a:t>
            </a:r>
          </a:p>
          <a:p>
            <a:pPr marL="457200" indent="-457200">
              <a:buAutoNum type="arabicPeriod"/>
            </a:pPr>
            <a:endParaRPr lang="en-US" sz="1800" dirty="0" smtClean="0">
              <a:latin typeface="+mn-lt"/>
            </a:endParaRPr>
          </a:p>
          <a:p>
            <a:pPr marL="0" indent="0">
              <a:buNone/>
            </a:pPr>
            <a:r>
              <a:rPr lang="en-US" sz="1800" dirty="0" smtClean="0">
                <a:latin typeface="+mn-lt"/>
              </a:rPr>
              <a:t>Resave your file.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Package and Store Presentations</a:t>
            </a:r>
            <a:endParaRPr lang="en-US" sz="2800" dirty="0">
              <a:latin typeface="+mj-lt"/>
            </a:endParaRPr>
          </a:p>
        </p:txBody>
      </p:sp>
      <p:sp>
        <p:nvSpPr>
          <p:cNvPr id="3" name="Content Placeholder 2"/>
          <p:cNvSpPr>
            <a:spLocks noGrp="1"/>
          </p:cNvSpPr>
          <p:nvPr>
            <p:ph idx="1"/>
          </p:nvPr>
        </p:nvSpPr>
        <p:spPr>
          <a:xfrm>
            <a:off x="457200" y="1371600"/>
            <a:ext cx="8229600" cy="762000"/>
          </a:xfrm>
        </p:spPr>
        <p:txBody>
          <a:bodyPr>
            <a:normAutofit/>
          </a:bodyPr>
          <a:lstStyle/>
          <a:p>
            <a:pPr marL="0" indent="0">
              <a:buNone/>
            </a:pPr>
            <a:r>
              <a:rPr lang="en-US" sz="1800" dirty="0" smtClean="0">
                <a:latin typeface="+mn-lt"/>
              </a:rPr>
              <a:t>You can backup, transport, or distribute your presentation by copying it to a CD, flash drive, or folder on your local drive or network.</a:t>
            </a:r>
            <a:endParaRPr lang="en-US" sz="1800" dirty="0">
              <a:latin typeface="+mn-lt"/>
            </a:endParaRPr>
          </a:p>
        </p:txBody>
      </p:sp>
      <p:sp>
        <p:nvSpPr>
          <p:cNvPr id="14" name="Content Placeholder 2"/>
          <p:cNvSpPr txBox="1">
            <a:spLocks/>
          </p:cNvSpPr>
          <p:nvPr/>
        </p:nvSpPr>
        <p:spPr>
          <a:xfrm>
            <a:off x="457200" y="2209800"/>
            <a:ext cx="3810000" cy="2743200"/>
          </a:xfrm>
          <a:prstGeom prst="rect">
            <a:avLst/>
          </a:prstGeom>
        </p:spPr>
        <p:txBody>
          <a:bodyPr vert="horz">
            <a:noAutofit/>
          </a:bodyPr>
          <a:lstStyle/>
          <a:p>
            <a:pPr marL="0" lvl="1"/>
            <a:r>
              <a:rPr lang="en-US" dirty="0" smtClean="0"/>
              <a:t>The presentation is packaged with Microsoft PowerPoint Viewer and includes all of the graphics, sound, or data files linked to the presentation. The PowerPoint Viewer plays presentations without needing to have PowerPoint installed on the computer you are viewing the presentation on.</a:t>
            </a:r>
          </a:p>
        </p:txBody>
      </p:sp>
      <p:pic>
        <p:nvPicPr>
          <p:cNvPr id="8" name="Picture 7" descr="shutterstock_5716336.jpg"/>
          <p:cNvPicPr>
            <a:picLocks noChangeAspect="1"/>
          </p:cNvPicPr>
          <p:nvPr/>
        </p:nvPicPr>
        <p:blipFill>
          <a:blip r:embed="rId3" cstate="print"/>
          <a:stretch>
            <a:fillRect/>
          </a:stretch>
        </p:blipFill>
        <p:spPr>
          <a:xfrm>
            <a:off x="4724400" y="2133600"/>
            <a:ext cx="3864864" cy="3657600"/>
          </a:xfrm>
          <a:prstGeom prst="rect">
            <a:avLst/>
          </a:prstGeom>
        </p:spPr>
      </p:pic>
      <p:sp>
        <p:nvSpPr>
          <p:cNvPr id="9" name="TextBox 8"/>
          <p:cNvSpPr txBox="1"/>
          <p:nvPr/>
        </p:nvSpPr>
        <p:spPr>
          <a:xfrm>
            <a:off x="4648200" y="5791200"/>
            <a:ext cx="1828800" cy="215444"/>
          </a:xfrm>
          <a:prstGeom prst="rect">
            <a:avLst/>
          </a:prstGeom>
          <a:noFill/>
        </p:spPr>
        <p:txBody>
          <a:bodyPr wrap="square" rtlCol="0">
            <a:spAutoFit/>
          </a:bodyPr>
          <a:lstStyle/>
          <a:p>
            <a:r>
              <a:rPr lang="en-US" sz="800" dirty="0" smtClean="0">
                <a:latin typeface="Arial" pitchFamily="34" charset="0"/>
                <a:cs typeface="Arial" pitchFamily="34" charset="0"/>
              </a:rPr>
              <a:t>© Anton </a:t>
            </a:r>
            <a:r>
              <a:rPr lang="en-US" sz="800" dirty="0" err="1" smtClean="0">
                <a:latin typeface="Arial" pitchFamily="34" charset="0"/>
                <a:cs typeface="Arial" pitchFamily="34" charset="0"/>
              </a:rPr>
              <a:t>Gvozdikov</a:t>
            </a:r>
            <a:r>
              <a:rPr lang="en-US" sz="800" dirty="0" smtClean="0">
                <a:latin typeface="Arial" pitchFamily="34" charset="0"/>
                <a:cs typeface="Arial" pitchFamily="34" charset="0"/>
              </a:rPr>
              <a:t>/</a:t>
            </a:r>
            <a:r>
              <a:rPr lang="en-US" sz="800" dirty="0" err="1" smtClean="0">
                <a:latin typeface="Arial" pitchFamily="34" charset="0"/>
                <a:cs typeface="Arial" pitchFamily="34" charset="0"/>
              </a:rPr>
              <a:t>shutterstock</a:t>
            </a:r>
            <a:endParaRPr lang="en-US" sz="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p:txBody>
          <a:bodyPr>
            <a:normAutofit/>
          </a:bodyPr>
          <a:lstStyle/>
          <a:p>
            <a:r>
              <a:rPr lang="en-US" b="0" dirty="0" smtClean="0"/>
              <a:t> </a:t>
            </a:r>
            <a:r>
              <a:rPr lang="en-US" dirty="0" smtClean="0"/>
              <a:t>	</a:t>
            </a:r>
          </a:p>
        </p:txBody>
      </p:sp>
      <p:sp>
        <p:nvSpPr>
          <p:cNvPr id="14" name="TextBox 1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Package the Presentation</a:t>
            </a:r>
            <a:endParaRPr lang="en-US" sz="2800" dirty="0">
              <a:latin typeface="+mj-lt"/>
            </a:endParaRPr>
          </a:p>
        </p:txBody>
      </p:sp>
      <p:sp>
        <p:nvSpPr>
          <p:cNvPr id="27" name="Content Placeholder 2"/>
          <p:cNvSpPr>
            <a:spLocks noGrp="1"/>
          </p:cNvSpPr>
          <p:nvPr>
            <p:ph idx="1"/>
          </p:nvPr>
        </p:nvSpPr>
        <p:spPr>
          <a:xfrm>
            <a:off x="457200" y="1371600"/>
            <a:ext cx="8229600" cy="990600"/>
          </a:xfrm>
        </p:spPr>
        <p:txBody>
          <a:bodyPr anchor="t">
            <a:noAutofit/>
          </a:bodyPr>
          <a:lstStyle/>
          <a:p>
            <a:r>
              <a:rPr lang="en-US" sz="1800" b="0" dirty="0" smtClean="0">
                <a:solidFill>
                  <a:schemeClr val="tx1"/>
                </a:solidFill>
                <a:latin typeface="+mn-lt"/>
              </a:rPr>
              <a:t>Under the Office button, click on Publish and select Package for CD. Name the CD. Click on Add Files, and then browse to your presentation file. You can add more presentation files by repeating this step.</a:t>
            </a:r>
          </a:p>
        </p:txBody>
      </p:sp>
      <p:pic>
        <p:nvPicPr>
          <p:cNvPr id="6" name="Picture 5" descr="cts_b_media_e.jpg"/>
          <p:cNvPicPr>
            <a:picLocks noChangeAspect="1"/>
          </p:cNvPicPr>
          <p:nvPr/>
        </p:nvPicPr>
        <p:blipFill>
          <a:blip r:embed="rId3" cstate="print"/>
          <a:stretch>
            <a:fillRect/>
          </a:stretch>
        </p:blipFill>
        <p:spPr>
          <a:xfrm>
            <a:off x="457200" y="5715000"/>
            <a:ext cx="914400" cy="914400"/>
          </a:xfrm>
          <a:prstGeom prst="rect">
            <a:avLst/>
          </a:prstGeom>
        </p:spPr>
      </p:pic>
      <p:sp>
        <p:nvSpPr>
          <p:cNvPr id="7" name="TextBox 6"/>
          <p:cNvSpPr txBox="1"/>
          <p:nvPr/>
        </p:nvSpPr>
        <p:spPr>
          <a:xfrm>
            <a:off x="1371600" y="5867400"/>
            <a:ext cx="5943600" cy="584775"/>
          </a:xfrm>
          <a:prstGeom prst="rect">
            <a:avLst/>
          </a:prstGeom>
          <a:noFill/>
        </p:spPr>
        <p:txBody>
          <a:bodyPr wrap="square" rtlCol="0">
            <a:spAutoFit/>
          </a:bodyPr>
          <a:lstStyle/>
          <a:p>
            <a:r>
              <a:rPr lang="en-US" sz="1600" dirty="0" smtClean="0"/>
              <a:t>Go to the Office Online PowerPoint Help and How-to website,  and view “Demo: Distribute a PowerPoint presentation on CD .”</a:t>
            </a:r>
          </a:p>
        </p:txBody>
      </p:sp>
      <p:pic>
        <p:nvPicPr>
          <p:cNvPr id="8" name="Picture 7" descr="package_for_cd.png"/>
          <p:cNvPicPr>
            <a:picLocks noChangeAspect="1"/>
          </p:cNvPicPr>
          <p:nvPr/>
        </p:nvPicPr>
        <p:blipFill>
          <a:blip r:embed="rId4" cstate="print"/>
          <a:stretch>
            <a:fillRect/>
          </a:stretch>
        </p:blipFill>
        <p:spPr>
          <a:xfrm>
            <a:off x="4114800" y="2514600"/>
            <a:ext cx="4571429" cy="2996826"/>
          </a:xfrm>
          <a:prstGeom prst="rect">
            <a:avLst/>
          </a:prstGeom>
        </p:spPr>
      </p:pic>
      <p:sp>
        <p:nvSpPr>
          <p:cNvPr id="9" name="Content Placeholder 2"/>
          <p:cNvSpPr>
            <a:spLocks noGrp="1"/>
          </p:cNvSpPr>
          <p:nvPr>
            <p:ph idx="1"/>
          </p:nvPr>
        </p:nvSpPr>
        <p:spPr>
          <a:xfrm>
            <a:off x="457200" y="2438400"/>
            <a:ext cx="3581400" cy="2895600"/>
          </a:xfrm>
        </p:spPr>
        <p:txBody>
          <a:bodyPr anchor="t">
            <a:noAutofit/>
          </a:bodyPr>
          <a:lstStyle/>
          <a:p>
            <a:r>
              <a:rPr lang="en-US" sz="1800" b="0" dirty="0" smtClean="0">
                <a:solidFill>
                  <a:schemeClr val="tx1"/>
                </a:solidFill>
                <a:latin typeface="+mn-lt"/>
              </a:rPr>
              <a:t>All associated files you have linked into your presentation will be included automatically. Click on Options to select play options, include embedded fonts, or password-protect your presentation. To finish, click on Copy to Folder or Copy to CD.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371600"/>
            <a:ext cx="8077200" cy="2743200"/>
          </a:xfrm>
        </p:spPr>
        <p:txBody>
          <a:bodyPr>
            <a:normAutofit/>
          </a:bodyPr>
          <a:lstStyle/>
          <a:p>
            <a:pPr marL="0" indent="0">
              <a:buNone/>
            </a:pPr>
            <a:r>
              <a:rPr lang="en-US" sz="1800" dirty="0" smtClean="0">
                <a:latin typeface="+mn-lt"/>
              </a:rPr>
              <a:t>You can save your presentation as an earlier version of PowerPoint or even publish it as a web page.</a:t>
            </a:r>
          </a:p>
          <a:p>
            <a:pPr marL="0" indent="0">
              <a:buNone/>
            </a:pPr>
            <a:endParaRPr lang="en-US" sz="1800" dirty="0" smtClean="0">
              <a:latin typeface="+mn-lt"/>
            </a:endParaRPr>
          </a:p>
          <a:p>
            <a:pPr marL="0" indent="0">
              <a:buNone/>
            </a:pPr>
            <a:r>
              <a:rPr lang="en-US" sz="1800" dirty="0" smtClean="0">
                <a:latin typeface="+mn-lt"/>
              </a:rPr>
              <a:t>Be aware that formatting and features specific to PowerPoint 2007 may be lost converting to earlier versions. To preserve data and minimize the loss of functionality, under the Office button, click on Prepare, and then select Run Compatibility Checker.</a:t>
            </a:r>
            <a:endParaRPr lang="en-US" sz="1800" dirty="0">
              <a:latin typeface="+mn-lt"/>
            </a:endParaRPr>
          </a:p>
        </p:txBody>
      </p:sp>
      <p:sp>
        <p:nvSpPr>
          <p:cNvPr id="4" name="TextBox 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Export a Presentation to Another Program</a:t>
            </a:r>
            <a:endParaRPr lang="en-US" sz="2800" dirty="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71600"/>
            <a:ext cx="3200400" cy="3970318"/>
          </a:xfrm>
          <a:prstGeom prst="rect">
            <a:avLst/>
          </a:prstGeom>
          <a:noFill/>
        </p:spPr>
        <p:txBody>
          <a:bodyPr wrap="square" rtlCol="0">
            <a:spAutoFit/>
          </a:bodyPr>
          <a:lstStyle/>
          <a:p>
            <a:r>
              <a:rPr lang="en-US" dirty="0" smtClean="0"/>
              <a:t>To publish your presentation as a web page, go to the Office button. Select Save As, and then Other Formats.</a:t>
            </a:r>
          </a:p>
          <a:p>
            <a:endParaRPr lang="en-US" dirty="0" smtClean="0"/>
          </a:p>
          <a:p>
            <a:r>
              <a:rPr lang="en-US" dirty="0" smtClean="0"/>
              <a:t>In Save as type, choose Web Page to package your presentation as a folder, or select Single File Web Page to integrate all linked files into one single file. Set your Publish as Web Page and Web Options, and then click on Publish.</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Publish to the Web</a:t>
            </a:r>
            <a:endParaRPr lang="en-US" sz="2800" dirty="0">
              <a:latin typeface="+mj-lt"/>
            </a:endParaRPr>
          </a:p>
        </p:txBody>
      </p:sp>
      <p:pic>
        <p:nvPicPr>
          <p:cNvPr id="9" name="Picture 8" descr="publish_web.png"/>
          <p:cNvPicPr>
            <a:picLocks noChangeAspect="1"/>
          </p:cNvPicPr>
          <p:nvPr/>
        </p:nvPicPr>
        <p:blipFill>
          <a:blip r:embed="rId3" cstate="print"/>
          <a:stretch>
            <a:fillRect/>
          </a:stretch>
        </p:blipFill>
        <p:spPr>
          <a:xfrm>
            <a:off x="3733800" y="1371600"/>
            <a:ext cx="4972050" cy="4419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371600"/>
            <a:ext cx="8229600" cy="2862322"/>
          </a:xfrm>
          <a:prstGeom prst="rect">
            <a:avLst/>
          </a:prstGeom>
          <a:noFill/>
        </p:spPr>
        <p:txBody>
          <a:bodyPr wrap="square" rtlCol="0">
            <a:spAutoFit/>
          </a:bodyPr>
          <a:lstStyle/>
          <a:p>
            <a:r>
              <a:rPr lang="en-US" dirty="0" smtClean="0">
                <a:latin typeface="Arial" pitchFamily="34" charset="0"/>
                <a:cs typeface="Arial" pitchFamily="34" charset="0"/>
              </a:rPr>
              <a:t>You have completed Training Room 5. In this training room you have learned </a:t>
            </a:r>
            <a:r>
              <a:rPr lang="en-US" dirty="0" smtClean="0"/>
              <a:t>how to customize slides, link content, and add special effects. Specifically, you learned to </a:t>
            </a:r>
          </a:p>
          <a:p>
            <a:endParaRPr lang="en-US" dirty="0" smtClean="0"/>
          </a:p>
          <a:p>
            <a:pPr marL="684213" lvl="2" indent="-231775">
              <a:spcBef>
                <a:spcPct val="20000"/>
              </a:spcBef>
              <a:buClr>
                <a:schemeClr val="accent2"/>
              </a:buClr>
              <a:buSzPct val="70000"/>
              <a:buFont typeface="Wingdings 2"/>
              <a:buChar char=""/>
              <a:defRPr/>
            </a:pPr>
            <a:r>
              <a:rPr lang="en-US" dirty="0" smtClean="0">
                <a:cs typeface="Arial" pitchFamily="34" charset="0"/>
              </a:rPr>
              <a:t>deliver a slide show with rehearsed timings</a:t>
            </a:r>
          </a:p>
          <a:p>
            <a:pPr marL="684213" lvl="2" indent="-231775">
              <a:spcBef>
                <a:spcPct val="20000"/>
              </a:spcBef>
              <a:buClr>
                <a:schemeClr val="accent2"/>
              </a:buClr>
              <a:buSzPct val="70000"/>
              <a:buFont typeface="Wingdings 2"/>
              <a:buChar char=""/>
              <a:defRPr/>
            </a:pPr>
            <a:r>
              <a:rPr lang="en-US" dirty="0" smtClean="0">
                <a:cs typeface="Arial" pitchFamily="34" charset="0"/>
              </a:rPr>
              <a:t>review and proof your presentations and collaborate using comments</a:t>
            </a:r>
          </a:p>
          <a:p>
            <a:pPr marL="684213" lvl="2" indent="-231775">
              <a:spcBef>
                <a:spcPct val="20000"/>
              </a:spcBef>
              <a:buClr>
                <a:schemeClr val="accent2"/>
              </a:buClr>
              <a:buSzPct val="70000"/>
              <a:buFont typeface="Wingdings 2"/>
              <a:buChar char=""/>
              <a:defRPr/>
            </a:pPr>
            <a:r>
              <a:rPr lang="en-US" dirty="0" smtClean="0">
                <a:cs typeface="Arial" pitchFamily="34" charset="0"/>
              </a:rPr>
              <a:t>secure and share presentations</a:t>
            </a:r>
          </a:p>
          <a:p>
            <a:pPr marL="684213" lvl="2" indent="-231775">
              <a:spcBef>
                <a:spcPct val="20000"/>
              </a:spcBef>
              <a:buClr>
                <a:schemeClr val="accent2"/>
              </a:buClr>
              <a:buSzPct val="70000"/>
              <a:buFont typeface="Wingdings 2"/>
              <a:buChar char=""/>
              <a:defRPr/>
            </a:pPr>
            <a:r>
              <a:rPr lang="en-US" dirty="0" smtClean="0">
                <a:cs typeface="Arial" pitchFamily="34" charset="0"/>
              </a:rPr>
              <a:t>prepare printed materials</a:t>
            </a:r>
          </a:p>
          <a:p>
            <a:pPr marL="684213" lvl="2" indent="-231775">
              <a:spcBef>
                <a:spcPct val="20000"/>
              </a:spcBef>
              <a:buClr>
                <a:schemeClr val="accent2"/>
              </a:buClr>
              <a:buSzPct val="70000"/>
              <a:buFont typeface="Wingdings 2"/>
              <a:buChar char=""/>
              <a:defRPr/>
            </a:pPr>
            <a:r>
              <a:rPr lang="en-US" dirty="0" smtClean="0">
                <a:cs typeface="Arial" pitchFamily="34" charset="0"/>
              </a:rPr>
              <a:t>package and distribute a presentation</a:t>
            </a:r>
          </a:p>
        </p:txBody>
      </p:sp>
      <p:sp>
        <p:nvSpPr>
          <p:cNvPr id="9" name="TextBox 8"/>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Summary</a:t>
            </a:r>
            <a:endParaRPr lang="en-US"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077200" cy="5257800"/>
          </a:xfrm>
        </p:spPr>
        <p:txBody>
          <a:bodyPr>
            <a:normAutofit/>
          </a:bodyPr>
          <a:lstStyle/>
          <a:p>
            <a:pPr marL="0" indent="0">
              <a:buNone/>
            </a:pPr>
            <a:r>
              <a:rPr lang="en-US" sz="1800" dirty="0" smtClean="0">
                <a:latin typeface="+mn-lt"/>
              </a:rPr>
              <a:t>When you are finished creating your slides, you can run your presentation as a Slide Show by going to the View tab, Presentation Views group, Slide Show button.</a:t>
            </a:r>
          </a:p>
          <a:p>
            <a:pPr marL="0" indent="0">
              <a:buNone/>
            </a:pPr>
            <a:endParaRPr lang="en-US" sz="1800" dirty="0" smtClean="0">
              <a:latin typeface="+mn-lt"/>
            </a:endParaRPr>
          </a:p>
          <a:p>
            <a:pPr marL="0" indent="0">
              <a:buNone/>
            </a:pPr>
            <a:endParaRPr lang="en-US" sz="1800" dirty="0" smtClean="0">
              <a:latin typeface="+mn-lt"/>
            </a:endParaRPr>
          </a:p>
          <a:p>
            <a:pPr marL="0" indent="0">
              <a:buNone/>
            </a:pPr>
            <a:endParaRPr lang="en-US" sz="1800" dirty="0" smtClean="0">
              <a:latin typeface="+mn-lt"/>
            </a:endParaRPr>
          </a:p>
          <a:p>
            <a:pPr marL="0" indent="0">
              <a:buNone/>
            </a:pPr>
            <a:endParaRPr lang="en-US" sz="1800" dirty="0" smtClean="0">
              <a:latin typeface="+mn-lt"/>
            </a:endParaRPr>
          </a:p>
          <a:p>
            <a:pPr marL="0" indent="0">
              <a:buNone/>
            </a:pPr>
            <a:endParaRPr lang="en-US" sz="1800" dirty="0" smtClean="0">
              <a:latin typeface="+mn-lt"/>
            </a:endParaRPr>
          </a:p>
          <a:p>
            <a:pPr marL="0" indent="0">
              <a:buNone/>
            </a:pPr>
            <a:r>
              <a:rPr lang="en-US" sz="1800" dirty="0" smtClean="0">
                <a:latin typeface="+mn-lt"/>
              </a:rPr>
              <a:t>To run the show from the slide you’re currently viewing, click on the Slide Show icon on the bottom right of the screen.</a:t>
            </a:r>
          </a:p>
          <a:p>
            <a:pPr marL="0" indent="0">
              <a:buNone/>
            </a:pPr>
            <a:endParaRPr lang="en-US" sz="1800" dirty="0" smtClean="0">
              <a:latin typeface="+mn-lt"/>
            </a:endParaRPr>
          </a:p>
          <a:p>
            <a:pPr marL="0" indent="0">
              <a:buNone/>
            </a:pPr>
            <a:endParaRPr lang="en-US" sz="1800" dirty="0" smtClean="0">
              <a:latin typeface="+mn-lt"/>
            </a:endParaRPr>
          </a:p>
          <a:p>
            <a:pPr marL="0" indent="0">
              <a:buNone/>
            </a:pPr>
            <a:endParaRPr lang="en-US" sz="1800" dirty="0" smtClean="0">
              <a:latin typeface="+mn-lt"/>
            </a:endParaRPr>
          </a:p>
          <a:p>
            <a:pPr marL="0" indent="0">
              <a:buNone/>
            </a:pPr>
            <a:endParaRPr lang="en-US" sz="1800" dirty="0" smtClean="0">
              <a:latin typeface="+mn-lt"/>
            </a:endParaRPr>
          </a:p>
          <a:p>
            <a:pPr marL="0" indent="0">
              <a:buNone/>
            </a:pPr>
            <a:endParaRPr lang="en-US" sz="1800" dirty="0" smtClean="0">
              <a:latin typeface="+mn-lt"/>
            </a:endParaRPr>
          </a:p>
          <a:p>
            <a:pPr marL="0" indent="0">
              <a:buNone/>
            </a:pPr>
            <a:r>
              <a:rPr lang="en-US" sz="1800" dirty="0" smtClean="0">
                <a:latin typeface="+mn-lt"/>
              </a:rPr>
              <a:t>To exit Slide Show view, press the Esc key.</a:t>
            </a:r>
          </a:p>
        </p:txBody>
      </p:sp>
      <p:pic>
        <p:nvPicPr>
          <p:cNvPr id="4" name="Picture 3" descr="slide_show.png"/>
          <p:cNvPicPr>
            <a:picLocks noChangeAspect="1"/>
          </p:cNvPicPr>
          <p:nvPr/>
        </p:nvPicPr>
        <p:blipFill>
          <a:blip r:embed="rId3" cstate="print"/>
          <a:stretch>
            <a:fillRect/>
          </a:stretch>
        </p:blipFill>
        <p:spPr>
          <a:xfrm>
            <a:off x="457200" y="2438400"/>
            <a:ext cx="8229600" cy="1236169"/>
          </a:xfrm>
          <a:prstGeom prst="rect">
            <a:avLst/>
          </a:prstGeom>
        </p:spPr>
      </p:pic>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t>Run a Slide Show</a:t>
            </a:r>
            <a:endParaRPr lang="en-US" sz="2800" dirty="0"/>
          </a:p>
        </p:txBody>
      </p:sp>
      <p:pic>
        <p:nvPicPr>
          <p:cNvPr id="7" name="Picture 6" descr="slide_button.png"/>
          <p:cNvPicPr>
            <a:picLocks noChangeAspect="1"/>
          </p:cNvPicPr>
          <p:nvPr/>
        </p:nvPicPr>
        <p:blipFill>
          <a:blip r:embed="rId4" cstate="print"/>
          <a:stretch>
            <a:fillRect/>
          </a:stretch>
        </p:blipFill>
        <p:spPr>
          <a:xfrm>
            <a:off x="457200" y="4648200"/>
            <a:ext cx="4126984" cy="132063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1"/>
            <a:ext cx="8229600" cy="4190999"/>
          </a:xfrm>
        </p:spPr>
        <p:txBody>
          <a:bodyPr>
            <a:normAutofit/>
          </a:bodyPr>
          <a:lstStyle/>
          <a:p>
            <a:pPr marL="0" indent="0">
              <a:buNone/>
              <a:defRPr/>
            </a:pPr>
            <a:r>
              <a:rPr lang="en-US" sz="1800" dirty="0" smtClean="0">
                <a:latin typeface="+mn-lt"/>
              </a:rPr>
              <a:t>You can repeat this training room until you are comfortable with the concepts presented. When you are ready, proceed to Time to </a:t>
            </a:r>
            <a:r>
              <a:rPr lang="en-US" sz="1800" dirty="0" err="1" smtClean="0">
                <a:latin typeface="+mn-lt"/>
              </a:rPr>
              <a:t>Practise</a:t>
            </a:r>
            <a:r>
              <a:rPr lang="en-US" sz="1800" dirty="0" smtClean="0">
                <a:latin typeface="+mn-lt"/>
              </a:rPr>
              <a:t> 5. </a:t>
            </a:r>
          </a:p>
          <a:p>
            <a:pPr marL="0" indent="0">
              <a:buNone/>
              <a:defRPr/>
            </a:pPr>
            <a:endParaRPr lang="en-US" sz="1800" dirty="0" smtClean="0">
              <a:latin typeface="+mn-lt"/>
            </a:endParaRPr>
          </a:p>
          <a:p>
            <a:pPr marL="0" indent="0">
              <a:buNone/>
              <a:defRPr/>
            </a:pPr>
            <a:r>
              <a:rPr lang="en-US" sz="1800" dirty="0" smtClean="0">
                <a:latin typeface="+mn-lt"/>
              </a:rPr>
              <a:t>If you need help, you can</a:t>
            </a:r>
          </a:p>
          <a:p>
            <a:pPr marL="0" indent="0">
              <a:buNone/>
              <a:defRPr/>
            </a:pPr>
            <a:endParaRPr lang="en-US" sz="1800" dirty="0" smtClean="0">
              <a:latin typeface="+mn-lt"/>
            </a:endParaRPr>
          </a:p>
          <a:p>
            <a:pPr marL="684213" lvl="2" indent="-231775">
              <a:defRPr/>
            </a:pPr>
            <a:r>
              <a:rPr lang="en-US" sz="1800" dirty="0" smtClean="0">
                <a:latin typeface="+mn-lt"/>
              </a:rPr>
              <a:t>review the training room </a:t>
            </a:r>
            <a:br>
              <a:rPr lang="en-US" sz="1800" dirty="0" smtClean="0">
                <a:latin typeface="+mn-lt"/>
              </a:rPr>
            </a:br>
            <a:endParaRPr lang="en-US" sz="1800" dirty="0" smtClean="0">
              <a:latin typeface="+mn-lt"/>
            </a:endParaRPr>
          </a:p>
          <a:p>
            <a:pPr marL="684213" lvl="2" indent="-231775">
              <a:defRPr/>
            </a:pPr>
            <a:r>
              <a:rPr lang="en-US" sz="1800" dirty="0" smtClean="0">
                <a:latin typeface="+mn-lt"/>
              </a:rPr>
              <a:t>use the Office Online Help and How-to website to get tip information, demonstrations, tutorials, and quizzes </a:t>
            </a:r>
            <a:br>
              <a:rPr lang="en-US" sz="1800" dirty="0" smtClean="0">
                <a:latin typeface="+mn-lt"/>
              </a:rPr>
            </a:br>
            <a:endParaRPr lang="en-US" sz="1800" dirty="0" smtClean="0">
              <a:latin typeface="+mn-lt"/>
            </a:endParaRPr>
          </a:p>
          <a:p>
            <a:pPr marL="684213" lvl="2" indent="-231775">
              <a:defRPr/>
            </a:pPr>
            <a:r>
              <a:rPr lang="en-US" sz="1800" dirty="0" smtClean="0">
                <a:latin typeface="+mn-lt"/>
              </a:rPr>
              <a:t>check with your teacher or find a learning partner</a:t>
            </a:r>
          </a:p>
          <a:p>
            <a:pPr marL="0" lvl="1" indent="0">
              <a:buNone/>
              <a:defRPr/>
            </a:pPr>
            <a:endParaRPr lang="en-US" sz="1800" dirty="0" smtClean="0">
              <a:latin typeface="+mn-lt"/>
            </a:endParaRPr>
          </a:p>
        </p:txBody>
      </p:sp>
      <p:sp>
        <p:nvSpPr>
          <p:cNvPr id="8" name="TextBox 7"/>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Ready to Move On?</a:t>
            </a:r>
            <a:endParaRPr lang="en-US" sz="2800"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457200" y="1828800"/>
            <a:ext cx="8229600" cy="1524000"/>
          </a:xfrm>
          <a:prstGeom prst="rect">
            <a:avLst/>
          </a:prstGeom>
        </p:spPr>
        <p:txBody>
          <a:bodyPr vert="horz" lIns="0" rIns="18288">
            <a:normAutofit/>
          </a:bodyPr>
          <a:lstStyle/>
          <a:p>
            <a:pPr>
              <a:defRPr/>
            </a:pPr>
            <a:r>
              <a:rPr lang="en-US" sz="2000" dirty="0" smtClean="0"/>
              <a:t>Begin Time to Practise 5 if you are comfortable demonstrating the skills presented in this training room.</a:t>
            </a:r>
          </a:p>
          <a:p>
            <a:pPr>
              <a:defRPr/>
            </a:pPr>
            <a:endParaRPr lang="en-US" sz="2000" dirty="0" smtClean="0"/>
          </a:p>
          <a:p>
            <a:pPr>
              <a:defRPr/>
            </a:pPr>
            <a:r>
              <a:rPr lang="en-US" sz="2000" dirty="0" smtClean="0"/>
              <a:t>When you are done Time to </a:t>
            </a:r>
            <a:r>
              <a:rPr lang="en-US" sz="2000" dirty="0" err="1" smtClean="0"/>
              <a:t>Practise</a:t>
            </a:r>
            <a:r>
              <a:rPr lang="en-US" sz="2000" dirty="0" smtClean="0"/>
              <a:t> 5, go to Final Project.</a:t>
            </a:r>
          </a:p>
          <a:p>
            <a:pPr>
              <a:defRPr/>
            </a:pPr>
            <a:endParaRPr lang="en-US" dirty="0"/>
          </a:p>
        </p:txBody>
      </p:sp>
      <p:sp>
        <p:nvSpPr>
          <p:cNvPr id="6" name="Title 1"/>
          <p:cNvSpPr txBox="1">
            <a:spLocks/>
          </p:cNvSpPr>
          <p:nvPr/>
        </p:nvSpPr>
        <p:spPr>
          <a:xfrm>
            <a:off x="457200" y="914400"/>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Time to </a:t>
            </a:r>
            <a:r>
              <a:rPr kumimoji="0" lang="en-US" sz="2800" b="0" i="0" u="none" strike="noStrike" kern="1200" cap="none" spc="0" normalizeH="0" baseline="0" noProof="0" dirty="0" err="1" smtClean="0">
                <a:ln>
                  <a:noFill/>
                </a:ln>
                <a:solidFill>
                  <a:schemeClr val="tx1"/>
                </a:solidFill>
                <a:effectLst/>
                <a:uLnTx/>
                <a:uFillTx/>
                <a:latin typeface="Arial" pitchFamily="34" charset="0"/>
                <a:ea typeface="+mj-ea"/>
                <a:cs typeface="Arial" pitchFamily="34" charset="0"/>
              </a:rPr>
              <a:t>Practise</a:t>
            </a:r>
            <a:endParaRPr kumimoji="0" lang="en-US" sz="2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TextBox 3"/>
          <p:cNvSpPr txBox="1"/>
          <p:nvPr/>
        </p:nvSpPr>
        <p:spPr>
          <a:xfrm>
            <a:off x="685800" y="6109156"/>
            <a:ext cx="7772400" cy="21544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800" dirty="0" smtClean="0"/>
              <a:t>© 2009 Alberta Education</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 y="1371600"/>
            <a:ext cx="8229600" cy="1219200"/>
          </a:xfrm>
          <a:prstGeom prst="rect">
            <a:avLst/>
          </a:prstGeom>
        </p:spPr>
        <p:txBody>
          <a:bodyPr vert="horz" lIns="91440" tIns="45720" rIns="91440" bIns="45720" rtlCol="0">
            <a:normAutofit/>
          </a:bodyPr>
          <a:lstStyle/>
          <a:p>
            <a:r>
              <a:rPr lang="en-US" dirty="0" smtClean="0"/>
              <a:t>To control how your slide show runs, use the command buttons in the Slide Show tab. Hover your mouse over each of the buttons to see a description of each command.</a:t>
            </a:r>
            <a:endParaRPr lang="en-US" dirty="0"/>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Control Slide Show Options</a:t>
            </a:r>
            <a:endParaRPr lang="en-US" sz="2800" dirty="0">
              <a:latin typeface="+mj-lt"/>
            </a:endParaRPr>
          </a:p>
        </p:txBody>
      </p:sp>
      <p:pic>
        <p:nvPicPr>
          <p:cNvPr id="6" name="Picture 5" descr="slide-show_tab.png"/>
          <p:cNvPicPr>
            <a:picLocks noChangeAspect="1"/>
          </p:cNvPicPr>
          <p:nvPr/>
        </p:nvPicPr>
        <p:blipFill>
          <a:blip r:embed="rId3" cstate="print"/>
          <a:stretch>
            <a:fillRect/>
          </a:stretch>
        </p:blipFill>
        <p:spPr>
          <a:xfrm>
            <a:off x="457200" y="2514600"/>
            <a:ext cx="8229600" cy="149722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tom_slide_show.png"/>
          <p:cNvPicPr>
            <a:picLocks noChangeAspect="1"/>
          </p:cNvPicPr>
          <p:nvPr/>
        </p:nvPicPr>
        <p:blipFill>
          <a:blip r:embed="rId3" cstate="print"/>
          <a:stretch>
            <a:fillRect/>
          </a:stretch>
        </p:blipFill>
        <p:spPr>
          <a:xfrm>
            <a:off x="457200" y="1447800"/>
            <a:ext cx="8229600" cy="1488772"/>
          </a:xfrm>
          <a:prstGeom prst="rect">
            <a:avLst/>
          </a:prstGeom>
        </p:spPr>
      </p:pic>
      <p:sp>
        <p:nvSpPr>
          <p:cNvPr id="9" name="TextBox 8"/>
          <p:cNvSpPr txBox="1"/>
          <p:nvPr/>
        </p:nvSpPr>
        <p:spPr>
          <a:xfrm>
            <a:off x="457200" y="3276600"/>
            <a:ext cx="2209800" cy="2031325"/>
          </a:xfrm>
          <a:prstGeom prst="rect">
            <a:avLst/>
          </a:prstGeom>
          <a:noFill/>
        </p:spPr>
        <p:txBody>
          <a:bodyPr wrap="square" rtlCol="0">
            <a:spAutoFit/>
          </a:bodyPr>
          <a:lstStyle/>
          <a:p>
            <a:r>
              <a:rPr lang="en-US" dirty="0" smtClean="0"/>
              <a:t>Under the Slide Show tab, use the Custom Slide Show button to select the slides you want to include in your slide show.</a:t>
            </a:r>
            <a:endParaRPr lang="en-US" dirty="0"/>
          </a:p>
        </p:txBody>
      </p:sp>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Custom Slide Show</a:t>
            </a:r>
            <a:endParaRPr lang="en-US" sz="2800" dirty="0">
              <a:latin typeface="+mj-lt"/>
            </a:endParaRPr>
          </a:p>
        </p:txBody>
      </p:sp>
      <p:pic>
        <p:nvPicPr>
          <p:cNvPr id="8" name="Picture 7" descr="define_show.png"/>
          <p:cNvPicPr>
            <a:picLocks noChangeAspect="1"/>
          </p:cNvPicPr>
          <p:nvPr/>
        </p:nvPicPr>
        <p:blipFill>
          <a:blip r:embed="rId4" cstate="print"/>
          <a:stretch>
            <a:fillRect/>
          </a:stretch>
        </p:blipFill>
        <p:spPr>
          <a:xfrm>
            <a:off x="2743200" y="3352800"/>
            <a:ext cx="5917749" cy="273517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Set Up and Run a Slide Show</a:t>
            </a:r>
            <a:endParaRPr lang="en-US" sz="2800" dirty="0">
              <a:latin typeface="+mj-lt"/>
            </a:endParaRPr>
          </a:p>
        </p:txBody>
      </p:sp>
      <p:sp>
        <p:nvSpPr>
          <p:cNvPr id="7" name="Content Placeholder 3"/>
          <p:cNvSpPr txBox="1">
            <a:spLocks/>
          </p:cNvSpPr>
          <p:nvPr/>
        </p:nvSpPr>
        <p:spPr>
          <a:xfrm>
            <a:off x="457200" y="1371600"/>
            <a:ext cx="3657600" cy="3276600"/>
          </a:xfrm>
          <a:prstGeom prst="rect">
            <a:avLst/>
          </a:prstGeom>
        </p:spPr>
        <p:txBody>
          <a:bodyPr vert="horz" lIns="91440" tIns="45720" rIns="91440" bIns="45720" rtlCol="0">
            <a:normAutofit/>
          </a:bodyPr>
          <a:lstStyle/>
          <a:p>
            <a:r>
              <a:rPr lang="en-US" dirty="0" smtClean="0"/>
              <a:t>Under the Slide Show tab, Set Up group, use the Set Up Slide Show button to control which slides to show, the show type, show options, and manual or automatic slide advancement. </a:t>
            </a:r>
          </a:p>
          <a:p>
            <a:endParaRPr lang="en-US" dirty="0" smtClean="0"/>
          </a:p>
          <a:p>
            <a:r>
              <a:rPr lang="en-US" dirty="0" smtClean="0"/>
              <a:t>Even use this dialog box to control settings for working with multiple monitors, to adjust resolution settings, and more. </a:t>
            </a:r>
          </a:p>
        </p:txBody>
      </p:sp>
      <p:pic>
        <p:nvPicPr>
          <p:cNvPr id="8" name="Picture 7" descr="set_up_show.png"/>
          <p:cNvPicPr>
            <a:picLocks noChangeAspect="1"/>
          </p:cNvPicPr>
          <p:nvPr/>
        </p:nvPicPr>
        <p:blipFill>
          <a:blip r:embed="rId3" cstate="print"/>
          <a:stretch>
            <a:fillRect/>
          </a:stretch>
        </p:blipFill>
        <p:spPr>
          <a:xfrm>
            <a:off x="4191000" y="1447800"/>
            <a:ext cx="4454386" cy="50802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371600"/>
            <a:ext cx="4724400" cy="2585323"/>
          </a:xfrm>
          <a:prstGeom prst="rect">
            <a:avLst/>
          </a:prstGeom>
          <a:noFill/>
        </p:spPr>
        <p:txBody>
          <a:bodyPr wrap="square" rtlCol="0">
            <a:spAutoFit/>
          </a:bodyPr>
          <a:lstStyle/>
          <a:p>
            <a:r>
              <a:rPr lang="en-US" dirty="0" smtClean="0"/>
              <a:t>When you are in Slide Show view, right-click the mouse to access the slide show shortcut menu, which offers many navigating options. </a:t>
            </a:r>
          </a:p>
          <a:p>
            <a:endParaRPr lang="en-US" dirty="0" smtClean="0"/>
          </a:p>
          <a:p>
            <a:endParaRPr lang="en-US" dirty="0" smtClean="0"/>
          </a:p>
          <a:p>
            <a:endParaRPr lang="en-US" dirty="0" smtClean="0"/>
          </a:p>
          <a:p>
            <a:r>
              <a:rPr lang="en-US" dirty="0" smtClean="0"/>
              <a:t>Hovering the mouse in the bottom left</a:t>
            </a:r>
            <a:br>
              <a:rPr lang="en-US" dirty="0" smtClean="0"/>
            </a:br>
            <a:r>
              <a:rPr lang="en-US" dirty="0" smtClean="0"/>
              <a:t>corner of the screen brings up the slide show toolbar, which also offers commands.</a:t>
            </a:r>
            <a:endParaRPr lang="en-US" dirty="0"/>
          </a:p>
        </p:txBody>
      </p:sp>
      <p:sp>
        <p:nvSpPr>
          <p:cNvPr id="6" name="TextBox 5"/>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Navigate Through the Slide Show </a:t>
            </a:r>
            <a:endParaRPr lang="en-US" sz="2800" dirty="0">
              <a:latin typeface="+mj-lt"/>
            </a:endParaRPr>
          </a:p>
        </p:txBody>
      </p:sp>
      <p:pic>
        <p:nvPicPr>
          <p:cNvPr id="4" name="Picture 3" descr="cts_b_direct_e.jpg"/>
          <p:cNvPicPr>
            <a:picLocks noChangeAspect="1"/>
          </p:cNvPicPr>
          <p:nvPr/>
        </p:nvPicPr>
        <p:blipFill>
          <a:blip r:embed="rId3" cstate="print"/>
          <a:stretch>
            <a:fillRect/>
          </a:stretch>
        </p:blipFill>
        <p:spPr>
          <a:xfrm>
            <a:off x="457200" y="5562600"/>
            <a:ext cx="914400" cy="914400"/>
          </a:xfrm>
          <a:prstGeom prst="rect">
            <a:avLst/>
          </a:prstGeom>
        </p:spPr>
      </p:pic>
      <p:sp>
        <p:nvSpPr>
          <p:cNvPr id="5" name="TextBox 8"/>
          <p:cNvSpPr txBox="1">
            <a:spLocks noChangeArrowheads="1"/>
          </p:cNvSpPr>
          <p:nvPr/>
        </p:nvSpPr>
        <p:spPr bwMode="auto">
          <a:xfrm>
            <a:off x="1371600" y="5638800"/>
            <a:ext cx="6400800" cy="830997"/>
          </a:xfrm>
          <a:prstGeom prst="rect">
            <a:avLst/>
          </a:prstGeom>
          <a:noFill/>
          <a:ln w="9525">
            <a:noFill/>
            <a:miter lim="800000"/>
            <a:headEnd/>
            <a:tailEnd/>
          </a:ln>
        </p:spPr>
        <p:txBody>
          <a:bodyPr wrap="square">
            <a:spAutoFit/>
          </a:bodyPr>
          <a:lstStyle/>
          <a:p>
            <a:r>
              <a:rPr lang="en-US" sz="1600" dirty="0" smtClean="0"/>
              <a:t>Go to the Project 3 Instructional Videos in the Toolkit, and watch the demonstration “Slide Show Toolbar” to see how to access the slide show toolbar and shortcut menu to navigate through your slide show.</a:t>
            </a:r>
            <a:endParaRPr lang="en-US" sz="1600" dirty="0"/>
          </a:p>
        </p:txBody>
      </p:sp>
      <p:pic>
        <p:nvPicPr>
          <p:cNvPr id="8" name="Picture 7" descr="slide-show_rightclk.png"/>
          <p:cNvPicPr>
            <a:picLocks noChangeAspect="1"/>
          </p:cNvPicPr>
          <p:nvPr/>
        </p:nvPicPr>
        <p:blipFill>
          <a:blip r:embed="rId4" cstate="print"/>
          <a:stretch>
            <a:fillRect/>
          </a:stretch>
        </p:blipFill>
        <p:spPr>
          <a:xfrm>
            <a:off x="5715000" y="1447800"/>
            <a:ext cx="1917460" cy="3047619"/>
          </a:xfrm>
          <a:prstGeom prst="rect">
            <a:avLst/>
          </a:prstGeom>
        </p:spPr>
      </p:pic>
      <p:pic>
        <p:nvPicPr>
          <p:cNvPr id="9" name="Picture 8" descr="bot_left_slide.png"/>
          <p:cNvPicPr>
            <a:picLocks noChangeAspect="1"/>
          </p:cNvPicPr>
          <p:nvPr/>
        </p:nvPicPr>
        <p:blipFill>
          <a:blip r:embed="rId5" cstate="print"/>
          <a:stretch>
            <a:fillRect/>
          </a:stretch>
        </p:blipFill>
        <p:spPr>
          <a:xfrm>
            <a:off x="533400" y="4038600"/>
            <a:ext cx="1739683" cy="4825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57200" y="1371600"/>
            <a:ext cx="8229600" cy="2286000"/>
          </a:xfrm>
          <a:prstGeom prst="rect">
            <a:avLst/>
          </a:prstGeom>
        </p:spPr>
        <p:txBody>
          <a:bodyPr vert="horz" lIns="91440" tIns="45720" rIns="91440" bIns="45720" rtlCol="0">
            <a:noAutofit/>
          </a:bodyPr>
          <a:lstStyle/>
          <a:p>
            <a:r>
              <a:rPr lang="en-US" dirty="0" smtClean="0"/>
              <a:t>Draw attention to key information during your presentation using the Felt Tip Pen, Ballpoint Pen, Highlighter, and Arrow tools to circle, underline, and make connections. </a:t>
            </a:r>
          </a:p>
          <a:p>
            <a:endParaRPr lang="en-US" dirty="0" smtClean="0"/>
          </a:p>
          <a:p>
            <a:r>
              <a:rPr lang="en-US" dirty="0" smtClean="0"/>
              <a:t>In Slide Show view, access these tools in the Slide Show shortcut menu or by clicking on Pointer Options in the toolbar. Click on the tool you want, and then use your mouse to draw. </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Use Pens, Highlighters, and Arrows</a:t>
            </a:r>
            <a:endParaRPr lang="en-US" sz="2800" dirty="0">
              <a:latin typeface="+mj-lt"/>
            </a:endParaRPr>
          </a:p>
        </p:txBody>
      </p:sp>
      <p:pic>
        <p:nvPicPr>
          <p:cNvPr id="11" name="Picture 10" descr="cts_b_direct_e.jpg"/>
          <p:cNvPicPr>
            <a:picLocks noChangeAspect="1"/>
          </p:cNvPicPr>
          <p:nvPr/>
        </p:nvPicPr>
        <p:blipFill>
          <a:blip r:embed="rId3" cstate="print"/>
          <a:stretch>
            <a:fillRect/>
          </a:stretch>
        </p:blipFill>
        <p:spPr>
          <a:xfrm>
            <a:off x="3048000" y="4648200"/>
            <a:ext cx="914400" cy="914400"/>
          </a:xfrm>
          <a:prstGeom prst="rect">
            <a:avLst/>
          </a:prstGeom>
        </p:spPr>
      </p:pic>
      <p:sp>
        <p:nvSpPr>
          <p:cNvPr id="12" name="TextBox 8"/>
          <p:cNvSpPr txBox="1">
            <a:spLocks noChangeArrowheads="1"/>
          </p:cNvSpPr>
          <p:nvPr/>
        </p:nvSpPr>
        <p:spPr bwMode="auto">
          <a:xfrm>
            <a:off x="4038600" y="4724400"/>
            <a:ext cx="4648200" cy="1077218"/>
          </a:xfrm>
          <a:prstGeom prst="rect">
            <a:avLst/>
          </a:prstGeom>
          <a:noFill/>
          <a:ln w="9525">
            <a:noFill/>
            <a:miter lim="800000"/>
            <a:headEnd/>
            <a:tailEnd/>
          </a:ln>
        </p:spPr>
        <p:txBody>
          <a:bodyPr wrap="square">
            <a:spAutoFit/>
          </a:bodyPr>
          <a:lstStyle/>
          <a:p>
            <a:r>
              <a:rPr lang="en-US" sz="1600" dirty="0" smtClean="0"/>
              <a:t>Go to the Project 3 Instructional Videos in the Toolkit, and watch the demonstration “Pointer Options” to see how to use pens and highlighters during a slide show.</a:t>
            </a:r>
            <a:endParaRPr lang="en-US" sz="1600" dirty="0"/>
          </a:p>
        </p:txBody>
      </p:sp>
      <p:pic>
        <p:nvPicPr>
          <p:cNvPr id="8" name="Picture 7" descr="bot_left_slide.png"/>
          <p:cNvPicPr>
            <a:picLocks noChangeAspect="1"/>
          </p:cNvPicPr>
          <p:nvPr/>
        </p:nvPicPr>
        <p:blipFill>
          <a:blip r:embed="rId4" cstate="print"/>
          <a:stretch>
            <a:fillRect/>
          </a:stretch>
        </p:blipFill>
        <p:spPr>
          <a:xfrm>
            <a:off x="2971800" y="3581400"/>
            <a:ext cx="1739683" cy="482540"/>
          </a:xfrm>
          <a:prstGeom prst="rect">
            <a:avLst/>
          </a:prstGeom>
        </p:spPr>
      </p:pic>
      <p:pic>
        <p:nvPicPr>
          <p:cNvPr id="9" name="Picture 8" descr="slide-show_rightclk.png"/>
          <p:cNvPicPr>
            <a:picLocks noChangeAspect="1"/>
          </p:cNvPicPr>
          <p:nvPr/>
        </p:nvPicPr>
        <p:blipFill>
          <a:blip r:embed="rId5" cstate="print"/>
          <a:stretch>
            <a:fillRect/>
          </a:stretch>
        </p:blipFill>
        <p:spPr>
          <a:xfrm>
            <a:off x="533400" y="3429000"/>
            <a:ext cx="1917460" cy="3047619"/>
          </a:xfrm>
          <a:prstGeom prst="rect">
            <a:avLst/>
          </a:prstGeom>
        </p:spPr>
      </p:pic>
      <p:sp>
        <p:nvSpPr>
          <p:cNvPr id="10" name="Rectangle 9"/>
          <p:cNvSpPr/>
          <p:nvPr/>
        </p:nvSpPr>
        <p:spPr>
          <a:xfrm>
            <a:off x="990600" y="5257800"/>
            <a:ext cx="1295400" cy="2286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Hide Slides</a:t>
            </a:r>
            <a:endParaRPr lang="en-US" sz="2800" dirty="0">
              <a:latin typeface="+mj-lt"/>
            </a:endParaRPr>
          </a:p>
        </p:txBody>
      </p:sp>
      <p:sp>
        <p:nvSpPr>
          <p:cNvPr id="5" name="TextBox 4"/>
          <p:cNvSpPr txBox="1"/>
          <p:nvPr/>
        </p:nvSpPr>
        <p:spPr>
          <a:xfrm>
            <a:off x="457200" y="1371600"/>
            <a:ext cx="5562600" cy="3693319"/>
          </a:xfrm>
          <a:prstGeom prst="rect">
            <a:avLst/>
          </a:prstGeom>
          <a:noFill/>
        </p:spPr>
        <p:txBody>
          <a:bodyPr wrap="square" rtlCol="0">
            <a:spAutoFit/>
          </a:bodyPr>
          <a:lstStyle/>
          <a:p>
            <a:r>
              <a:rPr lang="en-US" dirty="0" smtClean="0"/>
              <a:t>Remember how you learned to customize a presentation to show only certain slides? Another way to keep all slides in your presentation file, but display only some of the slides, is to go to the Slides tab on the left of your screen, right-click on a slide you don’t want to appear, and select Hide Slide. You’ll then see a strike-though on the slide number. </a:t>
            </a:r>
          </a:p>
          <a:p>
            <a:endParaRPr lang="en-US" dirty="0" smtClean="0"/>
          </a:p>
          <a:p>
            <a:r>
              <a:rPr lang="en-US" dirty="0" smtClean="0"/>
              <a:t>To unhide</a:t>
            </a:r>
            <a:r>
              <a:rPr lang="en-US" b="1" dirty="0" smtClean="0"/>
              <a:t> </a:t>
            </a:r>
            <a:r>
              <a:rPr lang="en-US" dirty="0" smtClean="0"/>
              <a:t>a slide, right-click on the slide</a:t>
            </a:r>
            <a:br>
              <a:rPr lang="en-US" dirty="0" smtClean="0"/>
            </a:br>
            <a:r>
              <a:rPr lang="en-US" dirty="0" smtClean="0"/>
              <a:t>and select Hide Slide again. </a:t>
            </a:r>
          </a:p>
          <a:p>
            <a:endParaRPr lang="en-US" b="1" dirty="0" smtClean="0"/>
          </a:p>
          <a:p>
            <a:r>
              <a:rPr lang="en-US" dirty="0" smtClean="0"/>
              <a:t>You can also access these commands</a:t>
            </a:r>
            <a:br>
              <a:rPr lang="en-US" dirty="0" smtClean="0"/>
            </a:br>
            <a:r>
              <a:rPr lang="en-US" dirty="0" smtClean="0"/>
              <a:t>under the Slide Show tab.</a:t>
            </a:r>
          </a:p>
        </p:txBody>
      </p:sp>
      <p:pic>
        <p:nvPicPr>
          <p:cNvPr id="9" name="Picture 8" descr="hide_slide.png"/>
          <p:cNvPicPr>
            <a:picLocks noChangeAspect="1"/>
          </p:cNvPicPr>
          <p:nvPr/>
        </p:nvPicPr>
        <p:blipFill>
          <a:blip r:embed="rId3" cstate="print"/>
          <a:stretch>
            <a:fillRect/>
          </a:stretch>
        </p:blipFill>
        <p:spPr>
          <a:xfrm>
            <a:off x="457200" y="5105400"/>
            <a:ext cx="8229600" cy="1485041"/>
          </a:xfrm>
          <a:prstGeom prst="rect">
            <a:avLst/>
          </a:prstGeom>
        </p:spPr>
      </p:pic>
      <p:pic>
        <p:nvPicPr>
          <p:cNvPr id="10" name="Picture 9" descr="hide_slide_rclk.png"/>
          <p:cNvPicPr>
            <a:picLocks noChangeAspect="1"/>
          </p:cNvPicPr>
          <p:nvPr/>
        </p:nvPicPr>
        <p:blipFill>
          <a:blip r:embed="rId4" cstate="print"/>
          <a:stretch>
            <a:fillRect/>
          </a:stretch>
        </p:blipFill>
        <p:spPr>
          <a:xfrm>
            <a:off x="6096000" y="1524000"/>
            <a:ext cx="2564927" cy="3313748"/>
          </a:xfrm>
          <a:prstGeom prst="rect">
            <a:avLst/>
          </a:prstGeom>
        </p:spPr>
      </p:pic>
      <p:pic>
        <p:nvPicPr>
          <p:cNvPr id="11" name="Picture 10" descr="hide_slide_cross_out.png"/>
          <p:cNvPicPr>
            <a:picLocks noChangeAspect="1"/>
          </p:cNvPicPr>
          <p:nvPr/>
        </p:nvPicPr>
        <p:blipFill>
          <a:blip r:embed="rId5" cstate="print"/>
          <a:stretch>
            <a:fillRect/>
          </a:stretch>
        </p:blipFill>
        <p:spPr>
          <a:xfrm>
            <a:off x="4969626" y="3581400"/>
            <a:ext cx="1913419" cy="1409438"/>
          </a:xfrm>
          <a:prstGeom prst="rect">
            <a:avLst/>
          </a:prstGeom>
        </p:spPr>
      </p:pic>
      <p:sp>
        <p:nvSpPr>
          <p:cNvPr id="8" name="Rectangle 7"/>
          <p:cNvSpPr/>
          <p:nvPr/>
        </p:nvSpPr>
        <p:spPr>
          <a:xfrm>
            <a:off x="5029200" y="3810000"/>
            <a:ext cx="152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INF1070">
      <a:majorFont>
        <a:latin typeface="Arial"/>
        <a:ea typeface=""/>
        <a:cs typeface=""/>
      </a:majorFont>
      <a:minorFont>
        <a:latin typeface="Arial"/>
        <a:ea typeface=""/>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6238</TotalTime>
  <Words>2134</Words>
  <Application>Microsoft Office PowerPoint</Application>
  <PresentationFormat>On-screen Show (4:3)</PresentationFormat>
  <Paragraphs>238</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Government of Alberta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Diane.M.Campbell</dc:creator>
  <cp:lastModifiedBy>suzanne.babiuk</cp:lastModifiedBy>
  <cp:revision>727</cp:revision>
  <dcterms:created xsi:type="dcterms:W3CDTF">2009-03-22T05:13:25Z</dcterms:created>
  <dcterms:modified xsi:type="dcterms:W3CDTF">2010-01-12T15:36:11Z</dcterms:modified>
</cp:coreProperties>
</file>