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 id="2147483684" r:id="rId4"/>
  </p:sldMasterIdLst>
  <p:notesMasterIdLst>
    <p:notesMasterId r:id="rId23"/>
  </p:notesMasterIdLst>
  <p:sldIdLst>
    <p:sldId id="367" r:id="rId5"/>
    <p:sldId id="263" r:id="rId6"/>
    <p:sldId id="256" r:id="rId7"/>
    <p:sldId id="345" r:id="rId8"/>
    <p:sldId id="347" r:id="rId9"/>
    <p:sldId id="359" r:id="rId10"/>
    <p:sldId id="364" r:id="rId11"/>
    <p:sldId id="356" r:id="rId12"/>
    <p:sldId id="370" r:id="rId13"/>
    <p:sldId id="362" r:id="rId14"/>
    <p:sldId id="377" r:id="rId15"/>
    <p:sldId id="354" r:id="rId16"/>
    <p:sldId id="369" r:id="rId17"/>
    <p:sldId id="375" r:id="rId18"/>
    <p:sldId id="350" r:id="rId19"/>
    <p:sldId id="376" r:id="rId20"/>
    <p:sldId id="363" r:id="rId21"/>
    <p:sldId id="3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4A86"/>
    <a:srgbClr val="48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6091" autoAdjust="0"/>
  </p:normalViewPr>
  <p:slideViewPr>
    <p:cSldViewPr>
      <p:cViewPr varScale="1">
        <p:scale>
          <a:sx n="82" d="100"/>
          <a:sy n="82" d="100"/>
        </p:scale>
        <p:origin x="108"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9" d="100"/>
          <a:sy n="79" d="100"/>
        </p:scale>
        <p:origin x="17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[_1year_data_.xlsx]Sheet13!PivotTable41</c:name>
    <c:fmtId val="1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KAPPA data for Fasteners Flushness Defect  </a:t>
            </a:r>
          </a:p>
        </c:rich>
      </c:tx>
      <c:layout>
        <c:manualLayout>
          <c:xMode val="edge"/>
          <c:yMode val="edge"/>
          <c:x val="0.14921425904364077"/>
          <c:y val="4.5585395444331977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546416570540148"/>
          <c:y val="0.3303442751474247"/>
          <c:w val="0.68453583429459852"/>
          <c:h val="0.37813614207314994"/>
        </c:manualLayout>
      </c:layout>
      <c:barChart>
        <c:barDir val="col"/>
        <c:grouping val="clustered"/>
        <c:varyColors val="0"/>
        <c:ser>
          <c:idx val="0"/>
          <c:order val="0"/>
          <c:tx>
            <c:strRef>
              <c:f>Sheet13!$B$3</c:f>
              <c:strCache>
                <c:ptCount val="1"/>
                <c:pt idx="0">
                  <c:v>Count of QA1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Sheet13!$A$4:$A$5</c:f>
              <c:strCache>
                <c:ptCount val="2"/>
                <c:pt idx="0">
                  <c:v>B</c:v>
                </c:pt>
                <c:pt idx="1">
                  <c:v>G</c:v>
                </c:pt>
              </c:strCache>
            </c:strRef>
          </c:cat>
          <c:val>
            <c:numRef>
              <c:f>Sheet13!$B$4:$B$5</c:f>
              <c:numCache>
                <c:formatCode>General</c:formatCode>
                <c:ptCount val="2"/>
                <c:pt idx="0">
                  <c:v>8</c:v>
                </c:pt>
                <c:pt idx="1">
                  <c:v>104</c:v>
                </c:pt>
              </c:numCache>
            </c:numRef>
          </c:val>
          <c:extLst>
            <c:ext xmlns:c16="http://schemas.microsoft.com/office/drawing/2014/chart" uri="{C3380CC4-5D6E-409C-BE32-E72D297353CC}">
              <c16:uniqueId val="{00000000-8449-4BBC-9EEF-FC86A5D2E431}"/>
            </c:ext>
          </c:extLst>
        </c:ser>
        <c:ser>
          <c:idx val="1"/>
          <c:order val="1"/>
          <c:tx>
            <c:strRef>
              <c:f>Sheet13!$C$3</c:f>
              <c:strCache>
                <c:ptCount val="1"/>
                <c:pt idx="0">
                  <c:v>Count of QA2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Sheet13!$A$4:$A$5</c:f>
              <c:strCache>
                <c:ptCount val="2"/>
                <c:pt idx="0">
                  <c:v>B</c:v>
                </c:pt>
                <c:pt idx="1">
                  <c:v>G</c:v>
                </c:pt>
              </c:strCache>
            </c:strRef>
          </c:cat>
          <c:val>
            <c:numRef>
              <c:f>Sheet13!$C$4:$C$5</c:f>
              <c:numCache>
                <c:formatCode>General</c:formatCode>
                <c:ptCount val="2"/>
                <c:pt idx="0">
                  <c:v>8</c:v>
                </c:pt>
                <c:pt idx="1">
                  <c:v>104</c:v>
                </c:pt>
              </c:numCache>
            </c:numRef>
          </c:val>
          <c:extLst>
            <c:ext xmlns:c16="http://schemas.microsoft.com/office/drawing/2014/chart" uri="{C3380CC4-5D6E-409C-BE32-E72D297353CC}">
              <c16:uniqueId val="{00000001-8449-4BBC-9EEF-FC86A5D2E431}"/>
            </c:ext>
          </c:extLst>
        </c:ser>
        <c:dLbls>
          <c:dLblPos val="outEnd"/>
          <c:showLegendKey val="0"/>
          <c:showVal val="1"/>
          <c:showCatName val="0"/>
          <c:showSerName val="0"/>
          <c:showPercent val="0"/>
          <c:showBubbleSize val="0"/>
        </c:dLbls>
        <c:gapWidth val="100"/>
        <c:overlap val="-24"/>
        <c:axId val="1709013808"/>
        <c:axId val="1546957552"/>
      </c:barChart>
      <c:catAx>
        <c:axId val="1709013808"/>
        <c:scaling>
          <c:orientation val="minMax"/>
        </c:scaling>
        <c:delete val="1"/>
        <c:axPos val="b"/>
        <c:numFmt formatCode="General" sourceLinked="1"/>
        <c:majorTickMark val="none"/>
        <c:minorTickMark val="none"/>
        <c:tickLblPos val="nextTo"/>
        <c:crossAx val="1546957552"/>
        <c:crosses val="autoZero"/>
        <c:auto val="1"/>
        <c:lblAlgn val="ctr"/>
        <c:lblOffset val="100"/>
        <c:noMultiLvlLbl val="0"/>
      </c:catAx>
      <c:valAx>
        <c:axId val="15469575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090138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mn-lt"/>
              <a:cs typeface="Arial" panose="020B0604020202020204" pitchFamily="34" charset="0"/>
            </a:rPr>
            <a:t>Define Phase</a:t>
          </a:r>
          <a:r>
            <a:rPr lang="en-US" sz="2800" b="1" dirty="0">
              <a:latin typeface="Arial" panose="020B0604020202020204" pitchFamily="34" charset="0"/>
              <a:cs typeface="Arial" panose="020B0604020202020204" pitchFamily="34" charset="0"/>
            </a:rPr>
            <a:t>	</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1" custScaleX="96094">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mn-lt"/>
              <a:cs typeface="Arial" panose="020B0604020202020204" pitchFamily="34" charset="0"/>
            </a:rPr>
            <a:t>Define Phase Cont.'s</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1" custScaleX="96094">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mn-lt"/>
              <a:cs typeface="Arial" panose="020B0604020202020204" pitchFamily="34" charset="0"/>
            </a:rPr>
            <a:t>Define Phase Cont.'s</a:t>
          </a:r>
          <a:endParaRPr lang="en-US" sz="2800" b="1" dirty="0">
            <a:solidFill>
              <a:schemeClr val="bg1"/>
            </a:solidFill>
            <a:latin typeface="+mn-lt"/>
            <a:cs typeface="Arial" panose="020B0604020202020204" pitchFamily="34" charset="0"/>
          </a:endParaRP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1" custScaleX="96094">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a:solidFill>
          <a:schemeClr val="accent4"/>
        </a:solidFill>
      </dgm:spPr>
      <dgm:t>
        <a:bodyPr/>
        <a:lstStyle/>
        <a:p>
          <a:pPr algn="ctr"/>
          <a:r>
            <a:rPr lang="en-US" sz="2800" dirty="0"/>
            <a:t>Defect Break Down</a:t>
          </a:r>
          <a:endParaRPr lang="en-US" sz="2800" b="1" dirty="0">
            <a:latin typeface="+mn-lt"/>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1625" custLinFactNeighborY="1535">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dirty="0"/>
            <a:t>Trend Line Analysis</a:t>
          </a:r>
          <a:endParaRPr lang="en-US" sz="2800" b="1" dirty="0">
            <a:latin typeface="+mn-lt"/>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1625" custLinFactNeighborY="1535">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solidFill>
                <a:schemeClr val="bg1"/>
              </a:solidFill>
              <a:latin typeface="Arial" panose="020B0604020202020204" pitchFamily="34" charset="0"/>
              <a:cs typeface="Arial" panose="020B0604020202020204" pitchFamily="34" charset="0"/>
            </a:rPr>
            <a:t>Root Cause Analysis: Fasteners Flushness</a:t>
          </a: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1625" custLinFactNeighborY="1535">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latin typeface="+mn-lt"/>
              <a:cs typeface="Arial" panose="020B0604020202020204" pitchFamily="34" charset="0"/>
            </a:rPr>
            <a:t>Run/Line chart </a:t>
          </a:r>
          <a:r>
            <a:rPr lang="en-US" sz="2800" b="1" dirty="0" err="1">
              <a:latin typeface="+mn-lt"/>
              <a:cs typeface="Arial" panose="020B0604020202020204" pitchFamily="34" charset="0"/>
            </a:rPr>
            <a:t>Analytis</a:t>
          </a:r>
          <a:r>
            <a:rPr lang="en-US" sz="2800" b="1" dirty="0">
              <a:latin typeface="+mn-lt"/>
              <a:cs typeface="Arial" panose="020B0604020202020204" pitchFamily="34" charset="0"/>
            </a:rPr>
            <a:t> </a:t>
          </a: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1625" custLinFactNeighborY="1535">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latin typeface="+mn-lt"/>
              <a:cs typeface="Arial" panose="020B0604020202020204" pitchFamily="34" charset="0"/>
            </a:rPr>
            <a:t>Chi-Test Analysis on One-Tail Test</a:t>
          </a: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1625" custLinFactNeighborY="1535">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5" csCatId="colorful" phldr="1"/>
      <dgm:spPr/>
    </dgm:pt>
    <dgm:pt modelId="{280ACD8C-5DAA-4584-B5CF-93D5AA9C231A}">
      <dgm:prSet custT="1"/>
      <dgm:spPr>
        <a:solidFill>
          <a:schemeClr val="accent6">
            <a:lumMod val="75000"/>
          </a:schemeClr>
        </a:solidFill>
      </dgm:spPr>
      <dgm:t>
        <a:bodyPr/>
        <a:lstStyle/>
        <a:p>
          <a:pPr algn="ctr"/>
          <a:r>
            <a:rPr lang="en-US" sz="2800" b="1" dirty="0">
              <a:solidFill>
                <a:schemeClr val="bg1"/>
              </a:solidFill>
              <a:latin typeface="+mn-lt"/>
              <a:cs typeface="Arial" panose="020B0604020202020204" pitchFamily="34" charset="0"/>
            </a:rPr>
            <a:t>SQL </a:t>
          </a:r>
          <a:r>
            <a:rPr lang="en-US" sz="2800" b="1" dirty="0">
              <a:latin typeface="Arial" panose="020B0604020202020204" pitchFamily="34" charset="0"/>
              <a:cs typeface="Arial" panose="020B0604020202020204" pitchFamily="34" charset="0"/>
            </a:rPr>
            <a:t>Control: </a:t>
          </a:r>
          <a:r>
            <a:rPr lang="en-US" sz="2800" b="1" dirty="0">
              <a:solidFill>
                <a:schemeClr val="bg1"/>
              </a:solidFill>
              <a:latin typeface="+mn-lt"/>
              <a:cs typeface="Arial" panose="020B0604020202020204" pitchFamily="34" charset="0"/>
            </a:rPr>
            <a:t> Fasteners Flushness</a:t>
          </a:r>
          <a:endParaRPr lang="en-US" sz="2800" b="1" dirty="0">
            <a:latin typeface="Arial" panose="020B0604020202020204" pitchFamily="34" charset="0"/>
            <a:cs typeface="Arial" panose="020B0604020202020204" pitchFamily="34" charset="0"/>
          </a:endParaRPr>
        </a:p>
      </dgm:t>
    </dgm:pt>
    <dgm:pt modelId="{1028559A-E34A-49B9-84D5-0F243B7D4A67}" type="parTrans" cxnId="{4274C616-CB14-4C23-984A-E97C384B2787}">
      <dgm:prSet/>
      <dgm:spPr/>
      <dgm:t>
        <a:bodyPr/>
        <a:lstStyle/>
        <a:p>
          <a:endParaRPr lang="en-US" b="1"/>
        </a:p>
      </dgm:t>
    </dgm:pt>
    <dgm:pt modelId="{0C1F3A6B-FD2C-42FB-A7EE-4F6B40E9AA43}" type="sibTrans" cxnId="{4274C616-CB14-4C23-984A-E97C384B2787}">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11CBAC0A-2DEE-44AC-A9E4-1461DD4EC723}" type="pres">
      <dgm:prSet presAssocID="{280ACD8C-5DAA-4584-B5CF-93D5AA9C231A}" presName="parTxOnly" presStyleLbl="node1" presStyleIdx="0" presStyleCnt="1" custScaleX="100098" custLinFactNeighborX="3078" custLinFactNeighborY="2165">
        <dgm:presLayoutVars>
          <dgm:chMax val="0"/>
          <dgm:chPref val="0"/>
          <dgm:bulletEnabled val="1"/>
        </dgm:presLayoutVars>
      </dgm:prSet>
      <dgm:spPr/>
    </dgm:pt>
  </dgm:ptLst>
  <dgm:cxnLst>
    <dgm:cxn modelId="{4274C616-CB14-4C23-984A-E97C384B2787}" srcId="{CD4E1F94-23B6-4C51-B6CD-4096C4B17E68}" destId="{280ACD8C-5DAA-4584-B5CF-93D5AA9C231A}" srcOrd="0" destOrd="0" parTransId="{1028559A-E34A-49B9-84D5-0F243B7D4A67}" sibTransId="{0C1F3A6B-FD2C-42FB-A7EE-4F6B40E9AA43}"/>
    <dgm:cxn modelId="{A35FA93E-EF3B-41E2-8A8C-A2307F95B4E4}" type="presOf" srcId="{280ACD8C-5DAA-4584-B5CF-93D5AA9C231A}" destId="{11CBAC0A-2DEE-44AC-A9E4-1461DD4EC723}" srcOrd="0" destOrd="0" presId="urn:microsoft.com/office/officeart/2005/8/layout/chevron1"/>
    <dgm:cxn modelId="{16DF907F-081E-4479-A894-7973C2CA4428}" type="presOf" srcId="{CD4E1F94-23B6-4C51-B6CD-4096C4B17E68}" destId="{E60415C0-D288-4231-BAC2-894116749214}" srcOrd="0" destOrd="0" presId="urn:microsoft.com/office/officeart/2005/8/layout/chevron1"/>
    <dgm:cxn modelId="{BA847467-8679-4418-81F6-CEA2322BA05F}" type="presParOf" srcId="{E60415C0-D288-4231-BAC2-894116749214}" destId="{11CBAC0A-2DEE-44AC-A9E4-1461DD4EC723}"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46298" y="0"/>
          <a:ext cx="7022603" cy="721245"/>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cs typeface="Arial" panose="020B0604020202020204" pitchFamily="34" charset="0"/>
            </a:rPr>
            <a:t>Define Phase</a:t>
          </a:r>
          <a:r>
            <a:rPr lang="en-US" sz="2800" b="1" kern="1200" dirty="0">
              <a:latin typeface="Arial" panose="020B0604020202020204" pitchFamily="34" charset="0"/>
              <a:cs typeface="Arial" panose="020B0604020202020204" pitchFamily="34" charset="0"/>
            </a:rPr>
            <a:t>	</a:t>
          </a:r>
        </a:p>
      </dsp:txBody>
      <dsp:txXfrm>
        <a:off x="506921" y="0"/>
        <a:ext cx="6301358" cy="72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52393" y="0"/>
          <a:ext cx="7315212" cy="721245"/>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cs typeface="Arial" panose="020B0604020202020204" pitchFamily="34" charset="0"/>
            </a:rPr>
            <a:t>Define Phase Cont.'s</a:t>
          </a:r>
        </a:p>
      </dsp:txBody>
      <dsp:txXfrm>
        <a:off x="513016" y="0"/>
        <a:ext cx="6593967" cy="721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49346" y="0"/>
          <a:ext cx="7168903" cy="72003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cs typeface="Arial" panose="020B0604020202020204" pitchFamily="34" charset="0"/>
            </a:rPr>
            <a:t>Define Phase Cont.'s</a:t>
          </a:r>
          <a:endParaRPr lang="en-US" sz="2800" b="1" kern="1200" dirty="0">
            <a:solidFill>
              <a:schemeClr val="bg1"/>
            </a:solidFill>
            <a:latin typeface="+mn-lt"/>
            <a:cs typeface="Arial" panose="020B0604020202020204" pitchFamily="34" charset="0"/>
          </a:endParaRPr>
        </a:p>
      </dsp:txBody>
      <dsp:txXfrm>
        <a:off x="509362" y="0"/>
        <a:ext cx="6448871" cy="720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6622925" cy="688555"/>
        </a:xfrm>
        <a:prstGeom prst="chevron">
          <a:avLst/>
        </a:prstGeom>
        <a:solidFill>
          <a:schemeClr val="accent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Defect Break Down</a:t>
          </a:r>
          <a:endParaRPr lang="en-US" sz="2800" b="1" kern="1200" dirty="0">
            <a:latin typeface="+mn-lt"/>
            <a:cs typeface="Arial" panose="020B0604020202020204" pitchFamily="34" charset="0"/>
          </a:endParaRPr>
        </a:p>
      </dsp:txBody>
      <dsp:txXfrm>
        <a:off x="344278" y="0"/>
        <a:ext cx="5934370" cy="688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6622925" cy="688555"/>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Trend Line Analysis</a:t>
          </a:r>
          <a:endParaRPr lang="en-US" sz="2800" b="1" kern="1200" dirty="0">
            <a:latin typeface="+mn-lt"/>
            <a:cs typeface="Arial" panose="020B0604020202020204" pitchFamily="34" charset="0"/>
          </a:endParaRPr>
        </a:p>
      </dsp:txBody>
      <dsp:txXfrm>
        <a:off x="344278" y="0"/>
        <a:ext cx="5934370" cy="6885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7279509" cy="721245"/>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Arial" panose="020B0604020202020204" pitchFamily="34" charset="0"/>
              <a:cs typeface="Arial" panose="020B0604020202020204" pitchFamily="34" charset="0"/>
            </a:rPr>
            <a:t>Root Cause Analysis: Fasteners Flushness</a:t>
          </a:r>
        </a:p>
      </dsp:txBody>
      <dsp:txXfrm>
        <a:off x="360623" y="0"/>
        <a:ext cx="6558264" cy="7212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6622925" cy="688555"/>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cs typeface="Arial" panose="020B0604020202020204" pitchFamily="34" charset="0"/>
            </a:rPr>
            <a:t>Run/Line chart </a:t>
          </a:r>
          <a:r>
            <a:rPr lang="en-US" sz="2800" b="1" kern="1200" dirty="0" err="1">
              <a:latin typeface="+mn-lt"/>
              <a:cs typeface="Arial" panose="020B0604020202020204" pitchFamily="34" charset="0"/>
            </a:rPr>
            <a:t>Analytis</a:t>
          </a:r>
          <a:r>
            <a:rPr lang="en-US" sz="2800" b="1" kern="1200" dirty="0">
              <a:latin typeface="+mn-lt"/>
              <a:cs typeface="Arial" panose="020B0604020202020204" pitchFamily="34" charset="0"/>
            </a:rPr>
            <a:t> </a:t>
          </a:r>
        </a:p>
      </dsp:txBody>
      <dsp:txXfrm>
        <a:off x="344278" y="0"/>
        <a:ext cx="5934370" cy="6885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6622925" cy="688555"/>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cs typeface="Arial" panose="020B0604020202020204" pitchFamily="34" charset="0"/>
            </a:rPr>
            <a:t>Chi-Test Analysis on One-Tail Test</a:t>
          </a:r>
        </a:p>
      </dsp:txBody>
      <dsp:txXfrm>
        <a:off x="344278" y="0"/>
        <a:ext cx="5934370" cy="6885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BAC0A-2DEE-44AC-A9E4-1461DD4EC723}">
      <dsp:nvSpPr>
        <dsp:cNvPr id="0" name=""/>
        <dsp:cNvSpPr/>
      </dsp:nvSpPr>
      <dsp:spPr>
        <a:xfrm>
          <a:off x="7206" y="0"/>
          <a:ext cx="7384185" cy="660943"/>
        </a:xfrm>
        <a:prstGeom prst="chevron">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mn-lt"/>
              <a:cs typeface="Arial" panose="020B0604020202020204" pitchFamily="34" charset="0"/>
            </a:rPr>
            <a:t>SQL </a:t>
          </a:r>
          <a:r>
            <a:rPr lang="en-US" sz="2800" b="1" kern="1200" dirty="0">
              <a:latin typeface="Arial" panose="020B0604020202020204" pitchFamily="34" charset="0"/>
              <a:cs typeface="Arial" panose="020B0604020202020204" pitchFamily="34" charset="0"/>
            </a:rPr>
            <a:t>Control: </a:t>
          </a:r>
          <a:r>
            <a:rPr lang="en-US" sz="2800" b="1" kern="1200" dirty="0">
              <a:solidFill>
                <a:schemeClr val="bg1"/>
              </a:solidFill>
              <a:latin typeface="+mn-lt"/>
              <a:cs typeface="Arial" panose="020B0604020202020204" pitchFamily="34" charset="0"/>
            </a:rPr>
            <a:t> Fasteners Flushness</a:t>
          </a:r>
          <a:endParaRPr lang="en-US" sz="2800" b="1" kern="1200" dirty="0">
            <a:latin typeface="Arial" panose="020B0604020202020204" pitchFamily="34" charset="0"/>
            <a:cs typeface="Arial" panose="020B0604020202020204" pitchFamily="34" charset="0"/>
          </a:endParaRPr>
        </a:p>
      </dsp:txBody>
      <dsp:txXfrm>
        <a:off x="337678" y="0"/>
        <a:ext cx="6723242" cy="6609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Defect Reduction - Fastener Flushness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B009B-8659-47E8-9C52-9A288B6E617B}" type="datetimeFigureOut">
              <a:rPr lang="en-US" smtClean="0"/>
              <a:t>6/1/2019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3429000" cy="457200"/>
          </a:xfrm>
          <a:prstGeom prst="rect">
            <a:avLst/>
          </a:prstGeom>
        </p:spPr>
        <p:txBody>
          <a:bodyPr vert="horz" lIns="91440" tIns="45720" rIns="91440" bIns="45720" rtlCol="0" anchor="b"/>
          <a:lstStyle>
            <a:lvl1pPr algn="l">
              <a:defRPr sz="1200"/>
            </a:lvl1pPr>
          </a:lstStyle>
          <a:p>
            <a:r>
              <a:rPr lang="en-US" dirty="0"/>
              <a:t>MCB638:Beverlyn Tucker</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9F6B2-8279-4226-A302-8CD641F0B436}" type="slidenum">
              <a:rPr lang="en-US" smtClean="0"/>
              <a:t>‹#›</a:t>
            </a:fld>
            <a:endParaRPr lang="en-US"/>
          </a:p>
        </p:txBody>
      </p:sp>
    </p:spTree>
    <p:extLst>
      <p:ext uri="{BB962C8B-B14F-4D97-AF65-F5344CB8AC3E}">
        <p14:creationId xmlns:p14="http://schemas.microsoft.com/office/powerpoint/2010/main" val="143330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69FDADD-081B-47F0-874D-B8D37F320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CB40EBA-410F-4D82-85AA-150AA15AEFF8}" type="slidenum">
              <a:rPr lang="en-US" altLang="en-US" sz="1200" smtClean="0"/>
              <a:pPr/>
              <a:t>2</a:t>
            </a:fld>
            <a:endParaRPr lang="en-US" altLang="en-US" sz="1200"/>
          </a:p>
        </p:txBody>
      </p:sp>
      <p:sp>
        <p:nvSpPr>
          <p:cNvPr id="25603" name="Rectangle 2">
            <a:extLst>
              <a:ext uri="{FF2B5EF4-FFF2-40B4-BE49-F238E27FC236}">
                <a16:creationId xmlns:a16="http://schemas.microsoft.com/office/drawing/2014/main" id="{8EDE34E4-DBAE-47BC-B26F-457AAA5A7E96}"/>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dirty="0"/>
          </a:p>
        </p:txBody>
      </p:sp>
      <p:sp>
        <p:nvSpPr>
          <p:cNvPr id="25604" name="Rectangle 3">
            <a:extLst>
              <a:ext uri="{FF2B5EF4-FFF2-40B4-BE49-F238E27FC236}">
                <a16:creationId xmlns:a16="http://schemas.microsoft.com/office/drawing/2014/main" id="{5601015F-4DF6-44F6-89C8-7624DFA767F0}"/>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99F6B2-8279-4226-A302-8CD641F0B4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679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13</a:t>
            </a:fld>
            <a:endParaRPr lang="en-US"/>
          </a:p>
        </p:txBody>
      </p:sp>
    </p:spTree>
    <p:extLst>
      <p:ext uri="{BB962C8B-B14F-4D97-AF65-F5344CB8AC3E}">
        <p14:creationId xmlns:p14="http://schemas.microsoft.com/office/powerpoint/2010/main" val="144518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99F6B2-8279-4226-A302-8CD641F0B4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089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99F6B2-8279-4226-A302-8CD641F0B4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319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99F6B2-8279-4226-A302-8CD641F0B4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163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17</a:t>
            </a:fld>
            <a:endParaRPr lang="en-US"/>
          </a:p>
        </p:txBody>
      </p:sp>
    </p:spTree>
    <p:extLst>
      <p:ext uri="{BB962C8B-B14F-4D97-AF65-F5344CB8AC3E}">
        <p14:creationId xmlns:p14="http://schemas.microsoft.com/office/powerpoint/2010/main" val="141714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3</a:t>
            </a:fld>
            <a:endParaRPr lang="en-US"/>
          </a:p>
        </p:txBody>
      </p:sp>
    </p:spTree>
    <p:extLst>
      <p:ext uri="{BB962C8B-B14F-4D97-AF65-F5344CB8AC3E}">
        <p14:creationId xmlns:p14="http://schemas.microsoft.com/office/powerpoint/2010/main" val="402601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4</a:t>
            </a:fld>
            <a:endParaRPr lang="en-US"/>
          </a:p>
        </p:txBody>
      </p:sp>
    </p:spTree>
    <p:extLst>
      <p:ext uri="{BB962C8B-B14F-4D97-AF65-F5344CB8AC3E}">
        <p14:creationId xmlns:p14="http://schemas.microsoft.com/office/powerpoint/2010/main" val="316915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5</a:t>
            </a:fld>
            <a:endParaRPr lang="en-US"/>
          </a:p>
        </p:txBody>
      </p:sp>
    </p:spTree>
    <p:extLst>
      <p:ext uri="{BB962C8B-B14F-4D97-AF65-F5344CB8AC3E}">
        <p14:creationId xmlns:p14="http://schemas.microsoft.com/office/powerpoint/2010/main" val="254483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6</a:t>
            </a:fld>
            <a:endParaRPr lang="en-US"/>
          </a:p>
        </p:txBody>
      </p:sp>
    </p:spTree>
    <p:extLst>
      <p:ext uri="{BB962C8B-B14F-4D97-AF65-F5344CB8AC3E}">
        <p14:creationId xmlns:p14="http://schemas.microsoft.com/office/powerpoint/2010/main" val="321810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F6B2-8279-4226-A302-8CD641F0B436}" type="slidenum">
              <a:rPr lang="en-US" smtClean="0"/>
              <a:t>7</a:t>
            </a:fld>
            <a:endParaRPr lang="en-US"/>
          </a:p>
        </p:txBody>
      </p:sp>
    </p:spTree>
    <p:extLst>
      <p:ext uri="{BB962C8B-B14F-4D97-AF65-F5344CB8AC3E}">
        <p14:creationId xmlns:p14="http://schemas.microsoft.com/office/powerpoint/2010/main" val="3449688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9</a:t>
            </a:fld>
            <a:endParaRPr lang="en-US"/>
          </a:p>
        </p:txBody>
      </p:sp>
    </p:spTree>
    <p:extLst>
      <p:ext uri="{BB962C8B-B14F-4D97-AF65-F5344CB8AC3E}">
        <p14:creationId xmlns:p14="http://schemas.microsoft.com/office/powerpoint/2010/main" val="387873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10</a:t>
            </a:fld>
            <a:endParaRPr lang="en-US"/>
          </a:p>
        </p:txBody>
      </p:sp>
    </p:spTree>
    <p:extLst>
      <p:ext uri="{BB962C8B-B14F-4D97-AF65-F5344CB8AC3E}">
        <p14:creationId xmlns:p14="http://schemas.microsoft.com/office/powerpoint/2010/main" val="224708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F6B2-8279-4226-A302-8CD641F0B436}" type="slidenum">
              <a:rPr lang="en-US" smtClean="0"/>
              <a:t>11</a:t>
            </a:fld>
            <a:endParaRPr lang="en-US"/>
          </a:p>
        </p:txBody>
      </p:sp>
    </p:spTree>
    <p:extLst>
      <p:ext uri="{BB962C8B-B14F-4D97-AF65-F5344CB8AC3E}">
        <p14:creationId xmlns:p14="http://schemas.microsoft.com/office/powerpoint/2010/main" val="30260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27277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93345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65355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FF42-2E2C-4E05-BD36-8CD3E73C6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CAE1C7-FA58-4FC4-82C6-FD3C121AF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C5DED-CA4A-498F-A241-2D19E8555972}"/>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41A59A42-BC54-4BFB-A829-C9BC9AA58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66572-ECEA-4DC1-B421-970F6F2CA30E}"/>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2455403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7053-6EB2-4FC6-82E2-5C41236A4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35FE32-A26A-49DA-82B2-4ACAEC8C8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A75CD-D078-48C6-8536-29CFD7B53A8B}"/>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2AA00DEF-D200-4FFD-8994-0379C8077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428CE-F5B2-4C25-9D1F-215D66F20AB0}"/>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215551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0DB3-DE93-40B5-AAB8-4800E2A4845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724A42-989E-4577-8CE1-E88B7D24F6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9E678-8B1A-4131-86B0-6AA2EEFC773D}"/>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4CB5E196-22C4-4E7A-BF75-79F96C6E5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21E1F-717D-4D4A-94CF-F63424432A47}"/>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2336430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3827-F8EF-4399-AB7E-37FA74613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74935-1A63-4105-BCE1-325A5A15BB84}"/>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CB80E-1957-422D-8EC2-F34DDEE0E793}"/>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0419A2-F227-4AD7-ACE0-216E968A3575}"/>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6" name="Footer Placeholder 5">
            <a:extLst>
              <a:ext uri="{FF2B5EF4-FFF2-40B4-BE49-F238E27FC236}">
                <a16:creationId xmlns:a16="http://schemas.microsoft.com/office/drawing/2014/main" id="{750A8A63-7B9D-43B5-99CC-8BCE761D9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D0237-A883-4E39-917A-C7575851137B}"/>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3470480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818-F85E-4AE8-AA0C-BD55BAD9AC31}"/>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5BE96-8AEB-4090-8065-8577BB40588F}"/>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F0079-B368-4A15-90D5-9C63880C84F7}"/>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3C7215-A776-4431-A21E-9C8C468506E9}"/>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A44963-DFA8-4A7B-BBF0-E6EB5FBC0C2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50B318-A988-40B6-8ABA-714848E5C8A1}"/>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8" name="Footer Placeholder 7">
            <a:extLst>
              <a:ext uri="{FF2B5EF4-FFF2-40B4-BE49-F238E27FC236}">
                <a16:creationId xmlns:a16="http://schemas.microsoft.com/office/drawing/2014/main" id="{4D3B63FF-F097-4A26-9055-883ECD53F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09923A-644D-4928-8BE0-4AE97E4EC2B6}"/>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2537321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4709-296A-4594-B1AA-E44C80945E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0C996-F7BC-4B33-B6EF-821454712269}"/>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4" name="Footer Placeholder 3">
            <a:extLst>
              <a:ext uri="{FF2B5EF4-FFF2-40B4-BE49-F238E27FC236}">
                <a16:creationId xmlns:a16="http://schemas.microsoft.com/office/drawing/2014/main" id="{A32370E7-EFD4-43CA-95DD-7EE22D91C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7823DF-06D7-4854-BC41-E0DAA1F4D693}"/>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3856917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D259A-964B-4CF8-B66A-F723C2F16069}"/>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3" name="Footer Placeholder 2">
            <a:extLst>
              <a:ext uri="{FF2B5EF4-FFF2-40B4-BE49-F238E27FC236}">
                <a16:creationId xmlns:a16="http://schemas.microsoft.com/office/drawing/2014/main" id="{D26C5B58-E99E-4075-9945-E4979E488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787545-C4AC-406A-881A-FBA21C9E4F35}"/>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454115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F5C3-802E-4BEF-9AF6-828130FE8E4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4F29B-F273-404E-911B-71524A11434E}"/>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0F0FB9-01B9-4F55-9F8B-990C1E8A64F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5C180-E437-4C79-BF96-32F4B86BD842}"/>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6" name="Footer Placeholder 5">
            <a:extLst>
              <a:ext uri="{FF2B5EF4-FFF2-40B4-BE49-F238E27FC236}">
                <a16:creationId xmlns:a16="http://schemas.microsoft.com/office/drawing/2014/main" id="{690D707E-CE80-4F28-B51F-9236E880E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26763-7E42-4264-9299-C301A86BDAC4}"/>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334050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262411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0DFC-0E8D-42AA-A536-27278895F88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89BB0B-2067-47ED-95C4-086EEC4B64B4}"/>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AC4B1A-C088-4EE3-9900-1636B3E4EB9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4DABC-5E67-46DC-8667-91B29B5671D0}"/>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6" name="Footer Placeholder 5">
            <a:extLst>
              <a:ext uri="{FF2B5EF4-FFF2-40B4-BE49-F238E27FC236}">
                <a16:creationId xmlns:a16="http://schemas.microsoft.com/office/drawing/2014/main" id="{BF880783-645A-4B4D-B8FF-512D16627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5C95F-8AB9-4E8E-B652-489EA5B4CAE4}"/>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194982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3BAE-22FD-400F-B61F-EF038621B1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6EAF9-78A9-4D1C-97BA-31362E7D4C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DBA49-C69E-44A6-9ADF-BF269F03B0A0}"/>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CF80CC95-C3CA-446E-AF47-FA7EEF7AE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3534B-5195-491E-9F10-BEFA23999FFC}"/>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872885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864EB-3E74-4647-81A4-926025C17EE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BD73E-AD2F-4636-985E-8EC3DEBACB53}"/>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BC638-F020-4EEC-87B2-B6F68A50F493}"/>
              </a:ext>
            </a:extLst>
          </p:cNvPr>
          <p:cNvSpPr>
            <a:spLocks noGrp="1"/>
          </p:cNvSpPr>
          <p:nvPr>
            <p:ph type="dt" sz="half" idx="10"/>
          </p:nvPr>
        </p:nvSpPr>
        <p:spPr/>
        <p:txBody>
          <a:body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59618C9C-19A5-48DB-B132-F43427288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45BDC-E89B-4D4D-AA79-EC00222C5435}"/>
              </a:ext>
            </a:extLst>
          </p:cNvPr>
          <p:cNvSpPr>
            <a:spLocks noGrp="1"/>
          </p:cNvSpPr>
          <p:nvPr>
            <p:ph type="sldNum" sz="quarter" idx="12"/>
          </p:nvPr>
        </p:nvSpPr>
        <p:spPr/>
        <p:txBody>
          <a:bodyPr/>
          <a:lstStyle/>
          <a:p>
            <a:fld id="{A63FCCD0-BB5A-4099-86C9-EE5B91AFD7EC}" type="slidenum">
              <a:rPr lang="en-US" smtClean="0"/>
              <a:t>‹#›</a:t>
            </a:fld>
            <a:endParaRPr lang="en-US"/>
          </a:p>
        </p:txBody>
      </p:sp>
    </p:spTree>
    <p:extLst>
      <p:ext uri="{BB962C8B-B14F-4D97-AF65-F5344CB8AC3E}">
        <p14:creationId xmlns:p14="http://schemas.microsoft.com/office/powerpoint/2010/main" val="1271124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5045-4753-4631-9793-560456F55F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35917A-5280-491A-9251-37FE63B03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52AE9-B952-4921-A5B4-96E2A1C90DDB}"/>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8831020B-6861-405C-B41C-9F9B4BC0F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ACDEB-5E65-46D3-B5B5-2F49029CB4BC}"/>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3965048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F952-996A-4300-8CE8-924A3055A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5C877-27E4-4CC8-B642-C73167160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B2CB3-840F-43AE-B3C3-C0006472C9E7}"/>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E9AE810A-6658-424D-A412-2C6B27519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6D79D-46A7-4F60-8D2E-A401A237D86C}"/>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777560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6734-EEB7-4EB2-B57F-E38C82470C9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058B7-577C-4B09-868F-A8D822DAD5DB}"/>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921C9-ACD3-4661-9AC5-9F66C04F4B90}"/>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26C6CEF9-FF78-4F8E-9810-58FFEEF55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0EB4F-2EDC-45B7-AA8F-E4F7C691FDF8}"/>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876405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8D44-7025-486B-9A90-B7CC11EF8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3D835-AE39-4510-A839-0FF1EBAECC43}"/>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65185-6A2D-46ED-ADD7-588584E639C1}"/>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D457F5-07A1-43A5-8D7C-ACA4AF866B5A}"/>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6" name="Footer Placeholder 5">
            <a:extLst>
              <a:ext uri="{FF2B5EF4-FFF2-40B4-BE49-F238E27FC236}">
                <a16:creationId xmlns:a16="http://schemas.microsoft.com/office/drawing/2014/main" id="{C2CFD69E-516B-4F13-80CC-28DC64799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B7CAA-BCA0-486F-994B-14C4E77BBFED}"/>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38292063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8D2F-B1EA-49A3-82F2-0866E746C530}"/>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3BB72-E335-4E3C-9BF0-97660CDFC101}"/>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7A1CA-7B01-4D24-8481-996F8AA4C092}"/>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5231A-62B3-42BF-99DF-BC27FD3553B2}"/>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FE8D6-221B-49AF-AA51-30EB625934F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FCCBE-9E31-4D8F-813F-BE1A527EE195}"/>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8" name="Footer Placeholder 7">
            <a:extLst>
              <a:ext uri="{FF2B5EF4-FFF2-40B4-BE49-F238E27FC236}">
                <a16:creationId xmlns:a16="http://schemas.microsoft.com/office/drawing/2014/main" id="{6E5ADE24-1AFE-454C-8B31-E0319A5D97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38152D-E69B-4B84-B0C7-766754557BFE}"/>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1080896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6802-880C-4D7E-A89E-430491DF08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978F7-A493-4373-BE0D-2196303B9B46}"/>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4" name="Footer Placeholder 3">
            <a:extLst>
              <a:ext uri="{FF2B5EF4-FFF2-40B4-BE49-F238E27FC236}">
                <a16:creationId xmlns:a16="http://schemas.microsoft.com/office/drawing/2014/main" id="{65A08C6F-C21C-43C4-8AF6-8420826B0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1B4314-1D27-4038-8CF2-4E0A9F1D106C}"/>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2804788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0516E-2B91-4F06-A02A-4FC7AB0947E3}"/>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3" name="Footer Placeholder 2">
            <a:extLst>
              <a:ext uri="{FF2B5EF4-FFF2-40B4-BE49-F238E27FC236}">
                <a16:creationId xmlns:a16="http://schemas.microsoft.com/office/drawing/2014/main" id="{C0EC8E0D-41EE-4894-86C8-2463E4E21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F8D6F-A4B8-4ED4-AB7D-E2EAF166438A}"/>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203945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6713735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C14B-69F2-4900-BB58-D90DEF27414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CC94AF-1B62-43E0-8C40-E8A6B5CA143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559E7-4698-4979-B64D-70ED59BFAE7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20A1A-804F-474B-9057-40C67D1857DF}"/>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6" name="Footer Placeholder 5">
            <a:extLst>
              <a:ext uri="{FF2B5EF4-FFF2-40B4-BE49-F238E27FC236}">
                <a16:creationId xmlns:a16="http://schemas.microsoft.com/office/drawing/2014/main" id="{B3087365-323D-4567-A08E-0D7156AA3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81C06-95F2-4D36-8A09-71672CEE3099}"/>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37789223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EE34-65ED-4F71-A60D-2C50276C59D4}"/>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1AB95-2F70-472C-9003-7A26E1E6645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C03C0E-8A34-4D62-8385-BE22B699373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91592-7C40-4732-84A6-ECAB7A4B2A14}"/>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6" name="Footer Placeholder 5">
            <a:extLst>
              <a:ext uri="{FF2B5EF4-FFF2-40B4-BE49-F238E27FC236}">
                <a16:creationId xmlns:a16="http://schemas.microsoft.com/office/drawing/2014/main" id="{B0A8C45C-EA77-41AB-BA7C-FFB7A6AA7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44011-DE5E-4CBD-8648-18C85431BA78}"/>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25876327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C00A-B2EF-4BFE-94BB-AAFA80D73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AF700A-8876-483E-A140-475C6A67F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C5E2C-48DF-4F90-995A-0972C5C828BE}"/>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B74CDAB9-0643-4BFC-85C5-302B72142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49377-5203-4485-8D5E-BF7CABB0EB46}"/>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2465608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CE075-48BF-49C0-8CA1-F65FDAB43AE9}"/>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B4938-4E4A-4AFF-A9B9-DD176FE9684A}"/>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21A2D-09C6-4A33-A503-F6AA1DF08A2A}"/>
              </a:ext>
            </a:extLst>
          </p:cNvPr>
          <p:cNvSpPr>
            <a:spLocks noGrp="1"/>
          </p:cNvSpPr>
          <p:nvPr>
            <p:ph type="dt" sz="half" idx="10"/>
          </p:nvPr>
        </p:nvSpPr>
        <p:spPr/>
        <p:txBody>
          <a:body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CA491691-39A7-4EDE-9D13-B2B03EDC0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63D2A-214C-425C-A822-B9F75252FCB3}"/>
              </a:ext>
            </a:extLst>
          </p:cNvPr>
          <p:cNvSpPr>
            <a:spLocks noGrp="1"/>
          </p:cNvSpPr>
          <p:nvPr>
            <p:ph type="sldNum" sz="quarter" idx="12"/>
          </p:nvPr>
        </p:nvSpPr>
        <p:spPr/>
        <p:txBody>
          <a:bodyPr/>
          <a:lstStyle/>
          <a:p>
            <a:fld id="{99DB75D9-08E5-42F1-9F01-46A2097E8EA0}" type="slidenum">
              <a:rPr lang="en-US" smtClean="0"/>
              <a:t>‹#›</a:t>
            </a:fld>
            <a:endParaRPr lang="en-US"/>
          </a:p>
        </p:txBody>
      </p:sp>
    </p:spTree>
    <p:extLst>
      <p:ext uri="{BB962C8B-B14F-4D97-AF65-F5344CB8AC3E}">
        <p14:creationId xmlns:p14="http://schemas.microsoft.com/office/powerpoint/2010/main" val="839182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3366929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4692417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661655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721084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LM:MBC638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634568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LM:MBC638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88877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7532310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LM:MBC638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7437725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610010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34201980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2854984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LM:MBC638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406657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LM:MBC638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9256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LM:MBC638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80778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LM:MBC638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50669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281180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LM:MBC638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C0B859-7628-462B-B435-E853F35E8367}" type="slidenum">
              <a:rPr lang="en-US" smtClean="0"/>
              <a:t>‹#›</a:t>
            </a:fld>
            <a:endParaRPr lang="en-US" dirty="0"/>
          </a:p>
        </p:txBody>
      </p:sp>
    </p:spTree>
    <p:extLst>
      <p:ext uri="{BB962C8B-B14F-4D97-AF65-F5344CB8AC3E}">
        <p14:creationId xmlns:p14="http://schemas.microsoft.com/office/powerpoint/2010/main" val="110527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MCB638: Beverlyn Tucker</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0B859-7628-462B-B435-E853F35E8367}" type="slidenum">
              <a:rPr lang="en-US" smtClean="0"/>
              <a:t>‹#›</a:t>
            </a:fld>
            <a:endParaRPr lang="en-US" dirty="0"/>
          </a:p>
        </p:txBody>
      </p:sp>
    </p:spTree>
    <p:extLst>
      <p:ext uri="{BB962C8B-B14F-4D97-AF65-F5344CB8AC3E}">
        <p14:creationId xmlns:p14="http://schemas.microsoft.com/office/powerpoint/2010/main" val="27889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359AE-7F72-41DF-B714-73107137A599}"/>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3541A-22A7-43AB-9734-E4BD579C5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FB415-22AD-49D0-B1F4-46B5BC552683}"/>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810BA-3896-4050-B85E-66D1BD4D4E32}" type="datetimeFigureOut">
              <a:rPr lang="en-US" smtClean="0"/>
              <a:t>6/1/2019</a:t>
            </a:fld>
            <a:endParaRPr lang="en-US"/>
          </a:p>
        </p:txBody>
      </p:sp>
      <p:sp>
        <p:nvSpPr>
          <p:cNvPr id="5" name="Footer Placeholder 4">
            <a:extLst>
              <a:ext uri="{FF2B5EF4-FFF2-40B4-BE49-F238E27FC236}">
                <a16:creationId xmlns:a16="http://schemas.microsoft.com/office/drawing/2014/main" id="{D095163F-F7DF-47BA-A1A3-E7D73C6C0CCC}"/>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378A4-8AC1-4194-8442-15D2F9B32C7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FCCD0-BB5A-4099-86C9-EE5B91AFD7EC}" type="slidenum">
              <a:rPr lang="en-US" smtClean="0"/>
              <a:t>‹#›</a:t>
            </a:fld>
            <a:endParaRPr lang="en-US"/>
          </a:p>
        </p:txBody>
      </p:sp>
    </p:spTree>
    <p:extLst>
      <p:ext uri="{BB962C8B-B14F-4D97-AF65-F5344CB8AC3E}">
        <p14:creationId xmlns:p14="http://schemas.microsoft.com/office/powerpoint/2010/main" val="292314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A3C76-8BA4-42A8-AD26-E53A0E51AA1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DC2CC8-7060-460A-A6BB-34B928BAC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EEB1D-93DC-4CAD-A183-D563746D5B0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B5455-58CE-4AC0-9948-FBF403DD1E71}" type="datetimeFigureOut">
              <a:rPr lang="en-US" smtClean="0"/>
              <a:t>6/1/2019</a:t>
            </a:fld>
            <a:endParaRPr lang="en-US"/>
          </a:p>
        </p:txBody>
      </p:sp>
      <p:sp>
        <p:nvSpPr>
          <p:cNvPr id="5" name="Footer Placeholder 4">
            <a:extLst>
              <a:ext uri="{FF2B5EF4-FFF2-40B4-BE49-F238E27FC236}">
                <a16:creationId xmlns:a16="http://schemas.microsoft.com/office/drawing/2014/main" id="{BF18FB1F-0FFE-4893-88CD-56BAB0C0E1E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MCB638: Beverlyn Tucker </a:t>
            </a:r>
          </a:p>
          <a:p>
            <a:r>
              <a:rPr lang="en-US" dirty="0"/>
              <a:t>Project: Fastener Flashness Reduction</a:t>
            </a:r>
          </a:p>
        </p:txBody>
      </p:sp>
      <p:sp>
        <p:nvSpPr>
          <p:cNvPr id="6" name="Slide Number Placeholder 5">
            <a:extLst>
              <a:ext uri="{FF2B5EF4-FFF2-40B4-BE49-F238E27FC236}">
                <a16:creationId xmlns:a16="http://schemas.microsoft.com/office/drawing/2014/main" id="{76B566ED-E89C-45A9-9ABC-9747399E96F4}"/>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B75D9-08E5-42F1-9F01-46A2097E8EA0}" type="slidenum">
              <a:rPr lang="en-US" smtClean="0"/>
              <a:t>‹#›</a:t>
            </a:fld>
            <a:endParaRPr lang="en-US"/>
          </a:p>
        </p:txBody>
      </p:sp>
    </p:spTree>
    <p:extLst>
      <p:ext uri="{BB962C8B-B14F-4D97-AF65-F5344CB8AC3E}">
        <p14:creationId xmlns:p14="http://schemas.microsoft.com/office/powerpoint/2010/main" val="3280031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MCB638: Beverlyn Tucker</a:t>
            </a: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C0B859-7628-462B-B435-E853F35E8367}" type="slidenum">
              <a:rPr lang="en-US" smtClean="0"/>
              <a:t>‹#›</a:t>
            </a:fld>
            <a:endParaRPr lang="en-US" dirty="0"/>
          </a:p>
        </p:txBody>
      </p:sp>
    </p:spTree>
    <p:extLst>
      <p:ext uri="{BB962C8B-B14F-4D97-AF65-F5344CB8AC3E}">
        <p14:creationId xmlns:p14="http://schemas.microsoft.com/office/powerpoint/2010/main" val="23441845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DBD4-1F17-4D5E-9593-44618773366F}"/>
              </a:ext>
            </a:extLst>
          </p:cNvPr>
          <p:cNvSpPr>
            <a:spLocks noGrp="1"/>
          </p:cNvSpPr>
          <p:nvPr>
            <p:ph type="title"/>
          </p:nvPr>
        </p:nvSpPr>
        <p:spPr>
          <a:xfrm>
            <a:off x="1828800" y="4044951"/>
            <a:ext cx="7772400" cy="1362075"/>
          </a:xfrm>
        </p:spPr>
        <p:txBody>
          <a:bodyPr/>
          <a:lstStyle/>
          <a:p>
            <a:r>
              <a:rPr lang="en-US" dirty="0">
                <a:solidFill>
                  <a:schemeClr val="bg1"/>
                </a:solidFill>
              </a:rPr>
              <a:t>Project: Defect Improvement</a:t>
            </a:r>
            <a:br>
              <a:rPr lang="en-US" dirty="0">
                <a:solidFill>
                  <a:schemeClr val="bg1"/>
                </a:solidFill>
              </a:rPr>
            </a:br>
            <a:r>
              <a:rPr lang="en-US" dirty="0">
                <a:solidFill>
                  <a:schemeClr val="bg1"/>
                </a:solidFill>
              </a:rPr>
              <a:t>Fasteners Flushness </a:t>
            </a:r>
          </a:p>
        </p:txBody>
      </p:sp>
      <p:sp>
        <p:nvSpPr>
          <p:cNvPr id="3" name="Text Placeholder 2">
            <a:extLst>
              <a:ext uri="{FF2B5EF4-FFF2-40B4-BE49-F238E27FC236}">
                <a16:creationId xmlns:a16="http://schemas.microsoft.com/office/drawing/2014/main" id="{8BB75257-B2B8-473A-A12E-9C970CEAD7FE}"/>
              </a:ext>
            </a:extLst>
          </p:cNvPr>
          <p:cNvSpPr>
            <a:spLocks noGrp="1"/>
          </p:cNvSpPr>
          <p:nvPr>
            <p:ph type="body" idx="1"/>
          </p:nvPr>
        </p:nvSpPr>
        <p:spPr>
          <a:xfrm>
            <a:off x="1828800" y="5221289"/>
            <a:ext cx="7772400" cy="1027112"/>
          </a:xfrm>
        </p:spPr>
        <p:txBody>
          <a:bodyPr/>
          <a:lstStyle/>
          <a:p>
            <a:r>
              <a:rPr lang="en-US" dirty="0">
                <a:solidFill>
                  <a:schemeClr val="bg1"/>
                </a:solidFill>
              </a:rPr>
              <a:t>Summitted by Beverlyn Tucker</a:t>
            </a:r>
          </a:p>
          <a:p>
            <a:r>
              <a:rPr lang="en-US" dirty="0">
                <a:solidFill>
                  <a:schemeClr val="bg1"/>
                </a:solidFill>
              </a:rPr>
              <a:t>Submitted to: Professor Darlene Ryan</a:t>
            </a:r>
          </a:p>
        </p:txBody>
      </p:sp>
    </p:spTree>
    <p:extLst>
      <p:ext uri="{BB962C8B-B14F-4D97-AF65-F5344CB8AC3E}">
        <p14:creationId xmlns:p14="http://schemas.microsoft.com/office/powerpoint/2010/main" val="312237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2697243"/>
              </p:ext>
            </p:extLst>
          </p:nvPr>
        </p:nvGraphicFramePr>
        <p:xfrm>
          <a:off x="3090112" y="278102"/>
          <a:ext cx="7286625" cy="721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5">
            <a:extLst>
              <a:ext uri="{FF2B5EF4-FFF2-40B4-BE49-F238E27FC236}">
                <a16:creationId xmlns:a16="http://schemas.microsoft.com/office/drawing/2014/main" id="{71A05CD8-532D-40AD-9460-E226EE490DF9}"/>
              </a:ext>
            </a:extLst>
          </p:cNvPr>
          <p:cNvSpPr/>
          <p:nvPr/>
        </p:nvSpPr>
        <p:spPr>
          <a:xfrm>
            <a:off x="2438400" y="287086"/>
            <a:ext cx="962024" cy="71226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sp>
        <p:nvSpPr>
          <p:cNvPr id="14" name="Content Placeholder 2">
            <a:extLst>
              <a:ext uri="{FF2B5EF4-FFF2-40B4-BE49-F238E27FC236}">
                <a16:creationId xmlns:a16="http://schemas.microsoft.com/office/drawing/2014/main" id="{58771365-B785-4DFF-8B12-97C277BD1BF5}"/>
              </a:ext>
            </a:extLst>
          </p:cNvPr>
          <p:cNvSpPr txBox="1">
            <a:spLocks/>
          </p:cNvSpPr>
          <p:nvPr/>
        </p:nvSpPr>
        <p:spPr>
          <a:xfrm>
            <a:off x="2590800" y="1371600"/>
            <a:ext cx="5410200" cy="48768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5600" b="1" dirty="0">
                <a:latin typeface="Arial" panose="020B0604020202020204" pitchFamily="34" charset="0"/>
                <a:cs typeface="Arial" panose="020B0604020202020204" pitchFamily="34" charset="0"/>
              </a:rPr>
              <a:t>We deep dive to find out the source of the defects</a:t>
            </a:r>
          </a:p>
          <a:p>
            <a:endParaRPr lang="en-US" sz="5600" b="1" dirty="0">
              <a:latin typeface="Arial" panose="020B0604020202020204" pitchFamily="34" charset="0"/>
              <a:cs typeface="Arial" panose="020B0604020202020204" pitchFamily="34" charset="0"/>
            </a:endParaRPr>
          </a:p>
          <a:p>
            <a:r>
              <a:rPr lang="en-US" sz="5600" b="1" dirty="0">
                <a:latin typeface="Arial" panose="020B0604020202020204" pitchFamily="34" charset="0"/>
                <a:cs typeface="Arial" panose="020B0604020202020204" pitchFamily="34" charset="0"/>
              </a:rPr>
              <a:t>Fastener flushness not per Dwg/spec</a:t>
            </a:r>
          </a:p>
          <a:p>
            <a:pPr marL="800100" lvl="2">
              <a:lnSpc>
                <a:spcPct val="117000"/>
              </a:lnSpc>
              <a:spcBef>
                <a:spcPts val="0"/>
              </a:spcBef>
            </a:pPr>
            <a:r>
              <a:rPr lang="en-US" sz="5600" dirty="0">
                <a:latin typeface="Arial" panose="020B0604020202020204" pitchFamily="34" charset="0"/>
                <a:cs typeface="Arial" panose="020B0604020202020204" pitchFamily="34" charset="0"/>
              </a:rPr>
              <a:t>Insufficient training new hire (SPC &amp;OJT)</a:t>
            </a:r>
          </a:p>
          <a:p>
            <a:pPr marL="800100" lvl="2">
              <a:lnSpc>
                <a:spcPct val="117000"/>
              </a:lnSpc>
              <a:spcBef>
                <a:spcPts val="0"/>
              </a:spcBef>
            </a:pPr>
            <a:r>
              <a:rPr lang="en-US" sz="5600" dirty="0">
                <a:latin typeface="Arial" panose="020B0604020202020204" pitchFamily="34" charset="0"/>
                <a:cs typeface="Arial" panose="020B0604020202020204" pitchFamily="34" charset="0"/>
              </a:rPr>
              <a:t>People may not know or read the specs</a:t>
            </a:r>
          </a:p>
          <a:p>
            <a:pPr marL="800100" lvl="2">
              <a:lnSpc>
                <a:spcPct val="117000"/>
              </a:lnSpc>
              <a:spcBef>
                <a:spcPts val="0"/>
              </a:spcBef>
            </a:pPr>
            <a:r>
              <a:rPr lang="en-US" sz="5600" dirty="0">
                <a:latin typeface="Arial" panose="020B0604020202020204" pitchFamily="34" charset="0"/>
                <a:cs typeface="Arial" panose="020B0604020202020204" pitchFamily="34" charset="0"/>
              </a:rPr>
              <a:t>SPC is area specific not Job specific </a:t>
            </a:r>
          </a:p>
          <a:p>
            <a:pPr marL="800100" lvl="2">
              <a:lnSpc>
                <a:spcPct val="117000"/>
              </a:lnSpc>
              <a:spcBef>
                <a:spcPts val="0"/>
              </a:spcBef>
            </a:pPr>
            <a:r>
              <a:rPr lang="en-US" sz="5600" dirty="0">
                <a:latin typeface="Arial" panose="020B0604020202020204" pitchFamily="34" charset="0"/>
                <a:cs typeface="Arial" panose="020B0604020202020204" pitchFamily="34" charset="0"/>
              </a:rPr>
              <a:t>Reduced time spent in training</a:t>
            </a:r>
          </a:p>
          <a:p>
            <a:pPr marL="800100" lvl="2">
              <a:lnSpc>
                <a:spcPct val="117000"/>
              </a:lnSpc>
              <a:spcBef>
                <a:spcPts val="0"/>
              </a:spcBef>
            </a:pPr>
            <a:r>
              <a:rPr lang="en-US" sz="5600" dirty="0">
                <a:latin typeface="Arial" panose="020B0604020202020204" pitchFamily="34" charset="0"/>
                <a:cs typeface="Arial" panose="020B0604020202020204" pitchFamily="34" charset="0"/>
              </a:rPr>
              <a:t>We need people on the floor to build airplanes</a:t>
            </a:r>
          </a:p>
          <a:p>
            <a:pPr marL="1028700" lvl="3" indent="0">
              <a:lnSpc>
                <a:spcPct val="107000"/>
              </a:lnSpc>
              <a:spcBef>
                <a:spcPts val="0"/>
              </a:spcBef>
              <a:buNone/>
            </a:pPr>
            <a:endParaRPr lang="en-US" sz="5600" dirty="0">
              <a:latin typeface="Arial" panose="020B0604020202020204" pitchFamily="34" charset="0"/>
              <a:ea typeface="Calibri" panose="020F0502020204030204" pitchFamily="34" charset="0"/>
              <a:cs typeface="Arial" panose="020B0604020202020204" pitchFamily="34" charset="0"/>
            </a:endParaRPr>
          </a:p>
          <a:p>
            <a:pPr marL="0">
              <a:lnSpc>
                <a:spcPct val="107000"/>
              </a:lnSpc>
              <a:spcBef>
                <a:spcPts val="0"/>
              </a:spcBef>
            </a:pPr>
            <a:r>
              <a:rPr lang="en-US" sz="5600" b="1" dirty="0">
                <a:latin typeface="Arial" panose="020B0604020202020204" pitchFamily="34" charset="0"/>
                <a:ea typeface="Calibri" panose="020F0502020204030204" pitchFamily="34" charset="0"/>
                <a:cs typeface="Arial" panose="020B0604020202020204" pitchFamily="34" charset="0"/>
              </a:rPr>
              <a:t>Fastener flushness not per Dwg/spec</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Hole may be angled</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Drill guide may not have been used</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Measurements not done till end</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Takes longer to use/Slows mech. down </a:t>
            </a:r>
          </a:p>
          <a:p>
            <a:pPr marL="571500" lvl="2" indent="0">
              <a:lnSpc>
                <a:spcPct val="107000"/>
              </a:lnSpc>
              <a:spcBef>
                <a:spcPts val="0"/>
              </a:spcBef>
              <a:buNone/>
            </a:pPr>
            <a:endParaRPr lang="en-US" sz="5600" dirty="0">
              <a:latin typeface="Arial" panose="020B0604020202020204" pitchFamily="34" charset="0"/>
              <a:ea typeface="Calibri" panose="020F0502020204030204" pitchFamily="34" charset="0"/>
              <a:cs typeface="Arial" panose="020B0604020202020204" pitchFamily="34" charset="0"/>
            </a:endParaRPr>
          </a:p>
          <a:p>
            <a:pPr marL="0">
              <a:lnSpc>
                <a:spcPct val="107000"/>
              </a:lnSpc>
              <a:spcBef>
                <a:spcPts val="0"/>
              </a:spcBef>
            </a:pPr>
            <a:r>
              <a:rPr lang="en-US" sz="5600" b="1" dirty="0">
                <a:solidFill>
                  <a:prstClr val="black"/>
                </a:solidFill>
                <a:latin typeface="Arial" panose="020B0604020202020204" pitchFamily="34" charset="0"/>
                <a:ea typeface="Calibri" panose="020F0502020204030204" pitchFamily="34" charset="0"/>
                <a:cs typeface="Arial" panose="020B0604020202020204" pitchFamily="34" charset="0"/>
              </a:rPr>
              <a:t>Fastener flushness not per Dwg/spec</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Countersinks are not to full depth </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Mechanic borrows countersink</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old csk. cutter/ wrong RPM motor</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Mechanic uses Tribal knowledge</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Mechanic over confident</a:t>
            </a:r>
          </a:p>
          <a:p>
            <a:pPr marL="800100" lvl="2">
              <a:lnSpc>
                <a:spcPct val="107000"/>
              </a:lnSpc>
              <a:spcBef>
                <a:spcPts val="0"/>
              </a:spcBef>
            </a:pPr>
            <a:r>
              <a:rPr lang="en-US" sz="5600" dirty="0">
                <a:latin typeface="Arial" panose="020B0604020202020204" pitchFamily="34" charset="0"/>
                <a:ea typeface="Calibri" panose="020F0502020204030204" pitchFamily="34" charset="0"/>
                <a:cs typeface="Arial" panose="020B0604020202020204" pitchFamily="34" charset="0"/>
              </a:rPr>
              <a:t>Mechanic experience /No feedback on fast flushness</a:t>
            </a:r>
          </a:p>
          <a:p>
            <a:pPr marL="800100" lvl="2">
              <a:lnSpc>
                <a:spcPct val="107000"/>
              </a:lnSpc>
              <a:spcBef>
                <a:spcPts val="0"/>
              </a:spcBef>
            </a:pPr>
            <a:endParaRPr lang="en-US" sz="5600" dirty="0">
              <a:latin typeface="Arial" panose="020B0604020202020204" pitchFamily="34" charset="0"/>
              <a:ea typeface="Calibri" panose="020F0502020204030204" pitchFamily="34" charset="0"/>
              <a:cs typeface="Arial" panose="020B0604020202020204" pitchFamily="34" charset="0"/>
            </a:endParaRPr>
          </a:p>
          <a:p>
            <a:pPr marL="0">
              <a:lnSpc>
                <a:spcPct val="107000"/>
              </a:lnSpc>
              <a:spcBef>
                <a:spcPts val="0"/>
              </a:spcBef>
            </a:pPr>
            <a:r>
              <a:rPr lang="en-US" sz="5600" dirty="0">
                <a:latin typeface="Arial" panose="020B0604020202020204" pitchFamily="34" charset="0"/>
                <a:cs typeface="Arial" panose="020B0604020202020204" pitchFamily="34" charset="0"/>
              </a:rPr>
              <a:t>Flex track limited depth for Csk. inconsistent pressure</a:t>
            </a:r>
          </a:p>
          <a:p>
            <a:pPr marL="800100" lvl="2">
              <a:lnSpc>
                <a:spcPct val="107000"/>
              </a:lnSpc>
              <a:spcBef>
                <a:spcPts val="0"/>
              </a:spcBef>
            </a:pPr>
            <a:r>
              <a:rPr lang="en-US" sz="5600" dirty="0">
                <a:latin typeface="Arial" panose="020B0604020202020204" pitchFamily="34" charset="0"/>
                <a:cs typeface="Arial" panose="020B0604020202020204" pitchFamily="34" charset="0"/>
              </a:rPr>
              <a:t>Mfg. not checking Csk. Depth12</a:t>
            </a:r>
          </a:p>
          <a:p>
            <a:pPr marL="800100" lvl="2">
              <a:lnSpc>
                <a:spcPct val="107000"/>
              </a:lnSpc>
              <a:spcBef>
                <a:spcPts val="0"/>
              </a:spcBef>
            </a:pPr>
            <a:r>
              <a:rPr lang="en-US" sz="5600" dirty="0">
                <a:latin typeface="Arial" panose="020B0604020202020204" pitchFamily="34" charset="0"/>
                <a:cs typeface="Arial" panose="020B0604020202020204" pitchFamily="34" charset="0"/>
              </a:rPr>
              <a:t>Mfg. not checking holes</a:t>
            </a:r>
          </a:p>
          <a:p>
            <a:pPr marL="800100" lvl="2">
              <a:lnSpc>
                <a:spcPct val="107000"/>
              </a:lnSpc>
              <a:spcBef>
                <a:spcPts val="0"/>
              </a:spcBef>
            </a:pPr>
            <a:r>
              <a:rPr lang="en-US" sz="5600" dirty="0">
                <a:latin typeface="Arial" panose="020B0604020202020204" pitchFamily="34" charset="0"/>
                <a:cs typeface="Arial" panose="020B0604020202020204" pitchFamily="34" charset="0"/>
              </a:rPr>
              <a:t>Mfg. does not have needed tools </a:t>
            </a:r>
          </a:p>
          <a:p>
            <a:pPr marL="800100" lvl="2">
              <a:lnSpc>
                <a:spcPct val="107000"/>
              </a:lnSpc>
              <a:spcBef>
                <a:spcPts val="0"/>
              </a:spcBef>
            </a:pPr>
            <a:endParaRPr lang="en-US" sz="1100" dirty="0">
              <a:latin typeface="Arial" panose="020B0604020202020204" pitchFamily="34" charset="0"/>
              <a:cs typeface="Arial" panose="020B0604020202020204" pitchFamily="34" charset="0"/>
            </a:endParaRPr>
          </a:p>
          <a:p>
            <a:pPr marL="114300" lvl="1" indent="0">
              <a:lnSpc>
                <a:spcPct val="107000"/>
              </a:lnSpc>
              <a:spcBef>
                <a:spcPts val="0"/>
              </a:spcBef>
              <a:buNone/>
            </a:pPr>
            <a:endParaRPr lang="en-US" sz="700" dirty="0">
              <a:latin typeface="Arial" panose="020B0604020202020204" pitchFamily="34" charset="0"/>
              <a:cs typeface="Arial" panose="020B0604020202020204" pitchFamily="34" charset="0"/>
            </a:endParaRPr>
          </a:p>
          <a:p>
            <a:pPr marL="0">
              <a:lnSpc>
                <a:spcPct val="107000"/>
              </a:lnSpc>
              <a:spcBef>
                <a:spcPts val="0"/>
              </a:spcBef>
            </a:pPr>
            <a:endParaRPr lang="en-US" sz="1100" dirty="0">
              <a:latin typeface="Arial" panose="020B0604020202020204" pitchFamily="34" charset="0"/>
              <a:ea typeface="Calibri" panose="020F050202020403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28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53579037"/>
              </p:ext>
            </p:extLst>
          </p:nvPr>
        </p:nvGraphicFramePr>
        <p:xfrm>
          <a:off x="3200400" y="278102"/>
          <a:ext cx="6629400" cy="68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5">
            <a:extLst>
              <a:ext uri="{FF2B5EF4-FFF2-40B4-BE49-F238E27FC236}">
                <a16:creationId xmlns:a16="http://schemas.microsoft.com/office/drawing/2014/main" id="{71A05CD8-532D-40AD-9460-E226EE490DF9}"/>
              </a:ext>
            </a:extLst>
          </p:cNvPr>
          <p:cNvSpPr/>
          <p:nvPr/>
        </p:nvSpPr>
        <p:spPr>
          <a:xfrm>
            <a:off x="2619376" y="287086"/>
            <a:ext cx="857249" cy="67957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pic>
        <p:nvPicPr>
          <p:cNvPr id="3" name="Picture 2">
            <a:extLst>
              <a:ext uri="{FF2B5EF4-FFF2-40B4-BE49-F238E27FC236}">
                <a16:creationId xmlns:a16="http://schemas.microsoft.com/office/drawing/2014/main" id="{1F009684-E7D8-44AF-91D2-6B0F9C596EA7}"/>
              </a:ext>
            </a:extLst>
          </p:cNvPr>
          <p:cNvPicPr>
            <a:picLocks noChangeAspect="1"/>
          </p:cNvPicPr>
          <p:nvPr/>
        </p:nvPicPr>
        <p:blipFill>
          <a:blip r:embed="rId8"/>
          <a:stretch>
            <a:fillRect/>
          </a:stretch>
        </p:blipFill>
        <p:spPr>
          <a:xfrm>
            <a:off x="2619375" y="2438400"/>
            <a:ext cx="6676588" cy="3354216"/>
          </a:xfrm>
          <a:prstGeom prst="rect">
            <a:avLst/>
          </a:prstGeom>
        </p:spPr>
      </p:pic>
      <p:sp>
        <p:nvSpPr>
          <p:cNvPr id="5" name="Rectangle 4">
            <a:extLst>
              <a:ext uri="{FF2B5EF4-FFF2-40B4-BE49-F238E27FC236}">
                <a16:creationId xmlns:a16="http://schemas.microsoft.com/office/drawing/2014/main" id="{C003AA6A-DDAC-4E7C-9C7B-D664EAE75331}"/>
              </a:ext>
            </a:extLst>
          </p:cNvPr>
          <p:cNvSpPr/>
          <p:nvPr/>
        </p:nvSpPr>
        <p:spPr>
          <a:xfrm>
            <a:off x="2514600" y="1371600"/>
            <a:ext cx="7086600" cy="923330"/>
          </a:xfrm>
          <a:prstGeom prst="rect">
            <a:avLst/>
          </a:prstGeom>
        </p:spPr>
        <p:txBody>
          <a:bodyPr wrap="square">
            <a:spAutoFit/>
          </a:bodyPr>
          <a:lstStyle/>
          <a:p>
            <a:r>
              <a:rPr lang="en-US" dirty="0"/>
              <a:t>During root cause corrective action analysis, the group determine that there was a new hire; they are the most significant contributing factor which caused the spike on defects. </a:t>
            </a:r>
          </a:p>
        </p:txBody>
      </p:sp>
    </p:spTree>
    <p:extLst>
      <p:ext uri="{BB962C8B-B14F-4D97-AF65-F5344CB8AC3E}">
        <p14:creationId xmlns:p14="http://schemas.microsoft.com/office/powerpoint/2010/main" val="135750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12451" y="4462381"/>
            <a:ext cx="4734047" cy="2670731"/>
          </a:xfrm>
          <a:prstGeom prst="rect">
            <a:avLst/>
          </a:prstGeom>
          <a:noFill/>
        </p:spPr>
        <p:txBody>
          <a:bodyPr wrap="square" rtlCol="0">
            <a:spAutoFit/>
          </a:bodyPr>
          <a:lstStyle/>
          <a:p>
            <a:pPr defTabSz="166688">
              <a:lnSpc>
                <a:spcPct val="90000"/>
              </a:lnSpc>
              <a:spcBef>
                <a:spcPct val="0"/>
              </a:spcBef>
              <a:spcAft>
                <a:spcPct val="35000"/>
              </a:spcAft>
            </a:pPr>
            <a:r>
              <a:rPr lang="en-US" sz="1200" b="1" dirty="0">
                <a:solidFill>
                  <a:prstClr val="black"/>
                </a:solidFill>
                <a:latin typeface="Arial" panose="020B0604020202020204" pitchFamily="34" charset="0"/>
                <a:cs typeface="Arial" panose="020B0604020202020204" pitchFamily="34" charset="0"/>
              </a:rPr>
              <a:t>KAPPA Result</a:t>
            </a:r>
          </a:p>
          <a:p>
            <a:pPr marL="171450" indent="-171450" defTabSz="166688">
              <a:lnSpc>
                <a:spcPct val="90000"/>
              </a:lnSpc>
              <a:spcBef>
                <a:spcPct val="0"/>
              </a:spcBef>
              <a:spcAft>
                <a:spcPct val="35000"/>
              </a:spcAft>
              <a:buFontTx/>
              <a:buChar char="-"/>
            </a:pPr>
            <a:r>
              <a:rPr lang="en-US" sz="1200" dirty="0">
                <a:solidFill>
                  <a:prstClr val="black"/>
                </a:solidFill>
                <a:latin typeface="Arial" panose="020B0604020202020204" pitchFamily="34" charset="0"/>
                <a:cs typeface="Arial" panose="020B0604020202020204" pitchFamily="34" charset="0"/>
              </a:rPr>
              <a:t>Two operators; QA1, 20 years of experience,  QA2 7 years of experience. During the observation, both two operators are consistent on their approach from testing the tools to measuring the fastener flushness. I also used two different sheets to record the results to ensure the accuracy.</a:t>
            </a:r>
          </a:p>
          <a:p>
            <a:pPr marL="171450" indent="-171450" defTabSz="166688">
              <a:lnSpc>
                <a:spcPct val="90000"/>
              </a:lnSpc>
              <a:spcBef>
                <a:spcPct val="0"/>
              </a:spcBef>
              <a:spcAft>
                <a:spcPct val="35000"/>
              </a:spcAft>
              <a:buFontTx/>
              <a:buChar char="-"/>
            </a:pPr>
            <a:endParaRPr lang="en-US" sz="1200" dirty="0">
              <a:solidFill>
                <a:prstClr val="black"/>
              </a:solidFill>
              <a:latin typeface="Arial" panose="020B0604020202020204" pitchFamily="34" charset="0"/>
              <a:cs typeface="Arial" panose="020B0604020202020204" pitchFamily="34" charset="0"/>
            </a:endParaRPr>
          </a:p>
          <a:p>
            <a:pPr marL="171450" indent="-171450" defTabSz="166688">
              <a:lnSpc>
                <a:spcPct val="90000"/>
              </a:lnSpc>
              <a:spcBef>
                <a:spcPct val="0"/>
              </a:spcBef>
              <a:spcAft>
                <a:spcPct val="35000"/>
              </a:spcAft>
              <a:buFontTx/>
              <a:buChar char="-"/>
            </a:pPr>
            <a:r>
              <a:rPr lang="en-US" sz="1200" dirty="0">
                <a:solidFill>
                  <a:prstClr val="black"/>
                </a:solidFill>
                <a:latin typeface="Arial" panose="020B0604020202020204" pitchFamily="34" charset="0"/>
                <a:cs typeface="Arial" panose="020B0604020202020204" pitchFamily="34" charset="0"/>
              </a:rPr>
              <a:t>The job that I observe contains 112 total fasteners</a:t>
            </a:r>
          </a:p>
          <a:p>
            <a:pPr defTabSz="166688">
              <a:lnSpc>
                <a:spcPct val="90000"/>
              </a:lnSpc>
              <a:spcBef>
                <a:spcPct val="0"/>
              </a:spcBef>
              <a:spcAft>
                <a:spcPct val="35000"/>
              </a:spcAft>
            </a:pPr>
            <a:r>
              <a:rPr lang="en-US" sz="1200" dirty="0">
                <a:solidFill>
                  <a:prstClr val="black"/>
                </a:solidFill>
                <a:latin typeface="Arial" panose="020B0604020202020204" pitchFamily="34" charset="0"/>
                <a:cs typeface="Arial" panose="020B0604020202020204" pitchFamily="34" charset="0"/>
              </a:rPr>
              <a:t>The reproducibility, repeatability process </a:t>
            </a:r>
          </a:p>
          <a:p>
            <a:pPr defTabSz="166688">
              <a:lnSpc>
                <a:spcPct val="90000"/>
              </a:lnSpc>
              <a:spcBef>
                <a:spcPct val="0"/>
              </a:spcBef>
              <a:spcAft>
                <a:spcPct val="35000"/>
              </a:spcAft>
            </a:pPr>
            <a:r>
              <a:rPr lang="en-US" sz="1200" dirty="0">
                <a:solidFill>
                  <a:prstClr val="black"/>
                </a:solidFill>
                <a:latin typeface="Arial" panose="020B0604020202020204" pitchFamily="34" charset="0"/>
                <a:cs typeface="Arial" panose="020B0604020202020204" pitchFamily="34" charset="0"/>
              </a:rPr>
              <a:t>with confidence level of .100%</a:t>
            </a:r>
          </a:p>
          <a:p>
            <a:pPr defTabSz="166688">
              <a:lnSpc>
                <a:spcPct val="90000"/>
              </a:lnSpc>
              <a:spcBef>
                <a:spcPct val="0"/>
              </a:spcBef>
              <a:spcAft>
                <a:spcPct val="35000"/>
              </a:spcAft>
            </a:pPr>
            <a:r>
              <a:rPr lang="en-US" sz="1200" dirty="0">
                <a:solidFill>
                  <a:prstClr val="black"/>
                </a:solidFill>
                <a:latin typeface="Arial" panose="020B0604020202020204" pitchFamily="34" charset="0"/>
                <a:cs typeface="Arial" panose="020B0604020202020204" pitchFamily="34" charset="0"/>
              </a:rPr>
              <a:t>The process is very good</a:t>
            </a:r>
          </a:p>
          <a:p>
            <a:pPr defTabSz="166688">
              <a:lnSpc>
                <a:spcPct val="90000"/>
              </a:lnSpc>
              <a:spcBef>
                <a:spcPct val="0"/>
              </a:spcBef>
              <a:spcAft>
                <a:spcPct val="35000"/>
              </a:spcAft>
            </a:pPr>
            <a:endParaRPr lang="en-US" sz="900" dirty="0">
              <a:solidFill>
                <a:prstClr val="black"/>
              </a:solidFill>
              <a:latin typeface="Arial" panose="020B0604020202020204" pitchFamily="34" charset="0"/>
              <a:cs typeface="Arial" panose="020B0604020202020204" pitchFamily="34" charset="0"/>
            </a:endParaRPr>
          </a:p>
          <a:p>
            <a:pPr defTabSz="166688">
              <a:lnSpc>
                <a:spcPct val="90000"/>
              </a:lnSpc>
              <a:spcBef>
                <a:spcPct val="0"/>
              </a:spcBef>
              <a:spcAft>
                <a:spcPct val="35000"/>
              </a:spcAft>
            </a:pPr>
            <a:endParaRPr lang="en-US" sz="900" dirty="0">
              <a:solidFill>
                <a:prstClr val="black"/>
              </a:solidFill>
              <a:latin typeface="Arial" panose="020B0604020202020204" pitchFamily="34" charset="0"/>
              <a:cs typeface="Arial" panose="020B0604020202020204" pitchFamily="34" charset="0"/>
            </a:endParaRPr>
          </a:p>
        </p:txBody>
      </p:sp>
      <p:sp>
        <p:nvSpPr>
          <p:cNvPr id="13" name="TextBox 12"/>
          <p:cNvSpPr txBox="1"/>
          <p:nvPr/>
        </p:nvSpPr>
        <p:spPr>
          <a:xfrm>
            <a:off x="2042930" y="828251"/>
            <a:ext cx="4434070" cy="3816429"/>
          </a:xfrm>
          <a:prstGeom prst="rect">
            <a:avLst/>
          </a:prstGeom>
          <a:noFill/>
        </p:spPr>
        <p:txBody>
          <a:bodyPr wrap="square" rtlCol="0">
            <a:spAutoFit/>
          </a:bodyPr>
          <a:lstStyle/>
          <a:p>
            <a:pPr defTabSz="685800"/>
            <a:endParaRPr lang="en-US" sz="1100" dirty="0">
              <a:solidFill>
                <a:prstClr val="black"/>
              </a:solidFill>
              <a:latin typeface="Arial" panose="020B0604020202020204" pitchFamily="34" charset="0"/>
              <a:cs typeface="Arial" panose="020B0604020202020204" pitchFamily="34" charset="0"/>
            </a:endParaRPr>
          </a:p>
          <a:p>
            <a:pPr defTabSz="685800"/>
            <a:r>
              <a:rPr lang="en-US" sz="1100" dirty="0">
                <a:solidFill>
                  <a:prstClr val="black"/>
                </a:solidFill>
                <a:latin typeface="Arial" panose="020B0604020202020204" pitchFamily="34" charset="0"/>
                <a:cs typeface="Arial" panose="020B0604020202020204" pitchFamily="34" charset="0"/>
              </a:rPr>
              <a:t>Due to the outlier of my data I decided to conduct a KAPPA analysis on quality to see how stable their process.</a:t>
            </a:r>
          </a:p>
          <a:p>
            <a:pPr defTabSz="685800"/>
            <a:endParaRPr lang="en-US" sz="1100" dirty="0">
              <a:solidFill>
                <a:prstClr val="black"/>
              </a:solidFill>
              <a:latin typeface="Arial" panose="020B0604020202020204" pitchFamily="34" charset="0"/>
              <a:cs typeface="Arial" panose="020B0604020202020204" pitchFamily="34" charset="0"/>
            </a:endParaRPr>
          </a:p>
          <a:p>
            <a:pPr defTabSz="685800"/>
            <a:r>
              <a:rPr lang="en-US" sz="1100" b="1" u="sng" dirty="0">
                <a:solidFill>
                  <a:prstClr val="black"/>
                </a:solidFill>
                <a:latin typeface="Arial" panose="020B0604020202020204" pitchFamily="34" charset="0"/>
                <a:cs typeface="Arial" panose="020B0604020202020204" pitchFamily="34" charset="0"/>
              </a:rPr>
              <a:t>KAPPA Criteria</a:t>
            </a:r>
            <a:endParaRPr lang="en-US" sz="1100" dirty="0">
              <a:solidFill>
                <a:prstClr val="black"/>
              </a:solidFill>
              <a:latin typeface="Arial" panose="020B0604020202020204" pitchFamily="34" charset="0"/>
              <a:cs typeface="Arial" panose="020B0604020202020204" pitchFamily="34" charset="0"/>
            </a:endParaRPr>
          </a:p>
          <a:p>
            <a:pPr defTabSz="685800"/>
            <a:endParaRPr lang="en-US" sz="1100" dirty="0">
              <a:solidFill>
                <a:prstClr val="black"/>
              </a:solidFill>
              <a:latin typeface="Arial" panose="020B0604020202020204" pitchFamily="34" charset="0"/>
              <a:cs typeface="Arial" panose="020B0604020202020204" pitchFamily="34" charset="0"/>
            </a:endParaRPr>
          </a:p>
          <a:p>
            <a:pPr defTabSz="685800">
              <a:defRPr sz="1000"/>
            </a:pPr>
            <a:r>
              <a:rPr lang="en-US" sz="1100" b="1" dirty="0">
                <a:solidFill>
                  <a:srgbClr val="000000"/>
                </a:solidFill>
                <a:latin typeface="Arial" panose="020B0604020202020204" pitchFamily="34" charset="0"/>
                <a:cs typeface="Arial" panose="020B0604020202020204" pitchFamily="34" charset="0"/>
              </a:rPr>
              <a:t>Criteria </a:t>
            </a:r>
          </a:p>
          <a:p>
            <a:pPr defTabSz="685800">
              <a:defRPr sz="1000"/>
            </a:pPr>
            <a:r>
              <a:rPr lang="en-US" sz="1100" dirty="0">
                <a:solidFill>
                  <a:srgbClr val="000000"/>
                </a:solidFill>
                <a:latin typeface="Arial" panose="020B0604020202020204" pitchFamily="34" charset="0"/>
                <a:cs typeface="Arial" panose="020B0604020202020204" pitchFamily="34" charset="0"/>
              </a:rPr>
              <a:t>1.Use calibrated tools depth gauge</a:t>
            </a:r>
          </a:p>
          <a:p>
            <a:pPr defTabSz="685800">
              <a:defRPr sz="1000"/>
            </a:pPr>
            <a:r>
              <a:rPr lang="en-US" sz="1100" dirty="0">
                <a:solidFill>
                  <a:srgbClr val="000000"/>
                </a:solidFill>
                <a:latin typeface="Arial" panose="020B0604020202020204" pitchFamily="34" charset="0"/>
                <a:cs typeface="Arial" panose="020B0604020202020204" pitchFamily="34" charset="0"/>
              </a:rPr>
              <a:t>2. zero out the tool on the skin surface next to the fasteners head</a:t>
            </a:r>
          </a:p>
          <a:p>
            <a:pPr defTabSz="685800">
              <a:defRPr sz="1000"/>
            </a:pPr>
            <a:r>
              <a:rPr lang="en-US" sz="1100" dirty="0">
                <a:solidFill>
                  <a:srgbClr val="000000"/>
                </a:solidFill>
                <a:latin typeface="Arial" panose="020B0604020202020204" pitchFamily="34" charset="0"/>
                <a:cs typeface="Arial" panose="020B0604020202020204" pitchFamily="34" charset="0"/>
              </a:rPr>
              <a:t>3. One experienced QA and one less experience QA.</a:t>
            </a:r>
          </a:p>
          <a:p>
            <a:pPr defTabSz="685800">
              <a:defRPr sz="1000"/>
            </a:pPr>
            <a:r>
              <a:rPr lang="en-US" sz="1100" dirty="0">
                <a:solidFill>
                  <a:srgbClr val="000000"/>
                </a:solidFill>
                <a:latin typeface="Arial" panose="020B0604020202020204" pitchFamily="34" charset="0"/>
                <a:cs typeface="Arial" panose="020B0604020202020204" pitchFamily="34" charset="0"/>
              </a:rPr>
              <a:t>4. Advice the QA to performed the inspection like no one is watching.</a:t>
            </a:r>
          </a:p>
          <a:p>
            <a:pPr defTabSz="685800">
              <a:defRPr sz="1000"/>
            </a:pPr>
            <a:r>
              <a:rPr lang="en-US" sz="1100" dirty="0">
                <a:solidFill>
                  <a:srgbClr val="000000"/>
                </a:solidFill>
                <a:latin typeface="Arial" panose="020B0604020202020204" pitchFamily="34" charset="0"/>
                <a:cs typeface="Arial" panose="020B0604020202020204" pitchFamily="34" charset="0"/>
              </a:rPr>
              <a:t>5. Take QA  one at a time " means don't let the other QA see how he/she measure the Fastener</a:t>
            </a:r>
          </a:p>
          <a:p>
            <a:pPr defTabSz="685800">
              <a:defRPr sz="1000"/>
            </a:pPr>
            <a:r>
              <a:rPr lang="en-US" sz="1100" dirty="0">
                <a:solidFill>
                  <a:srgbClr val="000000"/>
                </a:solidFill>
                <a:latin typeface="Arial" panose="020B0604020202020204" pitchFamily="34" charset="0"/>
                <a:cs typeface="Arial" panose="020B0604020202020204" pitchFamily="34" charset="0"/>
              </a:rPr>
              <a:t> flushness.</a:t>
            </a:r>
          </a:p>
          <a:p>
            <a:pPr defTabSz="685800">
              <a:defRPr sz="1000"/>
            </a:pPr>
            <a:r>
              <a:rPr lang="en-US" sz="1100" dirty="0">
                <a:solidFill>
                  <a:srgbClr val="000000"/>
                </a:solidFill>
                <a:latin typeface="Arial" panose="020B0604020202020204" pitchFamily="34" charset="0"/>
                <a:cs typeface="Arial" panose="020B0604020202020204" pitchFamily="34" charset="0"/>
              </a:rPr>
              <a:t>Sample size &gt;100 Fasteners</a:t>
            </a:r>
          </a:p>
          <a:p>
            <a:pPr defTabSz="685800">
              <a:defRPr sz="1000"/>
            </a:pPr>
            <a:endParaRPr lang="en-US" sz="1100" dirty="0">
              <a:solidFill>
                <a:srgbClr val="000000"/>
              </a:solidFill>
              <a:latin typeface="Arial" panose="020B0604020202020204" pitchFamily="34" charset="0"/>
              <a:cs typeface="Arial" panose="020B0604020202020204" pitchFamily="34" charset="0"/>
            </a:endParaRPr>
          </a:p>
          <a:p>
            <a:pPr defTabSz="685800">
              <a:defRPr sz="1000"/>
            </a:pPr>
            <a:r>
              <a:rPr lang="en-US" sz="1100" b="1" dirty="0">
                <a:solidFill>
                  <a:srgbClr val="000000"/>
                </a:solidFill>
                <a:latin typeface="Arial" panose="020B0604020202020204" pitchFamily="34" charset="0"/>
                <a:cs typeface="Arial" panose="020B0604020202020204" pitchFamily="34" charset="0"/>
              </a:rPr>
              <a:t>Intent</a:t>
            </a:r>
          </a:p>
          <a:p>
            <a:pPr defTabSz="685800">
              <a:defRPr sz="1000"/>
            </a:pPr>
            <a:r>
              <a:rPr lang="en-US" sz="1100" dirty="0">
                <a:solidFill>
                  <a:srgbClr val="000000"/>
                </a:solidFill>
                <a:latin typeface="Arial" panose="020B0604020202020204" pitchFamily="34" charset="0"/>
                <a:cs typeface="Arial" panose="020B0604020202020204" pitchFamily="34" charset="0"/>
              </a:rPr>
              <a:t>1. To verify the tool accuracy</a:t>
            </a:r>
          </a:p>
          <a:p>
            <a:pPr defTabSz="685800">
              <a:defRPr sz="1000"/>
            </a:pPr>
            <a:r>
              <a:rPr lang="en-US" sz="1100" dirty="0">
                <a:solidFill>
                  <a:srgbClr val="000000"/>
                </a:solidFill>
                <a:latin typeface="Arial" panose="020B0604020202020204" pitchFamily="34" charset="0"/>
                <a:cs typeface="Arial" panose="020B0604020202020204" pitchFamily="34" charset="0"/>
              </a:rPr>
              <a:t>2. QA skills on how they set up the tool</a:t>
            </a:r>
          </a:p>
          <a:p>
            <a:pPr defTabSz="685800">
              <a:defRPr sz="1000"/>
            </a:pPr>
            <a:r>
              <a:rPr lang="en-US" sz="1100" dirty="0">
                <a:solidFill>
                  <a:srgbClr val="000000"/>
                </a:solidFill>
                <a:latin typeface="Arial" panose="020B0604020202020204" pitchFamily="34" charset="0"/>
                <a:cs typeface="Arial" panose="020B0604020202020204" pitchFamily="34" charset="0"/>
              </a:rPr>
              <a:t>3. 100 inspection no sampling </a:t>
            </a:r>
          </a:p>
          <a:p>
            <a:pPr defTabSz="685800"/>
            <a:endParaRPr lang="en-US" sz="110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2667001" y="292156"/>
            <a:ext cx="857249" cy="63749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graphicFrame>
        <p:nvGraphicFramePr>
          <p:cNvPr id="7" name="Table 6">
            <a:extLst>
              <a:ext uri="{FF2B5EF4-FFF2-40B4-BE49-F238E27FC236}">
                <a16:creationId xmlns:a16="http://schemas.microsoft.com/office/drawing/2014/main" id="{2D63EA96-0B81-4A84-BE09-BDDF7C3F7C15}"/>
              </a:ext>
            </a:extLst>
          </p:cNvPr>
          <p:cNvGraphicFramePr>
            <a:graphicFrameLocks noGrp="1"/>
          </p:cNvGraphicFramePr>
          <p:nvPr>
            <p:extLst>
              <p:ext uri="{D42A27DB-BD31-4B8C-83A1-F6EECF244321}">
                <p14:modId xmlns:p14="http://schemas.microsoft.com/office/powerpoint/2010/main" val="3894141635"/>
              </p:ext>
            </p:extLst>
          </p:nvPr>
        </p:nvGraphicFramePr>
        <p:xfrm>
          <a:off x="6934201" y="4713977"/>
          <a:ext cx="3553327" cy="1861190"/>
        </p:xfrm>
        <a:graphic>
          <a:graphicData uri="http://schemas.openxmlformats.org/drawingml/2006/table">
            <a:tbl>
              <a:tblPr>
                <a:tableStyleId>{5C22544A-7EE6-4342-B048-85BDC9FD1C3A}</a:tableStyleId>
              </a:tblPr>
              <a:tblGrid>
                <a:gridCol w="903388">
                  <a:extLst>
                    <a:ext uri="{9D8B030D-6E8A-4147-A177-3AD203B41FA5}">
                      <a16:colId xmlns:a16="http://schemas.microsoft.com/office/drawing/2014/main" val="1801042585"/>
                    </a:ext>
                  </a:extLst>
                </a:gridCol>
                <a:gridCol w="614304">
                  <a:extLst>
                    <a:ext uri="{9D8B030D-6E8A-4147-A177-3AD203B41FA5}">
                      <a16:colId xmlns:a16="http://schemas.microsoft.com/office/drawing/2014/main" val="3160628817"/>
                    </a:ext>
                  </a:extLst>
                </a:gridCol>
                <a:gridCol w="614304">
                  <a:extLst>
                    <a:ext uri="{9D8B030D-6E8A-4147-A177-3AD203B41FA5}">
                      <a16:colId xmlns:a16="http://schemas.microsoft.com/office/drawing/2014/main" val="1139897000"/>
                    </a:ext>
                  </a:extLst>
                </a:gridCol>
                <a:gridCol w="614304">
                  <a:extLst>
                    <a:ext uri="{9D8B030D-6E8A-4147-A177-3AD203B41FA5}">
                      <a16:colId xmlns:a16="http://schemas.microsoft.com/office/drawing/2014/main" val="203867990"/>
                    </a:ext>
                  </a:extLst>
                </a:gridCol>
                <a:gridCol w="807027">
                  <a:extLst>
                    <a:ext uri="{9D8B030D-6E8A-4147-A177-3AD203B41FA5}">
                      <a16:colId xmlns:a16="http://schemas.microsoft.com/office/drawing/2014/main" val="3782985256"/>
                    </a:ext>
                  </a:extLst>
                </a:gridCol>
              </a:tblGrid>
              <a:tr h="175548">
                <a:tc>
                  <a:txBody>
                    <a:bodyPr/>
                    <a:lstStyle/>
                    <a:p>
                      <a:pPr algn="l" fontAlgn="b"/>
                      <a:r>
                        <a:rPr lang="en-US" sz="1200" b="1" u="none" strike="noStrike">
                          <a:effectLst/>
                        </a:rPr>
                        <a:t>Operators</a:t>
                      </a:r>
                      <a:endParaRPr lang="en-US" sz="12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200" b="1" u="none" strike="noStrike">
                          <a:effectLst/>
                        </a:rPr>
                        <a:t>Good</a:t>
                      </a:r>
                      <a:endParaRPr lang="en-US" sz="12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200" b="1" u="none" strike="noStrike">
                          <a:effectLst/>
                        </a:rPr>
                        <a:t>Bad</a:t>
                      </a:r>
                      <a:endParaRPr lang="en-US" sz="12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200" b="1" u="none" strike="noStrike">
                          <a:effectLst/>
                        </a:rPr>
                        <a:t>TOTAL</a:t>
                      </a:r>
                      <a:endParaRPr lang="en-US" sz="12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200" b="1" u="none" strike="noStrike" dirty="0">
                          <a:effectLst/>
                        </a:rPr>
                        <a:t>Pobserved</a:t>
                      </a:r>
                      <a:endParaRPr lang="en-US" sz="12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41738256"/>
                  </a:ext>
                </a:extLst>
              </a:tr>
              <a:tr h="175548">
                <a:tc>
                  <a:txBody>
                    <a:bodyPr/>
                    <a:lstStyle/>
                    <a:p>
                      <a:pPr algn="l" fontAlgn="b"/>
                      <a:r>
                        <a:rPr lang="en-US" sz="1200" u="none" strike="noStrike">
                          <a:effectLst/>
                        </a:rPr>
                        <a:t>QA1</a:t>
                      </a:r>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112</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54896739"/>
                  </a:ext>
                </a:extLst>
              </a:tr>
              <a:tr h="175548">
                <a:tc>
                  <a:txBody>
                    <a:bodyPr/>
                    <a:lstStyle/>
                    <a:p>
                      <a:pPr algn="l" fontAlgn="b"/>
                      <a:r>
                        <a:rPr lang="en-US" sz="1200" u="none" strike="noStrike">
                          <a:effectLst/>
                        </a:rPr>
                        <a:t>QA2</a:t>
                      </a:r>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39656974"/>
                  </a:ext>
                </a:extLst>
              </a:tr>
              <a:tr h="175548">
                <a:tc>
                  <a:txBody>
                    <a:bodyPr/>
                    <a:lstStyle/>
                    <a:p>
                      <a:pPr algn="l" fontAlgn="b"/>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76669363"/>
                  </a:ext>
                </a:extLst>
              </a:tr>
              <a:tr h="175548">
                <a:tc>
                  <a:txBody>
                    <a:bodyPr/>
                    <a:lstStyle/>
                    <a:p>
                      <a:pPr algn="l" fontAlgn="b"/>
                      <a:r>
                        <a:rPr lang="en-US" sz="1200" u="none" strike="noStrike">
                          <a:effectLst/>
                        </a:rPr>
                        <a:t>QA3 GOOD</a:t>
                      </a:r>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1-Pchance</a:t>
                      </a:r>
                      <a:endParaRPr lang="en-US" sz="11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8094923"/>
                  </a:ext>
                </a:extLst>
              </a:tr>
              <a:tr h="175548">
                <a:tc>
                  <a:txBody>
                    <a:bodyPr/>
                    <a:lstStyle/>
                    <a:p>
                      <a:pPr algn="l" fontAlgn="b"/>
                      <a:r>
                        <a:rPr lang="en-US" sz="1200" u="none" strike="noStrike">
                          <a:effectLst/>
                        </a:rPr>
                        <a:t>QA4 GOOD</a:t>
                      </a:r>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100" u="none" strike="noStrike" dirty="0">
                          <a:effectLst/>
                        </a:rPr>
                        <a:t>0.13</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84754336"/>
                  </a:ext>
                </a:extLst>
              </a:tr>
              <a:tr h="175548">
                <a:tc>
                  <a:txBody>
                    <a:bodyPr/>
                    <a:lstStyle/>
                    <a:p>
                      <a:pPr algn="l" fontAlgn="b"/>
                      <a:r>
                        <a:rPr lang="en-US" sz="1200" u="none" strike="noStrike" dirty="0">
                          <a:effectLst/>
                        </a:rPr>
                        <a:t>Pchance</a:t>
                      </a:r>
                      <a:endParaRPr lang="en-US" sz="12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0.86</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0.01</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69402174"/>
                  </a:ext>
                </a:extLst>
              </a:tr>
              <a:tr h="175548">
                <a:tc>
                  <a:txBody>
                    <a:bodyPr/>
                    <a:lstStyle/>
                    <a:p>
                      <a:pPr algn="l" fontAlgn="b"/>
                      <a:endParaRPr lang="en-US" sz="12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43877375"/>
                  </a:ext>
                </a:extLst>
              </a:tr>
              <a:tr h="175548">
                <a:tc>
                  <a:txBody>
                    <a:bodyPr/>
                    <a:lstStyle/>
                    <a:p>
                      <a:pPr algn="l" fontAlgn="b"/>
                      <a:r>
                        <a:rPr lang="en-US" sz="1200" u="none" strike="noStrike" dirty="0">
                          <a:effectLst/>
                        </a:rPr>
                        <a:t>Total Pchance</a:t>
                      </a:r>
                      <a:endParaRPr lang="en-US" sz="12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0.87</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35706884"/>
                  </a:ext>
                </a:extLst>
              </a:tr>
              <a:tr h="169310">
                <a:tc>
                  <a:txBody>
                    <a:bodyPr/>
                    <a:lstStyle/>
                    <a:p>
                      <a:pPr algn="l" fontAlgn="b"/>
                      <a:r>
                        <a:rPr lang="en-US" sz="1100" u="none" strike="noStrike">
                          <a:effectLst/>
                        </a:rPr>
                        <a:t>K</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31057213"/>
                  </a:ext>
                </a:extLst>
              </a:tr>
            </a:tbl>
          </a:graphicData>
        </a:graphic>
      </p:graphicFrame>
      <p:graphicFrame>
        <p:nvGraphicFramePr>
          <p:cNvPr id="14" name="Chart 13">
            <a:extLst>
              <a:ext uri="{FF2B5EF4-FFF2-40B4-BE49-F238E27FC236}">
                <a16:creationId xmlns:a16="http://schemas.microsoft.com/office/drawing/2014/main" id="{201863CF-4E4E-489A-A594-69A4D7307EE2}"/>
              </a:ext>
            </a:extLst>
          </p:cNvPr>
          <p:cNvGraphicFramePr>
            <a:graphicFrameLocks/>
          </p:cNvGraphicFramePr>
          <p:nvPr>
            <p:extLst>
              <p:ext uri="{D42A27DB-BD31-4B8C-83A1-F6EECF244321}">
                <p14:modId xmlns:p14="http://schemas.microsoft.com/office/powerpoint/2010/main" val="4186319028"/>
              </p:ext>
            </p:extLst>
          </p:nvPr>
        </p:nvGraphicFramePr>
        <p:xfrm>
          <a:off x="6038217" y="1458174"/>
          <a:ext cx="4434070" cy="2785980"/>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a:extLst>
              <a:ext uri="{FF2B5EF4-FFF2-40B4-BE49-F238E27FC236}">
                <a16:creationId xmlns:a16="http://schemas.microsoft.com/office/drawing/2014/main" id="{C0722394-B528-4C3F-8C42-89E7E9B4E34F}"/>
              </a:ext>
            </a:extLst>
          </p:cNvPr>
          <p:cNvGrpSpPr/>
          <p:nvPr/>
        </p:nvGrpSpPr>
        <p:grpSpPr>
          <a:xfrm>
            <a:off x="2454866" y="264680"/>
            <a:ext cx="7364077" cy="695501"/>
            <a:chOff x="-329672" y="-2820043"/>
            <a:chExt cx="7364077" cy="695501"/>
          </a:xfrm>
        </p:grpSpPr>
        <p:sp>
          <p:nvSpPr>
            <p:cNvPr id="10" name="Arrow: Chevron 9">
              <a:extLst>
                <a:ext uri="{FF2B5EF4-FFF2-40B4-BE49-F238E27FC236}">
                  <a16:creationId xmlns:a16="http://schemas.microsoft.com/office/drawing/2014/main" id="{70AF95D3-73C5-414C-914E-A467CF899BC3}"/>
                </a:ext>
              </a:extLst>
            </p:cNvPr>
            <p:cNvSpPr/>
            <p:nvPr/>
          </p:nvSpPr>
          <p:spPr>
            <a:xfrm>
              <a:off x="411480" y="-2820043"/>
              <a:ext cx="6622925" cy="688555"/>
            </a:xfrm>
            <a:prstGeom prst="chevron">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Arrow: Chevron 4">
              <a:extLst>
                <a:ext uri="{FF2B5EF4-FFF2-40B4-BE49-F238E27FC236}">
                  <a16:creationId xmlns:a16="http://schemas.microsoft.com/office/drawing/2014/main" id="{7A5CEC1F-B013-4D97-852A-53BDF73650C9}"/>
                </a:ext>
              </a:extLst>
            </p:cNvPr>
            <p:cNvSpPr txBox="1"/>
            <p:nvPr/>
          </p:nvSpPr>
          <p:spPr>
            <a:xfrm>
              <a:off x="-329672" y="-2813097"/>
              <a:ext cx="5934370" cy="6885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lvl="0" algn="ctr"/>
              <a:r>
                <a:rPr lang="en-US" sz="2800" b="1" dirty="0"/>
                <a:t>                   KAPPA Analysis: For </a:t>
              </a:r>
              <a:r>
                <a:rPr lang="en-US" sz="2800" b="1" dirty="0">
                  <a:solidFill>
                    <a:prstClr val="white"/>
                  </a:solidFill>
                </a:rPr>
                <a:t>Quality</a:t>
              </a:r>
              <a:endParaRPr lang="en-US" sz="2800" b="1" dirty="0">
                <a:cs typeface="Arial" panose="020B0604020202020204" pitchFamily="34" charset="0"/>
              </a:endParaRPr>
            </a:p>
          </p:txBody>
        </p:sp>
      </p:grpSp>
    </p:spTree>
    <p:extLst>
      <p:ext uri="{BB962C8B-B14F-4D97-AF65-F5344CB8AC3E}">
        <p14:creationId xmlns:p14="http://schemas.microsoft.com/office/powerpoint/2010/main" val="181281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3200400" y="278102"/>
          <a:ext cx="6629400" cy="68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5">
            <a:extLst>
              <a:ext uri="{FF2B5EF4-FFF2-40B4-BE49-F238E27FC236}">
                <a16:creationId xmlns:a16="http://schemas.microsoft.com/office/drawing/2014/main" id="{71A05CD8-532D-40AD-9460-E226EE490DF9}"/>
              </a:ext>
            </a:extLst>
          </p:cNvPr>
          <p:cNvSpPr/>
          <p:nvPr/>
        </p:nvSpPr>
        <p:spPr>
          <a:xfrm>
            <a:off x="2619376" y="287086"/>
            <a:ext cx="857249" cy="67957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sp>
        <p:nvSpPr>
          <p:cNvPr id="2" name="Rectangle 1">
            <a:extLst>
              <a:ext uri="{FF2B5EF4-FFF2-40B4-BE49-F238E27FC236}">
                <a16:creationId xmlns:a16="http://schemas.microsoft.com/office/drawing/2014/main" id="{9148261B-4197-4D34-94D6-CF051402CF0E}"/>
              </a:ext>
            </a:extLst>
          </p:cNvPr>
          <p:cNvSpPr/>
          <p:nvPr/>
        </p:nvSpPr>
        <p:spPr>
          <a:xfrm>
            <a:off x="1981200" y="1143002"/>
            <a:ext cx="8382000" cy="4708981"/>
          </a:xfrm>
          <a:prstGeom prst="rect">
            <a:avLst/>
          </a:prstGeom>
        </p:spPr>
        <p:txBody>
          <a:bodyPr wrap="square">
            <a:spAutoFit/>
          </a:bodyPr>
          <a:lstStyle/>
          <a:p>
            <a:r>
              <a:rPr lang="en-US" sz="1600" b="1" dirty="0">
                <a:cs typeface="Arial" panose="020B0604020202020204" pitchFamily="34" charset="0"/>
              </a:rPr>
              <a:t>Back ground of the data: Date time line One  year consist of 12 airplanes</a:t>
            </a:r>
          </a:p>
          <a:p>
            <a:endParaRPr lang="en-US" sz="1600" b="1" dirty="0">
              <a:cs typeface="Arial" panose="020B0604020202020204" pitchFamily="34" charset="0"/>
            </a:endParaRPr>
          </a:p>
          <a:p>
            <a:r>
              <a:rPr lang="en-US" sz="1600" b="1" u="sng" dirty="0">
                <a:cs typeface="Arial" panose="020B0604020202020204" pitchFamily="34" charset="0"/>
              </a:rPr>
              <a:t>Hypothesis</a:t>
            </a:r>
          </a:p>
          <a:p>
            <a:endParaRPr lang="en-US" sz="1600" dirty="0"/>
          </a:p>
          <a:p>
            <a:r>
              <a:rPr lang="en-US" sz="1600" dirty="0"/>
              <a:t>Alpha of 0.05</a:t>
            </a:r>
          </a:p>
          <a:p>
            <a:r>
              <a:rPr lang="en-US" sz="1600" dirty="0"/>
              <a:t>Ho: The Defects and Airplane Model are  independent</a:t>
            </a:r>
          </a:p>
          <a:p>
            <a:r>
              <a:rPr lang="en-US" sz="1600" dirty="0"/>
              <a:t>Ha: The Defects and Airplane Model are not dependent </a:t>
            </a:r>
          </a:p>
          <a:p>
            <a:endParaRPr lang="en-US" sz="1600" dirty="0"/>
          </a:p>
          <a:p>
            <a:r>
              <a:rPr lang="en-US" sz="1600" b="1" u="sng" dirty="0">
                <a:cs typeface="Arial" panose="020B0604020202020204" pitchFamily="34" charset="0"/>
              </a:rPr>
              <a:t>Hypothesis testing</a:t>
            </a:r>
          </a:p>
          <a:p>
            <a:endParaRPr lang="en-US" sz="1600" b="1" u="sng" dirty="0"/>
          </a:p>
          <a:p>
            <a:r>
              <a:rPr lang="en-US" sz="1600" dirty="0"/>
              <a:t>Answer: Reject the NULL hypothesis it is a lot less  than 0.05. It appears to be a relationship.  </a:t>
            </a:r>
          </a:p>
          <a:p>
            <a:r>
              <a:rPr lang="en-US" sz="1600" dirty="0"/>
              <a:t>With P value of  8.919E-07. The df = 3 the table only goes to 12.838</a:t>
            </a:r>
          </a:p>
          <a:p>
            <a:endParaRPr lang="en-US" dirty="0"/>
          </a:p>
          <a:p>
            <a:endParaRPr lang="en-US" dirty="0"/>
          </a:p>
          <a:p>
            <a:endParaRPr lang="en-US" dirty="0"/>
          </a:p>
          <a:p>
            <a:endParaRPr lang="en-US" dirty="0"/>
          </a:p>
          <a:p>
            <a:endParaRPr lang="en-US" dirty="0"/>
          </a:p>
          <a:p>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B2A9F0-5871-41EC-82E2-32B37446106F}"/>
              </a:ext>
            </a:extLst>
          </p:cNvPr>
          <p:cNvPicPr>
            <a:picLocks noChangeAspect="1"/>
          </p:cNvPicPr>
          <p:nvPr/>
        </p:nvPicPr>
        <p:blipFill>
          <a:blip r:embed="rId8"/>
          <a:stretch>
            <a:fillRect/>
          </a:stretch>
        </p:blipFill>
        <p:spPr>
          <a:xfrm>
            <a:off x="2000250" y="4343401"/>
            <a:ext cx="7444740" cy="2028825"/>
          </a:xfrm>
          <a:prstGeom prst="rect">
            <a:avLst/>
          </a:prstGeom>
        </p:spPr>
      </p:pic>
    </p:spTree>
    <p:extLst>
      <p:ext uri="{BB962C8B-B14F-4D97-AF65-F5344CB8AC3E}">
        <p14:creationId xmlns:p14="http://schemas.microsoft.com/office/powerpoint/2010/main" val="157880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2850" y="4857751"/>
            <a:ext cx="3028950" cy="237757"/>
          </a:xfrm>
          <a:prstGeom prst="rect">
            <a:avLst/>
          </a:prstGeom>
          <a:noFill/>
        </p:spPr>
        <p:txBody>
          <a:bodyPr wrap="square" rtlCol="0">
            <a:spAutoFit/>
          </a:bodyPr>
          <a:lstStyle/>
          <a:p>
            <a:pPr algn="ctr" defTabSz="166688">
              <a:lnSpc>
                <a:spcPct val="90000"/>
              </a:lnSpc>
              <a:spcBef>
                <a:spcPct val="0"/>
              </a:spcBef>
              <a:spcAft>
                <a:spcPct val="35000"/>
              </a:spcAft>
            </a:pPr>
            <a:endParaRPr lang="en-US" sz="105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2667001" y="347050"/>
            <a:ext cx="981575" cy="77152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grpSp>
        <p:nvGrpSpPr>
          <p:cNvPr id="7" name="Group 6">
            <a:extLst>
              <a:ext uri="{FF2B5EF4-FFF2-40B4-BE49-F238E27FC236}">
                <a16:creationId xmlns:a16="http://schemas.microsoft.com/office/drawing/2014/main" id="{DDB57D43-2300-4375-AE79-3A0DCD3BEAF7}"/>
              </a:ext>
            </a:extLst>
          </p:cNvPr>
          <p:cNvGrpSpPr/>
          <p:nvPr/>
        </p:nvGrpSpPr>
        <p:grpSpPr>
          <a:xfrm>
            <a:off x="3280954" y="372188"/>
            <a:ext cx="6355073" cy="721246"/>
            <a:chOff x="1763" y="0"/>
            <a:chExt cx="4440755" cy="1066800"/>
          </a:xfrm>
        </p:grpSpPr>
        <p:sp>
          <p:nvSpPr>
            <p:cNvPr id="8" name="Arrow: Chevron 7">
              <a:extLst>
                <a:ext uri="{FF2B5EF4-FFF2-40B4-BE49-F238E27FC236}">
                  <a16:creationId xmlns:a16="http://schemas.microsoft.com/office/drawing/2014/main" id="{ECE677DE-865F-4AFC-AD64-1DC9BC28D2F1}"/>
                </a:ext>
              </a:extLst>
            </p:cNvPr>
            <p:cNvSpPr/>
            <p:nvPr/>
          </p:nvSpPr>
          <p:spPr>
            <a:xfrm>
              <a:off x="1763" y="0"/>
              <a:ext cx="4440755" cy="1066800"/>
            </a:xfrm>
            <a:prstGeom prst="chevron">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38CE5511-FAAF-4068-B7DA-282316C8400A}"/>
                </a:ext>
              </a:extLst>
            </p:cNvPr>
            <p:cNvSpPr txBox="1"/>
            <p:nvPr/>
          </p:nvSpPr>
          <p:spPr>
            <a:xfrm>
              <a:off x="535163" y="0"/>
              <a:ext cx="3373955"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algn="ctr" defTabSz="1244600">
                <a:lnSpc>
                  <a:spcPct val="90000"/>
                </a:lnSpc>
                <a:spcBef>
                  <a:spcPct val="0"/>
                </a:spcBef>
                <a:spcAft>
                  <a:spcPct val="35000"/>
                </a:spcAft>
              </a:pPr>
              <a:r>
                <a:rPr lang="en-US" sz="2800" b="1" dirty="0">
                  <a:latin typeface="Arial" panose="020B0604020202020204" pitchFamily="34" charset="0"/>
                  <a:cs typeface="Arial" panose="020B0604020202020204" pitchFamily="34" charset="0"/>
                </a:rPr>
                <a:t>Improve:  Back to Basic Training</a:t>
              </a:r>
            </a:p>
          </p:txBody>
        </p:sp>
      </p:grpSp>
      <p:sp>
        <p:nvSpPr>
          <p:cNvPr id="2" name="Rectangle 1">
            <a:extLst>
              <a:ext uri="{FF2B5EF4-FFF2-40B4-BE49-F238E27FC236}">
                <a16:creationId xmlns:a16="http://schemas.microsoft.com/office/drawing/2014/main" id="{E1D179A5-79B0-4FEA-A947-282CCE11D3BA}"/>
              </a:ext>
            </a:extLst>
          </p:cNvPr>
          <p:cNvSpPr/>
          <p:nvPr/>
        </p:nvSpPr>
        <p:spPr>
          <a:xfrm>
            <a:off x="2822027" y="1308718"/>
            <a:ext cx="6658554" cy="646331"/>
          </a:xfrm>
          <a:prstGeom prst="rect">
            <a:avLst/>
          </a:prstGeom>
        </p:spPr>
        <p:txBody>
          <a:bodyPr wrap="none">
            <a:spAutoFit/>
          </a:bodyPr>
          <a:lstStyle/>
          <a:p>
            <a:r>
              <a:rPr lang="en-US" dirty="0"/>
              <a:t>Below is the task and personnel who are assigned to run the project. </a:t>
            </a:r>
          </a:p>
          <a:p>
            <a:r>
              <a:rPr lang="en-US" dirty="0"/>
              <a:t>This project is back to basic.</a:t>
            </a:r>
          </a:p>
        </p:txBody>
      </p:sp>
      <p:graphicFrame>
        <p:nvGraphicFramePr>
          <p:cNvPr id="11" name="Table 10">
            <a:extLst>
              <a:ext uri="{FF2B5EF4-FFF2-40B4-BE49-F238E27FC236}">
                <a16:creationId xmlns:a16="http://schemas.microsoft.com/office/drawing/2014/main" id="{C5C1187D-9A44-4E02-8887-8CDE7981CAD4}"/>
              </a:ext>
            </a:extLst>
          </p:cNvPr>
          <p:cNvGraphicFramePr>
            <a:graphicFrameLocks noGrp="1"/>
          </p:cNvGraphicFramePr>
          <p:nvPr>
            <p:extLst>
              <p:ext uri="{D42A27DB-BD31-4B8C-83A1-F6EECF244321}">
                <p14:modId xmlns:p14="http://schemas.microsoft.com/office/powerpoint/2010/main" val="2130618471"/>
              </p:ext>
            </p:extLst>
          </p:nvPr>
        </p:nvGraphicFramePr>
        <p:xfrm>
          <a:off x="2667001" y="3907769"/>
          <a:ext cx="6477001" cy="2854643"/>
        </p:xfrm>
        <a:graphic>
          <a:graphicData uri="http://schemas.openxmlformats.org/drawingml/2006/table">
            <a:tbl>
              <a:tblPr/>
              <a:tblGrid>
                <a:gridCol w="2892507">
                  <a:extLst>
                    <a:ext uri="{9D8B030D-6E8A-4147-A177-3AD203B41FA5}">
                      <a16:colId xmlns:a16="http://schemas.microsoft.com/office/drawing/2014/main" val="2206287722"/>
                    </a:ext>
                  </a:extLst>
                </a:gridCol>
                <a:gridCol w="1121019">
                  <a:extLst>
                    <a:ext uri="{9D8B030D-6E8A-4147-A177-3AD203B41FA5}">
                      <a16:colId xmlns:a16="http://schemas.microsoft.com/office/drawing/2014/main" val="1065335345"/>
                    </a:ext>
                  </a:extLst>
                </a:gridCol>
                <a:gridCol w="941102">
                  <a:extLst>
                    <a:ext uri="{9D8B030D-6E8A-4147-A177-3AD203B41FA5}">
                      <a16:colId xmlns:a16="http://schemas.microsoft.com/office/drawing/2014/main" val="3800520528"/>
                    </a:ext>
                  </a:extLst>
                </a:gridCol>
                <a:gridCol w="650469">
                  <a:extLst>
                    <a:ext uri="{9D8B030D-6E8A-4147-A177-3AD203B41FA5}">
                      <a16:colId xmlns:a16="http://schemas.microsoft.com/office/drawing/2014/main" val="1745400028"/>
                    </a:ext>
                  </a:extLst>
                </a:gridCol>
                <a:gridCol w="871904">
                  <a:extLst>
                    <a:ext uri="{9D8B030D-6E8A-4147-A177-3AD203B41FA5}">
                      <a16:colId xmlns:a16="http://schemas.microsoft.com/office/drawing/2014/main" val="3661445533"/>
                    </a:ext>
                  </a:extLst>
                </a:gridCol>
              </a:tblGrid>
              <a:tr h="251460">
                <a:tc>
                  <a:txBody>
                    <a:bodyPr/>
                    <a:lstStyle/>
                    <a:p>
                      <a:pPr algn="l" fontAlgn="b"/>
                      <a:r>
                        <a:rPr lang="en-US" sz="1100" b="1" i="0" u="none" strike="noStrike" dirty="0">
                          <a:solidFill>
                            <a:srgbClr val="FFFFFF"/>
                          </a:solidFill>
                          <a:effectLst/>
                          <a:latin typeface="Calibri" panose="020F0502020204030204" pitchFamily="34" charset="0"/>
                        </a:rPr>
                        <a:t>Task</a:t>
                      </a:r>
                    </a:p>
                  </a:txBody>
                  <a:tcPr marL="4763" marR="4763" marT="4763" marB="0" anchor="b">
                    <a:lnL>
                      <a:noFill/>
                    </a:lnL>
                    <a:lnR>
                      <a:noFill/>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Focal</a:t>
                      </a:r>
                    </a:p>
                  </a:txBody>
                  <a:tcPr marL="4763" marR="4763" marT="4763" marB="0" anchor="b">
                    <a:lnL>
                      <a:noFill/>
                    </a:lnL>
                    <a:lnR>
                      <a:noFill/>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dirty="0">
                          <a:solidFill>
                            <a:srgbClr val="FFFFFF"/>
                          </a:solidFill>
                          <a:effectLst/>
                          <a:latin typeface="Calibri" panose="020F0502020204030204" pitchFamily="34" charset="0"/>
                        </a:rPr>
                        <a:t>Location</a:t>
                      </a:r>
                    </a:p>
                  </a:txBody>
                  <a:tcPr marL="4763" marR="4763" marT="4763" marB="0" anchor="b">
                    <a:lnL>
                      <a:noFill/>
                    </a:lnL>
                    <a:lnR>
                      <a:noFill/>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4763" marR="4763" marT="4763" marB="0" anchor="b">
                    <a:lnL>
                      <a:noFill/>
                    </a:lnL>
                    <a:lnR>
                      <a:noFill/>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ECD</a:t>
                      </a:r>
                    </a:p>
                  </a:txBody>
                  <a:tcPr marL="4763" marR="4763" marT="4763" marB="0" anchor="b">
                    <a:lnL>
                      <a:noFill/>
                    </a:lnL>
                    <a:lnR>
                      <a:noFill/>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770547565"/>
                  </a:ext>
                </a:extLst>
              </a:tr>
              <a:tr h="251460">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Beverlyn 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Pat C.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4/5/2019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99220583"/>
                  </a:ext>
                </a:extLst>
              </a:tr>
              <a:tr h="251460">
                <a:tc>
                  <a:txBody>
                    <a:bodyPr/>
                    <a:lstStyle/>
                    <a:p>
                      <a:pPr algn="l" fontAlgn="b"/>
                      <a:r>
                        <a:rPr lang="en-US" sz="1100" b="0" i="0" u="none" strike="noStrike">
                          <a:solidFill>
                            <a:srgbClr val="000000"/>
                          </a:solidFill>
                          <a:effectLst/>
                          <a:latin typeface="Calibri" panose="020F0502020204030204" pitchFamily="34" charset="0"/>
                        </a:rPr>
                        <a:t> Pull all Fwd. Bodies Csk related defects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Pat C.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4//15/19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67247471"/>
                  </a:ext>
                </a:extLst>
              </a:tr>
              <a:tr h="251460">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Mfg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Mgrs</a:t>
                      </a:r>
                      <a:r>
                        <a:rPr lang="en-US" sz="1100" b="0" i="0" u="none" strike="noStrike" dirty="0">
                          <a:solidFill>
                            <a:srgbClr val="000000"/>
                          </a:solidFill>
                          <a:effectLst/>
                          <a:latin typeface="Calibri" panose="020F0502020204030204" pitchFamily="34" charset="0"/>
                        </a:rPr>
                        <a:t> to discuss Std. Practices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Robert. 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4/26/19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04444"/>
                  </a:ext>
                </a:extLst>
              </a:tr>
              <a:tr h="251460">
                <a:tc>
                  <a:txBody>
                    <a:bodyPr/>
                    <a:lstStyle/>
                    <a:p>
                      <a:pPr algn="l" fontAlgn="b"/>
                      <a:r>
                        <a:rPr lang="en-US" sz="1100" b="0" i="0" u="none" strike="noStrike">
                          <a:solidFill>
                            <a:srgbClr val="000000"/>
                          </a:solidFill>
                          <a:effectLst/>
                          <a:latin typeface="Calibri" panose="020F0502020204030204" pitchFamily="34" charset="0"/>
                        </a:rPr>
                        <a:t>Verify Csk. Gauges availability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Robert 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4/22/2019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69006621"/>
                  </a:ext>
                </a:extLst>
              </a:tr>
              <a:tr h="251460">
                <a:tc>
                  <a:txBody>
                    <a:bodyPr/>
                    <a:lstStyle/>
                    <a:p>
                      <a:pPr algn="l" fontAlgn="b"/>
                      <a:r>
                        <a:rPr lang="en-US" sz="1100" b="0" i="0" u="none" strike="noStrike">
                          <a:solidFill>
                            <a:srgbClr val="000000"/>
                          </a:solidFill>
                          <a:effectLst/>
                          <a:latin typeface="Calibri" panose="020F0502020204030204" pitchFamily="34" charset="0"/>
                        </a:rPr>
                        <a:t>Schedule Work Place Center training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John H.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4/26/2019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7051978"/>
                  </a:ext>
                </a:extLst>
              </a:tr>
              <a:tr h="251460">
                <a:tc>
                  <a:txBody>
                    <a:bodyPr/>
                    <a:lstStyle/>
                    <a:p>
                      <a:pPr algn="l" fontAlgn="b"/>
                      <a:r>
                        <a:rPr lang="en-US" sz="1100" b="0" i="0" u="none" strike="noStrike">
                          <a:solidFill>
                            <a:srgbClr val="000000"/>
                          </a:solidFill>
                          <a:effectLst/>
                          <a:latin typeface="Calibri" panose="020F0502020204030204" pitchFamily="34" charset="0"/>
                        </a:rPr>
                        <a:t>Team Lead conduct Std Practice assessments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Mark 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4/25/2019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348722601"/>
                  </a:ext>
                </a:extLst>
              </a:tr>
              <a:tr h="251460">
                <a:tc>
                  <a:txBody>
                    <a:bodyPr/>
                    <a:lstStyle/>
                    <a:p>
                      <a:pPr algn="l" fontAlgn="b"/>
                      <a:r>
                        <a:rPr lang="da-DK" sz="1100" b="0" i="0" u="none" strike="noStrike" dirty="0">
                          <a:solidFill>
                            <a:srgbClr val="000000"/>
                          </a:solidFill>
                          <a:effectLst/>
                          <a:latin typeface="Calibri" panose="020F0502020204030204" pitchFamily="34" charset="0"/>
                        </a:rPr>
                        <a:t>Engage Mfg for RCCA determination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Natialene 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4/5/2019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469192"/>
                  </a:ext>
                </a:extLst>
              </a:tr>
              <a:tr h="251460">
                <a:tc>
                  <a:txBody>
                    <a:bodyPr/>
                    <a:lstStyle/>
                    <a:p>
                      <a:pPr algn="l" fontAlgn="b"/>
                      <a:r>
                        <a:rPr lang="en-US" sz="1100" b="0" i="0" u="none" strike="noStrike" dirty="0">
                          <a:solidFill>
                            <a:srgbClr val="000000"/>
                          </a:solidFill>
                          <a:effectLst/>
                          <a:latin typeface="Calibri" panose="020F0502020204030204" pitchFamily="34" charset="0"/>
                        </a:rPr>
                        <a:t>Set </a:t>
                      </a:r>
                      <a:r>
                        <a:rPr lang="en-US" sz="1100" b="0" i="0" u="none" strike="noStrike" dirty="0" err="1">
                          <a:solidFill>
                            <a:srgbClr val="000000"/>
                          </a:solidFill>
                          <a:effectLst/>
                          <a:latin typeface="Calibri" panose="020F0502020204030204" pitchFamily="34" charset="0"/>
                        </a:rPr>
                        <a:t>Csk</a:t>
                      </a:r>
                      <a:r>
                        <a:rPr lang="en-US" sz="1100" b="0" i="0" u="none" strike="noStrike" dirty="0">
                          <a:solidFill>
                            <a:srgbClr val="000000"/>
                          </a:solidFill>
                          <a:effectLst/>
                          <a:latin typeface="Calibri" panose="020F0502020204030204" pitchFamily="34" charset="0"/>
                        </a:rPr>
                        <a:t>  Kiosk Specification Process Center (SPC)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Will S.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4/10/2019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78397303"/>
                  </a:ext>
                </a:extLst>
              </a:tr>
              <a:tr h="251460">
                <a:tc>
                  <a:txBody>
                    <a:bodyPr/>
                    <a:lstStyle/>
                    <a:p>
                      <a:pPr algn="l" fontAlgn="b"/>
                      <a:r>
                        <a:rPr lang="en-US" sz="1100" b="0" i="0" u="none" strike="noStrike">
                          <a:solidFill>
                            <a:srgbClr val="000000"/>
                          </a:solidFill>
                          <a:effectLst/>
                          <a:latin typeface="Calibri" panose="020F0502020204030204" pitchFamily="34" charset="0"/>
                        </a:rPr>
                        <a:t>Skin panel sample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Pat C. /Lance 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5/10/2019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100687"/>
                  </a:ext>
                </a:extLst>
              </a:tr>
              <a:tr h="251460">
                <a:tc>
                  <a:txBody>
                    <a:bodyPr/>
                    <a:lstStyle/>
                    <a:p>
                      <a:pPr algn="l" fontAlgn="b"/>
                      <a:r>
                        <a:rPr lang="en-US" sz="1100" b="0" i="0" u="none" strike="noStrike" dirty="0">
                          <a:solidFill>
                            <a:srgbClr val="000000"/>
                          </a:solidFill>
                          <a:effectLst/>
                          <a:latin typeface="Calibri" panose="020F0502020204030204" pitchFamily="34" charset="0"/>
                        </a:rPr>
                        <a:t>Analysts  to pull the data for 1</a:t>
                      </a:r>
                      <a:r>
                        <a:rPr lang="en-US" sz="1100" b="0" i="0" u="none" strike="noStrike" baseline="30000" dirty="0">
                          <a:solidFill>
                            <a:srgbClr val="000000"/>
                          </a:solidFill>
                          <a:effectLst/>
                          <a:latin typeface="Calibri" panose="020F0502020204030204" pitchFamily="34" charset="0"/>
                        </a:rPr>
                        <a:t>st</a:t>
                      </a:r>
                      <a:r>
                        <a:rPr lang="en-US" sz="1100" b="0" i="0" u="none" strike="noStrike" dirty="0">
                          <a:solidFill>
                            <a:srgbClr val="000000"/>
                          </a:solidFill>
                          <a:effectLst/>
                          <a:latin typeface="Calibri" panose="020F0502020204030204" pitchFamily="34" charset="0"/>
                        </a:rPr>
                        <a:t> ‘Gel Well Airplane #26’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Bevelyn</a:t>
                      </a:r>
                      <a:r>
                        <a:rPr lang="en-US" sz="1100" b="0" i="0" u="none" strike="noStrike" dirty="0">
                          <a:solidFill>
                            <a:srgbClr val="000000"/>
                          </a:solidFill>
                          <a:effectLst/>
                          <a:latin typeface="Calibri" panose="020F0502020204030204" pitchFamily="34" charset="0"/>
                        </a:rPr>
                        <a:t> 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Fwd. Bod.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comp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5/31/2019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77140"/>
                  </a:ext>
                </a:extLst>
              </a:tr>
            </a:tbl>
          </a:graphicData>
        </a:graphic>
      </p:graphicFrame>
      <p:pic>
        <p:nvPicPr>
          <p:cNvPr id="5" name="Picture 4">
            <a:extLst>
              <a:ext uri="{FF2B5EF4-FFF2-40B4-BE49-F238E27FC236}">
                <a16:creationId xmlns:a16="http://schemas.microsoft.com/office/drawing/2014/main" id="{94F1B782-556F-4873-8639-F04D7698C946}"/>
              </a:ext>
            </a:extLst>
          </p:cNvPr>
          <p:cNvPicPr>
            <a:picLocks noChangeAspect="1"/>
          </p:cNvPicPr>
          <p:nvPr/>
        </p:nvPicPr>
        <p:blipFill>
          <a:blip r:embed="rId3"/>
          <a:stretch>
            <a:fillRect/>
          </a:stretch>
        </p:blipFill>
        <p:spPr>
          <a:xfrm>
            <a:off x="2667000" y="1959150"/>
            <a:ext cx="6477000" cy="1941338"/>
          </a:xfrm>
          <a:prstGeom prst="rect">
            <a:avLst/>
          </a:prstGeom>
        </p:spPr>
      </p:pic>
    </p:spTree>
    <p:extLst>
      <p:ext uri="{BB962C8B-B14F-4D97-AF65-F5344CB8AC3E}">
        <p14:creationId xmlns:p14="http://schemas.microsoft.com/office/powerpoint/2010/main" val="256662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2850" y="4857751"/>
            <a:ext cx="3028950" cy="237757"/>
          </a:xfrm>
          <a:prstGeom prst="rect">
            <a:avLst/>
          </a:prstGeom>
          <a:noFill/>
        </p:spPr>
        <p:txBody>
          <a:bodyPr wrap="square" rtlCol="0">
            <a:spAutoFit/>
          </a:bodyPr>
          <a:lstStyle/>
          <a:p>
            <a:pPr algn="ctr" defTabSz="166688">
              <a:lnSpc>
                <a:spcPct val="90000"/>
              </a:lnSpc>
              <a:spcBef>
                <a:spcPct val="0"/>
              </a:spcBef>
              <a:spcAft>
                <a:spcPct val="35000"/>
              </a:spcAft>
            </a:pPr>
            <a:endParaRPr lang="en-US" sz="105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2667001" y="347050"/>
            <a:ext cx="981575" cy="77152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grpSp>
        <p:nvGrpSpPr>
          <p:cNvPr id="7" name="Group 6">
            <a:extLst>
              <a:ext uri="{FF2B5EF4-FFF2-40B4-BE49-F238E27FC236}">
                <a16:creationId xmlns:a16="http://schemas.microsoft.com/office/drawing/2014/main" id="{DDB57D43-2300-4375-AE79-3A0DCD3BEAF7}"/>
              </a:ext>
            </a:extLst>
          </p:cNvPr>
          <p:cNvGrpSpPr/>
          <p:nvPr/>
        </p:nvGrpSpPr>
        <p:grpSpPr>
          <a:xfrm>
            <a:off x="3280954" y="372188"/>
            <a:ext cx="6355073" cy="721246"/>
            <a:chOff x="1763" y="0"/>
            <a:chExt cx="4440755" cy="1066800"/>
          </a:xfrm>
        </p:grpSpPr>
        <p:sp>
          <p:nvSpPr>
            <p:cNvPr id="8" name="Arrow: Chevron 7">
              <a:extLst>
                <a:ext uri="{FF2B5EF4-FFF2-40B4-BE49-F238E27FC236}">
                  <a16:creationId xmlns:a16="http://schemas.microsoft.com/office/drawing/2014/main" id="{ECE677DE-865F-4AFC-AD64-1DC9BC28D2F1}"/>
                </a:ext>
              </a:extLst>
            </p:cNvPr>
            <p:cNvSpPr/>
            <p:nvPr/>
          </p:nvSpPr>
          <p:spPr>
            <a:xfrm>
              <a:off x="1763" y="0"/>
              <a:ext cx="4440755" cy="1066800"/>
            </a:xfrm>
            <a:prstGeom prst="chevron">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38CE5511-FAAF-4068-B7DA-282316C8400A}"/>
                </a:ext>
              </a:extLst>
            </p:cNvPr>
            <p:cNvSpPr txBox="1"/>
            <p:nvPr/>
          </p:nvSpPr>
          <p:spPr>
            <a:xfrm>
              <a:off x="331512" y="0"/>
              <a:ext cx="3713944"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algn="ctr" defTabSz="1244600">
                <a:lnSpc>
                  <a:spcPct val="90000"/>
                </a:lnSpc>
                <a:spcBef>
                  <a:spcPct val="0"/>
                </a:spcBef>
                <a:spcAft>
                  <a:spcPct val="35000"/>
                </a:spcAft>
              </a:pPr>
              <a:r>
                <a:rPr lang="en-US" sz="2800" b="1" dirty="0">
                  <a:latin typeface="Arial" panose="020B0604020202020204" pitchFamily="34" charset="0"/>
                  <a:cs typeface="Arial" panose="020B0604020202020204" pitchFamily="34" charset="0"/>
                </a:rPr>
                <a:t>Improve:  New Process Flow</a:t>
              </a:r>
            </a:p>
          </p:txBody>
        </p:sp>
      </p:grpSp>
      <p:sp>
        <p:nvSpPr>
          <p:cNvPr id="2" name="Rectangle 1">
            <a:extLst>
              <a:ext uri="{FF2B5EF4-FFF2-40B4-BE49-F238E27FC236}">
                <a16:creationId xmlns:a16="http://schemas.microsoft.com/office/drawing/2014/main" id="{E1D179A5-79B0-4FEA-A947-282CCE11D3BA}"/>
              </a:ext>
            </a:extLst>
          </p:cNvPr>
          <p:cNvSpPr/>
          <p:nvPr/>
        </p:nvSpPr>
        <p:spPr>
          <a:xfrm>
            <a:off x="2864277" y="1524001"/>
            <a:ext cx="6584523" cy="954107"/>
          </a:xfrm>
          <a:prstGeom prst="rect">
            <a:avLst/>
          </a:prstGeom>
        </p:spPr>
        <p:txBody>
          <a:bodyPr wrap="square">
            <a:spAutoFit/>
          </a:bodyPr>
          <a:lstStyle/>
          <a:p>
            <a:r>
              <a:rPr lang="en-US" sz="1400" dirty="0"/>
              <a:t>After the intensive study and collaborations, the group found out that the </a:t>
            </a:r>
          </a:p>
          <a:p>
            <a:r>
              <a:rPr lang="en-US" sz="1400" dirty="0"/>
              <a:t>defect was cause by the process, luck of training and short cut to the process.</a:t>
            </a:r>
          </a:p>
          <a:p>
            <a:r>
              <a:rPr lang="en-US" sz="1400" dirty="0"/>
              <a:t>The group develop the new process  and we develop a kiosk to test the countersink tool before using the tool on the airplane </a:t>
            </a:r>
          </a:p>
        </p:txBody>
      </p:sp>
      <p:sp>
        <p:nvSpPr>
          <p:cNvPr id="4" name="Rectangle 3">
            <a:extLst>
              <a:ext uri="{FF2B5EF4-FFF2-40B4-BE49-F238E27FC236}">
                <a16:creationId xmlns:a16="http://schemas.microsoft.com/office/drawing/2014/main" id="{81332FBB-5657-489F-BEE4-58A3B15015C1}"/>
              </a:ext>
            </a:extLst>
          </p:cNvPr>
          <p:cNvSpPr/>
          <p:nvPr/>
        </p:nvSpPr>
        <p:spPr>
          <a:xfrm>
            <a:off x="2360930" y="2508564"/>
            <a:ext cx="1391920" cy="369332"/>
          </a:xfrm>
          <a:prstGeom prst="rect">
            <a:avLst/>
          </a:prstGeom>
        </p:spPr>
        <p:txBody>
          <a:bodyPr wrap="none">
            <a:spAutoFit/>
          </a:bodyPr>
          <a:lstStyle/>
          <a:p>
            <a:r>
              <a:rPr lang="en-US" dirty="0"/>
              <a:t>Process Flow</a:t>
            </a:r>
          </a:p>
        </p:txBody>
      </p:sp>
      <p:pic>
        <p:nvPicPr>
          <p:cNvPr id="5" name="Picture 4">
            <a:extLst>
              <a:ext uri="{FF2B5EF4-FFF2-40B4-BE49-F238E27FC236}">
                <a16:creationId xmlns:a16="http://schemas.microsoft.com/office/drawing/2014/main" id="{945D17AE-0218-42AB-BF5D-78626AA47736}"/>
              </a:ext>
            </a:extLst>
          </p:cNvPr>
          <p:cNvPicPr>
            <a:picLocks noChangeAspect="1"/>
          </p:cNvPicPr>
          <p:nvPr/>
        </p:nvPicPr>
        <p:blipFill>
          <a:blip r:embed="rId3"/>
          <a:stretch>
            <a:fillRect/>
          </a:stretch>
        </p:blipFill>
        <p:spPr>
          <a:xfrm>
            <a:off x="1900238" y="2877896"/>
            <a:ext cx="8391525" cy="3238500"/>
          </a:xfrm>
          <a:prstGeom prst="rect">
            <a:avLst/>
          </a:prstGeom>
        </p:spPr>
      </p:pic>
    </p:spTree>
    <p:extLst>
      <p:ext uri="{BB962C8B-B14F-4D97-AF65-F5344CB8AC3E}">
        <p14:creationId xmlns:p14="http://schemas.microsoft.com/office/powerpoint/2010/main" val="371477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2850" y="4857751"/>
            <a:ext cx="3028950" cy="237757"/>
          </a:xfrm>
          <a:prstGeom prst="rect">
            <a:avLst/>
          </a:prstGeom>
          <a:noFill/>
        </p:spPr>
        <p:txBody>
          <a:bodyPr wrap="square" rtlCol="0">
            <a:spAutoFit/>
          </a:bodyPr>
          <a:lstStyle/>
          <a:p>
            <a:pPr algn="ctr" defTabSz="166688">
              <a:lnSpc>
                <a:spcPct val="90000"/>
              </a:lnSpc>
              <a:spcBef>
                <a:spcPct val="0"/>
              </a:spcBef>
              <a:spcAft>
                <a:spcPct val="35000"/>
              </a:spcAft>
            </a:pPr>
            <a:endParaRPr lang="en-US" sz="105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2667001" y="347050"/>
            <a:ext cx="981575" cy="77152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grpSp>
        <p:nvGrpSpPr>
          <p:cNvPr id="7" name="Group 6">
            <a:extLst>
              <a:ext uri="{FF2B5EF4-FFF2-40B4-BE49-F238E27FC236}">
                <a16:creationId xmlns:a16="http://schemas.microsoft.com/office/drawing/2014/main" id="{DDB57D43-2300-4375-AE79-3A0DCD3BEAF7}"/>
              </a:ext>
            </a:extLst>
          </p:cNvPr>
          <p:cNvGrpSpPr/>
          <p:nvPr/>
        </p:nvGrpSpPr>
        <p:grpSpPr>
          <a:xfrm>
            <a:off x="3280954" y="372188"/>
            <a:ext cx="6355073" cy="721246"/>
            <a:chOff x="1763" y="0"/>
            <a:chExt cx="4440755" cy="1066800"/>
          </a:xfrm>
        </p:grpSpPr>
        <p:sp>
          <p:nvSpPr>
            <p:cNvPr id="8" name="Arrow: Chevron 7">
              <a:extLst>
                <a:ext uri="{FF2B5EF4-FFF2-40B4-BE49-F238E27FC236}">
                  <a16:creationId xmlns:a16="http://schemas.microsoft.com/office/drawing/2014/main" id="{ECE677DE-865F-4AFC-AD64-1DC9BC28D2F1}"/>
                </a:ext>
              </a:extLst>
            </p:cNvPr>
            <p:cNvSpPr/>
            <p:nvPr/>
          </p:nvSpPr>
          <p:spPr>
            <a:xfrm>
              <a:off x="1763" y="0"/>
              <a:ext cx="4440755" cy="1066800"/>
            </a:xfrm>
            <a:prstGeom prst="chevron">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38CE5511-FAAF-4068-B7DA-282316C8400A}"/>
                </a:ext>
              </a:extLst>
            </p:cNvPr>
            <p:cNvSpPr txBox="1"/>
            <p:nvPr/>
          </p:nvSpPr>
          <p:spPr>
            <a:xfrm>
              <a:off x="331512" y="0"/>
              <a:ext cx="3713944"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algn="ctr" defTabSz="1244600">
                <a:lnSpc>
                  <a:spcPct val="90000"/>
                </a:lnSpc>
                <a:spcBef>
                  <a:spcPct val="0"/>
                </a:spcBef>
                <a:spcAft>
                  <a:spcPct val="35000"/>
                </a:spcAft>
              </a:pPr>
              <a:r>
                <a:rPr lang="en-US" sz="2800" b="1" dirty="0">
                  <a:latin typeface="Arial" panose="020B0604020202020204" pitchFamily="34" charset="0"/>
                  <a:cs typeface="Arial" panose="020B0604020202020204" pitchFamily="34" charset="0"/>
                </a:rPr>
                <a:t>Improve:  New Process Result</a:t>
              </a:r>
            </a:p>
          </p:txBody>
        </p:sp>
      </p:grpSp>
      <p:sp>
        <p:nvSpPr>
          <p:cNvPr id="2" name="Rectangle 1">
            <a:extLst>
              <a:ext uri="{FF2B5EF4-FFF2-40B4-BE49-F238E27FC236}">
                <a16:creationId xmlns:a16="http://schemas.microsoft.com/office/drawing/2014/main" id="{E1D179A5-79B0-4FEA-A947-282CCE11D3BA}"/>
              </a:ext>
            </a:extLst>
          </p:cNvPr>
          <p:cNvSpPr/>
          <p:nvPr/>
        </p:nvSpPr>
        <p:spPr>
          <a:xfrm>
            <a:off x="2209800" y="1524001"/>
            <a:ext cx="7543800" cy="1384995"/>
          </a:xfrm>
          <a:prstGeom prst="rect">
            <a:avLst/>
          </a:prstGeom>
        </p:spPr>
        <p:txBody>
          <a:bodyPr wrap="square">
            <a:spAutoFit/>
          </a:bodyPr>
          <a:lstStyle/>
          <a:p>
            <a:endParaRPr lang="en-US" sz="1400" dirty="0"/>
          </a:p>
          <a:p>
            <a:r>
              <a:rPr lang="en-US" sz="1400" dirty="0"/>
              <a:t>After the training and new process implementation.  First get well airplane # 26  roughly  64% percent reduction with total defect of 104.</a:t>
            </a:r>
          </a:p>
          <a:p>
            <a:endParaRPr lang="en-US" sz="1400" dirty="0"/>
          </a:p>
          <a:p>
            <a:r>
              <a:rPr lang="en-US" sz="1400" dirty="0"/>
              <a:t>So close to our goal of 70% reduction with 88 defect per airplane. </a:t>
            </a:r>
          </a:p>
          <a:p>
            <a:endParaRPr lang="en-US" sz="1400" dirty="0"/>
          </a:p>
        </p:txBody>
      </p:sp>
      <p:pic>
        <p:nvPicPr>
          <p:cNvPr id="11" name="Picture 10">
            <a:extLst>
              <a:ext uri="{FF2B5EF4-FFF2-40B4-BE49-F238E27FC236}">
                <a16:creationId xmlns:a16="http://schemas.microsoft.com/office/drawing/2014/main" id="{FE4E4C56-333C-4056-8D73-41A8F3C7CE2F}"/>
              </a:ext>
            </a:extLst>
          </p:cNvPr>
          <p:cNvPicPr>
            <a:picLocks noChangeAspect="1"/>
          </p:cNvPicPr>
          <p:nvPr/>
        </p:nvPicPr>
        <p:blipFill>
          <a:blip r:embed="rId3"/>
          <a:stretch>
            <a:fillRect/>
          </a:stretch>
        </p:blipFill>
        <p:spPr>
          <a:xfrm>
            <a:off x="1770529" y="2902632"/>
            <a:ext cx="8650943" cy="866407"/>
          </a:xfrm>
          <a:prstGeom prst="rect">
            <a:avLst/>
          </a:prstGeom>
        </p:spPr>
      </p:pic>
    </p:spTree>
    <p:extLst>
      <p:ext uri="{BB962C8B-B14F-4D97-AF65-F5344CB8AC3E}">
        <p14:creationId xmlns:p14="http://schemas.microsoft.com/office/powerpoint/2010/main" val="192860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5">
            <a:extLst>
              <a:ext uri="{FF2B5EF4-FFF2-40B4-BE49-F238E27FC236}">
                <a16:creationId xmlns:a16="http://schemas.microsoft.com/office/drawing/2014/main" id="{71A05CD8-532D-40AD-9460-E226EE490DF9}"/>
              </a:ext>
            </a:extLst>
          </p:cNvPr>
          <p:cNvSpPr/>
          <p:nvPr/>
        </p:nvSpPr>
        <p:spPr>
          <a:xfrm>
            <a:off x="2362201" y="264462"/>
            <a:ext cx="857249" cy="66094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sp>
        <p:nvSpPr>
          <p:cNvPr id="14" name="Content Placeholder 2">
            <a:extLst>
              <a:ext uri="{FF2B5EF4-FFF2-40B4-BE49-F238E27FC236}">
                <a16:creationId xmlns:a16="http://schemas.microsoft.com/office/drawing/2014/main" id="{58771365-B785-4DFF-8B12-97C277BD1BF5}"/>
              </a:ext>
            </a:extLst>
          </p:cNvPr>
          <p:cNvSpPr txBox="1">
            <a:spLocks/>
          </p:cNvSpPr>
          <p:nvPr/>
        </p:nvSpPr>
        <p:spPr>
          <a:xfrm>
            <a:off x="3810000" y="3886200"/>
            <a:ext cx="4953000" cy="251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1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5B45AD10-8F4B-49C4-A549-D77587A96969}"/>
              </a:ext>
            </a:extLst>
          </p:cNvPr>
          <p:cNvGraphicFramePr>
            <a:graphicFrameLocks noGrp="1"/>
          </p:cNvGraphicFramePr>
          <p:nvPr>
            <p:extLst>
              <p:ext uri="{D42A27DB-BD31-4B8C-83A1-F6EECF244321}">
                <p14:modId xmlns:p14="http://schemas.microsoft.com/office/powerpoint/2010/main" val="1656162625"/>
              </p:ext>
            </p:extLst>
          </p:nvPr>
        </p:nvGraphicFramePr>
        <p:xfrm>
          <a:off x="2031582" y="3592763"/>
          <a:ext cx="8026804" cy="1965009"/>
        </p:xfrm>
        <a:graphic>
          <a:graphicData uri="http://schemas.openxmlformats.org/drawingml/2006/table">
            <a:tbl>
              <a:tblPr/>
              <a:tblGrid>
                <a:gridCol w="639570">
                  <a:extLst>
                    <a:ext uri="{9D8B030D-6E8A-4147-A177-3AD203B41FA5}">
                      <a16:colId xmlns:a16="http://schemas.microsoft.com/office/drawing/2014/main" val="1986659611"/>
                    </a:ext>
                  </a:extLst>
                </a:gridCol>
                <a:gridCol w="1450248">
                  <a:extLst>
                    <a:ext uri="{9D8B030D-6E8A-4147-A177-3AD203B41FA5}">
                      <a16:colId xmlns:a16="http://schemas.microsoft.com/office/drawing/2014/main" val="4126854675"/>
                    </a:ext>
                  </a:extLst>
                </a:gridCol>
                <a:gridCol w="1203230">
                  <a:extLst>
                    <a:ext uri="{9D8B030D-6E8A-4147-A177-3AD203B41FA5}">
                      <a16:colId xmlns:a16="http://schemas.microsoft.com/office/drawing/2014/main" val="2315792229"/>
                    </a:ext>
                  </a:extLst>
                </a:gridCol>
                <a:gridCol w="1314053">
                  <a:extLst>
                    <a:ext uri="{9D8B030D-6E8A-4147-A177-3AD203B41FA5}">
                      <a16:colId xmlns:a16="http://schemas.microsoft.com/office/drawing/2014/main" val="811592885"/>
                    </a:ext>
                  </a:extLst>
                </a:gridCol>
                <a:gridCol w="1314053">
                  <a:extLst>
                    <a:ext uri="{9D8B030D-6E8A-4147-A177-3AD203B41FA5}">
                      <a16:colId xmlns:a16="http://schemas.microsoft.com/office/drawing/2014/main" val="770656249"/>
                    </a:ext>
                  </a:extLst>
                </a:gridCol>
                <a:gridCol w="993024">
                  <a:extLst>
                    <a:ext uri="{9D8B030D-6E8A-4147-A177-3AD203B41FA5}">
                      <a16:colId xmlns:a16="http://schemas.microsoft.com/office/drawing/2014/main" val="1142937099"/>
                    </a:ext>
                  </a:extLst>
                </a:gridCol>
                <a:gridCol w="1112626">
                  <a:extLst>
                    <a:ext uri="{9D8B030D-6E8A-4147-A177-3AD203B41FA5}">
                      <a16:colId xmlns:a16="http://schemas.microsoft.com/office/drawing/2014/main" val="2177962313"/>
                    </a:ext>
                  </a:extLst>
                </a:gridCol>
              </a:tblGrid>
              <a:tr h="871509">
                <a:tc>
                  <a:txBody>
                    <a:bodyPr/>
                    <a:lstStyle/>
                    <a:p>
                      <a:pPr algn="l" fontAlgn="t"/>
                      <a:r>
                        <a:rPr lang="en-US" sz="1600" b="1" i="0" u="none" strike="noStrike" dirty="0">
                          <a:solidFill>
                            <a:srgbClr val="000000"/>
                          </a:solidFill>
                          <a:effectLst/>
                          <a:latin typeface="Calibri" panose="020F0502020204030204" pitchFamily="34" charset="0"/>
                        </a:rPr>
                        <a:t>Defect (D)</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Last 5 airplane's  and 5 jobs (U)</a:t>
                      </a:r>
                      <a:br>
                        <a:rPr lang="en-US" sz="1600" b="1" i="0" u="none" strike="noStrike" dirty="0">
                          <a:solidFill>
                            <a:srgbClr val="000000"/>
                          </a:solidFill>
                          <a:effectLst/>
                          <a:latin typeface="Calibri" panose="020F0502020204030204" pitchFamily="34" charset="0"/>
                        </a:rPr>
                      </a:br>
                      <a:endParaRPr lang="en-US" sz="1600" b="1" i="0" u="none" strike="noStrike" dirty="0">
                        <a:solidFill>
                          <a:srgbClr val="000000"/>
                        </a:solidFill>
                        <a:effectLst/>
                        <a:latin typeface="Calibri" panose="020F0502020204030204" pitchFamily="34" charset="0"/>
                      </a:endParaRPr>
                    </a:p>
                  </a:txBody>
                  <a:tcPr marL="4763" marR="4763" marT="4763" marB="0">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Total defects per Airplane</a:t>
                      </a:r>
                      <a:br>
                        <a:rPr lang="en-US" sz="1600" b="1" i="0" u="none" strike="noStrike" dirty="0">
                          <a:solidFill>
                            <a:srgbClr val="000000"/>
                          </a:solidFill>
                          <a:effectLst/>
                          <a:latin typeface="Calibri" panose="020F0502020204030204" pitchFamily="34" charset="0"/>
                        </a:rPr>
                      </a:br>
                      <a:r>
                        <a:rPr lang="en-US" sz="1600" b="1" i="0" u="none" strike="noStrike" dirty="0">
                          <a:solidFill>
                            <a:srgbClr val="000000"/>
                          </a:solidFill>
                          <a:effectLst/>
                          <a:latin typeface="Calibri" panose="020F0502020204030204" pitchFamily="34" charset="0"/>
                        </a:rPr>
                        <a:t>D*U</a:t>
                      </a:r>
                    </a:p>
                  </a:txBody>
                  <a:tcPr marL="4763" marR="4763" marT="4763" marB="0">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Total actual last 5 airplanes  and 5 jobs.</a:t>
                      </a:r>
                      <a:br>
                        <a:rPr lang="en-US" sz="1600" b="1" i="0" u="none" strike="noStrike" dirty="0">
                          <a:solidFill>
                            <a:srgbClr val="000000"/>
                          </a:solidFill>
                          <a:effectLst/>
                          <a:latin typeface="Calibri" panose="020F0502020204030204" pitchFamily="34" charset="0"/>
                        </a:rPr>
                      </a:br>
                      <a:endParaRPr lang="en-US" sz="1600" b="1" i="0" u="none" strike="noStrike" dirty="0">
                        <a:solidFill>
                          <a:srgbClr val="000000"/>
                        </a:solidFill>
                        <a:effectLst/>
                        <a:latin typeface="Calibri" panose="020F0502020204030204" pitchFamily="34" charset="0"/>
                      </a:endParaRPr>
                    </a:p>
                  </a:txBody>
                  <a:tcPr marL="4763" marR="4763" marT="4763" marB="0">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DPMO</a:t>
                      </a:r>
                      <a:br>
                        <a:rPr lang="en-US" sz="1600" b="1" i="0" u="none" strike="noStrike" dirty="0">
                          <a:solidFill>
                            <a:srgbClr val="000000"/>
                          </a:solidFill>
                          <a:effectLst/>
                          <a:latin typeface="Calibri" panose="020F0502020204030204" pitchFamily="34" charset="0"/>
                        </a:rPr>
                      </a:br>
                      <a:r>
                        <a:rPr lang="en-US" sz="1600" b="1" i="0" u="none" strike="noStrike" dirty="0">
                          <a:solidFill>
                            <a:srgbClr val="000000"/>
                          </a:solidFill>
                          <a:effectLst/>
                          <a:latin typeface="Calibri" panose="020F0502020204030204" pitchFamily="34" charset="0"/>
                        </a:rPr>
                        <a:t>on Actual 5 airplane and 5 jobs.</a:t>
                      </a:r>
                    </a:p>
                  </a:txBody>
                  <a:tcPr marL="4763" marR="4763" marT="4763" marB="0">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Million</a:t>
                      </a:r>
                      <a:br>
                        <a:rPr lang="en-US" sz="1600" b="1" i="0" u="none" strike="noStrike" dirty="0">
                          <a:solidFill>
                            <a:srgbClr val="000000"/>
                          </a:solidFill>
                          <a:effectLst/>
                          <a:latin typeface="Calibri" panose="020F0502020204030204" pitchFamily="34" charset="0"/>
                        </a:rPr>
                      </a:br>
                      <a:r>
                        <a:rPr lang="en-US" sz="1600" b="1" i="0" u="none" strike="noStrike" dirty="0">
                          <a:solidFill>
                            <a:srgbClr val="000000"/>
                          </a:solidFill>
                          <a:effectLst/>
                          <a:latin typeface="Calibri" panose="020F0502020204030204" pitchFamily="34" charset="0"/>
                        </a:rPr>
                        <a:t>.024*</a:t>
                      </a:r>
                    </a:p>
                    <a:p>
                      <a:pPr algn="l" fontAlgn="t"/>
                      <a:r>
                        <a:rPr lang="en-US" sz="1600" b="1" i="0" u="none" strike="noStrike" dirty="0">
                          <a:solidFill>
                            <a:srgbClr val="000000"/>
                          </a:solidFill>
                          <a:effectLst/>
                          <a:latin typeface="Calibri" panose="020F0502020204030204" pitchFamily="34" charset="0"/>
                        </a:rPr>
                        <a:t>1,000,000</a:t>
                      </a:r>
                    </a:p>
                  </a:txBody>
                  <a:tcPr marL="4763" marR="4763" marT="4763" marB="0">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t"/>
                      <a:r>
                        <a:rPr lang="en-US" sz="1600" b="1" i="0" u="none" strike="noStrike" dirty="0">
                          <a:solidFill>
                            <a:srgbClr val="000000"/>
                          </a:solidFill>
                          <a:effectLst/>
                          <a:latin typeface="Calibri" panose="020F0502020204030204" pitchFamily="34" charset="0"/>
                        </a:rPr>
                        <a:t>SQL Table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981837334"/>
                  </a:ext>
                </a:extLst>
              </a:tr>
              <a:tr h="437872">
                <a:tc>
                  <a:txBody>
                    <a:bodyPr/>
                    <a:lstStyle/>
                    <a:p>
                      <a:pPr algn="ctr" fontAlgn="b"/>
                      <a:r>
                        <a:rPr lang="en-US" sz="1600" b="0" i="0" u="none" strike="noStrike" dirty="0">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2500</a:t>
                      </a:r>
                    </a:p>
                  </a:txBody>
                  <a:tcPr marL="4763" marR="4763" marT="4763"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                                                   10,000 </a:t>
                      </a:r>
                    </a:p>
                  </a:txBody>
                  <a:tcPr marL="4763" marR="4763" marT="4763"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                                                                120 </a:t>
                      </a:r>
                    </a:p>
                  </a:txBody>
                  <a:tcPr marL="4763" marR="4763" marT="4763"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0.012</a:t>
                      </a:r>
                    </a:p>
                  </a:txBody>
                  <a:tcPr marL="4763" marR="4763" marT="4763"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                                                   1,000,000 </a:t>
                      </a:r>
                    </a:p>
                  </a:txBody>
                  <a:tcPr marL="4763" marR="4763" marT="4763"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3.8</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0481630"/>
                  </a:ext>
                </a:extLst>
              </a:tr>
              <a:tr h="437872">
                <a:tc>
                  <a:txBody>
                    <a:bodyPr/>
                    <a:lstStyle/>
                    <a:p>
                      <a:pPr algn="ctr" fontAlgn="b"/>
                      <a:r>
                        <a:rPr lang="en-US" sz="1600" b="0"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                                                         12,000 </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98.6% confidence </a:t>
                      </a:r>
                    </a:p>
                  </a:txBody>
                  <a:tcPr marL="4763" marR="4763" marT="476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5750770"/>
                  </a:ext>
                </a:extLst>
              </a:tr>
            </a:tbl>
          </a:graphicData>
        </a:graphic>
      </p:graphicFrame>
      <p:sp>
        <p:nvSpPr>
          <p:cNvPr id="5" name="Rectangle 4">
            <a:extLst>
              <a:ext uri="{FF2B5EF4-FFF2-40B4-BE49-F238E27FC236}">
                <a16:creationId xmlns:a16="http://schemas.microsoft.com/office/drawing/2014/main" id="{C20B04E1-8035-46E6-BAAE-0040D4E45E9B}"/>
              </a:ext>
            </a:extLst>
          </p:cNvPr>
          <p:cNvSpPr/>
          <p:nvPr/>
        </p:nvSpPr>
        <p:spPr>
          <a:xfrm>
            <a:off x="2209800" y="889543"/>
            <a:ext cx="7620000" cy="2310857"/>
          </a:xfrm>
          <a:prstGeom prst="rect">
            <a:avLst/>
          </a:prstGeom>
        </p:spPr>
        <p:txBody>
          <a:bodyPr wrap="square">
            <a:spAutoFit/>
          </a:bodyPr>
          <a:lstStyle/>
          <a:p>
            <a:endParaRPr lang="en-US" sz="1600" dirty="0"/>
          </a:p>
          <a:p>
            <a:r>
              <a:rPr lang="en-US" sz="1600" dirty="0"/>
              <a:t>DPMO results between Manufacturing and Quality.</a:t>
            </a:r>
          </a:p>
          <a:p>
            <a:r>
              <a:rPr lang="en-US" sz="1600" dirty="0"/>
              <a:t>Fasteners installations process for five airplanes on five jobs. Each job contains 500 fasteners.  The Sampling Process, Quality perform 20% samples out of 500.fasteners in each job.   Each item has possible to have a total of  4. defects. With an actual defect of 120.</a:t>
            </a:r>
          </a:p>
          <a:p>
            <a:endParaRPr lang="en-US" sz="1600" dirty="0"/>
          </a:p>
          <a:p>
            <a:r>
              <a:rPr lang="en-US" sz="1600" b="1" u="sng" dirty="0"/>
              <a:t>Four Defects</a:t>
            </a:r>
          </a:p>
          <a:p>
            <a:r>
              <a:rPr lang="en-US" sz="1600" dirty="0"/>
              <a:t>Fasteners head High,  Fasteners head Low,  Oversize Hole Undersize Hole</a:t>
            </a:r>
          </a:p>
        </p:txBody>
      </p:sp>
      <p:sp>
        <p:nvSpPr>
          <p:cNvPr id="7" name="Rectangle 6">
            <a:extLst>
              <a:ext uri="{FF2B5EF4-FFF2-40B4-BE49-F238E27FC236}">
                <a16:creationId xmlns:a16="http://schemas.microsoft.com/office/drawing/2014/main" id="{2B255547-84EA-4BC6-B504-A7E302D258F8}"/>
              </a:ext>
            </a:extLst>
          </p:cNvPr>
          <p:cNvSpPr/>
          <p:nvPr/>
        </p:nvSpPr>
        <p:spPr>
          <a:xfrm>
            <a:off x="2031583" y="5606785"/>
            <a:ext cx="8255411" cy="584775"/>
          </a:xfrm>
          <a:prstGeom prst="rect">
            <a:avLst/>
          </a:prstGeom>
        </p:spPr>
        <p:txBody>
          <a:bodyPr wrap="square">
            <a:spAutoFit/>
          </a:bodyPr>
          <a:lstStyle/>
          <a:p>
            <a:r>
              <a:rPr lang="en-US" sz="1600" dirty="0"/>
              <a:t>The Quality Fasteners inspection process base on DPMO analysis very stable with confidence level of 98.6% .</a:t>
            </a:r>
          </a:p>
        </p:txBody>
      </p:sp>
      <p:graphicFrame>
        <p:nvGraphicFramePr>
          <p:cNvPr id="8" name="Diagram 7">
            <a:extLst>
              <a:ext uri="{FF2B5EF4-FFF2-40B4-BE49-F238E27FC236}">
                <a16:creationId xmlns:a16="http://schemas.microsoft.com/office/drawing/2014/main" id="{5A32EC47-A52B-406B-89E0-D8F597BCE9D8}"/>
              </a:ext>
            </a:extLst>
          </p:cNvPr>
          <p:cNvGraphicFramePr/>
          <p:nvPr>
            <p:extLst>
              <p:ext uri="{D42A27DB-BD31-4B8C-83A1-F6EECF244321}">
                <p14:modId xmlns:p14="http://schemas.microsoft.com/office/powerpoint/2010/main" val="379256051"/>
              </p:ext>
            </p:extLst>
          </p:nvPr>
        </p:nvGraphicFramePr>
        <p:xfrm>
          <a:off x="2895601" y="228601"/>
          <a:ext cx="7391392" cy="660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2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0CD-1158-4456-9457-E1291CA592DF}"/>
              </a:ext>
            </a:extLst>
          </p:cNvPr>
          <p:cNvSpPr>
            <a:spLocks noGrp="1"/>
          </p:cNvSpPr>
          <p:nvPr>
            <p:ph type="title"/>
          </p:nvPr>
        </p:nvSpPr>
        <p:spPr/>
        <p:txBody>
          <a:bodyPr>
            <a:normAutofit fontScale="90000"/>
          </a:bodyPr>
          <a:lstStyle/>
          <a:p>
            <a:r>
              <a:rPr lang="en-US" dirty="0"/>
              <a:t>We don’t have enough time to confirmed out hypothesis  testing</a:t>
            </a:r>
          </a:p>
        </p:txBody>
      </p:sp>
      <p:sp>
        <p:nvSpPr>
          <p:cNvPr id="4" name="Rectangle 3">
            <a:extLst>
              <a:ext uri="{FF2B5EF4-FFF2-40B4-BE49-F238E27FC236}">
                <a16:creationId xmlns:a16="http://schemas.microsoft.com/office/drawing/2014/main" id="{2DF8B25D-3C09-4B3A-9710-C7DAC3031C1D}"/>
              </a:ext>
            </a:extLst>
          </p:cNvPr>
          <p:cNvSpPr/>
          <p:nvPr/>
        </p:nvSpPr>
        <p:spPr>
          <a:xfrm>
            <a:off x="1828800" y="1981201"/>
            <a:ext cx="8001000" cy="2862322"/>
          </a:xfrm>
          <a:prstGeom prst="rect">
            <a:avLst/>
          </a:prstGeom>
        </p:spPr>
        <p:txBody>
          <a:bodyPr wrap="square">
            <a:spAutoFit/>
          </a:bodyPr>
          <a:lstStyle/>
          <a:p>
            <a:r>
              <a:rPr lang="en-US" dirty="0"/>
              <a:t>After implementation of our new process and providing a good training to our new hire we believed this process will be better. The result of our first get well airplane showing an improvement. </a:t>
            </a:r>
          </a:p>
          <a:p>
            <a:endParaRPr lang="en-US" dirty="0"/>
          </a:p>
          <a:p>
            <a:r>
              <a:rPr lang="en-US" b="1" u="sng" dirty="0"/>
              <a:t>Our next step </a:t>
            </a:r>
          </a:p>
          <a:p>
            <a:endParaRPr lang="en-US" dirty="0"/>
          </a:p>
          <a:p>
            <a:pPr marL="285750" indent="-285750">
              <a:buFont typeface="Wingdings" panose="05000000000000000000" pitchFamily="2" charset="2"/>
              <a:buChar char="Ø"/>
            </a:pPr>
            <a:r>
              <a:rPr lang="en-US" dirty="0"/>
              <a:t>Monitor the process quarterly for sustain the gain for 5 years</a:t>
            </a:r>
          </a:p>
          <a:p>
            <a:pPr marL="285750" indent="-285750">
              <a:buFont typeface="Wingdings" panose="05000000000000000000" pitchFamily="2" charset="2"/>
              <a:buChar char="Ø"/>
            </a:pPr>
            <a:r>
              <a:rPr lang="en-US" dirty="0"/>
              <a:t>Conduct the Chi test after 12 airplanes of implementation.  </a:t>
            </a:r>
          </a:p>
          <a:p>
            <a:endParaRPr lang="en-US" dirty="0"/>
          </a:p>
          <a:p>
            <a:endParaRPr lang="en-US" dirty="0"/>
          </a:p>
        </p:txBody>
      </p:sp>
    </p:spTree>
    <p:extLst>
      <p:ext uri="{BB962C8B-B14F-4D97-AF65-F5344CB8AC3E}">
        <p14:creationId xmlns:p14="http://schemas.microsoft.com/office/powerpoint/2010/main" val="21671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4090"/>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7477B27F-21B6-4BC9-A459-5A58119413B6}"/>
              </a:ext>
            </a:extLst>
          </p:cNvPr>
          <p:cNvSpPr>
            <a:spLocks noChangeArrowheads="1"/>
          </p:cNvSpPr>
          <p:nvPr/>
        </p:nvSpPr>
        <p:spPr bwMode="auto">
          <a:xfrm>
            <a:off x="1524000" y="990600"/>
            <a:ext cx="9144000" cy="381000"/>
          </a:xfrm>
          <a:prstGeom prst="rect">
            <a:avLst/>
          </a:prstGeom>
          <a:solidFill>
            <a:schemeClr val="accent4">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24579" name="Line 9">
            <a:extLst>
              <a:ext uri="{FF2B5EF4-FFF2-40B4-BE49-F238E27FC236}">
                <a16:creationId xmlns:a16="http://schemas.microsoft.com/office/drawing/2014/main" id="{58AF3C54-076B-4F32-A829-F1DDBC13CE21}"/>
              </a:ext>
            </a:extLst>
          </p:cNvPr>
          <p:cNvSpPr>
            <a:spLocks noChangeShapeType="1"/>
          </p:cNvSpPr>
          <p:nvPr/>
        </p:nvSpPr>
        <p:spPr bwMode="auto">
          <a:xfrm>
            <a:off x="5727700" y="1397000"/>
            <a:ext cx="25400" cy="52387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0" name="Line 10">
            <a:extLst>
              <a:ext uri="{FF2B5EF4-FFF2-40B4-BE49-F238E27FC236}">
                <a16:creationId xmlns:a16="http://schemas.microsoft.com/office/drawing/2014/main" id="{B5727F10-2597-4047-BD22-2CAF2DE8B914}"/>
              </a:ext>
            </a:extLst>
          </p:cNvPr>
          <p:cNvSpPr>
            <a:spLocks noChangeShapeType="1"/>
          </p:cNvSpPr>
          <p:nvPr/>
        </p:nvSpPr>
        <p:spPr bwMode="auto">
          <a:xfrm>
            <a:off x="1524000" y="6248400"/>
            <a:ext cx="4216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52A12F66-045D-4FFB-B820-2EEAE1548B6B}"/>
              </a:ext>
            </a:extLst>
          </p:cNvPr>
          <p:cNvSpPr>
            <a:spLocks noChangeArrowheads="1"/>
          </p:cNvSpPr>
          <p:nvPr/>
        </p:nvSpPr>
        <p:spPr bwMode="auto">
          <a:xfrm>
            <a:off x="2032000"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solidFill>
                  <a:schemeClr val="bg1"/>
                </a:solidFill>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8D25E8B2-8B53-4553-AF43-E50D549DEB9C}"/>
              </a:ext>
            </a:extLst>
          </p:cNvPr>
          <p:cNvSpPr>
            <a:spLocks noChangeArrowheads="1"/>
          </p:cNvSpPr>
          <p:nvPr/>
        </p:nvSpPr>
        <p:spPr bwMode="auto">
          <a:xfrm>
            <a:off x="3975100"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solidFill>
                  <a:schemeClr val="bg1"/>
                </a:solidFill>
                <a:effectLst>
                  <a:outerShdw blurRad="38100" dist="38100" dir="2700000" algn="tl">
                    <a:srgbClr val="C0C0C0"/>
                  </a:outerShdw>
                </a:effectLst>
                <a:latin typeface="Arial" charset="0"/>
              </a:rPr>
              <a:t>MEASURE</a:t>
            </a:r>
          </a:p>
        </p:txBody>
      </p:sp>
      <p:sp>
        <p:nvSpPr>
          <p:cNvPr id="24583" name="Rectangle 13">
            <a:extLst>
              <a:ext uri="{FF2B5EF4-FFF2-40B4-BE49-F238E27FC236}">
                <a16:creationId xmlns:a16="http://schemas.microsoft.com/office/drawing/2014/main" id="{3612DACB-F891-44CF-B976-43BDC63D1D76}"/>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4584" name="Rectangle 14">
            <a:extLst>
              <a:ext uri="{FF2B5EF4-FFF2-40B4-BE49-F238E27FC236}">
                <a16:creationId xmlns:a16="http://schemas.microsoft.com/office/drawing/2014/main" id="{A52BCBD6-801D-4C4E-AE2D-28827D190D16}"/>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4585" name="Rectangle 15">
            <a:extLst>
              <a:ext uri="{FF2B5EF4-FFF2-40B4-BE49-F238E27FC236}">
                <a16:creationId xmlns:a16="http://schemas.microsoft.com/office/drawing/2014/main" id="{FD0A573C-C7B4-4A1A-8DCD-4431FEE3D9DC}"/>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4586" name="Text Box 16">
            <a:extLst>
              <a:ext uri="{FF2B5EF4-FFF2-40B4-BE49-F238E27FC236}">
                <a16:creationId xmlns:a16="http://schemas.microsoft.com/office/drawing/2014/main" id="{30ED1A69-E970-4A79-AC71-F036276E0A79}"/>
              </a:ext>
            </a:extLst>
          </p:cNvPr>
          <p:cNvSpPr txBox="1">
            <a:spLocks noChangeArrowheads="1"/>
          </p:cNvSpPr>
          <p:nvPr/>
        </p:nvSpPr>
        <p:spPr bwMode="auto">
          <a:xfrm>
            <a:off x="1627496" y="6645"/>
            <a:ext cx="499395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500" b="1" dirty="0">
                <a:solidFill>
                  <a:schemeClr val="bg1"/>
                </a:solidFill>
                <a:latin typeface="Arial" panose="020B0604020202020204" pitchFamily="34" charset="0"/>
              </a:rPr>
              <a:t>Project Title:</a:t>
            </a:r>
          </a:p>
          <a:p>
            <a:pPr>
              <a:spcBef>
                <a:spcPct val="0"/>
              </a:spcBef>
              <a:buFontTx/>
              <a:buNone/>
            </a:pPr>
            <a:r>
              <a:rPr lang="en-US" altLang="en-US" sz="1500" b="1" dirty="0">
                <a:solidFill>
                  <a:schemeClr val="bg1"/>
                </a:solidFill>
                <a:latin typeface="Arial" panose="020B0604020202020204" pitchFamily="34" charset="0"/>
              </a:rPr>
              <a:t>Defect Improvement Fasteners Flushness Process</a:t>
            </a:r>
          </a:p>
          <a:p>
            <a:pPr>
              <a:spcBef>
                <a:spcPct val="0"/>
              </a:spcBef>
              <a:buFontTx/>
              <a:buNone/>
            </a:pPr>
            <a:r>
              <a:rPr lang="en-US" altLang="en-US" sz="1000" b="1" dirty="0">
                <a:solidFill>
                  <a:schemeClr val="bg1"/>
                </a:solidFill>
                <a:latin typeface="Arial" panose="020B0604020202020204" pitchFamily="34" charset="0"/>
              </a:rPr>
              <a:t>Background: We look at the contributing factor to Fastener flashness Process</a:t>
            </a:r>
          </a:p>
          <a:p>
            <a:pPr>
              <a:spcBef>
                <a:spcPct val="0"/>
              </a:spcBef>
              <a:buFontTx/>
              <a:buNone/>
            </a:pPr>
            <a:r>
              <a:rPr lang="en-US" altLang="en-US" sz="1000" b="1" dirty="0">
                <a:solidFill>
                  <a:schemeClr val="bg1"/>
                </a:solidFill>
                <a:latin typeface="Arial" panose="020B0604020202020204" pitchFamily="34" charset="0"/>
              </a:rPr>
              <a:t>Why the defect are high. </a:t>
            </a:r>
          </a:p>
        </p:txBody>
      </p:sp>
      <p:sp>
        <p:nvSpPr>
          <p:cNvPr id="24587" name="Text Box 17">
            <a:extLst>
              <a:ext uri="{FF2B5EF4-FFF2-40B4-BE49-F238E27FC236}">
                <a16:creationId xmlns:a16="http://schemas.microsoft.com/office/drawing/2014/main" id="{2B9D866E-30D7-43EA-A325-E161533E2C4A}"/>
              </a:ext>
            </a:extLst>
          </p:cNvPr>
          <p:cNvSpPr txBox="1">
            <a:spLocks noChangeArrowheads="1"/>
          </p:cNvSpPr>
          <p:nvPr/>
        </p:nvSpPr>
        <p:spPr bwMode="auto">
          <a:xfrm>
            <a:off x="2819400" y="974726"/>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Team </a:t>
            </a:r>
          </a:p>
          <a:p>
            <a:pPr>
              <a:spcBef>
                <a:spcPct val="0"/>
              </a:spcBef>
              <a:buFontTx/>
              <a:buNone/>
            </a:pPr>
            <a:r>
              <a:rPr lang="en-US" altLang="en-US" sz="1000" b="1">
                <a:solidFill>
                  <a:schemeClr val="bg1"/>
                </a:solidFill>
                <a:latin typeface="Arial" panose="020B0604020202020204" pitchFamily="34" charset="0"/>
              </a:rPr>
              <a:t>Launch</a:t>
            </a:r>
            <a:endParaRPr lang="en-US" altLang="en-US" sz="1000">
              <a:latin typeface="Arial" panose="020B0604020202020204" pitchFamily="34" charset="0"/>
            </a:endParaRPr>
          </a:p>
        </p:txBody>
      </p:sp>
      <p:sp>
        <p:nvSpPr>
          <p:cNvPr id="24588" name="Rectangle 19">
            <a:extLst>
              <a:ext uri="{FF2B5EF4-FFF2-40B4-BE49-F238E27FC236}">
                <a16:creationId xmlns:a16="http://schemas.microsoft.com/office/drawing/2014/main" id="{C5A3A1D4-D587-4C5F-B91E-02283DDD26AB}"/>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4589" name="Rectangle 20">
            <a:extLst>
              <a:ext uri="{FF2B5EF4-FFF2-40B4-BE49-F238E27FC236}">
                <a16:creationId xmlns:a16="http://schemas.microsoft.com/office/drawing/2014/main" id="{F8BBB3D6-1073-4073-9FB0-B389C29F84C4}"/>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4590" name="Text Box 21">
            <a:extLst>
              <a:ext uri="{FF2B5EF4-FFF2-40B4-BE49-F238E27FC236}">
                <a16:creationId xmlns:a16="http://schemas.microsoft.com/office/drawing/2014/main" id="{746228E2-6C3E-4C2E-80B6-B6C40F21265C}"/>
              </a:ext>
            </a:extLst>
          </p:cNvPr>
          <p:cNvSpPr txBox="1">
            <a:spLocks noChangeArrowheads="1"/>
          </p:cNvSpPr>
          <p:nvPr/>
        </p:nvSpPr>
        <p:spPr bwMode="auto">
          <a:xfrm>
            <a:off x="3962400" y="974726"/>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Define</a:t>
            </a:r>
          </a:p>
          <a:p>
            <a:pPr>
              <a:spcBef>
                <a:spcPct val="0"/>
              </a:spcBef>
              <a:buFontTx/>
              <a:buNone/>
            </a:pPr>
            <a:endParaRPr lang="en-US" altLang="en-US" sz="1000">
              <a:latin typeface="Arial" panose="020B0604020202020204" pitchFamily="34" charset="0"/>
            </a:endParaRPr>
          </a:p>
        </p:txBody>
      </p:sp>
      <p:sp>
        <p:nvSpPr>
          <p:cNvPr id="24591" name="Text Box 22">
            <a:extLst>
              <a:ext uri="{FF2B5EF4-FFF2-40B4-BE49-F238E27FC236}">
                <a16:creationId xmlns:a16="http://schemas.microsoft.com/office/drawing/2014/main" id="{81C3720F-2BCD-43A2-A0BD-BDC9B83B5A8B}"/>
              </a:ext>
            </a:extLst>
          </p:cNvPr>
          <p:cNvSpPr txBox="1">
            <a:spLocks noChangeArrowheads="1"/>
          </p:cNvSpPr>
          <p:nvPr/>
        </p:nvSpPr>
        <p:spPr bwMode="auto">
          <a:xfrm>
            <a:off x="5257801" y="974726"/>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Measure</a:t>
            </a:r>
          </a:p>
          <a:p>
            <a:pPr>
              <a:spcBef>
                <a:spcPct val="0"/>
              </a:spcBef>
              <a:buFontTx/>
              <a:buNone/>
            </a:pPr>
            <a:endParaRPr lang="en-US" altLang="en-US" sz="1000">
              <a:latin typeface="Arial" panose="020B0604020202020204" pitchFamily="34" charset="0"/>
            </a:endParaRPr>
          </a:p>
        </p:txBody>
      </p:sp>
      <p:sp>
        <p:nvSpPr>
          <p:cNvPr id="24592" name="Text Box 23">
            <a:extLst>
              <a:ext uri="{FF2B5EF4-FFF2-40B4-BE49-F238E27FC236}">
                <a16:creationId xmlns:a16="http://schemas.microsoft.com/office/drawing/2014/main" id="{EC5D9FB9-BEDA-4BEA-A958-0A8E13D4F363}"/>
              </a:ext>
            </a:extLst>
          </p:cNvPr>
          <p:cNvSpPr txBox="1">
            <a:spLocks noChangeArrowheads="1"/>
          </p:cNvSpPr>
          <p:nvPr/>
        </p:nvSpPr>
        <p:spPr bwMode="auto">
          <a:xfrm>
            <a:off x="6629400" y="974726"/>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endParaRPr lang="en-US" altLang="en-US" sz="1000" dirty="0">
              <a:latin typeface="Arial" panose="020B0604020202020204" pitchFamily="34" charset="0"/>
            </a:endParaRPr>
          </a:p>
        </p:txBody>
      </p:sp>
      <p:sp>
        <p:nvSpPr>
          <p:cNvPr id="24593" name="Text Box 24">
            <a:extLst>
              <a:ext uri="{FF2B5EF4-FFF2-40B4-BE49-F238E27FC236}">
                <a16:creationId xmlns:a16="http://schemas.microsoft.com/office/drawing/2014/main" id="{011EA672-584F-4B93-9967-249CACAE375F}"/>
              </a:ext>
            </a:extLst>
          </p:cNvPr>
          <p:cNvSpPr txBox="1">
            <a:spLocks noChangeArrowheads="1"/>
          </p:cNvSpPr>
          <p:nvPr/>
        </p:nvSpPr>
        <p:spPr bwMode="auto">
          <a:xfrm>
            <a:off x="9220200" y="974726"/>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endParaRPr lang="en-US" altLang="en-US" sz="1000" dirty="0">
              <a:solidFill>
                <a:schemeClr val="bg1"/>
              </a:solidFill>
              <a:latin typeface="Arial" panose="020B0604020202020204" pitchFamily="34" charset="0"/>
            </a:endParaRPr>
          </a:p>
        </p:txBody>
      </p:sp>
      <p:sp>
        <p:nvSpPr>
          <p:cNvPr id="24594" name="Text Box 25">
            <a:extLst>
              <a:ext uri="{FF2B5EF4-FFF2-40B4-BE49-F238E27FC236}">
                <a16:creationId xmlns:a16="http://schemas.microsoft.com/office/drawing/2014/main" id="{97B72243-84E9-4AE3-A72D-91C6D688E92E}"/>
              </a:ext>
            </a:extLst>
          </p:cNvPr>
          <p:cNvSpPr txBox="1">
            <a:spLocks noChangeArrowheads="1"/>
          </p:cNvSpPr>
          <p:nvPr/>
        </p:nvSpPr>
        <p:spPr bwMode="auto">
          <a:xfrm>
            <a:off x="7924801" y="974726"/>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Improve</a:t>
            </a:r>
          </a:p>
          <a:p>
            <a:pPr>
              <a:spcBef>
                <a:spcPct val="0"/>
              </a:spcBef>
              <a:buFontTx/>
              <a:buNone/>
            </a:pPr>
            <a:endParaRPr lang="en-US" altLang="en-US" sz="1000">
              <a:solidFill>
                <a:schemeClr val="bg1"/>
              </a:solidFill>
              <a:latin typeface="Arial" panose="020B0604020202020204" pitchFamily="34" charset="0"/>
            </a:endParaRPr>
          </a:p>
        </p:txBody>
      </p:sp>
      <p:sp>
        <p:nvSpPr>
          <p:cNvPr id="24595" name="Text Box 31">
            <a:extLst>
              <a:ext uri="{FF2B5EF4-FFF2-40B4-BE49-F238E27FC236}">
                <a16:creationId xmlns:a16="http://schemas.microsoft.com/office/drawing/2014/main" id="{027E6A06-B65F-490A-B127-07544F72C5AA}"/>
              </a:ext>
            </a:extLst>
          </p:cNvPr>
          <p:cNvSpPr txBox="1">
            <a:spLocks noChangeArrowheads="1"/>
          </p:cNvSpPr>
          <p:nvPr/>
        </p:nvSpPr>
        <p:spPr bwMode="auto">
          <a:xfrm>
            <a:off x="1600201" y="1050926"/>
            <a:ext cx="9268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May 15,2016</a:t>
            </a:r>
            <a:endParaRPr lang="en-US" altLang="en-US" sz="1000" dirty="0">
              <a:latin typeface="Arial" panose="020B0604020202020204" pitchFamily="34" charset="0"/>
            </a:endParaRPr>
          </a:p>
        </p:txBody>
      </p:sp>
      <p:sp>
        <p:nvSpPr>
          <p:cNvPr id="24596" name="Line 32">
            <a:extLst>
              <a:ext uri="{FF2B5EF4-FFF2-40B4-BE49-F238E27FC236}">
                <a16:creationId xmlns:a16="http://schemas.microsoft.com/office/drawing/2014/main" id="{6CF0A287-2C2F-4537-A1EB-399E82CAD1D1}"/>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33">
            <a:extLst>
              <a:ext uri="{FF2B5EF4-FFF2-40B4-BE49-F238E27FC236}">
                <a16:creationId xmlns:a16="http://schemas.microsoft.com/office/drawing/2014/main" id="{1B5C2E56-4E2A-465E-AE6D-6445AF72CE0C}"/>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34">
            <a:extLst>
              <a:ext uri="{FF2B5EF4-FFF2-40B4-BE49-F238E27FC236}">
                <a16:creationId xmlns:a16="http://schemas.microsoft.com/office/drawing/2014/main" id="{56DA0A26-AB79-4453-9A88-F3C2F8BE8186}"/>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35">
            <a:extLst>
              <a:ext uri="{FF2B5EF4-FFF2-40B4-BE49-F238E27FC236}">
                <a16:creationId xmlns:a16="http://schemas.microsoft.com/office/drawing/2014/main" id="{17A06FA8-5F18-417C-B06A-54907A45C196}"/>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36">
            <a:extLst>
              <a:ext uri="{FF2B5EF4-FFF2-40B4-BE49-F238E27FC236}">
                <a16:creationId xmlns:a16="http://schemas.microsoft.com/office/drawing/2014/main" id="{18461BC6-4040-434D-AA89-780ADF0316A1}"/>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1" name="WordArt 37">
            <a:extLst>
              <a:ext uri="{FF2B5EF4-FFF2-40B4-BE49-F238E27FC236}">
                <a16:creationId xmlns:a16="http://schemas.microsoft.com/office/drawing/2014/main" id="{AF7B3557-C794-447C-9514-CE094588D805}"/>
              </a:ext>
            </a:extLst>
          </p:cNvPr>
          <p:cNvSpPr>
            <a:spLocks noChangeArrowheads="1" noChangeShapeType="1" noTextEdit="1"/>
          </p:cNvSpPr>
          <p:nvPr/>
        </p:nvSpPr>
        <p:spPr bwMode="auto">
          <a:xfrm>
            <a:off x="6539381" y="96188"/>
            <a:ext cx="4064000" cy="3794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dirty="0">
                <a:solidFill>
                  <a:srgbClr val="0070C0"/>
                </a:solidFill>
              </a:rPr>
              <a:t>TEAM </a:t>
            </a:r>
            <a:r>
              <a:rPr lang="en-US" sz="1600" kern="10" dirty="0">
                <a:solidFill>
                  <a:schemeClr val="bg1"/>
                </a:solidFill>
              </a:rPr>
              <a:t>MEMBERS</a:t>
            </a:r>
          </a:p>
        </p:txBody>
      </p:sp>
      <p:sp>
        <p:nvSpPr>
          <p:cNvPr id="19495" name="Rectangle 39">
            <a:extLst>
              <a:ext uri="{FF2B5EF4-FFF2-40B4-BE49-F238E27FC236}">
                <a16:creationId xmlns:a16="http://schemas.microsoft.com/office/drawing/2014/main" id="{213476A8-84CD-400E-8E54-BCA53FCF4B21}"/>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solidFill>
                  <a:schemeClr val="bg1"/>
                </a:solidFill>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FE25D6BC-5933-4833-B148-B8B05384B8A2}"/>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solidFill>
                  <a:schemeClr val="bg1"/>
                </a:solidFill>
                <a:effectLst>
                  <a:outerShdw blurRad="38100" dist="38100" dir="2700000" algn="tl">
                    <a:srgbClr val="C0C0C0"/>
                  </a:outerShdw>
                </a:effectLst>
                <a:latin typeface="Arial" charset="0"/>
              </a:rPr>
              <a:t>IMPROVE</a:t>
            </a:r>
          </a:p>
        </p:txBody>
      </p:sp>
      <p:sp>
        <p:nvSpPr>
          <p:cNvPr id="24604" name="Line 43">
            <a:extLst>
              <a:ext uri="{FF2B5EF4-FFF2-40B4-BE49-F238E27FC236}">
                <a16:creationId xmlns:a16="http://schemas.microsoft.com/office/drawing/2014/main" id="{A3654DB1-1CBF-4BD5-84A2-BE59700A18CD}"/>
              </a:ext>
            </a:extLst>
          </p:cNvPr>
          <p:cNvSpPr>
            <a:spLocks noChangeShapeType="1"/>
          </p:cNvSpPr>
          <p:nvPr/>
        </p:nvSpPr>
        <p:spPr bwMode="auto">
          <a:xfrm flipH="1">
            <a:off x="7962900" y="1447800"/>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54">
            <a:extLst>
              <a:ext uri="{FF2B5EF4-FFF2-40B4-BE49-F238E27FC236}">
                <a16:creationId xmlns:a16="http://schemas.microsoft.com/office/drawing/2014/main" id="{0A303349-EAA0-4D0C-9FA6-30160FA456D1}"/>
              </a:ext>
            </a:extLst>
          </p:cNvPr>
          <p:cNvSpPr>
            <a:spLocks noChangeShapeType="1"/>
          </p:cNvSpPr>
          <p:nvPr/>
        </p:nvSpPr>
        <p:spPr bwMode="auto">
          <a:xfrm flipH="1">
            <a:off x="3632200" y="1346201"/>
            <a:ext cx="0" cy="48942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9" name="Line 77">
            <a:extLst>
              <a:ext uri="{FF2B5EF4-FFF2-40B4-BE49-F238E27FC236}">
                <a16:creationId xmlns:a16="http://schemas.microsoft.com/office/drawing/2014/main" id="{F76BA53D-6614-44CE-8EF9-7FE1DA41A466}"/>
              </a:ext>
            </a:extLst>
          </p:cNvPr>
          <p:cNvSpPr>
            <a:spLocks noChangeShapeType="1"/>
          </p:cNvSpPr>
          <p:nvPr/>
        </p:nvSpPr>
        <p:spPr bwMode="auto">
          <a:xfrm>
            <a:off x="8077200" y="3962400"/>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733286B1-593E-45FE-8575-9DF837DA437C}"/>
              </a:ext>
            </a:extLst>
          </p:cNvPr>
          <p:cNvSpPr>
            <a:spLocks noChangeArrowheads="1"/>
          </p:cNvSpPr>
          <p:nvPr/>
        </p:nvSpPr>
        <p:spPr bwMode="auto">
          <a:xfrm>
            <a:off x="8558054" y="4297734"/>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solidFill>
                  <a:schemeClr val="bg1"/>
                </a:solidFill>
                <a:effectLst>
                  <a:outerShdw blurRad="38100" dist="38100" dir="2700000" algn="tl">
                    <a:srgbClr val="C0C0C0"/>
                  </a:outerShdw>
                </a:effectLst>
                <a:latin typeface="Arial" charset="0"/>
              </a:rPr>
              <a:t>CONTROL</a:t>
            </a:r>
          </a:p>
        </p:txBody>
      </p:sp>
      <p:sp>
        <p:nvSpPr>
          <p:cNvPr id="2" name="Rectangle 1">
            <a:extLst>
              <a:ext uri="{FF2B5EF4-FFF2-40B4-BE49-F238E27FC236}">
                <a16:creationId xmlns:a16="http://schemas.microsoft.com/office/drawing/2014/main" id="{BDC66A23-24D0-4525-BEFA-09F04405FCC6}"/>
              </a:ext>
            </a:extLst>
          </p:cNvPr>
          <p:cNvSpPr/>
          <p:nvPr/>
        </p:nvSpPr>
        <p:spPr>
          <a:xfrm>
            <a:off x="1549402" y="1768476"/>
            <a:ext cx="1993898" cy="3293209"/>
          </a:xfrm>
          <a:prstGeom prst="rect">
            <a:avLst/>
          </a:prstGeom>
        </p:spPr>
        <p:txBody>
          <a:bodyPr wrap="square">
            <a:spAutoFit/>
          </a:bodyPr>
          <a:lstStyle/>
          <a:p>
            <a:r>
              <a:rPr lang="en-US" sz="1100" b="1" dirty="0">
                <a:solidFill>
                  <a:schemeClr val="bg1"/>
                </a:solidFill>
              </a:rPr>
              <a:t>This process fasteners </a:t>
            </a:r>
          </a:p>
          <a:p>
            <a:r>
              <a:rPr lang="en-US" sz="1100" b="1" dirty="0">
                <a:solidFill>
                  <a:schemeClr val="bg1"/>
                </a:solidFill>
              </a:rPr>
              <a:t>Problem Statement:</a:t>
            </a:r>
            <a:endParaRPr lang="en-US" sz="1100" dirty="0">
              <a:solidFill>
                <a:schemeClr val="bg1"/>
              </a:solidFill>
            </a:endParaRPr>
          </a:p>
          <a:p>
            <a:r>
              <a:rPr lang="en-US" sz="1100" dirty="0">
                <a:solidFill>
                  <a:schemeClr val="bg1"/>
                </a:solidFill>
              </a:rPr>
              <a:t>Fastener Flushness defect items were identified in Forward Bodies in Multi Line Units, Total 3533 Defects for 12 Line Numbers. Average 271 per Unit. Total cost including overheads $223,546.</a:t>
            </a:r>
          </a:p>
          <a:p>
            <a:endParaRPr lang="en-US" sz="1100" dirty="0">
              <a:solidFill>
                <a:schemeClr val="bg1"/>
              </a:solidFill>
            </a:endParaRPr>
          </a:p>
          <a:p>
            <a:r>
              <a:rPr lang="en-US" sz="1100" b="1" dirty="0">
                <a:solidFill>
                  <a:schemeClr val="bg1"/>
                </a:solidFill>
              </a:rPr>
              <a:t>Project Scope: </a:t>
            </a:r>
            <a:r>
              <a:rPr lang="en-US" sz="1100" dirty="0">
                <a:solidFill>
                  <a:schemeClr val="bg1"/>
                </a:solidFill>
              </a:rPr>
              <a:t>Forward Bodies Only, specifically to fastener flushness. All other areas processes are excluded from this project. First step is to Drill the hole and last is to measure the Flushness of the fasteners head.</a:t>
            </a:r>
          </a:p>
          <a:p>
            <a:endParaRPr lang="en-US" sz="1000" dirty="0"/>
          </a:p>
        </p:txBody>
      </p:sp>
      <p:pic>
        <p:nvPicPr>
          <p:cNvPr id="4" name="Picture 3">
            <a:extLst>
              <a:ext uri="{FF2B5EF4-FFF2-40B4-BE49-F238E27FC236}">
                <a16:creationId xmlns:a16="http://schemas.microsoft.com/office/drawing/2014/main" id="{A00CCE7E-9F87-40E1-8FD3-C617E2AF6983}"/>
              </a:ext>
            </a:extLst>
          </p:cNvPr>
          <p:cNvPicPr>
            <a:picLocks noChangeAspect="1"/>
          </p:cNvPicPr>
          <p:nvPr/>
        </p:nvPicPr>
        <p:blipFill>
          <a:blip r:embed="rId3"/>
          <a:stretch>
            <a:fillRect/>
          </a:stretch>
        </p:blipFill>
        <p:spPr>
          <a:xfrm>
            <a:off x="7999418" y="1816373"/>
            <a:ext cx="2643181" cy="2165312"/>
          </a:xfrm>
          <a:prstGeom prst="rect">
            <a:avLst/>
          </a:prstGeom>
        </p:spPr>
      </p:pic>
      <p:pic>
        <p:nvPicPr>
          <p:cNvPr id="16" name="Picture 15">
            <a:extLst>
              <a:ext uri="{FF2B5EF4-FFF2-40B4-BE49-F238E27FC236}">
                <a16:creationId xmlns:a16="http://schemas.microsoft.com/office/drawing/2014/main" id="{72B4D118-127E-40ED-8811-8E4E8F298553}"/>
              </a:ext>
            </a:extLst>
          </p:cNvPr>
          <p:cNvPicPr>
            <a:picLocks noChangeAspect="1"/>
          </p:cNvPicPr>
          <p:nvPr/>
        </p:nvPicPr>
        <p:blipFill>
          <a:blip r:embed="rId4"/>
          <a:stretch>
            <a:fillRect/>
          </a:stretch>
        </p:blipFill>
        <p:spPr>
          <a:xfrm>
            <a:off x="8059231" y="4605148"/>
            <a:ext cx="2603271" cy="2199608"/>
          </a:xfrm>
          <a:prstGeom prst="rect">
            <a:avLst/>
          </a:prstGeom>
        </p:spPr>
      </p:pic>
      <p:sp>
        <p:nvSpPr>
          <p:cNvPr id="8" name="Rectangle 7">
            <a:extLst>
              <a:ext uri="{FF2B5EF4-FFF2-40B4-BE49-F238E27FC236}">
                <a16:creationId xmlns:a16="http://schemas.microsoft.com/office/drawing/2014/main" id="{0638F40B-4698-4710-85F3-A5146D5CD7FC}"/>
              </a:ext>
            </a:extLst>
          </p:cNvPr>
          <p:cNvSpPr/>
          <p:nvPr/>
        </p:nvSpPr>
        <p:spPr>
          <a:xfrm>
            <a:off x="6629400" y="417202"/>
            <a:ext cx="4572000" cy="553998"/>
          </a:xfrm>
          <a:prstGeom prst="rect">
            <a:avLst/>
          </a:prstGeom>
        </p:spPr>
        <p:txBody>
          <a:bodyPr>
            <a:spAutoFit/>
          </a:bodyPr>
          <a:lstStyle/>
          <a:p>
            <a:r>
              <a:rPr lang="en-US" sz="1000" b="1" dirty="0">
                <a:solidFill>
                  <a:schemeClr val="bg1"/>
                </a:solidFill>
              </a:rPr>
              <a:t>Data Analyst: Beverlyn T.         Engineer: Pat C                  </a:t>
            </a:r>
            <a:r>
              <a:rPr lang="en-US" sz="1000" b="1" dirty="0" err="1">
                <a:solidFill>
                  <a:schemeClr val="bg1"/>
                </a:solidFill>
              </a:rPr>
              <a:t>Mfg</a:t>
            </a:r>
            <a:r>
              <a:rPr lang="en-US" sz="1000" b="1" dirty="0">
                <a:solidFill>
                  <a:schemeClr val="bg1"/>
                </a:solidFill>
              </a:rPr>
              <a:t>  Leader: Will S</a:t>
            </a:r>
          </a:p>
          <a:p>
            <a:r>
              <a:rPr lang="en-US" sz="1000" b="1" dirty="0">
                <a:solidFill>
                  <a:schemeClr val="bg1"/>
                </a:solidFill>
              </a:rPr>
              <a:t>Process Owner: </a:t>
            </a:r>
            <a:r>
              <a:rPr lang="en-US" sz="1000" b="1" dirty="0" err="1">
                <a:solidFill>
                  <a:schemeClr val="bg1"/>
                </a:solidFill>
              </a:rPr>
              <a:t>Natialene</a:t>
            </a:r>
            <a:r>
              <a:rPr lang="en-US" sz="1000" b="1" dirty="0">
                <a:solidFill>
                  <a:schemeClr val="bg1"/>
                </a:solidFill>
              </a:rPr>
              <a:t> S    Quality Leader: John H </a:t>
            </a:r>
          </a:p>
          <a:p>
            <a:r>
              <a:rPr lang="en-US" sz="1000" b="1" dirty="0" err="1">
                <a:solidFill>
                  <a:schemeClr val="bg1"/>
                </a:solidFill>
              </a:rPr>
              <a:t>Mfg</a:t>
            </a:r>
            <a:r>
              <a:rPr lang="en-US" sz="1000" b="1" dirty="0">
                <a:solidFill>
                  <a:schemeClr val="bg1"/>
                </a:solidFill>
              </a:rPr>
              <a:t> Supervisor: Robert T         Training : Lance E</a:t>
            </a:r>
            <a:r>
              <a:rPr lang="en-US" sz="900" b="1" dirty="0">
                <a:solidFill>
                  <a:schemeClr val="bg1"/>
                </a:solidFill>
              </a:rPr>
              <a:t>	</a:t>
            </a:r>
          </a:p>
        </p:txBody>
      </p:sp>
      <p:pic>
        <p:nvPicPr>
          <p:cNvPr id="9" name="Picture 8">
            <a:extLst>
              <a:ext uri="{FF2B5EF4-FFF2-40B4-BE49-F238E27FC236}">
                <a16:creationId xmlns:a16="http://schemas.microsoft.com/office/drawing/2014/main" id="{5B5B9742-04EF-41A8-8490-3684FA46CC18}"/>
              </a:ext>
            </a:extLst>
          </p:cNvPr>
          <p:cNvPicPr>
            <a:picLocks noChangeAspect="1"/>
          </p:cNvPicPr>
          <p:nvPr/>
        </p:nvPicPr>
        <p:blipFill>
          <a:blip r:embed="rId5"/>
          <a:stretch>
            <a:fillRect/>
          </a:stretch>
        </p:blipFill>
        <p:spPr>
          <a:xfrm>
            <a:off x="5764531" y="1830091"/>
            <a:ext cx="2208238" cy="2132305"/>
          </a:xfrm>
          <a:prstGeom prst="rect">
            <a:avLst/>
          </a:prstGeom>
        </p:spPr>
      </p:pic>
      <p:pic>
        <p:nvPicPr>
          <p:cNvPr id="10" name="Picture 9">
            <a:extLst>
              <a:ext uri="{FF2B5EF4-FFF2-40B4-BE49-F238E27FC236}">
                <a16:creationId xmlns:a16="http://schemas.microsoft.com/office/drawing/2014/main" id="{CFBF6D54-E26D-4157-BA94-790DBDDB1665}"/>
              </a:ext>
            </a:extLst>
          </p:cNvPr>
          <p:cNvPicPr>
            <a:picLocks noChangeAspect="1"/>
          </p:cNvPicPr>
          <p:nvPr/>
        </p:nvPicPr>
        <p:blipFill>
          <a:blip r:embed="rId6"/>
          <a:stretch>
            <a:fillRect/>
          </a:stretch>
        </p:blipFill>
        <p:spPr>
          <a:xfrm>
            <a:off x="3504955" y="4600450"/>
            <a:ext cx="2119075" cy="2189204"/>
          </a:xfrm>
          <a:prstGeom prst="rect">
            <a:avLst/>
          </a:prstGeom>
        </p:spPr>
      </p:pic>
      <p:pic>
        <p:nvPicPr>
          <p:cNvPr id="13" name="Picture 12">
            <a:extLst>
              <a:ext uri="{FF2B5EF4-FFF2-40B4-BE49-F238E27FC236}">
                <a16:creationId xmlns:a16="http://schemas.microsoft.com/office/drawing/2014/main" id="{032C188A-46D9-4C71-8CBB-A5A7CC4732DB}"/>
              </a:ext>
            </a:extLst>
          </p:cNvPr>
          <p:cNvPicPr>
            <a:picLocks noChangeAspect="1"/>
          </p:cNvPicPr>
          <p:nvPr/>
        </p:nvPicPr>
        <p:blipFill>
          <a:blip r:embed="rId7"/>
          <a:stretch>
            <a:fillRect/>
          </a:stretch>
        </p:blipFill>
        <p:spPr>
          <a:xfrm>
            <a:off x="5689630" y="4585072"/>
            <a:ext cx="2304001" cy="2219684"/>
          </a:xfrm>
          <a:prstGeom prst="rect">
            <a:avLst/>
          </a:prstGeom>
        </p:spPr>
      </p:pic>
      <p:pic>
        <p:nvPicPr>
          <p:cNvPr id="17" name="Picture 16">
            <a:extLst>
              <a:ext uri="{FF2B5EF4-FFF2-40B4-BE49-F238E27FC236}">
                <a16:creationId xmlns:a16="http://schemas.microsoft.com/office/drawing/2014/main" id="{37228F6A-BC64-470E-9CBC-56A9E1DE9771}"/>
              </a:ext>
            </a:extLst>
          </p:cNvPr>
          <p:cNvPicPr>
            <a:picLocks noChangeAspect="1"/>
          </p:cNvPicPr>
          <p:nvPr/>
        </p:nvPicPr>
        <p:blipFill>
          <a:blip r:embed="rId8"/>
          <a:stretch>
            <a:fillRect/>
          </a:stretch>
        </p:blipFill>
        <p:spPr>
          <a:xfrm>
            <a:off x="3668718" y="1822383"/>
            <a:ext cx="2047552" cy="2132302"/>
          </a:xfrm>
          <a:prstGeom prst="rect">
            <a:avLst/>
          </a:prstGeom>
        </p:spPr>
      </p:pic>
      <p:sp>
        <p:nvSpPr>
          <p:cNvPr id="22" name="Rectangle 21">
            <a:extLst>
              <a:ext uri="{FF2B5EF4-FFF2-40B4-BE49-F238E27FC236}">
                <a16:creationId xmlns:a16="http://schemas.microsoft.com/office/drawing/2014/main" id="{D29B66A8-DFFC-42EF-A0C0-C163A0B4756C}"/>
              </a:ext>
            </a:extLst>
          </p:cNvPr>
          <p:cNvSpPr/>
          <p:nvPr/>
        </p:nvSpPr>
        <p:spPr>
          <a:xfrm>
            <a:off x="3956050" y="2147192"/>
            <a:ext cx="1667979" cy="5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Total line #: 12</a:t>
            </a:r>
          </a:p>
          <a:p>
            <a:r>
              <a:rPr lang="en-US" sz="1000" dirty="0"/>
              <a:t> Total defects: 3533</a:t>
            </a:r>
          </a:p>
          <a:p>
            <a:r>
              <a:rPr lang="en-US" sz="1000" dirty="0"/>
              <a:t>Avg defect per  line#:  88</a:t>
            </a:r>
          </a:p>
        </p:txBody>
      </p:sp>
      <p:sp>
        <p:nvSpPr>
          <p:cNvPr id="26" name="Rectangle 25">
            <a:extLst>
              <a:ext uri="{FF2B5EF4-FFF2-40B4-BE49-F238E27FC236}">
                <a16:creationId xmlns:a16="http://schemas.microsoft.com/office/drawing/2014/main" id="{C602A006-6637-4BBA-8A36-8EE61C4E141E}"/>
              </a:ext>
            </a:extLst>
          </p:cNvPr>
          <p:cNvSpPr/>
          <p:nvPr/>
        </p:nvSpPr>
        <p:spPr>
          <a:xfrm>
            <a:off x="3632200" y="5008807"/>
            <a:ext cx="1857374" cy="473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We look at the training, skills  mechanics, Specification requirements and tools</a:t>
            </a:r>
          </a:p>
        </p:txBody>
      </p:sp>
      <p:sp>
        <p:nvSpPr>
          <p:cNvPr id="27" name="Rectangle 26">
            <a:extLst>
              <a:ext uri="{FF2B5EF4-FFF2-40B4-BE49-F238E27FC236}">
                <a16:creationId xmlns:a16="http://schemas.microsoft.com/office/drawing/2014/main" id="{3551D562-6855-40BC-A89C-FA9835F5C477}"/>
              </a:ext>
            </a:extLst>
          </p:cNvPr>
          <p:cNvSpPr/>
          <p:nvPr/>
        </p:nvSpPr>
        <p:spPr>
          <a:xfrm>
            <a:off x="5815353" y="2136710"/>
            <a:ext cx="2099287" cy="987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We conduct a hypotheses test Alpha of 0.05</a:t>
            </a:r>
          </a:p>
          <a:p>
            <a:r>
              <a:rPr lang="en-US" sz="1000" dirty="0"/>
              <a:t>Ho: The Defects and Airplane Model are  independent</a:t>
            </a:r>
          </a:p>
          <a:p>
            <a:r>
              <a:rPr lang="en-US" sz="1000" dirty="0"/>
              <a:t>Ha: The Defects and Airplane Model are not dependent </a:t>
            </a:r>
          </a:p>
        </p:txBody>
      </p:sp>
      <p:sp>
        <p:nvSpPr>
          <p:cNvPr id="65" name="Rectangle 64">
            <a:extLst>
              <a:ext uri="{FF2B5EF4-FFF2-40B4-BE49-F238E27FC236}">
                <a16:creationId xmlns:a16="http://schemas.microsoft.com/office/drawing/2014/main" id="{AE99CBF5-A00C-4490-B6F2-4CE7AF1AB788}"/>
              </a:ext>
            </a:extLst>
          </p:cNvPr>
          <p:cNvSpPr/>
          <p:nvPr/>
        </p:nvSpPr>
        <p:spPr>
          <a:xfrm>
            <a:off x="8126438" y="2136585"/>
            <a:ext cx="2324100" cy="4804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After training &amp; new  Process. First get well airplane 64%  defect reduction with  total 104. </a:t>
            </a:r>
          </a:p>
        </p:txBody>
      </p:sp>
      <p:sp>
        <p:nvSpPr>
          <p:cNvPr id="66" name="Rectangle 65">
            <a:extLst>
              <a:ext uri="{FF2B5EF4-FFF2-40B4-BE49-F238E27FC236}">
                <a16:creationId xmlns:a16="http://schemas.microsoft.com/office/drawing/2014/main" id="{D084D075-4FAE-4B8B-95E4-0B2047B146A1}"/>
              </a:ext>
            </a:extLst>
          </p:cNvPr>
          <p:cNvSpPr/>
          <p:nvPr/>
        </p:nvSpPr>
        <p:spPr>
          <a:xfrm>
            <a:off x="1944438" y="4856126"/>
            <a:ext cx="1051097" cy="14839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Current Process</a:t>
            </a:r>
          </a:p>
        </p:txBody>
      </p:sp>
      <p:sp>
        <p:nvSpPr>
          <p:cNvPr id="32" name="Arrow: Curved Up 31">
            <a:extLst>
              <a:ext uri="{FF2B5EF4-FFF2-40B4-BE49-F238E27FC236}">
                <a16:creationId xmlns:a16="http://schemas.microsoft.com/office/drawing/2014/main" id="{E6CF7C8E-FDAC-4160-9753-0344D1ABA74B}"/>
              </a:ext>
            </a:extLst>
          </p:cNvPr>
          <p:cNvSpPr/>
          <p:nvPr/>
        </p:nvSpPr>
        <p:spPr>
          <a:xfrm rot="2987835" flipV="1">
            <a:off x="2941406" y="4999585"/>
            <a:ext cx="723449" cy="325963"/>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798E53E-7DA1-486D-A30A-841B3DD93DB3}"/>
              </a:ext>
            </a:extLst>
          </p:cNvPr>
          <p:cNvSpPr/>
          <p:nvPr/>
        </p:nvSpPr>
        <p:spPr>
          <a:xfrm>
            <a:off x="8126438" y="4949813"/>
            <a:ext cx="2324100" cy="841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We conduct SQL analysis in Quality to see the condition of the process. In result Quality have a very stable process  98.6 confidence level.</a:t>
            </a:r>
          </a:p>
          <a:p>
            <a:r>
              <a:rPr lang="en-US" sz="1000" dirty="0"/>
              <a:t>Next Step is to verify MFG process</a:t>
            </a:r>
          </a:p>
          <a:p>
            <a:r>
              <a:rPr lang="en-US" sz="1000" dirty="0"/>
              <a:t> </a:t>
            </a:r>
          </a:p>
        </p:txBody>
      </p:sp>
      <p:sp>
        <p:nvSpPr>
          <p:cNvPr id="71" name="Rectangle 70">
            <a:extLst>
              <a:ext uri="{FF2B5EF4-FFF2-40B4-BE49-F238E27FC236}">
                <a16:creationId xmlns:a16="http://schemas.microsoft.com/office/drawing/2014/main" id="{35B512E3-C9BF-459B-B3C9-A594C0465017}"/>
              </a:ext>
            </a:extLst>
          </p:cNvPr>
          <p:cNvSpPr/>
          <p:nvPr/>
        </p:nvSpPr>
        <p:spPr>
          <a:xfrm>
            <a:off x="5786205" y="4875542"/>
            <a:ext cx="2148754" cy="55212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Line 12 had highest Defect 2</a:t>
            </a:r>
            <a:r>
              <a:rPr lang="en-US" sz="1000" baseline="30000" dirty="0"/>
              <a:t>nd</a:t>
            </a:r>
            <a:r>
              <a:rPr lang="en-US" sz="1000" dirty="0"/>
              <a:t> line 14</a:t>
            </a:r>
          </a:p>
          <a:p>
            <a:r>
              <a:rPr lang="en-US" sz="1000" dirty="0"/>
              <a:t>We found out that there were inexperience/new hire in MFG. </a:t>
            </a:r>
          </a:p>
        </p:txBody>
      </p:sp>
      <p:cxnSp>
        <p:nvCxnSpPr>
          <p:cNvPr id="34" name="Connector: Elbow 33">
            <a:extLst>
              <a:ext uri="{FF2B5EF4-FFF2-40B4-BE49-F238E27FC236}">
                <a16:creationId xmlns:a16="http://schemas.microsoft.com/office/drawing/2014/main" id="{695959EC-7122-4A18-8F16-07E960D191B9}"/>
              </a:ext>
            </a:extLst>
          </p:cNvPr>
          <p:cNvCxnSpPr>
            <a:cxnSpLocks/>
            <a:stCxn id="97" idx="1"/>
            <a:endCxn id="113" idx="6"/>
          </p:cNvCxnSpPr>
          <p:nvPr/>
        </p:nvCxnSpPr>
        <p:spPr>
          <a:xfrm rot="10800000">
            <a:off x="6228274" y="5619358"/>
            <a:ext cx="364355" cy="107107"/>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pic>
        <p:nvPicPr>
          <p:cNvPr id="46" name="Picture 45">
            <a:extLst>
              <a:ext uri="{FF2B5EF4-FFF2-40B4-BE49-F238E27FC236}">
                <a16:creationId xmlns:a16="http://schemas.microsoft.com/office/drawing/2014/main" id="{1EBB0598-4F2B-4B42-9A74-00268CBE7D36}"/>
              </a:ext>
            </a:extLst>
          </p:cNvPr>
          <p:cNvPicPr>
            <a:picLocks noChangeAspect="1"/>
          </p:cNvPicPr>
          <p:nvPr/>
        </p:nvPicPr>
        <p:blipFill>
          <a:blip r:embed="rId9"/>
          <a:stretch>
            <a:fillRect/>
          </a:stretch>
        </p:blipFill>
        <p:spPr>
          <a:xfrm>
            <a:off x="10253839" y="6250962"/>
            <a:ext cx="323601" cy="389655"/>
          </a:xfrm>
          <a:prstGeom prst="rect">
            <a:avLst/>
          </a:prstGeom>
        </p:spPr>
      </p:pic>
      <p:sp>
        <p:nvSpPr>
          <p:cNvPr id="73" name="Oval 72">
            <a:extLst>
              <a:ext uri="{FF2B5EF4-FFF2-40B4-BE49-F238E27FC236}">
                <a16:creationId xmlns:a16="http://schemas.microsoft.com/office/drawing/2014/main" id="{D3E8EFC9-43B0-405B-9051-E7A384145226}"/>
              </a:ext>
            </a:extLst>
          </p:cNvPr>
          <p:cNvSpPr/>
          <p:nvPr/>
        </p:nvSpPr>
        <p:spPr>
          <a:xfrm>
            <a:off x="6096000" y="6019800"/>
            <a:ext cx="342902" cy="241678"/>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13" name="Oval 112">
            <a:extLst>
              <a:ext uri="{FF2B5EF4-FFF2-40B4-BE49-F238E27FC236}">
                <a16:creationId xmlns:a16="http://schemas.microsoft.com/office/drawing/2014/main" id="{49DCE037-C57C-4971-B144-F16D3520B7F5}"/>
              </a:ext>
            </a:extLst>
          </p:cNvPr>
          <p:cNvSpPr/>
          <p:nvPr/>
        </p:nvSpPr>
        <p:spPr>
          <a:xfrm>
            <a:off x="5933632" y="5521377"/>
            <a:ext cx="294640" cy="195958"/>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5" name="Rectangle 94">
            <a:extLst>
              <a:ext uri="{FF2B5EF4-FFF2-40B4-BE49-F238E27FC236}">
                <a16:creationId xmlns:a16="http://schemas.microsoft.com/office/drawing/2014/main" id="{BB102A16-B592-49D5-B035-CC31863F434B}"/>
              </a:ext>
            </a:extLst>
          </p:cNvPr>
          <p:cNvSpPr/>
          <p:nvPr/>
        </p:nvSpPr>
        <p:spPr>
          <a:xfrm>
            <a:off x="1549402" y="5560875"/>
            <a:ext cx="1836490" cy="122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Old Process; The measurement not until the end of the process. We also utilized the Thought Process refer to the Slide below</a:t>
            </a:r>
          </a:p>
        </p:txBody>
      </p:sp>
      <p:pic>
        <p:nvPicPr>
          <p:cNvPr id="96" name="Picture 95">
            <a:extLst>
              <a:ext uri="{FF2B5EF4-FFF2-40B4-BE49-F238E27FC236}">
                <a16:creationId xmlns:a16="http://schemas.microsoft.com/office/drawing/2014/main" id="{1FF73946-2FD7-4AE6-BB50-B6335AF05EA1}"/>
              </a:ext>
            </a:extLst>
          </p:cNvPr>
          <p:cNvPicPr>
            <a:picLocks noChangeAspect="1"/>
          </p:cNvPicPr>
          <p:nvPr/>
        </p:nvPicPr>
        <p:blipFill>
          <a:blip r:embed="rId10"/>
          <a:stretch>
            <a:fillRect/>
          </a:stretch>
        </p:blipFill>
        <p:spPr>
          <a:xfrm>
            <a:off x="1562865" y="5062895"/>
            <a:ext cx="1797660" cy="494148"/>
          </a:xfrm>
          <a:prstGeom prst="rect">
            <a:avLst/>
          </a:prstGeom>
        </p:spPr>
      </p:pic>
      <p:sp>
        <p:nvSpPr>
          <p:cNvPr id="97" name="Rectangle 96">
            <a:extLst>
              <a:ext uri="{FF2B5EF4-FFF2-40B4-BE49-F238E27FC236}">
                <a16:creationId xmlns:a16="http://schemas.microsoft.com/office/drawing/2014/main" id="{AE9BC65B-920C-4AC9-9EF3-87FD5060B510}"/>
              </a:ext>
            </a:extLst>
          </p:cNvPr>
          <p:cNvSpPr/>
          <p:nvPr/>
        </p:nvSpPr>
        <p:spPr>
          <a:xfrm>
            <a:off x="6592628" y="5603353"/>
            <a:ext cx="813219" cy="246221"/>
          </a:xfrm>
          <a:prstGeom prst="rect">
            <a:avLst/>
          </a:prstGeom>
          <a:solidFill>
            <a:srgbClr val="FF0000"/>
          </a:solidFill>
          <a:ln w="28575">
            <a:solidFill>
              <a:schemeClr val="tx1"/>
            </a:solidFill>
          </a:ln>
        </p:spPr>
        <p:txBody>
          <a:bodyPr wrap="square">
            <a:spAutoFit/>
          </a:bodyPr>
          <a:lstStyle/>
          <a:p>
            <a:r>
              <a:rPr lang="en-US" sz="1000" b="1" dirty="0">
                <a:solidFill>
                  <a:schemeClr val="bg1"/>
                </a:solidFill>
              </a:rPr>
              <a:t>Line #12</a:t>
            </a:r>
          </a:p>
        </p:txBody>
      </p:sp>
      <p:sp>
        <p:nvSpPr>
          <p:cNvPr id="140" name="Rectangle 139">
            <a:extLst>
              <a:ext uri="{FF2B5EF4-FFF2-40B4-BE49-F238E27FC236}">
                <a16:creationId xmlns:a16="http://schemas.microsoft.com/office/drawing/2014/main" id="{49C40567-E244-48E3-8D7A-AA4B3BACBFC0}"/>
              </a:ext>
            </a:extLst>
          </p:cNvPr>
          <p:cNvSpPr/>
          <p:nvPr/>
        </p:nvSpPr>
        <p:spPr>
          <a:xfrm>
            <a:off x="6707488" y="6004298"/>
            <a:ext cx="743955" cy="246221"/>
          </a:xfrm>
          <a:prstGeom prst="rect">
            <a:avLst/>
          </a:prstGeom>
          <a:solidFill>
            <a:srgbClr val="FF0000"/>
          </a:solidFill>
          <a:ln w="28575">
            <a:solidFill>
              <a:schemeClr val="tx1"/>
            </a:solidFill>
          </a:ln>
        </p:spPr>
        <p:txBody>
          <a:bodyPr wrap="square">
            <a:spAutoFit/>
          </a:bodyPr>
          <a:lstStyle/>
          <a:p>
            <a:r>
              <a:rPr lang="en-US" sz="1000" b="1" dirty="0">
                <a:solidFill>
                  <a:schemeClr val="bg1"/>
                </a:solidFill>
              </a:rPr>
              <a:t>Line #114</a:t>
            </a:r>
          </a:p>
        </p:txBody>
      </p:sp>
      <p:cxnSp>
        <p:nvCxnSpPr>
          <p:cNvPr id="141" name="Connector: Elbow 140">
            <a:extLst>
              <a:ext uri="{FF2B5EF4-FFF2-40B4-BE49-F238E27FC236}">
                <a16:creationId xmlns:a16="http://schemas.microsoft.com/office/drawing/2014/main" id="{52645932-F421-4FCE-8A5F-9DA20AD7AAD7}"/>
              </a:ext>
            </a:extLst>
          </p:cNvPr>
          <p:cNvCxnSpPr>
            <a:cxnSpLocks/>
            <a:endCxn id="73" idx="6"/>
          </p:cNvCxnSpPr>
          <p:nvPr/>
        </p:nvCxnSpPr>
        <p:spPr>
          <a:xfrm rot="10800000">
            <a:off x="6438904" y="6140639"/>
            <a:ext cx="263721" cy="62136"/>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146" name="Rectangle 145">
            <a:extLst>
              <a:ext uri="{FF2B5EF4-FFF2-40B4-BE49-F238E27FC236}">
                <a16:creationId xmlns:a16="http://schemas.microsoft.com/office/drawing/2014/main" id="{5429AB68-B99D-4477-B798-3BECE883A9F9}"/>
              </a:ext>
            </a:extLst>
          </p:cNvPr>
          <p:cNvSpPr/>
          <p:nvPr/>
        </p:nvSpPr>
        <p:spPr>
          <a:xfrm>
            <a:off x="3705860" y="4136188"/>
            <a:ext cx="1918168" cy="4035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What is the cause of the high defect in airplane # 12 and # 14?</a:t>
            </a:r>
          </a:p>
        </p:txBody>
      </p:sp>
      <p:pic>
        <p:nvPicPr>
          <p:cNvPr id="5" name="Picture 4">
            <a:extLst>
              <a:ext uri="{FF2B5EF4-FFF2-40B4-BE49-F238E27FC236}">
                <a16:creationId xmlns:a16="http://schemas.microsoft.com/office/drawing/2014/main" id="{3D633537-F202-41C9-8D58-E89745A33A4F}"/>
              </a:ext>
            </a:extLst>
          </p:cNvPr>
          <p:cNvPicPr>
            <a:picLocks noChangeAspect="1"/>
          </p:cNvPicPr>
          <p:nvPr/>
        </p:nvPicPr>
        <p:blipFill>
          <a:blip r:embed="rId11"/>
          <a:stretch>
            <a:fillRect/>
          </a:stretch>
        </p:blipFill>
        <p:spPr>
          <a:xfrm>
            <a:off x="8003250" y="2611869"/>
            <a:ext cx="2643181" cy="1324383"/>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88199921"/>
              </p:ext>
            </p:extLst>
          </p:nvPr>
        </p:nvGraphicFramePr>
        <p:xfrm>
          <a:off x="2791536" y="269356"/>
          <a:ext cx="7315200" cy="721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771650" y="1066800"/>
            <a:ext cx="8648700" cy="7325082"/>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r>
              <a:rPr lang="en-US" sz="1600" b="1" dirty="0">
                <a:latin typeface="Arial" panose="020B0604020202020204" pitchFamily="34" charset="0"/>
                <a:cs typeface="Arial" panose="020B0604020202020204" pitchFamily="34" charset="0"/>
              </a:rPr>
              <a:t>: </a:t>
            </a:r>
            <a:r>
              <a:rPr lang="en-US" altLang="en-US" sz="1600" b="1" dirty="0"/>
              <a:t>Forward Bodies Defect Reduction- Fastener Flushness </a:t>
            </a:r>
          </a:p>
          <a:p>
            <a:endParaRPr lang="en-US" sz="1600" b="1" u="sng" dirty="0">
              <a:latin typeface="Arial" panose="020B0604020202020204" pitchFamily="34" charset="0"/>
              <a:cs typeface="Arial" panose="020B0604020202020204" pitchFamily="34" charset="0"/>
            </a:endParaRPr>
          </a:p>
          <a:p>
            <a:pPr marL="342900" indent="-342900">
              <a:buFont typeface="+mj-lt"/>
              <a:buAutoNum type="alphaUcPeriod"/>
            </a:pPr>
            <a:r>
              <a:rPr lang="en-US" sz="1600" b="1" dirty="0"/>
              <a:t>Problem Statement:</a:t>
            </a:r>
          </a:p>
          <a:p>
            <a:pPr lvl="1"/>
            <a:r>
              <a:rPr lang="en-US" sz="1600" dirty="0"/>
              <a:t> Fastener Flushness defect items were identified in Forward Bodies in Multi Line Units, Total 3533 Defects for 12 Line Numbers. Average 294 per Unit. Total cost including overheads $223,546</a:t>
            </a:r>
          </a:p>
          <a:p>
            <a:pPr marL="342900" indent="-342900">
              <a:buFont typeface="+mj-lt"/>
              <a:buAutoNum type="alphaUcPeriod"/>
            </a:pPr>
            <a:endParaRPr lang="en-US" sz="1600" dirty="0"/>
          </a:p>
          <a:p>
            <a:pPr marL="342900" indent="-342900" fontAlgn="base">
              <a:buFont typeface="+mj-lt"/>
              <a:buAutoNum type="alphaUcPeriod"/>
            </a:pPr>
            <a:r>
              <a:rPr lang="en-US" sz="1600" b="1" dirty="0"/>
              <a:t>Business impact.</a:t>
            </a:r>
            <a:r>
              <a:rPr lang="en-US" sz="1600" dirty="0"/>
              <a:t> Late completion, cause delay to the next position unrecoverable extended overheads. The  impact on both quality, cost and time.</a:t>
            </a:r>
          </a:p>
          <a:p>
            <a:pPr lvl="1" fontAlgn="base"/>
            <a:r>
              <a:rPr lang="en-US" sz="1600" dirty="0"/>
              <a:t> - </a:t>
            </a:r>
            <a:r>
              <a:rPr lang="en-US" sz="1600" b="1" dirty="0"/>
              <a:t>Expected benefits </a:t>
            </a:r>
            <a:r>
              <a:rPr lang="en-US" sz="1600" dirty="0"/>
              <a:t>to move the airplane to the next position on time, Workflow efficiency, save money on fasteners replacement, save money and time on nonconformance initiation, disposition, and planning (Administrative work). As well as on mechanic reworked. </a:t>
            </a:r>
          </a:p>
          <a:p>
            <a:pPr lvl="1" fontAlgn="base"/>
            <a:r>
              <a:rPr lang="en-US" sz="1600" dirty="0"/>
              <a:t>- </a:t>
            </a:r>
            <a:r>
              <a:rPr lang="en-US" sz="1600" b="1" dirty="0"/>
              <a:t>Currently Cost </a:t>
            </a:r>
            <a:r>
              <a:rPr lang="en-US" sz="1600" dirty="0"/>
              <a:t>, for 12-Line unit Grand Total Cost is $223,546</a:t>
            </a:r>
          </a:p>
          <a:p>
            <a:pPr lvl="1" fontAlgn="base"/>
            <a:endParaRPr lang="en-US" sz="1600" dirty="0"/>
          </a:p>
          <a:p>
            <a:pPr lvl="1" fontAlgn="base"/>
            <a:r>
              <a:rPr lang="en-US" sz="1600" b="1" dirty="0"/>
              <a:t>- Measure success - </a:t>
            </a:r>
            <a:r>
              <a:rPr lang="en-US" sz="1600" dirty="0"/>
              <a:t>Time, Cost, Quality and also the strategic part.  The effect of the project, Relevance to the users and the Sustainability.</a:t>
            </a:r>
          </a:p>
          <a:p>
            <a:pPr marL="800100" lvl="1" indent="-342900" fontAlgn="base">
              <a:buFont typeface="+mj-lt"/>
              <a:buAutoNum type="alphaUcPeriod"/>
            </a:pPr>
            <a:endParaRPr lang="en-US" sz="1600" dirty="0"/>
          </a:p>
          <a:p>
            <a:pPr marL="342900" indent="-342900" fontAlgn="base">
              <a:buFont typeface="+mj-lt"/>
              <a:buAutoNum type="alphaUcPeriod"/>
            </a:pPr>
            <a:r>
              <a:rPr lang="en-US" sz="1600" b="1" dirty="0"/>
              <a:t>Goals: </a:t>
            </a:r>
            <a:r>
              <a:rPr lang="en-US" sz="1600" dirty="0"/>
              <a:t> 70% reduction of high Fastener Flushness issues resulting in a decrease to less than 88 defect per airplane.</a:t>
            </a:r>
          </a:p>
          <a:p>
            <a:pPr fontAlgn="base"/>
            <a:endParaRPr lang="en-US" sz="1600" dirty="0"/>
          </a:p>
          <a:p>
            <a:r>
              <a:rPr lang="en-US" sz="1600" b="1" dirty="0"/>
              <a:t>D. Project Scope: </a:t>
            </a:r>
            <a:r>
              <a:rPr lang="en-US" sz="1600" dirty="0"/>
              <a:t>Forward Bodies Only, specifically to fastener flushness. All other areas besides forward bodies and other processes are excluded from this project. First step is to Drill the hole and last is to measure the Flushness of the fasteners.</a:t>
            </a:r>
          </a:p>
          <a:p>
            <a:pPr marL="342900" indent="-342900" fontAlgn="base">
              <a:buFont typeface="+mj-lt"/>
              <a:buAutoNum type="alphaUcPeriod"/>
            </a:pPr>
            <a:endParaRPr lang="en-US" sz="1600" dirty="0"/>
          </a:p>
          <a:p>
            <a:pPr fontAlgn="base"/>
            <a:endParaRPr lang="en-US" sz="1600" dirty="0"/>
          </a:p>
          <a:p>
            <a:endParaRPr lang="en-US" sz="1600" dirty="0"/>
          </a:p>
          <a:p>
            <a:endParaRPr lang="en-US" sz="1400" dirty="0"/>
          </a:p>
          <a:p>
            <a:endParaRPr lang="en-US" sz="1600" b="1" u="sng" dirty="0">
              <a:latin typeface="Arial" panose="020B0604020202020204" pitchFamily="34" charset="0"/>
              <a:cs typeface="Arial" panose="020B0604020202020204" pitchFamily="34" charset="0"/>
            </a:endParaRPr>
          </a:p>
          <a:p>
            <a:endParaRPr lang="en-US" sz="1200" dirty="0">
              <a:solidFill>
                <a:prstClr val="black"/>
              </a:solidFill>
              <a:latin typeface="Arial" panose="020B0604020202020204" pitchFamily="34" charset="0"/>
              <a:cs typeface="Arial" panose="020B0604020202020204" pitchFamily="34" charset="0"/>
            </a:endParaRPr>
          </a:p>
          <a:p>
            <a:pPr lvl="0"/>
            <a:endParaRPr lang="en-US" sz="120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2054784" y="269356"/>
            <a:ext cx="1191334" cy="72124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Tree>
    <p:extLst>
      <p:ext uri="{BB962C8B-B14F-4D97-AF65-F5344CB8AC3E}">
        <p14:creationId xmlns:p14="http://schemas.microsoft.com/office/powerpoint/2010/main" val="142033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49114760"/>
              </p:ext>
            </p:extLst>
          </p:nvPr>
        </p:nvGraphicFramePr>
        <p:xfrm>
          <a:off x="2630582" y="228601"/>
          <a:ext cx="7620000" cy="721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714500" y="1315677"/>
            <a:ext cx="8343900" cy="923330"/>
          </a:xfrm>
          <a:prstGeom prst="rect">
            <a:avLst/>
          </a:prstGeom>
          <a:noFill/>
        </p:spPr>
        <p:txBody>
          <a:bodyPr wrap="square" rtlCol="0">
            <a:spAutoFit/>
          </a:bodyPr>
          <a:lstStyle/>
          <a:p>
            <a:pPr marL="342900" indent="-342900">
              <a:buFont typeface="+mj-lt"/>
              <a:buAutoNum type="alphaUcPeriod"/>
            </a:pPr>
            <a:endParaRPr lang="en-US" sz="1400" dirty="0"/>
          </a:p>
          <a:p>
            <a:endParaRPr lang="en-US" sz="1600" b="1" u="sng" dirty="0">
              <a:latin typeface="Arial" panose="020B0604020202020204" pitchFamily="34" charset="0"/>
              <a:cs typeface="Arial" panose="020B0604020202020204" pitchFamily="34" charset="0"/>
            </a:endParaRPr>
          </a:p>
          <a:p>
            <a:endParaRPr lang="en-US" sz="1200" dirty="0">
              <a:solidFill>
                <a:prstClr val="black"/>
              </a:solidFill>
              <a:latin typeface="Arial" panose="020B0604020202020204" pitchFamily="34" charset="0"/>
              <a:cs typeface="Arial" panose="020B0604020202020204" pitchFamily="34" charset="0"/>
            </a:endParaRPr>
          </a:p>
          <a:p>
            <a:pPr lvl="0"/>
            <a:endParaRPr lang="en-US" sz="1200" dirty="0">
              <a:solidFill>
                <a:prstClr val="black"/>
              </a:solidFill>
              <a:latin typeface="Arial" panose="020B0604020202020204" pitchFamily="34" charset="0"/>
              <a:cs typeface="Arial" panose="020B0604020202020204" pitchFamily="34" charset="0"/>
            </a:endParaRPr>
          </a:p>
        </p:txBody>
      </p:sp>
      <p:sp>
        <p:nvSpPr>
          <p:cNvPr id="16" name="Right Arrow 15"/>
          <p:cNvSpPr/>
          <p:nvPr/>
        </p:nvSpPr>
        <p:spPr>
          <a:xfrm>
            <a:off x="1976252" y="244535"/>
            <a:ext cx="1142998" cy="6858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8" name="Rectangle 7">
            <a:extLst>
              <a:ext uri="{FF2B5EF4-FFF2-40B4-BE49-F238E27FC236}">
                <a16:creationId xmlns:a16="http://schemas.microsoft.com/office/drawing/2014/main" id="{E9D4DE19-C83C-4654-940C-4C9369521157}"/>
              </a:ext>
            </a:extLst>
          </p:cNvPr>
          <p:cNvSpPr/>
          <p:nvPr/>
        </p:nvSpPr>
        <p:spPr>
          <a:xfrm>
            <a:off x="1976252" y="1000088"/>
            <a:ext cx="8077200" cy="2031325"/>
          </a:xfrm>
          <a:prstGeom prst="rect">
            <a:avLst/>
          </a:prstGeom>
        </p:spPr>
        <p:txBody>
          <a:bodyPr wrap="square">
            <a:spAutoFit/>
          </a:bodyPr>
          <a:lstStyle/>
          <a:p>
            <a:r>
              <a:rPr lang="en-US" b="1" dirty="0"/>
              <a:t> E. Team. </a:t>
            </a:r>
            <a:r>
              <a:rPr lang="en-US" dirty="0"/>
              <a:t>This project composes of Manufacturing, Quality, Analysts, and Training personalities. This is also supported with our Director. </a:t>
            </a:r>
            <a:endParaRPr lang="en-US" b="1" dirty="0"/>
          </a:p>
          <a:p>
            <a:r>
              <a:rPr lang="en-US" b="1" dirty="0"/>
              <a:t>F. Project plan (very high-level).</a:t>
            </a:r>
            <a:r>
              <a:rPr lang="en-US" dirty="0"/>
              <a:t> Estimate time (or date) per DMAIC step. Develop a rough timeline.</a:t>
            </a: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1EAD4AED-0C8F-41A5-BFBA-56603BD32232}"/>
              </a:ext>
            </a:extLst>
          </p:cNvPr>
          <p:cNvGraphicFramePr>
            <a:graphicFrameLocks noGrp="1"/>
          </p:cNvGraphicFramePr>
          <p:nvPr>
            <p:extLst>
              <p:ext uri="{D42A27DB-BD31-4B8C-83A1-F6EECF244321}">
                <p14:modId xmlns:p14="http://schemas.microsoft.com/office/powerpoint/2010/main" val="879845907"/>
              </p:ext>
            </p:extLst>
          </p:nvPr>
        </p:nvGraphicFramePr>
        <p:xfrm>
          <a:off x="1971306" y="2289250"/>
          <a:ext cx="8220447" cy="4522889"/>
        </p:xfrm>
        <a:graphic>
          <a:graphicData uri="http://schemas.openxmlformats.org/drawingml/2006/table">
            <a:tbl>
              <a:tblPr/>
              <a:tblGrid>
                <a:gridCol w="872454">
                  <a:extLst>
                    <a:ext uri="{9D8B030D-6E8A-4147-A177-3AD203B41FA5}">
                      <a16:colId xmlns:a16="http://schemas.microsoft.com/office/drawing/2014/main" val="2199449451"/>
                    </a:ext>
                  </a:extLst>
                </a:gridCol>
                <a:gridCol w="2016336">
                  <a:extLst>
                    <a:ext uri="{9D8B030D-6E8A-4147-A177-3AD203B41FA5}">
                      <a16:colId xmlns:a16="http://schemas.microsoft.com/office/drawing/2014/main" val="3427001524"/>
                    </a:ext>
                  </a:extLst>
                </a:gridCol>
                <a:gridCol w="2093887">
                  <a:extLst>
                    <a:ext uri="{9D8B030D-6E8A-4147-A177-3AD203B41FA5}">
                      <a16:colId xmlns:a16="http://schemas.microsoft.com/office/drawing/2014/main" val="4035859270"/>
                    </a:ext>
                  </a:extLst>
                </a:gridCol>
                <a:gridCol w="2016336">
                  <a:extLst>
                    <a:ext uri="{9D8B030D-6E8A-4147-A177-3AD203B41FA5}">
                      <a16:colId xmlns:a16="http://schemas.microsoft.com/office/drawing/2014/main" val="1319112972"/>
                    </a:ext>
                  </a:extLst>
                </a:gridCol>
                <a:gridCol w="634130">
                  <a:extLst>
                    <a:ext uri="{9D8B030D-6E8A-4147-A177-3AD203B41FA5}">
                      <a16:colId xmlns:a16="http://schemas.microsoft.com/office/drawing/2014/main" val="3114165782"/>
                    </a:ext>
                  </a:extLst>
                </a:gridCol>
                <a:gridCol w="587304">
                  <a:extLst>
                    <a:ext uri="{9D8B030D-6E8A-4147-A177-3AD203B41FA5}">
                      <a16:colId xmlns:a16="http://schemas.microsoft.com/office/drawing/2014/main" val="3459718439"/>
                    </a:ext>
                  </a:extLst>
                </a:gridCol>
              </a:tblGrid>
              <a:tr h="470811">
                <a:tc>
                  <a:txBody>
                    <a:bodyPr/>
                    <a:lstStyle/>
                    <a:p>
                      <a:pPr algn="l" fontAlgn="t"/>
                      <a:r>
                        <a:rPr lang="en-US" sz="1600" b="1" i="0" u="none" strike="noStrike" dirty="0">
                          <a:solidFill>
                            <a:srgbClr val="000000"/>
                          </a:solidFill>
                          <a:effectLst/>
                          <a:latin typeface="Calibri" panose="020F0502020204030204" pitchFamily="34" charset="0"/>
                        </a:rPr>
                        <a:t>Next Stage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a:solidFill>
                            <a:srgbClr val="000000"/>
                          </a:solidFill>
                          <a:effectLst/>
                          <a:latin typeface="Calibri" panose="020F0502020204030204" pitchFamily="34" charset="0"/>
                        </a:rPr>
                        <a:t>Discreption</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a:solidFill>
                            <a:srgbClr val="000000"/>
                          </a:solidFill>
                          <a:effectLst/>
                          <a:latin typeface="Calibri" panose="020F0502020204030204" pitchFamily="34" charset="0"/>
                        </a:rPr>
                        <a:t>Resources</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a:solidFill>
                            <a:srgbClr val="000000"/>
                          </a:solidFill>
                          <a:effectLst/>
                          <a:latin typeface="Calibri" panose="020F0502020204030204" pitchFamily="34" charset="0"/>
                        </a:rPr>
                        <a:t>Tools</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dirty="0">
                          <a:solidFill>
                            <a:srgbClr val="000000"/>
                          </a:solidFill>
                          <a:effectLst/>
                          <a:latin typeface="Calibri" panose="020F0502020204030204" pitchFamily="34" charset="0"/>
                        </a:rPr>
                        <a:t>Status</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1" i="0" u="none" strike="noStrike" dirty="0">
                          <a:solidFill>
                            <a:srgbClr val="000000"/>
                          </a:solidFill>
                          <a:effectLst/>
                          <a:latin typeface="Calibri" panose="020F0502020204030204" pitchFamily="34" charset="0"/>
                        </a:rPr>
                        <a:t>EDC Date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237341"/>
                  </a:ext>
                </a:extLst>
              </a:tr>
              <a:tr h="1025069">
                <a:tc>
                  <a:txBody>
                    <a:bodyPr/>
                    <a:lstStyle/>
                    <a:p>
                      <a:pPr algn="l" fontAlgn="t"/>
                      <a:r>
                        <a:rPr lang="en-US" sz="1600" b="1" i="0" u="none" strike="noStrike">
                          <a:solidFill>
                            <a:srgbClr val="000000"/>
                          </a:solidFill>
                          <a:effectLst/>
                          <a:latin typeface="Calibri" panose="020F0502020204030204" pitchFamily="34" charset="0"/>
                        </a:rPr>
                        <a:t>Meausre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br>
                        <a:rPr lang="en-US" sz="1000" b="0" i="0" u="none" strike="noStrike" dirty="0">
                          <a:solidFill>
                            <a:srgbClr val="000000"/>
                          </a:solidFill>
                          <a:effectLst/>
                          <a:latin typeface="Calibri" panose="020F0502020204030204" pitchFamily="34" charset="0"/>
                        </a:rPr>
                      </a:br>
                      <a:r>
                        <a:rPr lang="en-US" sz="1000" dirty="0">
                          <a:solidFill>
                            <a:prstClr val="black"/>
                          </a:solidFill>
                          <a:latin typeface="Arial" panose="020B0604020202020204" pitchFamily="34" charset="0"/>
                          <a:cs typeface="Arial" panose="020B0604020202020204" pitchFamily="34" charset="0"/>
                        </a:rPr>
                        <a:t>Clearly identify the business problem / performance gap (output measure), customer, scope, goals and resources. </a:t>
                      </a:r>
                    </a:p>
                    <a:p>
                      <a:pPr algn="ctr" fontAlgn="t"/>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Analysts: To Pull  Data from Teradata and data cleaning</a:t>
                      </a:r>
                      <a:br>
                        <a:rPr lang="en-US" sz="1000" b="0" i="0" u="none" strike="noStrike" dirty="0">
                          <a:solidFill>
                            <a:srgbClr val="000000"/>
                          </a:solidFill>
                          <a:effectLst/>
                          <a:latin typeface="Calibri" panose="020F0502020204030204" pitchFamily="34" charset="0"/>
                        </a:rPr>
                      </a:b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Tram collaboration: Quality, Manufacturing, Quality Engineer</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Operational definitions. Kappa</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Process map (detailed)</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Data measurement plan</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Data stratification tree Histogram</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Trend/ line chart, Pareto chart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Fishbone (cause/effect) diagram</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4/6/2019</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075973"/>
                  </a:ext>
                </a:extLst>
              </a:tr>
              <a:tr h="1088419">
                <a:tc>
                  <a:txBody>
                    <a:bodyPr/>
                    <a:lstStyle/>
                    <a:p>
                      <a:pPr algn="l" fontAlgn="t"/>
                      <a:r>
                        <a:rPr lang="en-US" sz="1600" b="1" i="0" u="none" strike="noStrike" dirty="0">
                          <a:solidFill>
                            <a:srgbClr val="000000"/>
                          </a:solidFill>
                          <a:effectLst/>
                          <a:latin typeface="Calibri" panose="020F0502020204030204" pitchFamily="34" charset="0"/>
                        </a:rPr>
                        <a:t>Analyze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dirty="0">
                          <a:latin typeface="Arial" panose="020B0604020202020204" pitchFamily="34" charset="0"/>
                          <a:cs typeface="Arial" panose="020B0604020202020204" pitchFamily="34" charset="0"/>
                        </a:rPr>
                        <a:t>Analyze, describe, and present the data to discover the root cause(s), identify/prioritize critical inputs (x’s), determine the inputs impact on the output.</a:t>
                      </a: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Analysts: performed analysis pertains to Fasteners flushness.  Team Collaboration with Quality, Manufacturing,</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Quality Engineer. Training Lab if Needed</a:t>
                      </a:r>
                    </a:p>
                    <a:p>
                      <a:pPr algn="ctr" fontAlgn="t"/>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Apply Root Cause analysis</a:t>
                      </a:r>
                    </a:p>
                    <a:p>
                      <a:pPr algn="ctr"/>
                      <a:r>
                        <a:rPr lang="en-US" sz="1000" dirty="0">
                          <a:latin typeface="Arial" panose="020B0604020202020204" pitchFamily="34" charset="0"/>
                          <a:cs typeface="Arial" panose="020B0604020202020204" pitchFamily="34" charset="0"/>
                        </a:rPr>
                        <a:t>Scatterplot</a:t>
                      </a:r>
                    </a:p>
                    <a:p>
                      <a:pPr algn="ctr"/>
                      <a:r>
                        <a:rPr lang="en-US" sz="1000" dirty="0">
                          <a:latin typeface="Arial" panose="020B0604020202020204" pitchFamily="34" charset="0"/>
                          <a:cs typeface="Arial" panose="020B0604020202020204" pitchFamily="34" charset="0"/>
                        </a:rPr>
                        <a:t>Trend/ line chart</a:t>
                      </a:r>
                    </a:p>
                    <a:p>
                      <a:pPr algn="ctr"/>
                      <a:r>
                        <a:rPr lang="en-US" sz="1000" dirty="0">
                          <a:latin typeface="Arial" panose="020B0604020202020204" pitchFamily="34" charset="0"/>
                          <a:cs typeface="Arial" panose="020B0604020202020204" pitchFamily="34" charset="0"/>
                        </a:rPr>
                        <a:t>Pareto chart</a:t>
                      </a:r>
                    </a:p>
                    <a:p>
                      <a:pPr algn="ctr" fontAlgn="t"/>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4/15/2019</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995599"/>
                  </a:ext>
                </a:extLst>
              </a:tr>
              <a:tr h="879212">
                <a:tc>
                  <a:txBody>
                    <a:bodyPr/>
                    <a:lstStyle/>
                    <a:p>
                      <a:pPr algn="l" fontAlgn="t"/>
                      <a:r>
                        <a:rPr lang="en-US" sz="1600" b="1" i="0" u="none" strike="noStrike">
                          <a:solidFill>
                            <a:srgbClr val="000000"/>
                          </a:solidFill>
                          <a:effectLst/>
                          <a:latin typeface="Calibri" panose="020F0502020204030204" pitchFamily="34" charset="0"/>
                        </a:rPr>
                        <a:t>Improve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Teradata, Manual gathering, Process Witnessing  as Needed.</a:t>
                      </a:r>
                      <a:br>
                        <a:rPr lang="en-US" sz="1000" b="0" i="0" u="none" strike="noStrike" dirty="0">
                          <a:solidFill>
                            <a:srgbClr val="000000"/>
                          </a:solidFill>
                          <a:effectLst/>
                          <a:latin typeface="Calibri" panose="020F0502020204030204" pitchFamily="34" charset="0"/>
                        </a:rPr>
                      </a:b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Develop Counter measure</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Run a Pilot</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Analysts to pull the Data and canalize the data. Quality, Manufacturing,</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Quality Engineer. Training Lab if Needed</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Affinity diagram</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Fishbone cause/effect diagram</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Pareto. Control charts. Hypothesis testing</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Process map. Solution selection matrix</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Complete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5/5/2019</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8476"/>
                  </a:ext>
                </a:extLst>
              </a:tr>
              <a:tr h="952840">
                <a:tc>
                  <a:txBody>
                    <a:bodyPr/>
                    <a:lstStyle/>
                    <a:p>
                      <a:pPr algn="l" fontAlgn="t"/>
                      <a:r>
                        <a:rPr lang="en-US" sz="1600" b="1" i="0" u="none" strike="noStrike" dirty="0">
                          <a:solidFill>
                            <a:srgbClr val="000000"/>
                          </a:solidFill>
                          <a:effectLst/>
                          <a:latin typeface="Calibri" panose="020F0502020204030204" pitchFamily="34" charset="0"/>
                        </a:rPr>
                        <a:t>Control</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Implement process changes and controls. Verify expected performance was achieved, monitor performance to sustain new levels.</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Analysts to pull and Annelize the Data. Quality, Manufacturing,</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Quality Engineer if needed</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Control charts. Time series analysis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Operational definitions. Process map</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Sigma Quality Level (SQL)</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Calibri" panose="020F0502020204030204" pitchFamily="34" charset="0"/>
                        </a:rPr>
                        <a:t>SQL is complete</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Quarterly Interval  after  implementation.</a:t>
                      </a:r>
                    </a:p>
                  </a:txBody>
                  <a:tcPr marL="4250" marR="4250" marT="42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231273"/>
                  </a:ext>
                </a:extLst>
              </a:tr>
            </a:tbl>
          </a:graphicData>
        </a:graphic>
      </p:graphicFrame>
    </p:spTree>
    <p:extLst>
      <p:ext uri="{BB962C8B-B14F-4D97-AF65-F5344CB8AC3E}">
        <p14:creationId xmlns:p14="http://schemas.microsoft.com/office/powerpoint/2010/main" val="141433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01948682"/>
              </p:ext>
            </p:extLst>
          </p:nvPr>
        </p:nvGraphicFramePr>
        <p:xfrm>
          <a:off x="2590800" y="228601"/>
          <a:ext cx="7467596" cy="720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ight Arrow 15"/>
          <p:cNvSpPr/>
          <p:nvPr/>
        </p:nvSpPr>
        <p:spPr>
          <a:xfrm>
            <a:off x="1919300" y="238322"/>
            <a:ext cx="1142998" cy="72003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3" name="Rectangle 2">
            <a:extLst>
              <a:ext uri="{FF2B5EF4-FFF2-40B4-BE49-F238E27FC236}">
                <a16:creationId xmlns:a16="http://schemas.microsoft.com/office/drawing/2014/main" id="{64B8DBCE-D60D-4F53-B3A6-2AC487F869F3}"/>
              </a:ext>
            </a:extLst>
          </p:cNvPr>
          <p:cNvSpPr/>
          <p:nvPr/>
        </p:nvSpPr>
        <p:spPr>
          <a:xfrm>
            <a:off x="1908416" y="870624"/>
            <a:ext cx="2130185" cy="646331"/>
          </a:xfrm>
          <a:prstGeom prst="rect">
            <a:avLst/>
          </a:prstGeom>
        </p:spPr>
        <p:txBody>
          <a:bodyPr wrap="square">
            <a:spAutoFit/>
          </a:bodyPr>
          <a:lstStyle/>
          <a:p>
            <a:pPr fontAlgn="base"/>
            <a:b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 Process map</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2F169C-90A1-4F4E-B115-8579B009A78E}"/>
              </a:ext>
            </a:extLst>
          </p:cNvPr>
          <p:cNvPicPr>
            <a:picLocks noChangeAspect="1"/>
          </p:cNvPicPr>
          <p:nvPr/>
        </p:nvPicPr>
        <p:blipFill>
          <a:blip r:embed="rId8"/>
          <a:stretch>
            <a:fillRect/>
          </a:stretch>
        </p:blipFill>
        <p:spPr>
          <a:xfrm>
            <a:off x="3557588" y="1094380"/>
            <a:ext cx="5838825" cy="1162050"/>
          </a:xfrm>
          <a:prstGeom prst="rect">
            <a:avLst/>
          </a:prstGeom>
        </p:spPr>
      </p:pic>
      <p:pic>
        <p:nvPicPr>
          <p:cNvPr id="2" name="Picture 1">
            <a:extLst>
              <a:ext uri="{FF2B5EF4-FFF2-40B4-BE49-F238E27FC236}">
                <a16:creationId xmlns:a16="http://schemas.microsoft.com/office/drawing/2014/main" id="{42B61C6F-F2FA-43EF-804F-68FD0C4F00EA}"/>
              </a:ext>
            </a:extLst>
          </p:cNvPr>
          <p:cNvPicPr>
            <a:picLocks noChangeAspect="1"/>
          </p:cNvPicPr>
          <p:nvPr/>
        </p:nvPicPr>
        <p:blipFill>
          <a:blip r:embed="rId9"/>
          <a:stretch>
            <a:fillRect/>
          </a:stretch>
        </p:blipFill>
        <p:spPr>
          <a:xfrm>
            <a:off x="2895600" y="2612779"/>
            <a:ext cx="7162800" cy="4189924"/>
          </a:xfrm>
          <a:prstGeom prst="rect">
            <a:avLst/>
          </a:prstGeom>
        </p:spPr>
      </p:pic>
      <p:sp>
        <p:nvSpPr>
          <p:cNvPr id="11" name="Rectangle 10">
            <a:extLst>
              <a:ext uri="{FF2B5EF4-FFF2-40B4-BE49-F238E27FC236}">
                <a16:creationId xmlns:a16="http://schemas.microsoft.com/office/drawing/2014/main" id="{75674BE3-E978-4A1F-B6DD-DA0F008489D1}"/>
              </a:ext>
            </a:extLst>
          </p:cNvPr>
          <p:cNvSpPr/>
          <p:nvPr/>
        </p:nvSpPr>
        <p:spPr>
          <a:xfrm>
            <a:off x="1908415" y="1961330"/>
            <a:ext cx="2130185" cy="646331"/>
          </a:xfrm>
          <a:prstGeom prst="rect">
            <a:avLst/>
          </a:prstGeom>
        </p:spPr>
        <p:txBody>
          <a:bodyPr wrap="square">
            <a:spAutoFit/>
          </a:bodyPr>
          <a:lstStyle/>
          <a:p>
            <a:pPr fontAlgn="base"/>
            <a:b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Thought Process</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1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87947890"/>
              </p:ext>
            </p:extLst>
          </p:nvPr>
        </p:nvGraphicFramePr>
        <p:xfrm>
          <a:off x="3200400" y="278102"/>
          <a:ext cx="6629400" cy="68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5">
            <a:extLst>
              <a:ext uri="{FF2B5EF4-FFF2-40B4-BE49-F238E27FC236}">
                <a16:creationId xmlns:a16="http://schemas.microsoft.com/office/drawing/2014/main" id="{71A05CD8-532D-40AD-9460-E226EE490DF9}"/>
              </a:ext>
            </a:extLst>
          </p:cNvPr>
          <p:cNvSpPr/>
          <p:nvPr/>
        </p:nvSpPr>
        <p:spPr>
          <a:xfrm>
            <a:off x="2619376" y="287086"/>
            <a:ext cx="857249" cy="67957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pic>
        <p:nvPicPr>
          <p:cNvPr id="7" name="Picture 6">
            <a:extLst>
              <a:ext uri="{FF2B5EF4-FFF2-40B4-BE49-F238E27FC236}">
                <a16:creationId xmlns:a16="http://schemas.microsoft.com/office/drawing/2014/main" id="{2A986B1A-906E-4AC8-9730-CAB31C6C5BFF}"/>
              </a:ext>
            </a:extLst>
          </p:cNvPr>
          <p:cNvPicPr>
            <a:picLocks noChangeAspect="1"/>
          </p:cNvPicPr>
          <p:nvPr/>
        </p:nvPicPr>
        <p:blipFill>
          <a:blip r:embed="rId8"/>
          <a:stretch>
            <a:fillRect/>
          </a:stretch>
        </p:blipFill>
        <p:spPr>
          <a:xfrm>
            <a:off x="1753745" y="3810001"/>
            <a:ext cx="8760711" cy="2017951"/>
          </a:xfrm>
          <a:prstGeom prst="rect">
            <a:avLst/>
          </a:prstGeom>
        </p:spPr>
      </p:pic>
      <p:sp>
        <p:nvSpPr>
          <p:cNvPr id="2" name="Rectangle 1">
            <a:extLst>
              <a:ext uri="{FF2B5EF4-FFF2-40B4-BE49-F238E27FC236}">
                <a16:creationId xmlns:a16="http://schemas.microsoft.com/office/drawing/2014/main" id="{E540FCDE-9A0D-4D96-A6EA-51BEA9EDEC17}"/>
              </a:ext>
            </a:extLst>
          </p:cNvPr>
          <p:cNvSpPr/>
          <p:nvPr/>
        </p:nvSpPr>
        <p:spPr>
          <a:xfrm>
            <a:off x="2133600" y="1234375"/>
            <a:ext cx="8001000" cy="2031325"/>
          </a:xfrm>
          <a:prstGeom prst="rect">
            <a:avLst/>
          </a:prstGeom>
        </p:spPr>
        <p:txBody>
          <a:bodyPr wrap="square">
            <a:spAutoFit/>
          </a:bodyPr>
          <a:lstStyle/>
          <a:p>
            <a:r>
              <a:rPr lang="en-US" dirty="0"/>
              <a:t>This project we are concentrating on the defects improvement, which points us to the discrete data. The data show’s some dollar amount, but we are going to focus the defects only. We all know that if manage our defect the cost will go down also.</a:t>
            </a:r>
          </a:p>
          <a:p>
            <a:endParaRPr lang="en-US" dirty="0"/>
          </a:p>
          <a:p>
            <a:r>
              <a:rPr lang="en-US" dirty="0"/>
              <a:t>We collected the data worth of one year which gives us a total of 12 airplane.  Data sources Teradata. We did some data cleaning and use excel to enhance the visualizations. below is summary of the data.  </a:t>
            </a:r>
          </a:p>
        </p:txBody>
      </p:sp>
    </p:spTree>
    <p:extLst>
      <p:ext uri="{BB962C8B-B14F-4D97-AF65-F5344CB8AC3E}">
        <p14:creationId xmlns:p14="http://schemas.microsoft.com/office/powerpoint/2010/main" val="1081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94836C-F906-432C-ABE4-6D3A25032B49}"/>
              </a:ext>
            </a:extLst>
          </p:cNvPr>
          <p:cNvGrpSpPr/>
          <p:nvPr/>
        </p:nvGrpSpPr>
        <p:grpSpPr>
          <a:xfrm>
            <a:off x="3276600" y="398660"/>
            <a:ext cx="6629400" cy="793812"/>
            <a:chOff x="7441" y="-2"/>
            <a:chExt cx="7612558" cy="825091"/>
          </a:xfrm>
        </p:grpSpPr>
        <p:sp>
          <p:nvSpPr>
            <p:cNvPr id="8" name="Arrow: Chevron 7">
              <a:extLst>
                <a:ext uri="{FF2B5EF4-FFF2-40B4-BE49-F238E27FC236}">
                  <a16:creationId xmlns:a16="http://schemas.microsoft.com/office/drawing/2014/main" id="{0A6ECB51-ADF7-4978-9B74-1A49734EF861}"/>
                </a:ext>
              </a:extLst>
            </p:cNvPr>
            <p:cNvSpPr/>
            <p:nvPr/>
          </p:nvSpPr>
          <p:spPr>
            <a:xfrm>
              <a:off x="7441" y="0"/>
              <a:ext cx="7612558" cy="773668"/>
            </a:xfrm>
            <a:prstGeom prst="chevron">
              <a:avLst/>
            </a:prstGeom>
            <a:solidFill>
              <a:srgbClr val="8064A2"/>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9" name="Arrow: Chevron 4">
              <a:extLst>
                <a:ext uri="{FF2B5EF4-FFF2-40B4-BE49-F238E27FC236}">
                  <a16:creationId xmlns:a16="http://schemas.microsoft.com/office/drawing/2014/main" id="{6B4B11C6-0A6B-446B-9D8C-FEB1E5C04379}"/>
                </a:ext>
              </a:extLst>
            </p:cNvPr>
            <p:cNvSpPr txBox="1"/>
            <p:nvPr/>
          </p:nvSpPr>
          <p:spPr>
            <a:xfrm>
              <a:off x="394275" y="-2"/>
              <a:ext cx="6838891" cy="8250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4011" tIns="28004" rIns="28004" bIns="28004" numCol="1" spcCol="1270" anchor="ctr" anchorCtr="0">
              <a:noAutofit/>
            </a:bodyPr>
            <a:lstStyle/>
            <a:p>
              <a:pPr algn="ctr" defTabSz="933450">
                <a:lnSpc>
                  <a:spcPct val="90000"/>
                </a:lnSpc>
                <a:spcBef>
                  <a:spcPct val="0"/>
                </a:spcBef>
                <a:spcAft>
                  <a:spcPct val="35000"/>
                </a:spcAft>
              </a:pPr>
              <a:r>
                <a:rPr lang="en-US" sz="2800" b="1" dirty="0">
                  <a:solidFill>
                    <a:prstClr val="white"/>
                  </a:solidFill>
                  <a:cs typeface="Arial" panose="020B0604020202020204" pitchFamily="34" charset="0"/>
                </a:rPr>
                <a:t>Pareto Measuring: Flushness Defects</a:t>
              </a:r>
            </a:p>
          </p:txBody>
        </p:sp>
      </p:grpSp>
      <p:pic>
        <p:nvPicPr>
          <p:cNvPr id="16" name="Picture 15">
            <a:extLst>
              <a:ext uri="{FF2B5EF4-FFF2-40B4-BE49-F238E27FC236}">
                <a16:creationId xmlns:a16="http://schemas.microsoft.com/office/drawing/2014/main" id="{2BA76C1B-5177-4737-9D66-601D8534AAFE}"/>
              </a:ext>
            </a:extLst>
          </p:cNvPr>
          <p:cNvPicPr>
            <a:picLocks noChangeAspect="1"/>
          </p:cNvPicPr>
          <p:nvPr/>
        </p:nvPicPr>
        <p:blipFill>
          <a:blip r:embed="rId3"/>
          <a:stretch>
            <a:fillRect/>
          </a:stretch>
        </p:blipFill>
        <p:spPr>
          <a:xfrm>
            <a:off x="2695201" y="373925"/>
            <a:ext cx="890093" cy="793812"/>
          </a:xfrm>
          <a:prstGeom prst="rect">
            <a:avLst/>
          </a:prstGeom>
        </p:spPr>
      </p:pic>
      <p:pic>
        <p:nvPicPr>
          <p:cNvPr id="15" name="Picture 14">
            <a:extLst>
              <a:ext uri="{FF2B5EF4-FFF2-40B4-BE49-F238E27FC236}">
                <a16:creationId xmlns:a16="http://schemas.microsoft.com/office/drawing/2014/main" id="{783DC2F7-C5D0-4242-9F6D-D8A7D8E7F346}"/>
              </a:ext>
            </a:extLst>
          </p:cNvPr>
          <p:cNvPicPr>
            <a:picLocks noChangeAspect="1"/>
          </p:cNvPicPr>
          <p:nvPr/>
        </p:nvPicPr>
        <p:blipFill>
          <a:blip r:embed="rId4"/>
          <a:stretch>
            <a:fillRect/>
          </a:stretch>
        </p:blipFill>
        <p:spPr>
          <a:xfrm>
            <a:off x="2307266" y="2057400"/>
            <a:ext cx="7752156" cy="2590800"/>
          </a:xfrm>
          <a:prstGeom prst="rect">
            <a:avLst/>
          </a:prstGeom>
        </p:spPr>
      </p:pic>
      <p:sp>
        <p:nvSpPr>
          <p:cNvPr id="2" name="Rectangle 1">
            <a:extLst>
              <a:ext uri="{FF2B5EF4-FFF2-40B4-BE49-F238E27FC236}">
                <a16:creationId xmlns:a16="http://schemas.microsoft.com/office/drawing/2014/main" id="{0466E8B8-3BEA-4A42-A607-D4871DAF68F2}"/>
              </a:ext>
            </a:extLst>
          </p:cNvPr>
          <p:cNvSpPr/>
          <p:nvPr/>
        </p:nvSpPr>
        <p:spPr>
          <a:xfrm>
            <a:off x="2272977" y="1411070"/>
            <a:ext cx="7296150" cy="646331"/>
          </a:xfrm>
          <a:prstGeom prst="rect">
            <a:avLst/>
          </a:prstGeom>
        </p:spPr>
        <p:txBody>
          <a:bodyPr wrap="square">
            <a:spAutoFit/>
          </a:bodyPr>
          <a:lstStyle/>
          <a:p>
            <a:r>
              <a:rPr lang="en-US" dirty="0"/>
              <a:t>Total Defects:  3533  Number of Airplane: 12</a:t>
            </a:r>
          </a:p>
          <a:p>
            <a:r>
              <a:rPr lang="en-US" dirty="0"/>
              <a:t>Average per airplane: 294</a:t>
            </a:r>
          </a:p>
        </p:txBody>
      </p:sp>
      <p:pic>
        <p:nvPicPr>
          <p:cNvPr id="3" name="Picture 2">
            <a:extLst>
              <a:ext uri="{FF2B5EF4-FFF2-40B4-BE49-F238E27FC236}">
                <a16:creationId xmlns:a16="http://schemas.microsoft.com/office/drawing/2014/main" id="{BD727BD0-7088-4734-85D8-8C2FB746A153}"/>
              </a:ext>
            </a:extLst>
          </p:cNvPr>
          <p:cNvPicPr>
            <a:picLocks noChangeAspect="1"/>
          </p:cNvPicPr>
          <p:nvPr/>
        </p:nvPicPr>
        <p:blipFill>
          <a:blip r:embed="rId5"/>
          <a:stretch>
            <a:fillRect/>
          </a:stretch>
        </p:blipFill>
        <p:spPr>
          <a:xfrm>
            <a:off x="2133601" y="4894924"/>
            <a:ext cx="8455885" cy="1932599"/>
          </a:xfrm>
          <a:prstGeom prst="rect">
            <a:avLst/>
          </a:prstGeom>
        </p:spPr>
      </p:pic>
    </p:spTree>
    <p:extLst>
      <p:ext uri="{BB962C8B-B14F-4D97-AF65-F5344CB8AC3E}">
        <p14:creationId xmlns:p14="http://schemas.microsoft.com/office/powerpoint/2010/main" val="269999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C1FE828-BD2F-43AF-A591-9B8028A6CB1F}"/>
              </a:ext>
            </a:extLst>
          </p:cNvPr>
          <p:cNvGrpSpPr/>
          <p:nvPr/>
        </p:nvGrpSpPr>
        <p:grpSpPr>
          <a:xfrm>
            <a:off x="3048000" y="265822"/>
            <a:ext cx="6553200" cy="762000"/>
            <a:chOff x="7441" y="0"/>
            <a:chExt cx="7612558" cy="773668"/>
          </a:xfrm>
        </p:grpSpPr>
        <p:sp>
          <p:nvSpPr>
            <p:cNvPr id="11" name="Arrow: Chevron 10">
              <a:extLst>
                <a:ext uri="{FF2B5EF4-FFF2-40B4-BE49-F238E27FC236}">
                  <a16:creationId xmlns:a16="http://schemas.microsoft.com/office/drawing/2014/main" id="{B2B1198E-7254-49EB-987C-01D29C0B726A}"/>
                </a:ext>
              </a:extLst>
            </p:cNvPr>
            <p:cNvSpPr/>
            <p:nvPr/>
          </p:nvSpPr>
          <p:spPr>
            <a:xfrm>
              <a:off x="7441" y="0"/>
              <a:ext cx="7612558" cy="773668"/>
            </a:xfrm>
            <a:prstGeom prst="chevron">
              <a:avLst/>
            </a:prstGeom>
            <a:solidFill>
              <a:srgbClr val="8064A2"/>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AC3F626B-52A6-4130-87F6-D152EFCE21C9}"/>
                </a:ext>
              </a:extLst>
            </p:cNvPr>
            <p:cNvSpPr txBox="1"/>
            <p:nvPr/>
          </p:nvSpPr>
          <p:spPr>
            <a:xfrm>
              <a:off x="394276" y="0"/>
              <a:ext cx="6838890" cy="7736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4011" tIns="28004" rIns="28004" bIns="28004" numCol="1" spcCol="1270" anchor="ctr" anchorCtr="0">
              <a:noAutofit/>
            </a:bodyPr>
            <a:lstStyle/>
            <a:p>
              <a:pPr algn="ctr" defTabSz="933450">
                <a:lnSpc>
                  <a:spcPct val="90000"/>
                </a:lnSpc>
                <a:spcBef>
                  <a:spcPct val="0"/>
                </a:spcBef>
                <a:spcAft>
                  <a:spcPct val="35000"/>
                </a:spcAft>
              </a:pPr>
              <a:r>
                <a:rPr lang="en-US" altLang="es-MX" sz="2800" b="1" dirty="0"/>
                <a:t>Data Stratification Tree</a:t>
              </a:r>
            </a:p>
          </p:txBody>
        </p:sp>
      </p:grpSp>
      <p:sp>
        <p:nvSpPr>
          <p:cNvPr id="13" name="Right Arrow 15">
            <a:extLst>
              <a:ext uri="{FF2B5EF4-FFF2-40B4-BE49-F238E27FC236}">
                <a16:creationId xmlns:a16="http://schemas.microsoft.com/office/drawing/2014/main" id="{2E5CC0B8-8527-45E7-8C65-FA3E1D95020B}"/>
              </a:ext>
            </a:extLst>
          </p:cNvPr>
          <p:cNvSpPr/>
          <p:nvPr/>
        </p:nvSpPr>
        <p:spPr>
          <a:xfrm>
            <a:off x="2424181" y="279840"/>
            <a:ext cx="952950" cy="72124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sp>
        <p:nvSpPr>
          <p:cNvPr id="16" name="Rectangle 2">
            <a:extLst>
              <a:ext uri="{FF2B5EF4-FFF2-40B4-BE49-F238E27FC236}">
                <a16:creationId xmlns:a16="http://schemas.microsoft.com/office/drawing/2014/main" id="{BEE46F85-0863-4C86-AF95-0D561521E90F}"/>
              </a:ext>
            </a:extLst>
          </p:cNvPr>
          <p:cNvSpPr>
            <a:spLocks noGrp="1" noChangeArrowheads="1"/>
          </p:cNvSpPr>
          <p:nvPr>
            <p:ph type="title"/>
          </p:nvPr>
        </p:nvSpPr>
        <p:spPr>
          <a:xfrm>
            <a:off x="2261937" y="1295400"/>
            <a:ext cx="7772400" cy="762000"/>
          </a:xfrm>
          <a:noFill/>
        </p:spPr>
        <p:txBody>
          <a:bodyPr vert="horz" lIns="90488" tIns="44450" rIns="90488" bIns="44450" rtlCol="0" anchor="ctr">
            <a:normAutofit/>
          </a:bodyPr>
          <a:lstStyle/>
          <a:p>
            <a:pPr algn="l"/>
            <a:r>
              <a:rPr lang="en-US" altLang="es-MX" sz="2800" b="1" dirty="0">
                <a:latin typeface="Arial" panose="020B0604020202020204" pitchFamily="34" charset="0"/>
              </a:rPr>
              <a:t>Data Stratification Tree</a:t>
            </a:r>
          </a:p>
        </p:txBody>
      </p:sp>
      <p:pic>
        <p:nvPicPr>
          <p:cNvPr id="17" name="Picture 16">
            <a:extLst>
              <a:ext uri="{FF2B5EF4-FFF2-40B4-BE49-F238E27FC236}">
                <a16:creationId xmlns:a16="http://schemas.microsoft.com/office/drawing/2014/main" id="{DCC51ED9-AF7A-44FB-9D36-37F3A9269CCC}"/>
              </a:ext>
            </a:extLst>
          </p:cNvPr>
          <p:cNvPicPr>
            <a:picLocks noChangeAspect="1"/>
          </p:cNvPicPr>
          <p:nvPr/>
        </p:nvPicPr>
        <p:blipFill>
          <a:blip r:embed="rId2"/>
          <a:stretch>
            <a:fillRect/>
          </a:stretch>
        </p:blipFill>
        <p:spPr>
          <a:xfrm>
            <a:off x="1524001" y="2209800"/>
            <a:ext cx="9103058" cy="2755594"/>
          </a:xfrm>
          <a:prstGeom prst="rect">
            <a:avLst/>
          </a:prstGeom>
        </p:spPr>
      </p:pic>
    </p:spTree>
    <p:extLst>
      <p:ext uri="{BB962C8B-B14F-4D97-AF65-F5344CB8AC3E}">
        <p14:creationId xmlns:p14="http://schemas.microsoft.com/office/powerpoint/2010/main" val="205020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24471040"/>
              </p:ext>
            </p:extLst>
          </p:nvPr>
        </p:nvGraphicFramePr>
        <p:xfrm>
          <a:off x="3200400" y="278102"/>
          <a:ext cx="6629400" cy="68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5">
            <a:extLst>
              <a:ext uri="{FF2B5EF4-FFF2-40B4-BE49-F238E27FC236}">
                <a16:creationId xmlns:a16="http://schemas.microsoft.com/office/drawing/2014/main" id="{71A05CD8-532D-40AD-9460-E226EE490DF9}"/>
              </a:ext>
            </a:extLst>
          </p:cNvPr>
          <p:cNvSpPr/>
          <p:nvPr/>
        </p:nvSpPr>
        <p:spPr>
          <a:xfrm>
            <a:off x="2619376" y="287086"/>
            <a:ext cx="857249" cy="67957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a:rPr>
              <a:t>DMAIC</a:t>
            </a:r>
          </a:p>
        </p:txBody>
      </p:sp>
      <p:pic>
        <p:nvPicPr>
          <p:cNvPr id="6" name="Picture 5">
            <a:extLst>
              <a:ext uri="{FF2B5EF4-FFF2-40B4-BE49-F238E27FC236}">
                <a16:creationId xmlns:a16="http://schemas.microsoft.com/office/drawing/2014/main" id="{505657C0-A3C6-4106-BC9A-DC93DDF7A087}"/>
              </a:ext>
            </a:extLst>
          </p:cNvPr>
          <p:cNvPicPr>
            <a:picLocks noChangeAspect="1"/>
          </p:cNvPicPr>
          <p:nvPr/>
        </p:nvPicPr>
        <p:blipFill>
          <a:blip r:embed="rId8"/>
          <a:stretch>
            <a:fillRect/>
          </a:stretch>
        </p:blipFill>
        <p:spPr>
          <a:xfrm>
            <a:off x="2619376" y="2743200"/>
            <a:ext cx="6894087" cy="3444372"/>
          </a:xfrm>
          <a:prstGeom prst="rect">
            <a:avLst/>
          </a:prstGeom>
        </p:spPr>
      </p:pic>
      <p:sp>
        <p:nvSpPr>
          <p:cNvPr id="8" name="Rectangle 7">
            <a:extLst>
              <a:ext uri="{FF2B5EF4-FFF2-40B4-BE49-F238E27FC236}">
                <a16:creationId xmlns:a16="http://schemas.microsoft.com/office/drawing/2014/main" id="{238A833D-97CC-44B2-A437-494E58522707}"/>
              </a:ext>
            </a:extLst>
          </p:cNvPr>
          <p:cNvSpPr/>
          <p:nvPr/>
        </p:nvSpPr>
        <p:spPr>
          <a:xfrm>
            <a:off x="2667000" y="1371600"/>
            <a:ext cx="7010400" cy="923330"/>
          </a:xfrm>
          <a:prstGeom prst="rect">
            <a:avLst/>
          </a:prstGeom>
        </p:spPr>
        <p:txBody>
          <a:bodyPr wrap="square">
            <a:spAutoFit/>
          </a:bodyPr>
          <a:lstStyle/>
          <a:p>
            <a:r>
              <a:rPr lang="en-US" dirty="0"/>
              <a:t>Trend Line analysis: defects per line number.</a:t>
            </a:r>
          </a:p>
          <a:p>
            <a:r>
              <a:rPr lang="en-US" dirty="0"/>
              <a:t>According to the chart below, line 12, almost 12,000 defects, almost  double line number 14.</a:t>
            </a:r>
          </a:p>
        </p:txBody>
      </p:sp>
    </p:spTree>
    <p:extLst>
      <p:ext uri="{BB962C8B-B14F-4D97-AF65-F5344CB8AC3E}">
        <p14:creationId xmlns:p14="http://schemas.microsoft.com/office/powerpoint/2010/main" val="348226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38730</TotalTime>
  <Words>1821</Words>
  <Application>Microsoft Office PowerPoint</Application>
  <PresentationFormat>Widescreen</PresentationFormat>
  <Paragraphs>360</Paragraphs>
  <Slides>18</Slides>
  <Notes>15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Arial</vt:lpstr>
      <vt:lpstr>Calibri</vt:lpstr>
      <vt:lpstr>Calibri Light</vt:lpstr>
      <vt:lpstr>Times New Roman</vt:lpstr>
      <vt:lpstr>Wingdings</vt:lpstr>
      <vt:lpstr>Office Theme</vt:lpstr>
      <vt:lpstr>1_Custom Design</vt:lpstr>
      <vt:lpstr>Custom Design</vt:lpstr>
      <vt:lpstr>1_Office Theme</vt:lpstr>
      <vt:lpstr>Project: Defect Improvement Fasteners Flushness </vt:lpstr>
      <vt:lpstr>PowerPoint Presentation</vt:lpstr>
      <vt:lpstr>PowerPoint Presentation</vt:lpstr>
      <vt:lpstr>PowerPoint Presentation</vt:lpstr>
      <vt:lpstr>PowerPoint Presentation</vt:lpstr>
      <vt:lpstr>PowerPoint Presentation</vt:lpstr>
      <vt:lpstr>PowerPoint Presentation</vt:lpstr>
      <vt:lpstr>Data Stratification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don’t have enough time to confirmed out 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Beverlyn Tucker</cp:lastModifiedBy>
  <cp:revision>238</cp:revision>
  <dcterms:created xsi:type="dcterms:W3CDTF">2016-08-11T19:57:19Z</dcterms:created>
  <dcterms:modified xsi:type="dcterms:W3CDTF">2019-06-02T04:55:13Z</dcterms:modified>
</cp:coreProperties>
</file>