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8" r:id="rId2"/>
    <p:sldId id="259" r:id="rId3"/>
    <p:sldId id="260" r:id="rId4"/>
    <p:sldId id="262" r:id="rId5"/>
    <p:sldId id="261" r:id="rId6"/>
    <p:sldId id="263" r:id="rId7"/>
    <p:sldId id="264" r:id="rId8"/>
    <p:sldId id="277" r:id="rId9"/>
    <p:sldId id="265" r:id="rId10"/>
    <p:sldId id="266" r:id="rId11"/>
    <p:sldId id="267" r:id="rId12"/>
    <p:sldId id="275" r:id="rId13"/>
    <p:sldId id="269" r:id="rId14"/>
    <p:sldId id="268" r:id="rId15"/>
    <p:sldId id="270"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76876" autoAdjust="0"/>
  </p:normalViewPr>
  <p:slideViewPr>
    <p:cSldViewPr snapToGrid="0">
      <p:cViewPr varScale="1">
        <p:scale>
          <a:sx n="34" d="100"/>
          <a:sy n="34" d="100"/>
        </p:scale>
        <p:origin x="234" y="42"/>
      </p:cViewPr>
      <p:guideLst/>
    </p:cSldViewPr>
  </p:slideViewPr>
  <p:notesTextViewPr>
    <p:cViewPr>
      <p:scale>
        <a:sx n="1" d="1"/>
        <a:sy n="1" d="1"/>
      </p:scale>
      <p:origin x="0" y="-37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E8FB2-1CEF-453C-8938-BA1E13DB7A4C}"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8500B-BA5F-4A62-9D8D-A7A85CC49F12}" type="slidenum">
              <a:rPr lang="en-US" smtClean="0"/>
              <a:t>‹#›</a:t>
            </a:fld>
            <a:endParaRPr lang="en-US"/>
          </a:p>
        </p:txBody>
      </p:sp>
    </p:spTree>
    <p:extLst>
      <p:ext uri="{BB962C8B-B14F-4D97-AF65-F5344CB8AC3E}">
        <p14:creationId xmlns:p14="http://schemas.microsoft.com/office/powerpoint/2010/main" val="416193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222222"/>
                </a:solidFill>
                <a:effectLst/>
                <a:latin typeface="Helvetica Neue"/>
                <a:ea typeface="Calibri" panose="020F0502020204030204" pitchFamily="34" charset="0"/>
              </a:rPr>
              <a:t>Data science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222222"/>
                </a:solidFill>
                <a:effectLst/>
                <a:latin typeface="Helvetica Neue"/>
                <a:ea typeface="Calibri" panose="020F0502020204030204" pitchFamily="34" charset="0"/>
              </a:rPr>
              <a:t>Data use to drive  actionable insights across a broad range of application domai</a:t>
            </a:r>
            <a:r>
              <a:rPr lang="en-US" sz="1800" kern="1200" dirty="0">
                <a:effectLst/>
                <a:latin typeface="Times New Roman" panose="02020603050405020304" pitchFamily="18" charset="0"/>
                <a:ea typeface="Calibri" panose="020F0502020204030204" pitchFamily="34" charset="0"/>
              </a:rPr>
              <a:t>ns</a:t>
            </a:r>
          </a:p>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2</a:t>
            </a:fld>
            <a:endParaRPr lang="en-US"/>
          </a:p>
        </p:txBody>
      </p:sp>
    </p:spTree>
    <p:extLst>
      <p:ext uri="{BB962C8B-B14F-4D97-AF65-F5344CB8AC3E}">
        <p14:creationId xmlns:p14="http://schemas.microsoft.com/office/powerpoint/2010/main" val="378631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i="0" dirty="0">
              <a:solidFill>
                <a:srgbClr val="000000"/>
              </a:solidFill>
              <a:effectLst/>
              <a:latin typeface="Helvetica Neue"/>
            </a:endParaRPr>
          </a:p>
          <a:p>
            <a:pPr algn="just"/>
            <a:r>
              <a:rPr lang="en-US" dirty="0">
                <a:solidFill>
                  <a:srgbClr val="BA2121"/>
                </a:solidFill>
                <a:effectLst/>
              </a:rPr>
              <a:t>'</a:t>
            </a:r>
            <a:r>
              <a:rPr lang="en-US" dirty="0" err="1">
                <a:solidFill>
                  <a:srgbClr val="BA2121"/>
                </a:solidFill>
                <a:effectLst/>
              </a:rPr>
              <a:t>Age'</a:t>
            </a:r>
            <a:r>
              <a:rPr lang="en-US" dirty="0" err="1">
                <a:effectLst/>
              </a:rPr>
              <a:t>,</a:t>
            </a:r>
            <a:r>
              <a:rPr lang="en-US" dirty="0" err="1">
                <a:solidFill>
                  <a:srgbClr val="BA2121"/>
                </a:solidFill>
                <a:effectLst/>
              </a:rPr>
              <a:t>'Rating</a:t>
            </a:r>
            <a:r>
              <a:rPr lang="en-US" dirty="0">
                <a:solidFill>
                  <a:srgbClr val="BA2121"/>
                </a:solidFill>
                <a:effectLst/>
              </a:rPr>
              <a:t>'</a:t>
            </a:r>
            <a:r>
              <a:rPr lang="en-US" dirty="0">
                <a:effectLst/>
              </a:rPr>
              <a:t>,</a:t>
            </a:r>
            <a:r>
              <a:rPr lang="en-US" dirty="0"/>
              <a:t> </a:t>
            </a:r>
            <a:r>
              <a:rPr lang="en-US" dirty="0">
                <a:solidFill>
                  <a:srgbClr val="BA2121"/>
                </a:solidFill>
                <a:effectLst/>
              </a:rPr>
              <a:t>'Review_Text'</a:t>
            </a:r>
            <a:r>
              <a:rPr lang="en-US" dirty="0">
                <a:effectLst/>
              </a:rPr>
              <a:t>,</a:t>
            </a:r>
            <a:r>
              <a:rPr lang="en-US" dirty="0">
                <a:solidFill>
                  <a:srgbClr val="BA2121"/>
                </a:solidFill>
                <a:effectLst/>
              </a:rPr>
              <a:t>'Recommended_IND'</a:t>
            </a:r>
            <a:r>
              <a:rPr lang="en-US" dirty="0">
                <a:effectLst/>
              </a:rPr>
              <a:t>,</a:t>
            </a:r>
            <a:r>
              <a:rPr lang="en-US" dirty="0">
                <a:solidFill>
                  <a:srgbClr val="BA2121"/>
                </a:solidFill>
                <a:effectLst/>
              </a:rPr>
              <a:t>'</a:t>
            </a:r>
            <a:r>
              <a:rPr lang="en-US" dirty="0" err="1">
                <a:solidFill>
                  <a:srgbClr val="BA2121"/>
                </a:solidFill>
                <a:effectLst/>
              </a:rPr>
              <a:t>Division_Name</a:t>
            </a:r>
            <a:r>
              <a:rPr lang="en-US" dirty="0">
                <a:solidFill>
                  <a:srgbClr val="BA2121"/>
                </a:solidFill>
                <a:effectLst/>
              </a:rPr>
              <a:t>'</a:t>
            </a:r>
            <a:r>
              <a:rPr lang="en-US" dirty="0">
                <a:effectLst/>
              </a:rPr>
              <a:t>,</a:t>
            </a:r>
            <a:r>
              <a:rPr lang="en-US" dirty="0"/>
              <a:t> </a:t>
            </a:r>
            <a:r>
              <a:rPr lang="en-US" dirty="0">
                <a:solidFill>
                  <a:srgbClr val="BA2121"/>
                </a:solidFill>
                <a:effectLst/>
              </a:rPr>
              <a:t>'Department_Name'</a:t>
            </a:r>
            <a:r>
              <a:rPr lang="en-US" dirty="0">
                <a:effectLst/>
              </a:rPr>
              <a:t>,</a:t>
            </a:r>
            <a:r>
              <a:rPr lang="en-US" dirty="0">
                <a:solidFill>
                  <a:srgbClr val="BA2121"/>
                </a:solidFill>
                <a:effectLst/>
              </a:rPr>
              <a:t>'</a:t>
            </a:r>
            <a:r>
              <a:rPr lang="en-US" dirty="0" err="1">
                <a:solidFill>
                  <a:srgbClr val="BA2121"/>
                </a:solidFill>
                <a:effectLst/>
              </a:rPr>
              <a:t>Class_Name</a:t>
            </a:r>
            <a:r>
              <a:rPr lang="en-US" dirty="0">
                <a:solidFill>
                  <a:srgbClr val="BA2121"/>
                </a:solidFill>
                <a:effectLst/>
              </a:rPr>
              <a:t>’</a:t>
            </a:r>
          </a:p>
          <a:p>
            <a:pPr algn="just"/>
            <a:r>
              <a:rPr lang="en-US" b="0" i="0" dirty="0">
                <a:solidFill>
                  <a:srgbClr val="BA2121"/>
                </a:solidFill>
                <a:effectLst/>
                <a:latin typeface="Helvetica Neue"/>
              </a:rPr>
              <a:t>Equal data representation 500 each Department name composed of </a:t>
            </a:r>
            <a:r>
              <a:rPr lang="en-US" b="0" i="0" dirty="0" err="1">
                <a:solidFill>
                  <a:srgbClr val="BA2121"/>
                </a:solidFill>
                <a:effectLst/>
                <a:latin typeface="Helvetica Neue"/>
              </a:rPr>
              <a:t>bottoms,dresses</a:t>
            </a:r>
            <a:r>
              <a:rPr lang="en-US" b="0" i="0" dirty="0">
                <a:solidFill>
                  <a:srgbClr val="BA2121"/>
                </a:solidFill>
                <a:effectLst/>
                <a:latin typeface="Helvetica Neue"/>
              </a:rPr>
              <a:t>, intimate, jackets and top </a:t>
            </a:r>
            <a:endParaRPr lang="en-US" b="0" i="0" dirty="0">
              <a:solidFill>
                <a:srgbClr val="000000"/>
              </a:solidFill>
              <a:effectLst/>
              <a:latin typeface="Helvetica Neue"/>
            </a:endParaRP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We will concentrate on the ratings and compare ratings one and two with ratings three through five.</a:t>
            </a:r>
          </a:p>
          <a:p>
            <a:pPr algn="just"/>
            <a:r>
              <a:rPr lang="en-US" b="0" i="0" dirty="0">
                <a:solidFill>
                  <a:srgbClr val="000000"/>
                </a:solidFill>
                <a:effectLst/>
                <a:latin typeface="Helvetica Neue"/>
              </a:rPr>
              <a:t> Base on this group, is the demographic change?         When applying polarity analysis to the text reviews</a:t>
            </a:r>
          </a:p>
          <a:p>
            <a:pPr algn="just"/>
            <a:r>
              <a:rPr lang="en-US" b="0" i="0" dirty="0">
                <a:solidFill>
                  <a:srgbClr val="000000"/>
                </a:solidFill>
                <a:effectLst/>
                <a:latin typeface="Helvetica Neue"/>
              </a:rPr>
              <a:t>, Is the results more positive or negative?                       What products do you recommend to the customer to focus on or to target products?                             What model is appropriate for this classification?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compare the demographic for more in-depth analysis.</a:t>
            </a:r>
          </a:p>
          <a:p>
            <a:pPr algn="just"/>
            <a:r>
              <a:rPr lang="en-US" b="0" i="0" dirty="0">
                <a:solidFill>
                  <a:srgbClr val="000000"/>
                </a:solidFill>
                <a:effectLst/>
                <a:latin typeface="Helvetica Neue"/>
              </a:rPr>
              <a:t>Product recommendation to for improvement</a:t>
            </a:r>
          </a:p>
          <a:p>
            <a:pPr algn="just"/>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3</a:t>
            </a:fld>
            <a:endParaRPr lang="en-US"/>
          </a:p>
        </p:txBody>
      </p:sp>
    </p:spTree>
    <p:extLst>
      <p:ext uri="{BB962C8B-B14F-4D97-AF65-F5344CB8AC3E}">
        <p14:creationId xmlns:p14="http://schemas.microsoft.com/office/powerpoint/2010/main" val="108992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1200"/>
              </a:spcBef>
              <a:spcAft>
                <a:spcPts val="0"/>
              </a:spcAft>
            </a:pPr>
            <a:r>
              <a:rPr lang="en-US" sz="1200" kern="1200" dirty="0">
                <a:effectLst/>
                <a:latin typeface="Helvetica Neue"/>
                <a:ea typeface="Calibri" panose="020F0502020204030204" pitchFamily="34" charset="0"/>
              </a:rPr>
              <a:t>After comparing ratings one and two to ratings three through five, the data showed the majority demographics did not change and was still the same age group from ages 25 – 55.</a:t>
            </a:r>
          </a:p>
          <a:p>
            <a:pPr algn="just">
              <a:lnSpc>
                <a:spcPct val="115000"/>
              </a:lnSpc>
              <a:spcBef>
                <a:spcPts val="1200"/>
              </a:spcBef>
            </a:pPr>
            <a:r>
              <a:rPr lang="en-US" sz="1200" kern="1200" dirty="0">
                <a:effectLst/>
                <a:latin typeface="Helvetica Neue"/>
                <a:ea typeface="Calibri" panose="020F0502020204030204" pitchFamily="34" charset="0"/>
              </a:rPr>
              <a:t>The departments to consider for improvements based on reviews are </a:t>
            </a:r>
            <a:r>
              <a:rPr lang="en-US" dirty="0">
                <a:latin typeface="Helvetica Neue"/>
              </a:rPr>
              <a:t>Dresses and Tops, on tops specifically to knits. These two departments have approximately 1,000 counts of individuals not in ratings three through five.</a:t>
            </a:r>
          </a:p>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5</a:t>
            </a:fld>
            <a:endParaRPr lang="en-US"/>
          </a:p>
        </p:txBody>
      </p:sp>
    </p:spTree>
    <p:extLst>
      <p:ext uri="{BB962C8B-B14F-4D97-AF65-F5344CB8AC3E}">
        <p14:creationId xmlns:p14="http://schemas.microsoft.com/office/powerpoint/2010/main" val="14127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cap="all" dirty="0">
                <a:solidFill>
                  <a:srgbClr val="000000"/>
                </a:solidFill>
                <a:effectLst/>
                <a:latin typeface="Helvetica Neue"/>
                <a:cs typeface="Times New Roman" panose="02020603050405020304" pitchFamily="18" charset="0"/>
              </a:rPr>
              <a:t>MNIST techniques have been found in the upper 98-99%.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cap="all" dirty="0">
              <a:solidFill>
                <a:srgbClr val="000000"/>
              </a:solidFill>
              <a:effectLst/>
              <a:latin typeface="Helvetica Neue"/>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Neue"/>
                <a:ea typeface="Calibri" panose="020F0502020204030204" pitchFamily="34" charset="0"/>
                <a:cs typeface="Times New Roman" panose="02020603050405020304" pitchFamily="18" charset="0"/>
              </a:rPr>
              <a:t>To illustrates which machine learning performed the best between </a:t>
            </a:r>
            <a:r>
              <a:rPr lang="en-US" sz="1800" dirty="0" err="1">
                <a:solidFill>
                  <a:srgbClr val="000000"/>
                </a:solidFill>
                <a:effectLst/>
                <a:latin typeface="Helvetica Neue"/>
                <a:ea typeface="Calibri" panose="020F0502020204030204" pitchFamily="34" charset="0"/>
                <a:cs typeface="Times New Roman" panose="02020603050405020304" pitchFamily="18" charset="0"/>
              </a:rPr>
              <a:t>GaussianNB</a:t>
            </a:r>
            <a:r>
              <a:rPr lang="en-US" sz="1800" dirty="0">
                <a:solidFill>
                  <a:srgbClr val="000000"/>
                </a:solidFill>
                <a:effectLst/>
                <a:latin typeface="Helvetica Neue"/>
                <a:ea typeface="Calibri" panose="020F0502020204030204" pitchFamily="34" charset="0"/>
                <a:cs typeface="Times New Roman" panose="02020603050405020304" pitchFamily="18" charset="0"/>
              </a:rPr>
              <a:t>, Decision Tree Classifier, and Neural Network compared to the MNIST techniques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cap="all" dirty="0">
              <a:solidFill>
                <a:srgbClr val="000000"/>
              </a:solidFill>
              <a:effectLst/>
              <a:latin typeface="Helvetica Neue"/>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cap="all" dirty="0">
              <a:solidFill>
                <a:srgbClr val="000000"/>
              </a:solidFill>
              <a:effectLst/>
              <a:latin typeface="Helvetica Neue"/>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cap="all" dirty="0">
                <a:solidFill>
                  <a:srgbClr val="000000"/>
                </a:solidFill>
                <a:effectLst/>
                <a:latin typeface="Helvetica Neue"/>
                <a:cs typeface="Times New Roman" panose="02020603050405020304" pitchFamily="18" charset="0"/>
              </a:rPr>
              <a:t>The study illustrates that the neural network implantation significantly better than the </a:t>
            </a:r>
            <a:r>
              <a:rPr lang="en-US" sz="1800" b="1" kern="1200" cap="all" dirty="0" err="1">
                <a:solidFill>
                  <a:srgbClr val="000000"/>
                </a:solidFill>
                <a:effectLst/>
                <a:latin typeface="Helvetica Neue"/>
                <a:cs typeface="Times New Roman" panose="02020603050405020304" pitchFamily="18" charset="0"/>
              </a:rPr>
              <a:t>GaussianNB</a:t>
            </a:r>
            <a:r>
              <a:rPr lang="en-US" sz="1800" b="1" kern="1200" cap="all" dirty="0">
                <a:solidFill>
                  <a:srgbClr val="000000"/>
                </a:solidFill>
                <a:effectLst/>
                <a:latin typeface="Helvetica Neue"/>
                <a:cs typeface="Times New Roman" panose="02020603050405020304" pitchFamily="18" charset="0"/>
              </a:rPr>
              <a:t> with </a:t>
            </a:r>
            <a:r>
              <a:rPr lang="en-US" sz="1800" b="1" kern="1200" cap="all" dirty="0">
                <a:solidFill>
                  <a:srgbClr val="FF0000"/>
                </a:solidFill>
                <a:effectLst/>
                <a:latin typeface="Helvetica Neue"/>
                <a:cs typeface="Times New Roman" panose="02020603050405020304" pitchFamily="18" charset="0"/>
              </a:rPr>
              <a:t>weighted average of 64</a:t>
            </a:r>
            <a:r>
              <a:rPr lang="en-US" sz="1800" b="1" kern="1200" cap="all" dirty="0">
                <a:solidFill>
                  <a:srgbClr val="000000"/>
                </a:solidFill>
                <a:effectLst/>
                <a:latin typeface="Helvetica Neue"/>
                <a:cs typeface="Times New Roman" panose="02020603050405020304" pitchFamily="18" charset="0"/>
              </a:rPr>
              <a:t>% and f1 score of 56%. And Decision Tree Classifier </a:t>
            </a:r>
            <a:r>
              <a:rPr lang="en-US" sz="1800" b="1" kern="1200" cap="all" dirty="0">
                <a:solidFill>
                  <a:srgbClr val="FF0000"/>
                </a:solidFill>
                <a:effectLst/>
                <a:latin typeface="Helvetica Neue"/>
                <a:cs typeface="Times New Roman" panose="02020603050405020304" pitchFamily="18" charset="0"/>
              </a:rPr>
              <a:t>with weighted average of 79% </a:t>
            </a:r>
            <a:r>
              <a:rPr lang="en-US" sz="1800" b="1" kern="1200" cap="all" dirty="0">
                <a:solidFill>
                  <a:srgbClr val="000000"/>
                </a:solidFill>
                <a:effectLst/>
                <a:latin typeface="Helvetica Neue"/>
                <a:cs typeface="Times New Roman" panose="02020603050405020304" pitchFamily="18" charset="0"/>
              </a:rPr>
              <a:t>and with f1score of 79%. It would be interesting to see if adjustments in the neural network weights, number of layers, and different backward propagation techniques could change the difference between the two implementations. Similarly, changing the parameters for </a:t>
            </a:r>
            <a:r>
              <a:rPr lang="en-US" sz="1800" b="1" kern="1200" cap="all" dirty="0" err="1">
                <a:solidFill>
                  <a:srgbClr val="000000"/>
                </a:solidFill>
                <a:effectLst/>
                <a:latin typeface="Helvetica Neue"/>
                <a:cs typeface="Times New Roman" panose="02020603050405020304" pitchFamily="18" charset="0"/>
              </a:rPr>
              <a:t>GaussianNB</a:t>
            </a:r>
            <a:r>
              <a:rPr lang="en-US" sz="1800" b="1" kern="1200" cap="all" dirty="0">
                <a:solidFill>
                  <a:srgbClr val="000000"/>
                </a:solidFill>
                <a:effectLst/>
                <a:latin typeface="Helvetica Neue"/>
                <a:cs typeface="Times New Roman" panose="02020603050405020304" pitchFamily="18" charset="0"/>
              </a:rPr>
              <a:t> and Decision Tree Classifier. That would be interesting to see if the outcome changes. Compared to the traditional MNIST number classification, the fashion variant is not as accurate. Specifically, the MNIST techniques have been found in the upper 98-99%. However, as stated earlier, more clever techniques could be imposed to draw higher results; this could involve a series of ensemble learners though a simple additional approach could involve appending to the provided dataset. In addition, data could be as simple as a set of images not belonging to any of the target classes. For example, additional images of non fashion images could be used during the train. This would be analogous to extending the one versus rest, taken advantage of within the </a:t>
            </a:r>
            <a:r>
              <a:rPr lang="en-US" sz="1800" b="1" kern="1200" cap="all" dirty="0" err="1">
                <a:solidFill>
                  <a:srgbClr val="000000"/>
                </a:solidFill>
                <a:effectLst/>
                <a:latin typeface="Helvetica Neue"/>
                <a:cs typeface="Times New Roman" panose="02020603050405020304" pitchFamily="18" charset="0"/>
              </a:rPr>
              <a:t>sklearn</a:t>
            </a:r>
            <a:r>
              <a:rPr lang="en-US" sz="1800" b="1" kern="1200" cap="all" dirty="0">
                <a:solidFill>
                  <a:srgbClr val="000000"/>
                </a:solidFill>
                <a:effectLst/>
                <a:latin typeface="Helvetica Neue"/>
                <a:cs typeface="Times New Roman" panose="02020603050405020304" pitchFamily="18" charset="0"/>
              </a:rPr>
              <a:t> framework.</a:t>
            </a:r>
            <a:endParaRPr lang="en-US" sz="1800" b="1" kern="1200" cap="all" dirty="0">
              <a:solidFill>
                <a:srgbClr val="44546A"/>
              </a:solidFill>
              <a:effectLst/>
              <a:latin typeface="Calibri Light" panose="020F03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cap="all" dirty="0">
              <a:solidFill>
                <a:srgbClr val="000000"/>
              </a:solidFill>
              <a:effectLst/>
              <a:latin typeface="Helvetica Neue"/>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cap="all" dirty="0">
              <a:solidFill>
                <a:srgbClr val="000000"/>
              </a:solidFill>
              <a:effectLst/>
              <a:latin typeface="Helvetica Neue"/>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cap="all"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b="1" kern="1200" cap="all" dirty="0">
              <a:solidFill>
                <a:srgbClr val="44546A"/>
              </a:solidFill>
              <a:effectLst/>
              <a:latin typeface="Calibri Light" panose="020F03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7</a:t>
            </a:fld>
            <a:endParaRPr lang="en-US"/>
          </a:p>
        </p:txBody>
      </p:sp>
    </p:spTree>
    <p:extLst>
      <p:ext uri="{BB962C8B-B14F-4D97-AF65-F5344CB8AC3E}">
        <p14:creationId xmlns:p14="http://schemas.microsoft.com/office/powerpoint/2010/main" val="119481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8</a:t>
            </a:fld>
            <a:endParaRPr lang="en-US"/>
          </a:p>
        </p:txBody>
      </p:sp>
    </p:spTree>
    <p:extLst>
      <p:ext uri="{BB962C8B-B14F-4D97-AF65-F5344CB8AC3E}">
        <p14:creationId xmlns:p14="http://schemas.microsoft.com/office/powerpoint/2010/main" val="396466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cap="all" dirty="0">
                <a:solidFill>
                  <a:srgbClr val="000000"/>
                </a:solidFill>
                <a:effectLst/>
                <a:latin typeface="Helvetica Neue"/>
                <a:cs typeface="Times New Roman" panose="02020603050405020304" pitchFamily="18" charset="0"/>
              </a:rPr>
              <a:t>Overall this study has succeeded in demonstrating how a multilayer neural network can outperform the </a:t>
            </a:r>
            <a:r>
              <a:rPr lang="en-US" sz="1200" b="1" kern="1200" cap="all" dirty="0" err="1">
                <a:solidFill>
                  <a:srgbClr val="000000"/>
                </a:solidFill>
                <a:effectLst/>
                <a:latin typeface="Helvetica Neue"/>
                <a:cs typeface="Times New Roman" panose="02020603050405020304" pitchFamily="18" charset="0"/>
              </a:rPr>
              <a:t>GaussianNB</a:t>
            </a:r>
            <a:r>
              <a:rPr lang="en-US" sz="1200" b="1" kern="1200" cap="all" dirty="0">
                <a:solidFill>
                  <a:srgbClr val="000000"/>
                </a:solidFill>
                <a:effectLst/>
                <a:latin typeface="Helvetica Neue"/>
                <a:cs typeface="Times New Roman" panose="02020603050405020304" pitchFamily="18" charset="0"/>
              </a:rPr>
              <a:t> and Decision Tree Classifier. However, as stated in the results, it would be interesting to explore the adjustment of parameters for both techniques. Specifically, adjusting the penalty and changing the kernel. It may or may not changes the result. At a higher level, the fashion MNIST dataset is more interesting than its predecessor. More improvements and additional techniques will be needed to achieve the same or close level of accuracy as the numbers example.</a:t>
            </a:r>
            <a:r>
              <a:rPr lang="en-US" sz="1200" b="1" kern="1200" cap="all"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kern="1200" cap="all" dirty="0">
                <a:solidFill>
                  <a:srgbClr val="000000"/>
                </a:solidFill>
                <a:effectLst/>
                <a:latin typeface="Helvetica Neue"/>
                <a:cs typeface="Times New Roman" panose="02020603050405020304" pitchFamily="18" charset="0"/>
              </a:rPr>
              <a:t>been found upper 98-99%. On MNIST dataset is a collection of images created by the National Institute of Standards and Technology (NIST). Each image in the dataset consists of 28 x 28 pixels with 60,000 images for training and 10,000 for testing.</a:t>
            </a:r>
            <a:endParaRPr lang="en-US" sz="1200" b="1" kern="1200" cap="all" dirty="0">
              <a:solidFill>
                <a:srgbClr val="44546A"/>
              </a:solidFill>
              <a:effectLst/>
              <a:latin typeface="Calibri Light" panose="020F03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9</a:t>
            </a:fld>
            <a:endParaRPr lang="en-US"/>
          </a:p>
        </p:txBody>
      </p:sp>
    </p:spTree>
    <p:extLst>
      <p:ext uri="{BB962C8B-B14F-4D97-AF65-F5344CB8AC3E}">
        <p14:creationId xmlns:p14="http://schemas.microsoft.com/office/powerpoint/2010/main" val="18506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13</a:t>
            </a:fld>
            <a:endParaRPr lang="en-US"/>
          </a:p>
        </p:txBody>
      </p:sp>
    </p:spTree>
    <p:extLst>
      <p:ext uri="{BB962C8B-B14F-4D97-AF65-F5344CB8AC3E}">
        <p14:creationId xmlns:p14="http://schemas.microsoft.com/office/powerpoint/2010/main" val="413075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distance in each point 3.267</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This is the second ran of 3 clusters, and the result was consistent with the previous ran.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latin typeface="Helvetica Neue"/>
              </a:rPr>
              <a:t>This </a:t>
            </a:r>
            <a:r>
              <a:rPr lang="en-US" b="0" i="0" dirty="0">
                <a:solidFill>
                  <a:srgbClr val="333333"/>
                </a:solidFill>
                <a:effectLst/>
                <a:latin typeface="Helvetica Neue"/>
              </a:rPr>
              <a:t>analysis shows that Alexander Hamilton wrote the majority of the dispute papers.</a:t>
            </a:r>
            <a:endParaRPr lang="en-US" dirty="0"/>
          </a:p>
          <a:p>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14</a:t>
            </a:fld>
            <a:endParaRPr lang="en-US"/>
          </a:p>
        </p:txBody>
      </p:sp>
    </p:spTree>
    <p:extLst>
      <p:ext uri="{BB962C8B-B14F-4D97-AF65-F5344CB8AC3E}">
        <p14:creationId xmlns:p14="http://schemas.microsoft.com/office/powerpoint/2010/main" val="2941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750"/>
              </a:spcAft>
            </a:pPr>
            <a:r>
              <a:rPr lang="en-US" sz="1800" kern="1200" dirty="0">
                <a:solidFill>
                  <a:srgbClr val="000000"/>
                </a:solidFill>
                <a:effectLst/>
                <a:latin typeface="Helvetica Neue"/>
                <a:ea typeface="Tw Cen MT" panose="020B0602020104020603" pitchFamily="34" charset="0"/>
                <a:cs typeface="Times New Roman" panose="02020603050405020304" pitchFamily="18" charset="0"/>
              </a:rPr>
              <a:t>From this analysis, it has been found that the disputed authorship appears more closely related to James Madison, then Alexander Hamilton. These results are quite contrary to the previous finding. However, as indicated in this study, implementing proper train and test sets would have provided additional error measures for the corresponding decision tree models. But, due to the relatively small dataset size, further splitting the provided dataset into a train and test set, would have reduced the already small dataset for training a model. This could likely increase the chances of overfitting.</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a:lnSpc>
                <a:spcPct val="115000"/>
              </a:lnSpc>
              <a:spcBef>
                <a:spcPts val="0"/>
              </a:spcBef>
              <a:spcAft>
                <a:spcPts val="750"/>
              </a:spcAft>
            </a:pPr>
            <a:r>
              <a:rPr lang="en-US" sz="1800" kern="1200" dirty="0">
                <a:solidFill>
                  <a:srgbClr val="000000"/>
                </a:solidFill>
                <a:effectLst/>
                <a:latin typeface="Helvetica Neue"/>
                <a:ea typeface="Tw Cen MT" panose="020B0602020104020603" pitchFamily="34" charset="0"/>
                <a:cs typeface="Times New Roman" panose="02020603050405020304" pitchFamily="18" charset="0"/>
              </a:rPr>
              <a:t>As mentioned in a previous study, obtaining additional works produced by James Madison, to complement the initial dataset, would have produced a richer context to work. The same case for obtaining more writing samples for Alexander Hamilton would be valid. The best steps forward for both studies could likely be an integration of more data, as well as an adjustment to each preprocessing step.</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r>
              <a:rPr lang="en-US" sz="1800" dirty="0">
                <a:solidFill>
                  <a:srgbClr val="000000"/>
                </a:solidFill>
                <a:effectLst/>
                <a:latin typeface="Helvetica Neue"/>
                <a:ea typeface="Tw Cen MT" panose="020B0602020104020603" pitchFamily="34" charset="0"/>
                <a:cs typeface="Times New Roman" panose="02020603050405020304" pitchFamily="18" charset="0"/>
              </a:rPr>
              <a:t>Overall, it seems the results produced by this study are more likely to better predict than the clustering study</a:t>
            </a:r>
            <a:endParaRPr lang="en-US" dirty="0"/>
          </a:p>
        </p:txBody>
      </p:sp>
      <p:sp>
        <p:nvSpPr>
          <p:cNvPr id="4" name="Slide Number Placeholder 3"/>
          <p:cNvSpPr>
            <a:spLocks noGrp="1"/>
          </p:cNvSpPr>
          <p:nvPr>
            <p:ph type="sldNum" sz="quarter" idx="5"/>
          </p:nvPr>
        </p:nvSpPr>
        <p:spPr/>
        <p:txBody>
          <a:bodyPr/>
          <a:lstStyle/>
          <a:p>
            <a:fld id="{78E8500B-BA5F-4A62-9D8D-A7A85CC49F12}" type="slidenum">
              <a:rPr lang="en-US" smtClean="0"/>
              <a:t>15</a:t>
            </a:fld>
            <a:endParaRPr lang="en-US"/>
          </a:p>
        </p:txBody>
      </p:sp>
    </p:spTree>
    <p:extLst>
      <p:ext uri="{BB962C8B-B14F-4D97-AF65-F5344CB8AC3E}">
        <p14:creationId xmlns:p14="http://schemas.microsoft.com/office/powerpoint/2010/main" val="1767156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2su.datascience.syr.edu/ap/courses/985/sections/43ab3046-3e47-4db9-aa8e-427f120f3b1a/coursework" TargetMode="External"/><Relationship Id="rId5" Type="http://schemas.openxmlformats.org/officeDocument/2006/relationships/image" Target="../media/image3.png"/><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2.jpeg"/><Relationship Id="rId4" Type="http://schemas.openxmlformats.org/officeDocument/2006/relationships/image" Target="../media/image3.png"/><Relationship Id="rId9" Type="http://schemas.openxmlformats.org/officeDocument/2006/relationships/image" Target="../media/image4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logo&#10;&#10;Description automatically generated">
            <a:extLst>
              <a:ext uri="{FF2B5EF4-FFF2-40B4-BE49-F238E27FC236}">
                <a16:creationId xmlns:a16="http://schemas.microsoft.com/office/drawing/2014/main" id="{A206D317-30B1-4C5D-B9D1-3D3E0E1CAEE3}"/>
              </a:ext>
            </a:extLst>
          </p:cNvPr>
          <p:cNvPicPr>
            <a:picLocks noChangeAspect="1"/>
          </p:cNvPicPr>
          <p:nvPr/>
        </p:nvPicPr>
        <p:blipFill>
          <a:blip r:embed="rId2"/>
          <a:stretch>
            <a:fillRect/>
          </a:stretch>
        </p:blipFill>
        <p:spPr>
          <a:xfrm>
            <a:off x="2584367" y="609600"/>
            <a:ext cx="7028129" cy="5604933"/>
          </a:xfrm>
          <a:prstGeom prst="rect">
            <a:avLst/>
          </a:prstGeom>
        </p:spPr>
      </p:pic>
      <p:pic>
        <p:nvPicPr>
          <p:cNvPr id="19" name="Picture 18">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54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4C7E708D-45DA-4CB6-811B-A0C9DB917D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1" name="Rectangle 20">
              <a:extLst>
                <a:ext uri="{FF2B5EF4-FFF2-40B4-BE49-F238E27FC236}">
                  <a16:creationId xmlns:a16="http://schemas.microsoft.com/office/drawing/2014/main" id="{FEE1D68B-DE71-4E13-91FF-5F0D86B4B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2AEA008-3C62-4CAA-801A-612B2C9140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4" name="Rectangle 23">
            <a:extLst>
              <a:ext uri="{FF2B5EF4-FFF2-40B4-BE49-F238E27FC236}">
                <a16:creationId xmlns:a16="http://schemas.microsoft.com/office/drawing/2014/main" id="{8BDBFFC4-DA11-4286-BAD2-13798534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9A47F1E-DA96-4DE0-91C1-5DC81F2DBB29}"/>
              </a:ext>
            </a:extLst>
          </p:cNvPr>
          <p:cNvSpPr txBox="1"/>
          <p:nvPr/>
        </p:nvSpPr>
        <p:spPr>
          <a:xfrm>
            <a:off x="680322" y="4494107"/>
            <a:ext cx="8133478" cy="94024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000" cap="all" dirty="0">
                <a:effectLst/>
                <a:latin typeface="+mj-lt"/>
                <a:ea typeface="+mj-ea"/>
                <a:cs typeface="+mj-cs"/>
              </a:rPr>
              <a:t>IST664_NLP Corpus Statistics and Mutual Information</a:t>
            </a:r>
            <a:endParaRPr lang="en-US" sz="3000" dirty="0">
              <a:latin typeface="+mj-lt"/>
              <a:ea typeface="+mj-ea"/>
              <a:cs typeface="+mj-cs"/>
            </a:endParaRPr>
          </a:p>
        </p:txBody>
      </p:sp>
      <p:pic>
        <p:nvPicPr>
          <p:cNvPr id="5" name="Picture 4" descr="Chart, scatter chart&#10;&#10;Description automatically generated">
            <a:extLst>
              <a:ext uri="{FF2B5EF4-FFF2-40B4-BE49-F238E27FC236}">
                <a16:creationId xmlns:a16="http://schemas.microsoft.com/office/drawing/2014/main" id="{011915CC-B16C-4C20-9690-F22EC4F9D33F}"/>
              </a:ext>
            </a:extLst>
          </p:cNvPr>
          <p:cNvPicPr/>
          <p:nvPr/>
        </p:nvPicPr>
        <p:blipFill>
          <a:blip r:embed="rId5"/>
          <a:stretch>
            <a:fillRect/>
          </a:stretch>
        </p:blipFill>
        <p:spPr>
          <a:xfrm>
            <a:off x="380995" y="2129249"/>
            <a:ext cx="6098058" cy="1776554"/>
          </a:xfrm>
          <a:prstGeom prst="rect">
            <a:avLst/>
          </a:prstGeom>
          <a:ln>
            <a:noFill/>
          </a:ln>
          <a:effectLst>
            <a:outerShdw blurRad="76200" dist="63500" dir="5040000" algn="tl" rotWithShape="0">
              <a:srgbClr val="000000">
                <a:alpha val="41000"/>
              </a:srgbClr>
            </a:outerShdw>
          </a:effectLst>
        </p:spPr>
      </p:pic>
      <p:pic>
        <p:nvPicPr>
          <p:cNvPr id="4" name="Picture 3" descr="Scatter chart&#10;&#10;Description automatically generated">
            <a:extLst>
              <a:ext uri="{FF2B5EF4-FFF2-40B4-BE49-F238E27FC236}">
                <a16:creationId xmlns:a16="http://schemas.microsoft.com/office/drawing/2014/main" id="{E385E98F-F520-4DB6-A575-F22DF04FC1ED}"/>
              </a:ext>
            </a:extLst>
          </p:cNvPr>
          <p:cNvPicPr/>
          <p:nvPr/>
        </p:nvPicPr>
        <p:blipFill>
          <a:blip r:embed="rId6"/>
          <a:stretch>
            <a:fillRect/>
          </a:stretch>
        </p:blipFill>
        <p:spPr>
          <a:xfrm>
            <a:off x="380995" y="57188"/>
            <a:ext cx="6098058" cy="1981490"/>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156C27C7-678B-4ED3-9B3D-3D3029CB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EC6E33E8-C97E-4AB7-8165-99CF27048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9502806-6965-41AA-990C-D508AFD3D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810F3FED-BFB2-404D-8045-3B26B60E6F9A}"/>
              </a:ext>
            </a:extLst>
          </p:cNvPr>
          <p:cNvSpPr>
            <a:spLocks noChangeArrowheads="1"/>
          </p:cNvSpPr>
          <p:nvPr/>
        </p:nvSpPr>
        <p:spPr bwMode="auto">
          <a:xfrm>
            <a:off x="6622683" y="2534103"/>
            <a:ext cx="407826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RussY09: 1369 tokens RussY18: 1650 tokens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After removing stop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RussY09: 805 tokens RussY18: 919 tokens</a:t>
            </a:r>
            <a:r>
              <a:rPr kumimoji="0" lang="en-US" altLang="en-US" sz="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118D5D2F-011F-4D9D-94F9-CB9C3ADA3171}"/>
              </a:ext>
            </a:extLst>
          </p:cNvPr>
          <p:cNvSpPr txBox="1"/>
          <p:nvPr/>
        </p:nvSpPr>
        <p:spPr>
          <a:xfrm>
            <a:off x="6667962" y="117680"/>
            <a:ext cx="5331952" cy="1981825"/>
          </a:xfrm>
          <a:prstGeom prst="rect">
            <a:avLst/>
          </a:prstGeom>
          <a:noFill/>
        </p:spPr>
        <p:txBody>
          <a:bodyPr wrap="square">
            <a:spAutoFit/>
          </a:bodyPr>
          <a:lstStyle/>
          <a:p>
            <a:pPr marL="0" marR="0" algn="just">
              <a:lnSpc>
                <a:spcPct val="115000"/>
              </a:lnSpc>
              <a:spcBef>
                <a:spcPts val="1200"/>
              </a:spcBef>
              <a:spcAft>
                <a:spcPts val="0"/>
              </a:spcAft>
            </a:pPr>
            <a:r>
              <a:rPr lang="en-US" sz="1800" kern="1200" dirty="0">
                <a:solidFill>
                  <a:srgbClr val="000000"/>
                </a:solidFill>
                <a:effectLst/>
                <a:latin typeface="Helvetica Neue"/>
                <a:ea typeface="Tw Cen MT" panose="020B0602020104020603" pitchFamily="34" charset="0"/>
                <a:cs typeface="Times New Roman" panose="02020603050405020304" pitchFamily="18" charset="0"/>
              </a:rPr>
              <a:t>This article that is going to instigate whether the writer has change in his writing approached. Choosing two articles written by Russell Carlton for the year 2009 and the year 2018 in the website Baseball Prospectos was he rely heavily on statistics and the psychological side of the report.</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74310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86E5DE9D-DD71-4D8E-8A42-03445358E564}"/>
              </a:ext>
            </a:extLst>
          </p:cNvPr>
          <p:cNvPicPr/>
          <p:nvPr/>
        </p:nvPicPr>
        <p:blipFill>
          <a:blip r:embed="rId2"/>
          <a:stretch>
            <a:fillRect/>
          </a:stretch>
        </p:blipFill>
        <p:spPr>
          <a:xfrm>
            <a:off x="681329" y="811895"/>
            <a:ext cx="4504960" cy="2246142"/>
          </a:xfrm>
          <a:prstGeom prst="rect">
            <a:avLst/>
          </a:prstGeom>
        </p:spPr>
      </p:pic>
      <p:pic>
        <p:nvPicPr>
          <p:cNvPr id="3" name="Picture 2" descr="Text&#10;&#10;Description automatically generated">
            <a:extLst>
              <a:ext uri="{FF2B5EF4-FFF2-40B4-BE49-F238E27FC236}">
                <a16:creationId xmlns:a16="http://schemas.microsoft.com/office/drawing/2014/main" id="{BDE062F8-DEF8-4E6C-ABC5-942210DA0E6F}"/>
              </a:ext>
            </a:extLst>
          </p:cNvPr>
          <p:cNvPicPr/>
          <p:nvPr/>
        </p:nvPicPr>
        <p:blipFill>
          <a:blip r:embed="rId3"/>
          <a:stretch>
            <a:fillRect/>
          </a:stretch>
        </p:blipFill>
        <p:spPr>
          <a:xfrm>
            <a:off x="5577016" y="856261"/>
            <a:ext cx="4731432" cy="2246142"/>
          </a:xfrm>
          <a:prstGeom prst="rect">
            <a:avLst/>
          </a:prstGeom>
        </p:spPr>
      </p:pic>
      <p:sp>
        <p:nvSpPr>
          <p:cNvPr id="5" name="TextBox 4">
            <a:extLst>
              <a:ext uri="{FF2B5EF4-FFF2-40B4-BE49-F238E27FC236}">
                <a16:creationId xmlns:a16="http://schemas.microsoft.com/office/drawing/2014/main" id="{56D1AA6C-4F0D-4808-ADC3-EFB9CC46CC53}"/>
              </a:ext>
            </a:extLst>
          </p:cNvPr>
          <p:cNvSpPr txBox="1"/>
          <p:nvPr/>
        </p:nvSpPr>
        <p:spPr>
          <a:xfrm>
            <a:off x="681329" y="3203404"/>
            <a:ext cx="8167248" cy="2736518"/>
          </a:xfrm>
          <a:prstGeom prst="rect">
            <a:avLst/>
          </a:prstGeom>
          <a:noFill/>
        </p:spPr>
        <p:txBody>
          <a:bodyPr wrap="square">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1200" cap="all" dirty="0">
                <a:effectLst/>
                <a:latin typeface="Tw Cen MT" panose="020B0602020104020603" pitchFamily="34" charset="0"/>
                <a:ea typeface="Tw Cen MT" panose="020B0602020104020603" pitchFamily="34" charset="0"/>
                <a:cs typeface="Times New Roman" panose="02020603050405020304" pitchFamily="18" charset="0"/>
              </a:rPr>
              <a:t>Pointwise Mutual Information (PMI)</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PMI year_2009</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kern="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roy</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halladay</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5.250095350126295)</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a:lnSpc>
                <a:spcPct val="115000"/>
              </a:lnSpc>
              <a:spcBef>
                <a:spcPts val="0"/>
              </a:spcBef>
              <a:spcAft>
                <a:spcPts val="0"/>
              </a:spcAft>
            </a:pPr>
            <a:r>
              <a:rPr lang="en-US" sz="2400" b="1" kern="1200" cap="all" dirty="0">
                <a:effectLst/>
                <a:latin typeface="Tw Cen MT" panose="020B0602020104020603" pitchFamily="34" charset="0"/>
                <a:ea typeface="Tw Cen MT" panose="020B0602020104020603" pitchFamily="34"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(('blue', 'jay'), 5.138370267567467)</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PMI year_2018</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(('left', 'fielder'), 4.923406437897166)</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2E5D0EA-BD88-4BEC-A685-7AA115931E3E}"/>
              </a:ext>
            </a:extLst>
          </p:cNvPr>
          <p:cNvSpPr txBox="1"/>
          <p:nvPr/>
        </p:nvSpPr>
        <p:spPr>
          <a:xfrm>
            <a:off x="645356" y="442563"/>
            <a:ext cx="3476478" cy="369332"/>
          </a:xfrm>
          <a:prstGeom prst="rect">
            <a:avLst/>
          </a:prstGeom>
          <a:noFill/>
        </p:spPr>
        <p:txBody>
          <a:bodyPr wrap="square">
            <a:spAutoFit/>
          </a:bodyPr>
          <a:lstStyle/>
          <a:p>
            <a:r>
              <a:rPr lang="en-US" sz="1800" dirty="0">
                <a:effectLst/>
                <a:latin typeface="Tw Cen MT" panose="020B0602020104020603" pitchFamily="34" charset="0"/>
                <a:ea typeface="Tw Cen MT" panose="020B0602020104020603" pitchFamily="34" charset="0"/>
                <a:cs typeface="Times New Roman" panose="02020603050405020304" pitchFamily="18" charset="0"/>
              </a:rPr>
              <a:t>Bi gram forRussel_Year_09 </a:t>
            </a:r>
            <a:endParaRPr lang="en-US" dirty="0"/>
          </a:p>
        </p:txBody>
      </p:sp>
      <p:sp>
        <p:nvSpPr>
          <p:cNvPr id="9" name="TextBox 8">
            <a:extLst>
              <a:ext uri="{FF2B5EF4-FFF2-40B4-BE49-F238E27FC236}">
                <a16:creationId xmlns:a16="http://schemas.microsoft.com/office/drawing/2014/main" id="{7587DF33-784A-4E64-A9AC-D514FE04FE59}"/>
              </a:ext>
            </a:extLst>
          </p:cNvPr>
          <p:cNvSpPr txBox="1"/>
          <p:nvPr/>
        </p:nvSpPr>
        <p:spPr>
          <a:xfrm>
            <a:off x="6331929" y="385928"/>
            <a:ext cx="3476478" cy="369332"/>
          </a:xfrm>
          <a:prstGeom prst="rect">
            <a:avLst/>
          </a:prstGeom>
          <a:noFill/>
        </p:spPr>
        <p:txBody>
          <a:bodyPr wrap="square">
            <a:spAutoFit/>
          </a:bodyPr>
          <a:lstStyle/>
          <a:p>
            <a:r>
              <a:rPr lang="en-US" sz="1800" dirty="0">
                <a:effectLst/>
                <a:latin typeface="Tw Cen MT" panose="020B0602020104020603" pitchFamily="34" charset="0"/>
                <a:ea typeface="Tw Cen MT" panose="020B0602020104020603" pitchFamily="34" charset="0"/>
                <a:cs typeface="Times New Roman" panose="02020603050405020304" pitchFamily="18" charset="0"/>
              </a:rPr>
              <a:t>Bi gram forRussel_Year_2018</a:t>
            </a:r>
            <a:endParaRPr lang="en-US" dirty="0"/>
          </a:p>
        </p:txBody>
      </p:sp>
    </p:spTree>
    <p:extLst>
      <p:ext uri="{BB962C8B-B14F-4D97-AF65-F5344CB8AC3E}">
        <p14:creationId xmlns:p14="http://schemas.microsoft.com/office/powerpoint/2010/main" val="230610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457E1-102F-4237-B9BC-547E0D29667A}"/>
              </a:ext>
            </a:extLst>
          </p:cNvPr>
          <p:cNvSpPr txBox="1"/>
          <p:nvPr/>
        </p:nvSpPr>
        <p:spPr>
          <a:xfrm>
            <a:off x="-1" y="197839"/>
            <a:ext cx="10379677" cy="5128199"/>
          </a:xfrm>
          <a:prstGeom prst="rect">
            <a:avLst/>
          </a:prstGeom>
          <a:noFill/>
        </p:spPr>
        <p:txBody>
          <a:bodyPr wrap="square">
            <a:spAutoFit/>
          </a:bodyPr>
          <a:lstStyle/>
          <a:p>
            <a:pPr algn="just"/>
            <a:r>
              <a:rPr lang="en-US" b="1" i="0" dirty="0">
                <a:solidFill>
                  <a:srgbClr val="000000"/>
                </a:solidFill>
                <a:effectLst/>
                <a:latin typeface="Helvetica Neue"/>
              </a:rPr>
              <a:t>Most common words analysis</a:t>
            </a:r>
          </a:p>
          <a:p>
            <a:pPr algn="just"/>
            <a:r>
              <a:rPr lang="en-US" sz="1800" kern="1200" dirty="0">
                <a:solidFill>
                  <a:srgbClr val="000000"/>
                </a:solidFill>
                <a:effectLst/>
                <a:latin typeface="Helvetica Neue"/>
                <a:ea typeface="Calibri" panose="020F0502020204030204" pitchFamily="34" charset="0"/>
              </a:rPr>
              <a:t>The 50 words frequency in the year 2009 is all about the team is seems blue jay appears (208) times and Halladay(189) is the main topic about prospect, proposal, and offer. The offer was not fear and someone walkaway.</a:t>
            </a:r>
            <a:endParaRPr lang="en-US" sz="1800" kern="1200" dirty="0">
              <a:effectLst/>
              <a:latin typeface="Times New Roman" panose="02020603050405020304" pitchFamily="18" charset="0"/>
              <a:ea typeface="Calibri" panose="020F0502020204030204" pitchFamily="34" charset="0"/>
            </a:endParaRPr>
          </a:p>
          <a:p>
            <a:pPr marL="0" marR="0" algn="just">
              <a:lnSpc>
                <a:spcPct val="115000"/>
              </a:lnSpc>
              <a:spcBef>
                <a:spcPts val="1200"/>
              </a:spcBef>
              <a:spcAft>
                <a:spcPts val="0"/>
              </a:spcAft>
            </a:pPr>
            <a:r>
              <a:rPr lang="en-US" sz="1800" kern="1200" dirty="0">
                <a:solidFill>
                  <a:srgbClr val="000000"/>
                </a:solidFill>
                <a:effectLst/>
                <a:latin typeface="Helvetica Neue"/>
                <a:ea typeface="Calibri" panose="020F0502020204030204" pitchFamily="34" charset="0"/>
              </a:rPr>
              <a:t>On the other hand, in 2018, it is a different flavor about the skills; the ball appears 349 times left fielder; these always go together in baseball left fielder scores better than the centerfielder. Talking about the batter, the hit, worth, percentage, and also talks about the defense and all components in the baseball game.</a:t>
            </a:r>
          </a:p>
          <a:p>
            <a:pPr marL="0" marR="0" algn="just">
              <a:lnSpc>
                <a:spcPct val="115000"/>
              </a:lnSpc>
              <a:spcBef>
                <a:spcPts val="1200"/>
              </a:spcBef>
              <a:spcAft>
                <a:spcPts val="0"/>
              </a:spcAft>
            </a:pPr>
            <a:endParaRPr lang="en-US" dirty="0">
              <a:solidFill>
                <a:srgbClr val="000000"/>
              </a:solidFill>
              <a:latin typeface="Helvetica Neue"/>
              <a:ea typeface="Calibri" panose="020F0502020204030204" pitchFamily="34" charset="0"/>
            </a:endParaRPr>
          </a:p>
          <a:p>
            <a:pPr algn="just">
              <a:lnSpc>
                <a:spcPct val="115000"/>
              </a:lnSpc>
              <a:spcBef>
                <a:spcPts val="1200"/>
              </a:spcBef>
            </a:pPr>
            <a:r>
              <a:rPr lang="en-US" b="1" i="0" dirty="0">
                <a:solidFill>
                  <a:srgbClr val="000000"/>
                </a:solidFill>
                <a:effectLst/>
                <a:latin typeface="Helvetica Neue"/>
              </a:rPr>
              <a:t>PMI Analysis</a:t>
            </a:r>
            <a:endParaRPr lang="en-US" sz="1800" kern="1200" dirty="0">
              <a:solidFill>
                <a:srgbClr val="000000"/>
              </a:solidFill>
              <a:effectLst/>
              <a:latin typeface="Helvetica Neue"/>
              <a:ea typeface="Calibri" panose="020F0502020204030204" pitchFamily="34" charset="0"/>
            </a:endParaRPr>
          </a:p>
          <a:p>
            <a:pPr algn="just"/>
            <a:r>
              <a:rPr lang="en-US" b="0" i="0" dirty="0">
                <a:solidFill>
                  <a:srgbClr val="000000"/>
                </a:solidFill>
                <a:effectLst/>
                <a:latin typeface="Helvetica Neue"/>
              </a:rPr>
              <a:t>In the 2009 article, Russell uses a character-centered approach, focusing on the situation itself and how characters react to the same events.</a:t>
            </a:r>
          </a:p>
          <a:p>
            <a:pPr algn="just"/>
            <a:r>
              <a:rPr lang="en-US" b="0" i="0" dirty="0">
                <a:solidFill>
                  <a:srgbClr val="000000"/>
                </a:solidFill>
                <a:effectLst/>
                <a:latin typeface="Helvetica Neue"/>
              </a:rPr>
              <a:t>On the other hand, the 2018 article. Action-based writing. The author keeps the action flowing. There are many descriptive bigrams that either involve adjectives, nouns, or adverbs.</a:t>
            </a:r>
          </a:p>
          <a:p>
            <a:pPr marL="0" marR="0" algn="just">
              <a:lnSpc>
                <a:spcPct val="115000"/>
              </a:lnSpc>
              <a:spcBef>
                <a:spcPts val="1200"/>
              </a:spcBef>
              <a:spcAft>
                <a:spcPts val="0"/>
              </a:spcAft>
            </a:pPr>
            <a:endParaRPr lang="en-US" sz="1800" kern="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3259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2" name="Rectangle 21">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46B0F37-9E82-4703-8299-0FB55585FB64}"/>
              </a:ext>
            </a:extLst>
          </p:cNvPr>
          <p:cNvSpPr txBox="1"/>
          <p:nvPr/>
        </p:nvSpPr>
        <p:spPr>
          <a:xfrm>
            <a:off x="690908" y="4710483"/>
            <a:ext cx="8133478" cy="940240"/>
          </a:xfrm>
          <a:prstGeom prst="rect">
            <a:avLst/>
          </a:prstGeom>
        </p:spPr>
        <p:txBody>
          <a:bodyPr vert="horz" lIns="91440" tIns="45720" rIns="91440" bIns="45720" rtlCol="0" anchor="b">
            <a:normAutofit/>
          </a:bodyPr>
          <a:lstStyle/>
          <a:p>
            <a:pPr marL="0" marR="0" defTabSz="914400">
              <a:lnSpc>
                <a:spcPct val="90000"/>
              </a:lnSpc>
              <a:spcBef>
                <a:spcPct val="0"/>
              </a:spcBef>
              <a:spcAft>
                <a:spcPts val="750"/>
              </a:spcAft>
            </a:pPr>
            <a:r>
              <a:rPr lang="en-US" sz="3000" b="1" cap="all" dirty="0">
                <a:effectLst/>
                <a:latin typeface="+mj-lt"/>
                <a:ea typeface="+mj-ea"/>
                <a:cs typeface="+mj-cs"/>
              </a:rPr>
              <a:t>IST</a:t>
            </a:r>
            <a:r>
              <a:rPr lang="en-US" sz="3000" b="1" u="none" strike="noStrike" cap="all" dirty="0">
                <a:effectLst/>
                <a:latin typeface="+mj-lt"/>
                <a:ea typeface="+mj-ea"/>
                <a:cs typeface="+mj-cs"/>
                <a:hlinkClick r:id="rId6"/>
              </a:rPr>
              <a:t>707 Data Analytics</a:t>
            </a:r>
            <a:r>
              <a:rPr lang="en-US" sz="3000" b="1" cap="all" dirty="0">
                <a:effectLst/>
                <a:latin typeface="+mj-lt"/>
                <a:ea typeface="+mj-ea"/>
                <a:cs typeface="+mj-cs"/>
              </a:rPr>
              <a:t> Mystery of Federalist Clustering and Prediction</a:t>
            </a:r>
          </a:p>
        </p:txBody>
      </p:sp>
      <p:pic>
        <p:nvPicPr>
          <p:cNvPr id="3" name="Picture 2" descr="Chart&#10;&#10;Description automatically generated with medium confidence">
            <a:extLst>
              <a:ext uri="{FF2B5EF4-FFF2-40B4-BE49-F238E27FC236}">
                <a16:creationId xmlns:a16="http://schemas.microsoft.com/office/drawing/2014/main" id="{E404712B-D7A7-476D-B281-131AE38A8ED0}"/>
              </a:ext>
            </a:extLst>
          </p:cNvPr>
          <p:cNvPicPr/>
          <p:nvPr/>
        </p:nvPicPr>
        <p:blipFill>
          <a:blip r:embed="rId7"/>
          <a:stretch>
            <a:fillRect/>
          </a:stretch>
        </p:blipFill>
        <p:spPr>
          <a:xfrm>
            <a:off x="6792472" y="871653"/>
            <a:ext cx="5174395" cy="3609141"/>
          </a:xfrm>
          <a:prstGeom prst="rect">
            <a:avLst/>
          </a:prstGeom>
          <a:ln>
            <a:noFill/>
          </a:ln>
          <a:effectLst>
            <a:outerShdw blurRad="76200" dist="63500" dir="5040000" algn="tl" rotWithShape="0">
              <a:srgbClr val="000000">
                <a:alpha val="41000"/>
              </a:srgbClr>
            </a:outerShdw>
          </a:effectLst>
        </p:spPr>
      </p:pic>
      <p:sp>
        <p:nvSpPr>
          <p:cNvPr id="24" name="Rectangle 23">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900C66-C844-4E19-B2F0-F80FF441C8F0}"/>
              </a:ext>
            </a:extLst>
          </p:cNvPr>
          <p:cNvSpPr txBox="1"/>
          <p:nvPr/>
        </p:nvSpPr>
        <p:spPr>
          <a:xfrm>
            <a:off x="225133" y="1665087"/>
            <a:ext cx="2802313" cy="2585323"/>
          </a:xfrm>
          <a:prstGeom prst="rect">
            <a:avLst/>
          </a:prstGeom>
          <a:noFill/>
        </p:spPr>
        <p:txBody>
          <a:bodyPr wrap="square">
            <a:spAutoFit/>
          </a:bodyPr>
          <a:lstStyle/>
          <a:p>
            <a:r>
              <a:rPr lang="en-US" dirty="0">
                <a:solidFill>
                  <a:srgbClr val="000000"/>
                </a:solidFill>
                <a:latin typeface="Helvetica Neue"/>
                <a:ea typeface="Tw Cen MT" panose="020B0602020104020603" pitchFamily="34" charset="0"/>
                <a:cs typeface="Times New Roman" panose="02020603050405020304" pitchFamily="18" charset="0"/>
              </a:rPr>
              <a:t>T</a:t>
            </a:r>
            <a:r>
              <a:rPr lang="en-US" sz="1800" dirty="0">
                <a:solidFill>
                  <a:srgbClr val="000000"/>
                </a:solidFill>
                <a:effectLst/>
                <a:latin typeface="Helvetica Neue"/>
                <a:ea typeface="Tw Cen MT" panose="020B0602020104020603" pitchFamily="34" charset="0"/>
                <a:cs typeface="Times New Roman" panose="02020603050405020304" pitchFamily="18" charset="0"/>
              </a:rPr>
              <a:t>he United States of America was led by three founding fathers, Alexander Hamilton, James Madison, and John Jay. Collectively, they contributed to 85 papers, known to this day as The Federalist Papers</a:t>
            </a:r>
            <a:endParaRPr lang="en-US" dirty="0"/>
          </a:p>
        </p:txBody>
      </p:sp>
      <p:pic>
        <p:nvPicPr>
          <p:cNvPr id="6" name="Picture 5" descr="A picture containing calendar&#10;&#10;Description automatically generated">
            <a:extLst>
              <a:ext uri="{FF2B5EF4-FFF2-40B4-BE49-F238E27FC236}">
                <a16:creationId xmlns:a16="http://schemas.microsoft.com/office/drawing/2014/main" id="{46504196-9583-484F-AECE-9D0370D63FEF}"/>
              </a:ext>
            </a:extLst>
          </p:cNvPr>
          <p:cNvPicPr>
            <a:picLocks noChangeAspect="1"/>
          </p:cNvPicPr>
          <p:nvPr/>
        </p:nvPicPr>
        <p:blipFill>
          <a:blip r:embed="rId10"/>
          <a:stretch>
            <a:fillRect/>
          </a:stretch>
        </p:blipFill>
        <p:spPr>
          <a:xfrm>
            <a:off x="3190263" y="1548612"/>
            <a:ext cx="3530394" cy="2970181"/>
          </a:xfrm>
          <a:prstGeom prst="rect">
            <a:avLst/>
          </a:prstGeom>
        </p:spPr>
      </p:pic>
      <p:sp>
        <p:nvSpPr>
          <p:cNvPr id="7" name="Rectangle 1">
            <a:extLst>
              <a:ext uri="{FF2B5EF4-FFF2-40B4-BE49-F238E27FC236}">
                <a16:creationId xmlns:a16="http://schemas.microsoft.com/office/drawing/2014/main" id="{6E29DFBC-608F-48E7-B4CC-C7DA41077083}"/>
              </a:ext>
            </a:extLst>
          </p:cNvPr>
          <p:cNvSpPr>
            <a:spLocks noChangeArrowheads="1"/>
          </p:cNvSpPr>
          <p:nvPr/>
        </p:nvSpPr>
        <p:spPr bwMode="auto">
          <a:xfrm>
            <a:off x="0" y="219010"/>
            <a:ext cx="71913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Helvetica Neue"/>
              </a:rPr>
              <a:t>Within cluster sum of squares by cluster: [1] 5.4981349 3.4275893 1.4444369 0.9230551 (</a:t>
            </a:r>
            <a:r>
              <a:rPr kumimoji="0" lang="en-US" altLang="en-US" sz="1000" b="0" i="0" u="none" strike="noStrike" cap="none" normalizeH="0" baseline="0" dirty="0" err="1">
                <a:ln>
                  <a:noFill/>
                </a:ln>
                <a:solidFill>
                  <a:srgbClr val="333333"/>
                </a:solidFill>
                <a:effectLst/>
                <a:latin typeface="Helvetica Neue"/>
              </a:rPr>
              <a:t>between_SS</a:t>
            </a:r>
            <a:r>
              <a:rPr kumimoji="0" lang="en-US" altLang="en-US" sz="1000" b="0" i="0" u="none" strike="noStrike" cap="none" normalizeH="0" baseline="0" dirty="0">
                <a:ln>
                  <a:noFill/>
                </a:ln>
                <a:solidFill>
                  <a:srgbClr val="333333"/>
                </a:solidFill>
                <a:effectLst/>
                <a:latin typeface="Helvetica Neue"/>
              </a:rPr>
              <a:t> / </a:t>
            </a:r>
            <a:r>
              <a:rPr kumimoji="0" lang="en-US" altLang="en-US" sz="1000" b="0" i="0" u="none" strike="noStrike" cap="none" normalizeH="0" baseline="0" dirty="0" err="1">
                <a:ln>
                  <a:noFill/>
                </a:ln>
                <a:solidFill>
                  <a:srgbClr val="333333"/>
                </a:solidFill>
                <a:effectLst/>
                <a:latin typeface="Helvetica Neue"/>
              </a:rPr>
              <a:t>total_SS</a:t>
            </a:r>
            <a:r>
              <a:rPr kumimoji="0" lang="en-US" altLang="en-US" sz="1000" b="0" i="0" u="none" strike="noStrike" cap="none" normalizeH="0" baseline="0" dirty="0">
                <a:ln>
                  <a:noFill/>
                </a:ln>
                <a:solidFill>
                  <a:srgbClr val="333333"/>
                </a:solidFill>
                <a:effectLst/>
                <a:latin typeface="Helvetica Neue"/>
              </a:rPr>
              <a:t> = 92.7 %)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Helvetica Neue"/>
              </a:rPr>
              <a:t>table(df1</a:t>
            </a:r>
            <a:r>
              <a:rPr kumimoji="0" lang="en-US" altLang="en-US" sz="1200" b="0" i="0" u="none" strike="noStrike" cap="none" normalizeH="0" baseline="0" dirty="0">
                <a:ln>
                  <a:noFill/>
                </a:ln>
                <a:solidFill>
                  <a:srgbClr val="333333"/>
                </a:solidFill>
                <a:effectLst/>
                <a:latin typeface="MathJax_Math-italic"/>
              </a:rPr>
              <a:t>M</a:t>
            </a:r>
            <a:r>
              <a:rPr kumimoji="0" lang="en-US" altLang="en-US" sz="800" b="0" i="0" u="none" strike="noStrike" cap="none" normalizeH="0" baseline="0" dirty="0">
                <a:ln>
                  <a:noFill/>
                </a:ln>
                <a:solidFill>
                  <a:srgbClr val="333333"/>
                </a:solidFill>
                <a:effectLst/>
                <a:latin typeface="MathJax_Math-italic"/>
              </a:rPr>
              <a:t>a</a:t>
            </a:r>
            <a:r>
              <a:rPr kumimoji="0" lang="en-US" altLang="en-US" sz="1200" b="0" i="0" u="none" strike="noStrike" cap="none" normalizeH="0" baseline="0" dirty="0">
                <a:ln>
                  <a:noFill/>
                </a:ln>
                <a:solidFill>
                  <a:srgbClr val="333333"/>
                </a:solidFill>
                <a:effectLst/>
                <a:latin typeface="MathJax_Math-italic"/>
              </a:rPr>
              <a:t>uthor</a:t>
            </a:r>
            <a:r>
              <a:rPr kumimoji="0" lang="en-US" altLang="en-US" sz="1200" b="0" i="0" u="none" strike="noStrike" cap="none" normalizeH="0" baseline="0" dirty="0">
                <a:ln>
                  <a:noFill/>
                </a:ln>
                <a:solidFill>
                  <a:srgbClr val="333333"/>
                </a:solidFill>
                <a:effectLst/>
                <a:latin typeface="MathJax_Main"/>
              </a:rPr>
              <a:t>,</a:t>
            </a:r>
            <a:r>
              <a:rPr kumimoji="0" lang="en-US" altLang="en-US" sz="1200" b="0" i="0" u="none" strike="noStrike" cap="none" normalizeH="0" baseline="0" dirty="0">
                <a:ln>
                  <a:noFill/>
                </a:ln>
                <a:solidFill>
                  <a:srgbClr val="333333"/>
                </a:solidFill>
                <a:effectLst/>
                <a:latin typeface="MathJax_Math-italic"/>
              </a:rPr>
              <a:t>model</a:t>
            </a:r>
            <a:r>
              <a:rPr kumimoji="0" lang="en-US" altLang="en-US" sz="800" b="0" i="0" u="none" strike="noStrike" cap="none" normalizeH="0" baseline="0" dirty="0">
                <a:ln>
                  <a:noFill/>
                </a:ln>
                <a:solidFill>
                  <a:srgbClr val="333333"/>
                </a:solidFill>
                <a:effectLst/>
                <a:latin typeface="MathJax_Math-italic"/>
              </a:rPr>
              <a:t>r</a:t>
            </a:r>
            <a:r>
              <a:rPr kumimoji="0" lang="en-US" altLang="en-US" sz="1000" b="0" i="0" u="none" strike="noStrike" cap="none" normalizeH="0" baseline="0" dirty="0">
                <a:ln>
                  <a:noFill/>
                </a:ln>
                <a:solidFill>
                  <a:srgbClr val="333333"/>
                </a:solidFill>
                <a:effectLst/>
                <a:latin typeface="Helvetica Neue"/>
              </a:rPr>
              <a:t>Mauthor,modelrcluster) 1 2 3 4 1 0 0 0 11 &gt; Purple </a:t>
            </a:r>
            <a:r>
              <a:rPr kumimoji="0" lang="en-US" altLang="en-US" sz="1000" b="0" i="0" u="none" strike="noStrike" cap="none" normalizeH="0" baseline="0" dirty="0" err="1">
                <a:ln>
                  <a:noFill/>
                </a:ln>
                <a:solidFill>
                  <a:srgbClr val="333333"/>
                </a:solidFill>
                <a:effectLst/>
                <a:latin typeface="Helvetica Neue"/>
              </a:rPr>
              <a:t>Dispt</a:t>
            </a:r>
            <a:r>
              <a:rPr kumimoji="0" lang="en-US" altLang="en-US" sz="1000" b="0" i="0" u="none" strike="noStrike" cap="none" normalizeH="0" baseline="0" dirty="0">
                <a:ln>
                  <a:noFill/>
                </a:ln>
                <a:solidFill>
                  <a:srgbClr val="333333"/>
                </a:solidFill>
                <a:effectLst/>
                <a:latin typeface="Helvetica Neue"/>
              </a:rPr>
              <a:t> 2 51 0 0 0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Helvetica Neue"/>
              </a:rPr>
              <a:t> &gt; red &gt; </a:t>
            </a:r>
            <a:r>
              <a:rPr kumimoji="0" lang="en-US" altLang="en-US" sz="1000" b="0" i="0" u="none" strike="noStrike" cap="none" normalizeH="0" baseline="0" dirty="0" err="1">
                <a:ln>
                  <a:noFill/>
                </a:ln>
                <a:solidFill>
                  <a:srgbClr val="333333"/>
                </a:solidFill>
                <a:effectLst/>
                <a:latin typeface="Helvetica Neue"/>
              </a:rPr>
              <a:t>Hamiltton</a:t>
            </a:r>
            <a:r>
              <a:rPr kumimoji="0" lang="en-US" altLang="en-US" sz="1000" b="0" i="0" u="none" strike="noStrike" cap="none" normalizeH="0" baseline="0" dirty="0">
                <a:ln>
                  <a:noFill/>
                </a:ln>
                <a:solidFill>
                  <a:srgbClr val="333333"/>
                </a:solidFill>
                <a:effectLst/>
                <a:latin typeface="Helvetica Neue"/>
              </a:rPr>
              <a:t> 3 0 3 0 0 &gt; green&gt; HM 4 0 5 0 0 &gt; green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333333"/>
                </a:solidFill>
                <a:effectLst/>
                <a:latin typeface="Helvetica Neue"/>
              </a:rPr>
              <a:t> &gt; HM 5 0 0 15 0 &gt; Blue &gt; Madison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324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3B5E6A1E-5869-4150-B8DB-8C05A45011CC}"/>
              </a:ext>
            </a:extLst>
          </p:cNvPr>
          <p:cNvPicPr/>
          <p:nvPr/>
        </p:nvPicPr>
        <p:blipFill rotWithShape="1">
          <a:blip r:embed="rId3"/>
          <a:srcRect t="8151" r="-2" b="17222"/>
          <a:stretch/>
        </p:blipFill>
        <p:spPr>
          <a:xfrm>
            <a:off x="321730" y="321732"/>
            <a:ext cx="5674897" cy="3017405"/>
          </a:xfrm>
          <a:prstGeom prst="rect">
            <a:avLst/>
          </a:prstGeom>
        </p:spPr>
      </p:pic>
      <p:pic>
        <p:nvPicPr>
          <p:cNvPr id="3" name="Picture 2" descr="Diagram&#10;&#10;Description automatically generated with medium confidence">
            <a:extLst>
              <a:ext uri="{FF2B5EF4-FFF2-40B4-BE49-F238E27FC236}">
                <a16:creationId xmlns:a16="http://schemas.microsoft.com/office/drawing/2014/main" id="{EB80449E-68B1-4911-9277-BC2260A23F34}"/>
              </a:ext>
            </a:extLst>
          </p:cNvPr>
          <p:cNvPicPr/>
          <p:nvPr/>
        </p:nvPicPr>
        <p:blipFill rotWithShape="1">
          <a:blip r:embed="rId4"/>
          <a:srcRect t="19734" r="-2" b="-2"/>
          <a:stretch/>
        </p:blipFill>
        <p:spPr>
          <a:xfrm>
            <a:off x="321730" y="3510853"/>
            <a:ext cx="5674897" cy="2789954"/>
          </a:xfrm>
          <a:prstGeom prst="rect">
            <a:avLst/>
          </a:prstGeom>
        </p:spPr>
      </p:pic>
      <p:pic>
        <p:nvPicPr>
          <p:cNvPr id="4" name="Picture 3" descr="Chart, line chart&#10;&#10;Description automatically generated">
            <a:extLst>
              <a:ext uri="{FF2B5EF4-FFF2-40B4-BE49-F238E27FC236}">
                <a16:creationId xmlns:a16="http://schemas.microsoft.com/office/drawing/2014/main" id="{782240F3-5814-4D8F-A135-D2900B31BD20}"/>
              </a:ext>
            </a:extLst>
          </p:cNvPr>
          <p:cNvPicPr/>
          <p:nvPr/>
        </p:nvPicPr>
        <p:blipFill rotWithShape="1">
          <a:blip r:embed="rId5"/>
          <a:srcRect l="15017" r="16170" b="-2"/>
          <a:stretch/>
        </p:blipFill>
        <p:spPr>
          <a:xfrm>
            <a:off x="6195373" y="321733"/>
            <a:ext cx="5674897" cy="5979074"/>
          </a:xfrm>
          <a:prstGeom prst="rect">
            <a:avLst/>
          </a:prstGeom>
        </p:spPr>
      </p:pic>
    </p:spTree>
    <p:extLst>
      <p:ext uri="{BB962C8B-B14F-4D97-AF65-F5344CB8AC3E}">
        <p14:creationId xmlns:p14="http://schemas.microsoft.com/office/powerpoint/2010/main" val="103777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9EDF6D4-5F61-4B23-A5C7-F160247F93EC}"/>
              </a:ext>
            </a:extLst>
          </p:cNvPr>
          <p:cNvPicPr/>
          <p:nvPr/>
        </p:nvPicPr>
        <p:blipFill>
          <a:blip r:embed="rId3"/>
          <a:stretch>
            <a:fillRect/>
          </a:stretch>
        </p:blipFill>
        <p:spPr>
          <a:xfrm>
            <a:off x="714374" y="1501064"/>
            <a:ext cx="4672047" cy="330407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E3A5FC80-14F8-4E53-893F-517B030E8C42}"/>
              </a:ext>
            </a:extLst>
          </p:cNvPr>
          <p:cNvPicPr/>
          <p:nvPr/>
        </p:nvPicPr>
        <p:blipFill>
          <a:blip r:embed="rId4"/>
          <a:stretch>
            <a:fillRect/>
          </a:stretch>
        </p:blipFill>
        <p:spPr>
          <a:xfrm>
            <a:off x="714373" y="4927158"/>
            <a:ext cx="4672047" cy="859556"/>
          </a:xfrm>
          <a:prstGeom prst="rect">
            <a:avLst/>
          </a:prstGeom>
        </p:spPr>
      </p:pic>
      <p:sp>
        <p:nvSpPr>
          <p:cNvPr id="16" name="TextBox 15">
            <a:extLst>
              <a:ext uri="{FF2B5EF4-FFF2-40B4-BE49-F238E27FC236}">
                <a16:creationId xmlns:a16="http://schemas.microsoft.com/office/drawing/2014/main" id="{334F3EED-0CA7-4D32-A3D7-B914626E9D86}"/>
              </a:ext>
            </a:extLst>
          </p:cNvPr>
          <p:cNvSpPr txBox="1"/>
          <p:nvPr/>
        </p:nvSpPr>
        <p:spPr>
          <a:xfrm>
            <a:off x="714374" y="403786"/>
            <a:ext cx="4786532" cy="423642"/>
          </a:xfrm>
          <a:prstGeom prst="rect">
            <a:avLst/>
          </a:prstGeom>
          <a:noFill/>
        </p:spPr>
        <p:txBody>
          <a:bodyPr wrap="square">
            <a:spAutoFit/>
          </a:bodyPr>
          <a:lstStyle/>
          <a:p>
            <a:pPr marL="0" marR="0">
              <a:lnSpc>
                <a:spcPct val="115000"/>
              </a:lnSpc>
              <a:spcBef>
                <a:spcPts val="0"/>
              </a:spcBef>
              <a:spcAft>
                <a:spcPts val="0"/>
              </a:spcAft>
            </a:pPr>
            <a:r>
              <a:rPr lang="en-US" sz="2000" b="1" kern="1200" cap="all" dirty="0">
                <a:effectLst/>
                <a:latin typeface="Tw Cen MT" panose="020B0602020104020603" pitchFamily="34" charset="0"/>
                <a:ea typeface="Tw Cen MT" panose="020B0602020104020603" pitchFamily="34" charset="0"/>
                <a:cs typeface="Times New Roman" panose="02020603050405020304" pitchFamily="18" charset="0"/>
              </a:rPr>
              <a:t>Prediction on</a:t>
            </a:r>
            <a:r>
              <a:rPr lang="en-US" sz="2000" b="1" dirty="0">
                <a:effectLst/>
                <a:latin typeface="Tw Cen MT" panose="020B0602020104020603" pitchFamily="34" charset="0"/>
                <a:ea typeface="Tw Cen MT" panose="020B0602020104020603" pitchFamily="34" charset="0"/>
                <a:cs typeface="Times New Roman" panose="02020603050405020304" pitchFamily="18" charset="0"/>
              </a:rPr>
              <a:t> </a:t>
            </a:r>
            <a:r>
              <a:rPr lang="en-US" sz="2000" b="1" cap="all" dirty="0">
                <a:latin typeface="Tw Cen MT" panose="020B0602020104020603" pitchFamily="34" charset="0"/>
                <a:cs typeface="Times New Roman" panose="02020603050405020304" pitchFamily="18" charset="0"/>
              </a:rPr>
              <a:t>Federalist </a:t>
            </a:r>
          </a:p>
        </p:txBody>
      </p:sp>
      <p:pic>
        <p:nvPicPr>
          <p:cNvPr id="18" name="Picture 17" descr="Graphical user interface, diagram, text, application, chat or text message&#10;&#10;Description automatically generated">
            <a:extLst>
              <a:ext uri="{FF2B5EF4-FFF2-40B4-BE49-F238E27FC236}">
                <a16:creationId xmlns:a16="http://schemas.microsoft.com/office/drawing/2014/main" id="{2D8997A7-49AD-49EF-896C-737C2E8DA97B}"/>
              </a:ext>
            </a:extLst>
          </p:cNvPr>
          <p:cNvPicPr/>
          <p:nvPr/>
        </p:nvPicPr>
        <p:blipFill>
          <a:blip r:embed="rId5"/>
          <a:stretch>
            <a:fillRect/>
          </a:stretch>
        </p:blipFill>
        <p:spPr>
          <a:xfrm>
            <a:off x="5638311" y="1510394"/>
            <a:ext cx="4672047" cy="2980228"/>
          </a:xfrm>
          <a:prstGeom prst="rect">
            <a:avLst/>
          </a:prstGeom>
        </p:spPr>
      </p:pic>
      <p:sp>
        <p:nvSpPr>
          <p:cNvPr id="23" name="TextBox 22">
            <a:extLst>
              <a:ext uri="{FF2B5EF4-FFF2-40B4-BE49-F238E27FC236}">
                <a16:creationId xmlns:a16="http://schemas.microsoft.com/office/drawing/2014/main" id="{37BB6871-4678-4D7D-8997-45FA1B9828C3}"/>
              </a:ext>
            </a:extLst>
          </p:cNvPr>
          <p:cNvSpPr txBox="1"/>
          <p:nvPr/>
        </p:nvSpPr>
        <p:spPr>
          <a:xfrm>
            <a:off x="6516131" y="1141062"/>
            <a:ext cx="3334043" cy="369332"/>
          </a:xfrm>
          <a:prstGeom prst="rect">
            <a:avLst/>
          </a:prstGeom>
          <a:noFill/>
        </p:spPr>
        <p:txBody>
          <a:bodyPr wrap="square">
            <a:spAutoFit/>
          </a:bodyPr>
          <a:lstStyle/>
          <a:p>
            <a:r>
              <a:rPr lang="en-US" sz="1800" b="1" cap="all" dirty="0">
                <a:latin typeface="Tw Cen MT" panose="020B0602020104020603" pitchFamily="34" charset="0"/>
                <a:cs typeface="Times New Roman" panose="02020603050405020304" pitchFamily="18" charset="0"/>
              </a:rPr>
              <a:t>After </a:t>
            </a:r>
            <a:r>
              <a:rPr lang="en-US" b="1" cap="all" dirty="0">
                <a:latin typeface="Tw Cen MT" panose="020B0602020104020603" pitchFamily="34" charset="0"/>
                <a:cs typeface="Times New Roman" panose="02020603050405020304" pitchFamily="18" charset="0"/>
              </a:rPr>
              <a:t>tuning</a:t>
            </a:r>
            <a:endParaRPr lang="en-US" dirty="0"/>
          </a:p>
        </p:txBody>
      </p:sp>
      <p:pic>
        <p:nvPicPr>
          <p:cNvPr id="24" name="Picture 23" descr="Graphical user interface, application, Word&#10;&#10;Description automatically generated">
            <a:extLst>
              <a:ext uri="{FF2B5EF4-FFF2-40B4-BE49-F238E27FC236}">
                <a16:creationId xmlns:a16="http://schemas.microsoft.com/office/drawing/2014/main" id="{E47C3F52-9196-4FD3-8348-C63E9696CF76}"/>
              </a:ext>
            </a:extLst>
          </p:cNvPr>
          <p:cNvPicPr/>
          <p:nvPr/>
        </p:nvPicPr>
        <p:blipFill>
          <a:blip r:embed="rId6"/>
          <a:stretch>
            <a:fillRect/>
          </a:stretch>
        </p:blipFill>
        <p:spPr>
          <a:xfrm>
            <a:off x="5638311" y="4846324"/>
            <a:ext cx="4672047" cy="990748"/>
          </a:xfrm>
          <a:prstGeom prst="rect">
            <a:avLst/>
          </a:prstGeom>
        </p:spPr>
      </p:pic>
    </p:spTree>
    <p:extLst>
      <p:ext uri="{BB962C8B-B14F-4D97-AF65-F5344CB8AC3E}">
        <p14:creationId xmlns:p14="http://schemas.microsoft.com/office/powerpoint/2010/main" val="394625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2" name="Rectangle 21">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46B0F37-9E82-4703-8299-0FB55585FB64}"/>
              </a:ext>
            </a:extLst>
          </p:cNvPr>
          <p:cNvSpPr txBox="1"/>
          <p:nvPr/>
        </p:nvSpPr>
        <p:spPr>
          <a:xfrm>
            <a:off x="690908" y="4710483"/>
            <a:ext cx="8133478" cy="859336"/>
          </a:xfrm>
          <a:prstGeom prst="rect">
            <a:avLst/>
          </a:prstGeom>
        </p:spPr>
        <p:txBody>
          <a:bodyPr vert="horz" lIns="91440" tIns="45720" rIns="91440" bIns="45720" rtlCol="0" anchor="b">
            <a:normAutofit/>
          </a:bodyPr>
          <a:lstStyle/>
          <a:p>
            <a:pPr marL="0" marR="0" algn="just">
              <a:lnSpc>
                <a:spcPct val="115000"/>
              </a:lnSpc>
              <a:spcBef>
                <a:spcPts val="1200"/>
              </a:spcBef>
              <a:spcAft>
                <a:spcPts val="0"/>
              </a:spcAft>
            </a:pPr>
            <a:endParaRPr lang="en-US" sz="2800" kern="1200" dirty="0">
              <a:effectLst/>
              <a:latin typeface="Times New Roman" panose="02020603050405020304" pitchFamily="18" charset="0"/>
              <a:ea typeface="Tw Cen MT" panose="020B0602020104020603" pitchFamily="34" charset="0"/>
            </a:endParaRPr>
          </a:p>
        </p:txBody>
      </p:sp>
      <p:sp>
        <p:nvSpPr>
          <p:cNvPr id="24" name="Rectangle 23">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67BEA3-20F3-4881-ACCF-9F67E6D718BD}"/>
              </a:ext>
            </a:extLst>
          </p:cNvPr>
          <p:cNvSpPr txBox="1"/>
          <p:nvPr/>
        </p:nvSpPr>
        <p:spPr>
          <a:xfrm>
            <a:off x="547278" y="5047832"/>
            <a:ext cx="8277108" cy="1043619"/>
          </a:xfrm>
          <a:prstGeom prst="rect">
            <a:avLst/>
          </a:prstGeom>
          <a:noFill/>
        </p:spPr>
        <p:txBody>
          <a:bodyPr wrap="square">
            <a:spAutoFit/>
          </a:bodyPr>
          <a:lstStyle/>
          <a:p>
            <a:pPr marL="0" marR="0">
              <a:lnSpc>
                <a:spcPct val="115000"/>
              </a:lnSpc>
              <a:spcBef>
                <a:spcPts val="1200"/>
              </a:spcBef>
              <a:spcAft>
                <a:spcPts val="0"/>
              </a:spcAft>
            </a:pPr>
            <a:r>
              <a:rPr lang="en-US" sz="2800" kern="1200" dirty="0">
                <a:effectLst/>
                <a:latin typeface="Times New Roman" panose="02020603050405020304" pitchFamily="18" charset="0"/>
                <a:ea typeface="Tw Cen MT" panose="020B0602020104020603" pitchFamily="34" charset="0"/>
              </a:rPr>
              <a:t>FIN654 Financial Analytics Portfolio Cheesecake and Tesla</a:t>
            </a:r>
          </a:p>
        </p:txBody>
      </p:sp>
      <p:pic>
        <p:nvPicPr>
          <p:cNvPr id="7" name="Picture 6">
            <a:extLst>
              <a:ext uri="{FF2B5EF4-FFF2-40B4-BE49-F238E27FC236}">
                <a16:creationId xmlns:a16="http://schemas.microsoft.com/office/drawing/2014/main" id="{CE20A60D-67A9-4EF9-8BD7-FACF4AEABAE9}"/>
              </a:ext>
            </a:extLst>
          </p:cNvPr>
          <p:cNvPicPr>
            <a:picLocks noChangeAspect="1"/>
          </p:cNvPicPr>
          <p:nvPr/>
        </p:nvPicPr>
        <p:blipFill>
          <a:blip r:embed="rId7"/>
          <a:stretch>
            <a:fillRect/>
          </a:stretch>
        </p:blipFill>
        <p:spPr>
          <a:xfrm>
            <a:off x="235875" y="331964"/>
            <a:ext cx="5249111" cy="3097036"/>
          </a:xfrm>
          <a:prstGeom prst="rect">
            <a:avLst/>
          </a:prstGeom>
        </p:spPr>
      </p:pic>
      <p:pic>
        <p:nvPicPr>
          <p:cNvPr id="9" name="Picture 8">
            <a:extLst>
              <a:ext uri="{FF2B5EF4-FFF2-40B4-BE49-F238E27FC236}">
                <a16:creationId xmlns:a16="http://schemas.microsoft.com/office/drawing/2014/main" id="{702498E6-EB8B-438A-B832-40C868A614EE}"/>
              </a:ext>
            </a:extLst>
          </p:cNvPr>
          <p:cNvPicPr>
            <a:picLocks noChangeAspect="1"/>
          </p:cNvPicPr>
          <p:nvPr/>
        </p:nvPicPr>
        <p:blipFill>
          <a:blip r:embed="rId8"/>
          <a:stretch>
            <a:fillRect/>
          </a:stretch>
        </p:blipFill>
        <p:spPr>
          <a:xfrm>
            <a:off x="3017427" y="1447628"/>
            <a:ext cx="2133785" cy="865707"/>
          </a:xfrm>
          <a:prstGeom prst="rect">
            <a:avLst/>
          </a:prstGeom>
        </p:spPr>
      </p:pic>
      <p:pic>
        <p:nvPicPr>
          <p:cNvPr id="25" name="Picture 24" descr="Text, application, chat or text message&#10;&#10;Description automatically generated">
            <a:extLst>
              <a:ext uri="{FF2B5EF4-FFF2-40B4-BE49-F238E27FC236}">
                <a16:creationId xmlns:a16="http://schemas.microsoft.com/office/drawing/2014/main" id="{244E99B9-4F2F-46C0-A44B-128B020A4003}"/>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5710274" y="1905636"/>
            <a:ext cx="5375067" cy="1538275"/>
          </a:xfrm>
          <a:prstGeom prst="rect">
            <a:avLst/>
          </a:prstGeom>
          <a:noFill/>
          <a:ln>
            <a:noFill/>
          </a:ln>
        </p:spPr>
      </p:pic>
      <p:pic>
        <p:nvPicPr>
          <p:cNvPr id="27" name="Picture 26">
            <a:extLst>
              <a:ext uri="{FF2B5EF4-FFF2-40B4-BE49-F238E27FC236}">
                <a16:creationId xmlns:a16="http://schemas.microsoft.com/office/drawing/2014/main" id="{C3E9C7D7-6C26-46DC-B154-8F00C445F0B7}"/>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5710274" y="399195"/>
            <a:ext cx="5375067" cy="706507"/>
          </a:xfrm>
          <a:prstGeom prst="rect">
            <a:avLst/>
          </a:prstGeom>
          <a:noFill/>
          <a:ln>
            <a:noFill/>
          </a:ln>
        </p:spPr>
      </p:pic>
    </p:spTree>
    <p:extLst>
      <p:ext uri="{BB962C8B-B14F-4D97-AF65-F5344CB8AC3E}">
        <p14:creationId xmlns:p14="http://schemas.microsoft.com/office/powerpoint/2010/main" val="60251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2C6-4306-43E5-A906-668F1351B241}"/>
              </a:ext>
            </a:extLst>
          </p:cNvPr>
          <p:cNvSpPr>
            <a:spLocks noGrp="1"/>
          </p:cNvSpPr>
          <p:nvPr>
            <p:ph type="title"/>
          </p:nvPr>
        </p:nvSpPr>
        <p:spPr/>
        <p:txBody>
          <a:bodyPr/>
          <a:lstStyle/>
          <a:p>
            <a:r>
              <a:rPr lang="en-US" dirty="0"/>
              <a:t>Next step </a:t>
            </a:r>
          </a:p>
        </p:txBody>
      </p:sp>
      <p:sp>
        <p:nvSpPr>
          <p:cNvPr id="3" name="Content Placeholder 2">
            <a:extLst>
              <a:ext uri="{FF2B5EF4-FFF2-40B4-BE49-F238E27FC236}">
                <a16:creationId xmlns:a16="http://schemas.microsoft.com/office/drawing/2014/main" id="{7059F3DC-75BB-43A0-92FF-6C9EA66217E8}"/>
              </a:ext>
            </a:extLst>
          </p:cNvPr>
          <p:cNvSpPr>
            <a:spLocks noGrp="1"/>
          </p:cNvSpPr>
          <p:nvPr>
            <p:ph idx="1"/>
          </p:nvPr>
        </p:nvSpPr>
        <p:spPr/>
        <p:txBody>
          <a:bodyPr/>
          <a:lstStyle/>
          <a:p>
            <a:pPr marL="0" indent="0">
              <a:buNone/>
            </a:pPr>
            <a:r>
              <a:rPr lang="en-US" dirty="0"/>
              <a:t>I will be starting my new Job this coming Sept 24th, 2021, as Data Analyst in the Boeing Repair Station Regulatory Quality System Oversight . These would be very interesting, and I will be the main contributor when it comes to data. I will be building different tools and implementing data science as I go.</a:t>
            </a:r>
          </a:p>
          <a:p>
            <a:pPr marL="0" indent="0">
              <a:buNone/>
            </a:pPr>
            <a:endParaRPr lang="en-US" dirty="0"/>
          </a:p>
          <a:p>
            <a:pPr marL="0" indent="0">
              <a:buNone/>
            </a:pPr>
            <a:r>
              <a:rPr lang="en-US" dirty="0"/>
              <a:t>The Good news when it comes to salary, I’m getting three figures.</a:t>
            </a:r>
          </a:p>
          <a:p>
            <a:pPr marL="0" indent="0">
              <a:buNone/>
            </a:pPr>
            <a:endParaRPr lang="en-US" dirty="0"/>
          </a:p>
          <a:p>
            <a:pPr marL="0" indent="0">
              <a:buNone/>
            </a:pPr>
            <a:r>
              <a:rPr lang="en-US" dirty="0"/>
              <a:t>My Plan in couple years to lead the organization as Data Scientist</a:t>
            </a:r>
          </a:p>
        </p:txBody>
      </p:sp>
    </p:spTree>
    <p:extLst>
      <p:ext uri="{BB962C8B-B14F-4D97-AF65-F5344CB8AC3E}">
        <p14:creationId xmlns:p14="http://schemas.microsoft.com/office/powerpoint/2010/main" val="207749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FF910-028F-42AA-93E3-E4637BF73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8"/>
            <a:ext cx="11867089" cy="6053666"/>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786C9ED-0DCF-4F54-8D0E-8F7A485BD94F}"/>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4901" y="1352550"/>
            <a:ext cx="9715500" cy="3924300"/>
          </a:xfrm>
          <a:prstGeom prst="rect">
            <a:avLst/>
          </a:prstGeom>
          <a:noFill/>
          <a:ln>
            <a:noFill/>
          </a:ln>
          <a:effectLst/>
        </p:spPr>
      </p:pic>
      <p:pic>
        <p:nvPicPr>
          <p:cNvPr id="9" name="Picture 8">
            <a:extLst>
              <a:ext uri="{FF2B5EF4-FFF2-40B4-BE49-F238E27FC236}">
                <a16:creationId xmlns:a16="http://schemas.microsoft.com/office/drawing/2014/main" id="{FFE4B95C-E458-4504-B84C-62245548D8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61506"/>
            <a:ext cx="1602997" cy="144270"/>
          </a:xfrm>
          <a:prstGeom prst="rect">
            <a:avLst/>
          </a:prstGeom>
        </p:spPr>
      </p:pic>
      <p:sp>
        <p:nvSpPr>
          <p:cNvPr id="11" name="Rectangle 10">
            <a:extLst>
              <a:ext uri="{FF2B5EF4-FFF2-40B4-BE49-F238E27FC236}">
                <a16:creationId xmlns:a16="http://schemas.microsoft.com/office/drawing/2014/main" id="{05411216-9E9D-4434-A7FC-AB65EBAE9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328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F74CD13-E6E2-4BA1-A746-26D1A485D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2" name="Picture 21">
            <a:extLst>
              <a:ext uri="{FF2B5EF4-FFF2-40B4-BE49-F238E27FC236}">
                <a16:creationId xmlns:a16="http://schemas.microsoft.com/office/drawing/2014/main" id="{B346EC20-981A-4C3D-BE3E-545E9E7AA9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4" name="Picture 23">
            <a:extLst>
              <a:ext uri="{FF2B5EF4-FFF2-40B4-BE49-F238E27FC236}">
                <a16:creationId xmlns:a16="http://schemas.microsoft.com/office/drawing/2014/main" id="{1679C49F-A469-46CB-BDFA-0DD516D5A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6" name="Rectangle 25">
            <a:extLst>
              <a:ext uri="{FF2B5EF4-FFF2-40B4-BE49-F238E27FC236}">
                <a16:creationId xmlns:a16="http://schemas.microsoft.com/office/drawing/2014/main" id="{2EF22102-83EB-49F5-99EC-1534C57EE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EC250B3-686F-4E97-8FFD-8AE8ECD5D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CF42E396-F955-4F53-80B2-FF908491C6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1" name="Rectangle 30">
              <a:extLst>
                <a:ext uri="{FF2B5EF4-FFF2-40B4-BE49-F238E27FC236}">
                  <a16:creationId xmlns:a16="http://schemas.microsoft.com/office/drawing/2014/main" id="{98660BC7-84CF-4366-8AE1-CA4B95B63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31">
              <a:extLst>
                <a:ext uri="{FF2B5EF4-FFF2-40B4-BE49-F238E27FC236}">
                  <a16:creationId xmlns:a16="http://schemas.microsoft.com/office/drawing/2014/main" id="{9E2949B7-65E9-4707-AEA1-02995F1B6D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4" name="Rectangle 33">
            <a:extLst>
              <a:ext uri="{FF2B5EF4-FFF2-40B4-BE49-F238E27FC236}">
                <a16:creationId xmlns:a16="http://schemas.microsoft.com/office/drawing/2014/main" id="{1612490C-320F-455C-9DFD-2C5F49D1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4">
            <a:extLst>
              <a:ext uri="{FF2B5EF4-FFF2-40B4-BE49-F238E27FC236}">
                <a16:creationId xmlns:a16="http://schemas.microsoft.com/office/drawing/2014/main" id="{F666CD15-896A-4508-8981-785BFBD5B4B8}"/>
              </a:ext>
            </a:extLst>
          </p:cNvPr>
          <p:cNvSpPr txBox="1"/>
          <p:nvPr/>
        </p:nvSpPr>
        <p:spPr>
          <a:xfrm>
            <a:off x="680322" y="4494107"/>
            <a:ext cx="8133478" cy="940240"/>
          </a:xfrm>
          <a:prstGeom prst="rect">
            <a:avLst/>
          </a:prstGeom>
        </p:spPr>
        <p:txBody>
          <a:bodyPr vert="horz" lIns="91440" tIns="45720" rIns="91440" bIns="45720" rtlCol="0" anchor="b">
            <a:normAutofit/>
          </a:bodyPr>
          <a:lstStyle/>
          <a:p>
            <a:pPr marL="0" marR="0" defTabSz="914400">
              <a:lnSpc>
                <a:spcPct val="90000"/>
              </a:lnSpc>
              <a:spcBef>
                <a:spcPct val="0"/>
              </a:spcBef>
              <a:spcAft>
                <a:spcPts val="600"/>
              </a:spcAft>
            </a:pPr>
            <a:r>
              <a:rPr lang="en-US" sz="3000" b="1" cap="all" dirty="0">
                <a:effectLst/>
                <a:latin typeface="+mj-lt"/>
                <a:ea typeface="+mj-ea"/>
                <a:cs typeface="+mj-cs"/>
              </a:rPr>
              <a:t>IST652_Scripting Project ecommerce Women’s Clothing</a:t>
            </a:r>
            <a:endParaRPr lang="en-US" sz="3000" dirty="0">
              <a:effectLst/>
              <a:latin typeface="+mj-lt"/>
              <a:ea typeface="+mj-ea"/>
              <a:cs typeface="+mj-cs"/>
            </a:endParaRPr>
          </a:p>
        </p:txBody>
      </p:sp>
      <p:sp>
        <p:nvSpPr>
          <p:cNvPr id="36" name="Rectangle 35">
            <a:extLst>
              <a:ext uri="{FF2B5EF4-FFF2-40B4-BE49-F238E27FC236}">
                <a16:creationId xmlns:a16="http://schemas.microsoft.com/office/drawing/2014/main" id="{B39E2C89-5187-4320-B1A5-215C04169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4E171C8-1D58-447C-8CEC-BFF90B3A5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E38096-6C03-4FF0-923F-13504759F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7B9160B-2761-441E-BE9A-94F4AAC22FF4}"/>
              </a:ext>
            </a:extLst>
          </p:cNvPr>
          <p:cNvSpPr txBox="1"/>
          <p:nvPr/>
        </p:nvSpPr>
        <p:spPr>
          <a:xfrm>
            <a:off x="132835" y="94710"/>
            <a:ext cx="11865575" cy="646331"/>
          </a:xfrm>
          <a:prstGeom prst="rect">
            <a:avLst/>
          </a:prstGeom>
          <a:noFill/>
        </p:spPr>
        <p:txBody>
          <a:bodyPr wrap="square">
            <a:spAutoFit/>
          </a:bodyPr>
          <a:lstStyle/>
          <a:p>
            <a:r>
              <a:rPr lang="en-US" sz="1800" dirty="0">
                <a:effectLst/>
                <a:latin typeface="Helvetica Neue"/>
                <a:ea typeface="Tw Cen MT" panose="020B0602020104020603" pitchFamily="34" charset="0"/>
                <a:cs typeface="Times New Roman" panose="02020603050405020304" pitchFamily="18" charset="0"/>
              </a:rPr>
              <a:t>This project aims to help eCommerce clothing Investigate ratings if rating 1-2 information formulate actionable insights for improvements. Rating is fundamental in the online platform.</a:t>
            </a:r>
          </a:p>
        </p:txBody>
      </p:sp>
      <p:pic>
        <p:nvPicPr>
          <p:cNvPr id="5" name="Picture 4" descr="Chart, bar chart&#10;&#10;Description automatically generated">
            <a:extLst>
              <a:ext uri="{FF2B5EF4-FFF2-40B4-BE49-F238E27FC236}">
                <a16:creationId xmlns:a16="http://schemas.microsoft.com/office/drawing/2014/main" id="{492886E9-DBE8-4E64-BC01-1ABA65DAE589}"/>
              </a:ext>
            </a:extLst>
          </p:cNvPr>
          <p:cNvPicPr>
            <a:picLocks noChangeAspect="1"/>
          </p:cNvPicPr>
          <p:nvPr/>
        </p:nvPicPr>
        <p:blipFill>
          <a:blip r:embed="rId8"/>
          <a:stretch>
            <a:fillRect/>
          </a:stretch>
        </p:blipFill>
        <p:spPr>
          <a:xfrm>
            <a:off x="3080286" y="2465486"/>
            <a:ext cx="2837819" cy="1842959"/>
          </a:xfrm>
          <a:prstGeom prst="rect">
            <a:avLst/>
          </a:prstGeom>
        </p:spPr>
      </p:pic>
      <p:pic>
        <p:nvPicPr>
          <p:cNvPr id="7" name="Picture 6" descr="Chart, bar chart&#10;&#10;Description automatically generated">
            <a:extLst>
              <a:ext uri="{FF2B5EF4-FFF2-40B4-BE49-F238E27FC236}">
                <a16:creationId xmlns:a16="http://schemas.microsoft.com/office/drawing/2014/main" id="{67547903-FF62-47EF-9B05-8ABCDB92A357}"/>
              </a:ext>
            </a:extLst>
          </p:cNvPr>
          <p:cNvPicPr>
            <a:picLocks noChangeAspect="1"/>
          </p:cNvPicPr>
          <p:nvPr/>
        </p:nvPicPr>
        <p:blipFill>
          <a:blip r:embed="rId9"/>
          <a:stretch>
            <a:fillRect/>
          </a:stretch>
        </p:blipFill>
        <p:spPr>
          <a:xfrm>
            <a:off x="177595" y="2448677"/>
            <a:ext cx="2856555" cy="1871731"/>
          </a:xfrm>
          <a:prstGeom prst="rect">
            <a:avLst/>
          </a:prstGeom>
        </p:spPr>
      </p:pic>
      <p:sp>
        <p:nvSpPr>
          <p:cNvPr id="27" name="TextBox 26">
            <a:extLst>
              <a:ext uri="{FF2B5EF4-FFF2-40B4-BE49-F238E27FC236}">
                <a16:creationId xmlns:a16="http://schemas.microsoft.com/office/drawing/2014/main" id="{B10D5848-D905-4E65-A698-3B6557BD73DC}"/>
              </a:ext>
            </a:extLst>
          </p:cNvPr>
          <p:cNvSpPr txBox="1"/>
          <p:nvPr/>
        </p:nvSpPr>
        <p:spPr>
          <a:xfrm>
            <a:off x="81512" y="1989195"/>
            <a:ext cx="3142342" cy="323165"/>
          </a:xfrm>
          <a:prstGeom prst="rect">
            <a:avLst/>
          </a:prstGeom>
          <a:noFill/>
        </p:spPr>
        <p:txBody>
          <a:bodyPr wrap="square">
            <a:spAutoFit/>
          </a:bodyPr>
          <a:lstStyle/>
          <a:p>
            <a:r>
              <a:rPr lang="en-US" sz="1500" dirty="0"/>
              <a:t>Department_Name by rating 1-2 </a:t>
            </a:r>
          </a:p>
        </p:txBody>
      </p:sp>
      <p:sp>
        <p:nvSpPr>
          <p:cNvPr id="29" name="TextBox 28">
            <a:extLst>
              <a:ext uri="{FF2B5EF4-FFF2-40B4-BE49-F238E27FC236}">
                <a16:creationId xmlns:a16="http://schemas.microsoft.com/office/drawing/2014/main" id="{9039AE15-043E-4552-8397-09AD3EBC4363}"/>
              </a:ext>
            </a:extLst>
          </p:cNvPr>
          <p:cNvSpPr txBox="1"/>
          <p:nvPr/>
        </p:nvSpPr>
        <p:spPr>
          <a:xfrm>
            <a:off x="3030075" y="1968622"/>
            <a:ext cx="3035547" cy="323165"/>
          </a:xfrm>
          <a:prstGeom prst="rect">
            <a:avLst/>
          </a:prstGeom>
          <a:noFill/>
        </p:spPr>
        <p:txBody>
          <a:bodyPr wrap="square">
            <a:spAutoFit/>
          </a:bodyPr>
          <a:lstStyle/>
          <a:p>
            <a:r>
              <a:rPr lang="en-US" sz="1500" dirty="0"/>
              <a:t>Department_Name by rating 3-5 </a:t>
            </a:r>
          </a:p>
        </p:txBody>
      </p:sp>
      <p:pic>
        <p:nvPicPr>
          <p:cNvPr id="32" name="Picture 31" descr="Chart, bar chart&#10;&#10;Description automatically generated">
            <a:extLst>
              <a:ext uri="{FF2B5EF4-FFF2-40B4-BE49-F238E27FC236}">
                <a16:creationId xmlns:a16="http://schemas.microsoft.com/office/drawing/2014/main" id="{DF4BC7CC-2430-4C35-B8B6-71D6358AF800}"/>
              </a:ext>
            </a:extLst>
          </p:cNvPr>
          <p:cNvPicPr>
            <a:picLocks noChangeAspect="1"/>
          </p:cNvPicPr>
          <p:nvPr/>
        </p:nvPicPr>
        <p:blipFill>
          <a:blip r:embed="rId10"/>
          <a:stretch>
            <a:fillRect/>
          </a:stretch>
        </p:blipFill>
        <p:spPr>
          <a:xfrm>
            <a:off x="9136152" y="2371001"/>
            <a:ext cx="2862257" cy="1868904"/>
          </a:xfrm>
          <a:prstGeom prst="rect">
            <a:avLst/>
          </a:prstGeom>
        </p:spPr>
      </p:pic>
      <p:pic>
        <p:nvPicPr>
          <p:cNvPr id="33" name="Picture 32" descr="Chart, bar chart&#10;&#10;Description automatically generated">
            <a:extLst>
              <a:ext uri="{FF2B5EF4-FFF2-40B4-BE49-F238E27FC236}">
                <a16:creationId xmlns:a16="http://schemas.microsoft.com/office/drawing/2014/main" id="{05B89A08-553D-4C42-8BD8-CDEFBF00F3D3}"/>
              </a:ext>
            </a:extLst>
          </p:cNvPr>
          <p:cNvPicPr>
            <a:picLocks noChangeAspect="1"/>
          </p:cNvPicPr>
          <p:nvPr/>
        </p:nvPicPr>
        <p:blipFill>
          <a:blip r:embed="rId11"/>
          <a:stretch>
            <a:fillRect/>
          </a:stretch>
        </p:blipFill>
        <p:spPr>
          <a:xfrm>
            <a:off x="6246741" y="2393537"/>
            <a:ext cx="2767480" cy="1791280"/>
          </a:xfrm>
          <a:prstGeom prst="rect">
            <a:avLst/>
          </a:prstGeom>
        </p:spPr>
      </p:pic>
    </p:spTree>
    <p:extLst>
      <p:ext uri="{BB962C8B-B14F-4D97-AF65-F5344CB8AC3E}">
        <p14:creationId xmlns:p14="http://schemas.microsoft.com/office/powerpoint/2010/main" val="342121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4CBBA4-9903-4C91-957B-ACB768CAF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2" y="609600"/>
            <a:ext cx="4749521"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6ABD26-7FAE-4A90-8361-CEFCDE597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659" y="609600"/>
            <a:ext cx="4749521"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D79D7F7E-4F66-49D4-BC0B-7FEA9CE1F8AC}"/>
              </a:ext>
            </a:extLst>
          </p:cNvPr>
          <p:cNvPicPr/>
          <p:nvPr/>
        </p:nvPicPr>
        <p:blipFill>
          <a:blip r:embed="rId2"/>
          <a:stretch>
            <a:fillRect/>
          </a:stretch>
        </p:blipFill>
        <p:spPr>
          <a:xfrm>
            <a:off x="978936" y="1023991"/>
            <a:ext cx="4106054" cy="2658669"/>
          </a:xfrm>
          <a:prstGeom prst="rect">
            <a:avLst/>
          </a:prstGeom>
          <a:ln>
            <a:noFill/>
          </a:ln>
          <a:effectLst/>
        </p:spPr>
      </p:pic>
      <p:pic>
        <p:nvPicPr>
          <p:cNvPr id="12" name="Picture 11">
            <a:extLst>
              <a:ext uri="{FF2B5EF4-FFF2-40B4-BE49-F238E27FC236}">
                <a16:creationId xmlns:a16="http://schemas.microsoft.com/office/drawing/2014/main" id="{B500027F-9727-4BDA-BABB-A50F0DED88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61506"/>
            <a:ext cx="1602997" cy="144270"/>
          </a:xfrm>
          <a:prstGeom prst="rect">
            <a:avLst/>
          </a:prstGeom>
        </p:spPr>
      </p:pic>
      <p:sp>
        <p:nvSpPr>
          <p:cNvPr id="14" name="Rectangle 13">
            <a:extLst>
              <a:ext uri="{FF2B5EF4-FFF2-40B4-BE49-F238E27FC236}">
                <a16:creationId xmlns:a16="http://schemas.microsoft.com/office/drawing/2014/main" id="{404830A4-8D98-4AD0-86DD-28A2F054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2CB7422-ACE1-4C8D-8EED-A3E9811CB96C}"/>
              </a:ext>
            </a:extLst>
          </p:cNvPr>
          <p:cNvPicPr>
            <a:picLocks noChangeAspect="1"/>
          </p:cNvPicPr>
          <p:nvPr/>
        </p:nvPicPr>
        <p:blipFill>
          <a:blip r:embed="rId4"/>
          <a:stretch>
            <a:fillRect/>
          </a:stretch>
        </p:blipFill>
        <p:spPr>
          <a:xfrm>
            <a:off x="5708158" y="1023991"/>
            <a:ext cx="4106054" cy="2709995"/>
          </a:xfrm>
          <a:prstGeom prst="rect">
            <a:avLst/>
          </a:prstGeom>
          <a:ln>
            <a:noFill/>
          </a:ln>
          <a:effectLst/>
        </p:spPr>
      </p:pic>
      <p:pic>
        <p:nvPicPr>
          <p:cNvPr id="13" name="Picture 12" descr="Text&#10;&#10;Description automatically generated">
            <a:extLst>
              <a:ext uri="{FF2B5EF4-FFF2-40B4-BE49-F238E27FC236}">
                <a16:creationId xmlns:a16="http://schemas.microsoft.com/office/drawing/2014/main" id="{C61A9373-2D06-477C-A574-5136C236F5FE}"/>
              </a:ext>
            </a:extLst>
          </p:cNvPr>
          <p:cNvPicPr/>
          <p:nvPr/>
        </p:nvPicPr>
        <p:blipFill>
          <a:blip r:embed="rId5"/>
          <a:stretch>
            <a:fillRect/>
          </a:stretch>
        </p:blipFill>
        <p:spPr>
          <a:xfrm>
            <a:off x="1514829" y="3987537"/>
            <a:ext cx="3122537" cy="1846472"/>
          </a:xfrm>
          <a:prstGeom prst="rect">
            <a:avLst/>
          </a:prstGeom>
        </p:spPr>
      </p:pic>
      <p:pic>
        <p:nvPicPr>
          <p:cNvPr id="15" name="Picture 14" descr="Text&#10;&#10;Description automatically generated">
            <a:extLst>
              <a:ext uri="{FF2B5EF4-FFF2-40B4-BE49-F238E27FC236}">
                <a16:creationId xmlns:a16="http://schemas.microsoft.com/office/drawing/2014/main" id="{8FB03BE7-DCE4-48C6-801E-0129B4B28EAB}"/>
              </a:ext>
            </a:extLst>
          </p:cNvPr>
          <p:cNvPicPr/>
          <p:nvPr/>
        </p:nvPicPr>
        <p:blipFill>
          <a:blip r:embed="rId6"/>
          <a:stretch>
            <a:fillRect/>
          </a:stretch>
        </p:blipFill>
        <p:spPr>
          <a:xfrm>
            <a:off x="6096000" y="4148377"/>
            <a:ext cx="3429000" cy="1909523"/>
          </a:xfrm>
          <a:prstGeom prst="rect">
            <a:avLst/>
          </a:prstGeom>
        </p:spPr>
      </p:pic>
    </p:spTree>
    <p:extLst>
      <p:ext uri="{BB962C8B-B14F-4D97-AF65-F5344CB8AC3E}">
        <p14:creationId xmlns:p14="http://schemas.microsoft.com/office/powerpoint/2010/main" val="32019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Chart, bar chart&#10;&#10;Description automatically generated">
            <a:extLst>
              <a:ext uri="{FF2B5EF4-FFF2-40B4-BE49-F238E27FC236}">
                <a16:creationId xmlns:a16="http://schemas.microsoft.com/office/drawing/2014/main" id="{9BD923C6-3850-43CC-89B9-411992AE5A29}"/>
              </a:ext>
            </a:extLst>
          </p:cNvPr>
          <p:cNvPicPr/>
          <p:nvPr/>
        </p:nvPicPr>
        <p:blipFill>
          <a:blip r:embed="rId3"/>
          <a:stretch>
            <a:fillRect/>
          </a:stretch>
        </p:blipFill>
        <p:spPr>
          <a:xfrm>
            <a:off x="6729141" y="321734"/>
            <a:ext cx="4270381" cy="2905170"/>
          </a:xfrm>
          <a:prstGeom prst="rect">
            <a:avLst/>
          </a:prstGeom>
        </p:spPr>
      </p:pic>
      <p:sp>
        <p:nvSpPr>
          <p:cNvPr id="37" name="Rectangle 2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10;&#10;Description automatically generated">
            <a:extLst>
              <a:ext uri="{FF2B5EF4-FFF2-40B4-BE49-F238E27FC236}">
                <a16:creationId xmlns:a16="http://schemas.microsoft.com/office/drawing/2014/main" id="{CAD2E7FF-3690-4F71-B5CF-766998BDCA19}"/>
              </a:ext>
            </a:extLst>
          </p:cNvPr>
          <p:cNvPicPr/>
          <p:nvPr/>
        </p:nvPicPr>
        <p:blipFill>
          <a:blip r:embed="rId4"/>
          <a:stretch>
            <a:fillRect/>
          </a:stretch>
        </p:blipFill>
        <p:spPr>
          <a:xfrm>
            <a:off x="6814824" y="3775706"/>
            <a:ext cx="4099013" cy="2760560"/>
          </a:xfrm>
          <a:prstGeom prst="rect">
            <a:avLst/>
          </a:prstGeom>
        </p:spPr>
      </p:pic>
      <p:pic>
        <p:nvPicPr>
          <p:cNvPr id="7" name="Picture 6" descr="Table&#10;&#10;Description automatically generated">
            <a:extLst>
              <a:ext uri="{FF2B5EF4-FFF2-40B4-BE49-F238E27FC236}">
                <a16:creationId xmlns:a16="http://schemas.microsoft.com/office/drawing/2014/main" id="{10BDC5D4-DF8F-4E3E-94B0-5EF0E75B778F}"/>
              </a:ext>
            </a:extLst>
          </p:cNvPr>
          <p:cNvPicPr>
            <a:picLocks noChangeAspect="1"/>
          </p:cNvPicPr>
          <p:nvPr/>
        </p:nvPicPr>
        <p:blipFill>
          <a:blip r:embed="rId5"/>
          <a:stretch>
            <a:fillRect/>
          </a:stretch>
        </p:blipFill>
        <p:spPr>
          <a:xfrm>
            <a:off x="1434464" y="3631096"/>
            <a:ext cx="3005500" cy="3182035"/>
          </a:xfrm>
          <a:prstGeom prst="rect">
            <a:avLst/>
          </a:prstGeom>
        </p:spPr>
      </p:pic>
      <p:pic>
        <p:nvPicPr>
          <p:cNvPr id="9" name="Picture 8" descr="Table&#10;&#10;Description automatically generated">
            <a:extLst>
              <a:ext uri="{FF2B5EF4-FFF2-40B4-BE49-F238E27FC236}">
                <a16:creationId xmlns:a16="http://schemas.microsoft.com/office/drawing/2014/main" id="{4C8A716D-9A9F-4E52-BFF4-C98F61029C49}"/>
              </a:ext>
            </a:extLst>
          </p:cNvPr>
          <p:cNvPicPr>
            <a:picLocks noChangeAspect="1"/>
          </p:cNvPicPr>
          <p:nvPr/>
        </p:nvPicPr>
        <p:blipFill>
          <a:blip r:embed="rId6"/>
          <a:stretch>
            <a:fillRect/>
          </a:stretch>
        </p:blipFill>
        <p:spPr>
          <a:xfrm>
            <a:off x="1434464" y="321734"/>
            <a:ext cx="3735947" cy="2905170"/>
          </a:xfrm>
          <a:prstGeom prst="rect">
            <a:avLst/>
          </a:prstGeom>
        </p:spPr>
      </p:pic>
    </p:spTree>
    <p:extLst>
      <p:ext uri="{BB962C8B-B14F-4D97-AF65-F5344CB8AC3E}">
        <p14:creationId xmlns:p14="http://schemas.microsoft.com/office/powerpoint/2010/main" val="247479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3839B-4809-4B68-B21A-00C044ACE327}"/>
              </a:ext>
            </a:extLst>
          </p:cNvPr>
          <p:cNvSpPr txBox="1"/>
          <p:nvPr/>
        </p:nvSpPr>
        <p:spPr>
          <a:xfrm>
            <a:off x="69198" y="341683"/>
            <a:ext cx="5955322" cy="3016210"/>
          </a:xfrm>
          <a:prstGeom prst="rect">
            <a:avLst/>
          </a:prstGeom>
          <a:noFill/>
        </p:spPr>
        <p:txBody>
          <a:bodyPr wrap="square">
            <a:spAutoFit/>
          </a:bodyPr>
          <a:lstStyle/>
          <a:p>
            <a:pPr marL="0" marR="0"/>
            <a:r>
              <a:rPr lang="en-US" sz="2800" b="1" kern="1200" cap="all" dirty="0">
                <a:effectLst/>
                <a:latin typeface="Tw Cen MT" panose="020B0602020104020603" pitchFamily="34" charset="0"/>
              </a:rPr>
              <a:t>Model</a:t>
            </a:r>
            <a:endParaRPr lang="en-US" sz="3200" b="1" kern="1200" cap="all" dirty="0">
              <a:effectLst/>
              <a:latin typeface="Tw Cen MT" panose="020B0602020104020603" pitchFamily="34" charset="0"/>
            </a:endParaRPr>
          </a:p>
          <a:p>
            <a:pPr marL="0" marR="0"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Times New Roman" panose="02020603050405020304" pitchFamily="18" charset="0"/>
              </a:rPr>
              <a:t>SVM Accuracy: 0.8090909090909091  </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cross_val_score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cv=5</a:t>
            </a:r>
            <a:r>
              <a:rPr lang="en-US" sz="2400" dirty="0">
                <a:latin typeface="Tw Cen MT" panose="020B0602020104020603" pitchFamily="34"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0.7895522388059703</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a:br>
              <a:rPr lang="en-US" sz="1600" kern="0"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kern="0" dirty="0">
                <a:effectLst/>
                <a:latin typeface="Courier New" panose="02070309020205020404" pitchFamily="49" charset="0"/>
                <a:ea typeface="Times New Roman" panose="02020603050405020304" pitchFamily="18" charset="0"/>
                <a:cs typeface="Times New Roman" panose="02020603050405020304" pitchFamily="18" charset="0"/>
              </a:rPr>
              <a:t>MNB Accuracy: 0.7757575757575758 </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cross_val_score</a:t>
            </a:r>
            <a:r>
              <a:rPr lang="en-US" kern="0" dirty="0">
                <a:latin typeface="Courier New" panose="02070309020205020404" pitchFamily="49"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cv=5</a:t>
            </a:r>
            <a:r>
              <a:rPr lang="en-US" sz="2400" dirty="0">
                <a:latin typeface="Tw Cen MT" panose="020B0602020104020603" pitchFamily="34"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0.7805970149253731</a:t>
            </a:r>
            <a:endParaRPr lang="en-US" sz="2400" dirty="0">
              <a:latin typeface="Tw Cen MT" panose="020B0602020104020603" pitchFamily="34" charset="0"/>
              <a:ea typeface="Times New Roman" panose="02020603050405020304" pitchFamily="18" charset="0"/>
              <a:cs typeface="Times New Roman" panose="02020603050405020304" pitchFamily="18" charset="0"/>
            </a:endParaRPr>
          </a:p>
          <a:p>
            <a:pPr marL="0" marR="0"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b="1" kern="1200" cap="all" dirty="0">
              <a:effectLst/>
              <a:latin typeface="Tw Cen MT" panose="020B0602020104020603" pitchFamily="34" charset="0"/>
            </a:endParaRPr>
          </a:p>
          <a:p>
            <a:pPr marL="0" marR="0"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Times New Roman" panose="02020603050405020304" pitchFamily="18" charset="0"/>
              </a:rPr>
              <a:t>Bern: 0.7727272727272727 </a:t>
            </a:r>
            <a:endParaRPr lang="en-US" sz="2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cross_val_score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cv=5 </a:t>
            </a:r>
            <a:r>
              <a:rPr lang="en-US" sz="1800" kern="0" dirty="0">
                <a:effectLst/>
                <a:latin typeface="Courier New" panose="02070309020205020404" pitchFamily="49" charset="0"/>
                <a:ea typeface="Times New Roman" panose="02020603050405020304" pitchFamily="18" charset="0"/>
              </a:rPr>
              <a:t>0.755223880597015</a:t>
            </a:r>
            <a:endParaRPr lang="en-US" dirty="0"/>
          </a:p>
        </p:txBody>
      </p:sp>
    </p:spTree>
    <p:extLst>
      <p:ext uri="{BB962C8B-B14F-4D97-AF65-F5344CB8AC3E}">
        <p14:creationId xmlns:p14="http://schemas.microsoft.com/office/powerpoint/2010/main" val="142252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BA4DBE4-1206-49FA-BFA9-E64DE7D02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97E67BC-DF70-4A32-9A94-406C2B75B9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8AFC076D-B646-49D8-B844-05D50F8171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E231163E-FAB9-41B6-A305-64857CFC1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6572995-9997-4BF8-A992-BC8ECB76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E920DA64-982C-429A-A493-0869348DA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A26534F-2726-4557-843C-0E11DF3935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5" name="Rectangle 24">
            <a:extLst>
              <a:ext uri="{FF2B5EF4-FFF2-40B4-BE49-F238E27FC236}">
                <a16:creationId xmlns:a16="http://schemas.microsoft.com/office/drawing/2014/main" id="{90F9FBE7-F3B9-43F8-9EBE-34DCDB2E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080D84-69AD-4416-9730-B4226960E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C9A87703-0D28-4A59-832F-0F708B5AE9CC}"/>
              </a:ext>
            </a:extLst>
          </p:cNvPr>
          <p:cNvSpPr txBox="1"/>
          <p:nvPr/>
        </p:nvSpPr>
        <p:spPr>
          <a:xfrm>
            <a:off x="690908" y="4710483"/>
            <a:ext cx="8133478" cy="940240"/>
          </a:xfrm>
          <a:prstGeom prst="rect">
            <a:avLst/>
          </a:prstGeom>
        </p:spPr>
        <p:txBody>
          <a:bodyPr vert="horz" lIns="91440" tIns="45720" rIns="91440" bIns="45720" rtlCol="0" anchor="b">
            <a:normAutofit/>
          </a:bodyPr>
          <a:lstStyle/>
          <a:p>
            <a:pPr marL="0" marR="0" defTabSz="914400">
              <a:lnSpc>
                <a:spcPct val="90000"/>
              </a:lnSpc>
              <a:spcBef>
                <a:spcPct val="0"/>
              </a:spcBef>
              <a:spcAft>
                <a:spcPts val="1000"/>
              </a:spcAft>
            </a:pPr>
            <a:r>
              <a:rPr lang="en-US" sz="3000" b="1" cap="all" dirty="0">
                <a:effectLst/>
                <a:latin typeface="+mj-lt"/>
                <a:ea typeface="+mj-ea"/>
                <a:cs typeface="+mj-cs"/>
              </a:rPr>
              <a:t>IST718 Big Data Analytics Big Data PROBLEM MNIST dataset</a:t>
            </a:r>
          </a:p>
        </p:txBody>
      </p:sp>
      <p:pic>
        <p:nvPicPr>
          <p:cNvPr id="4" name="Picture 3" descr="Application&#10;&#10;Description automatically generated with medium confidence">
            <a:extLst>
              <a:ext uri="{FF2B5EF4-FFF2-40B4-BE49-F238E27FC236}">
                <a16:creationId xmlns:a16="http://schemas.microsoft.com/office/drawing/2014/main" id="{BF433568-295E-4492-A43F-CED79231744F}"/>
              </a:ext>
            </a:extLst>
          </p:cNvPr>
          <p:cNvPicPr/>
          <p:nvPr/>
        </p:nvPicPr>
        <p:blipFill>
          <a:blip r:embed="rId6"/>
          <a:stretch>
            <a:fillRect/>
          </a:stretch>
        </p:blipFill>
        <p:spPr>
          <a:xfrm>
            <a:off x="305080" y="1689316"/>
            <a:ext cx="3421967" cy="2444262"/>
          </a:xfrm>
          <a:prstGeom prst="rect">
            <a:avLst/>
          </a:prstGeom>
          <a:ln>
            <a:noFill/>
          </a:ln>
          <a:effectLst/>
        </p:spPr>
      </p:pic>
      <p:sp>
        <p:nvSpPr>
          <p:cNvPr id="29" name="Rectangle 28">
            <a:extLst>
              <a:ext uri="{FF2B5EF4-FFF2-40B4-BE49-F238E27FC236}">
                <a16:creationId xmlns:a16="http://schemas.microsoft.com/office/drawing/2014/main" id="{D2333671-B41F-40EC-936B-FFE1D1332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9686AD6A-A667-4618-8AA8-DC98189A5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9D96E24-241F-4087-ABC5-A1F69D3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10B2A73-9AB7-47D0-B7F0-BA682B5D852E}"/>
              </a:ext>
            </a:extLst>
          </p:cNvPr>
          <p:cNvSpPr txBox="1"/>
          <p:nvPr/>
        </p:nvSpPr>
        <p:spPr>
          <a:xfrm>
            <a:off x="900561" y="148496"/>
            <a:ext cx="10657162" cy="646331"/>
          </a:xfrm>
          <a:prstGeom prst="rect">
            <a:avLst/>
          </a:prstGeom>
          <a:noFill/>
        </p:spPr>
        <p:txBody>
          <a:bodyPr wrap="square">
            <a:spAutoFit/>
          </a:bodyPr>
          <a:lstStyle/>
          <a:p>
            <a:r>
              <a:rPr lang="en-US" dirty="0">
                <a:solidFill>
                  <a:schemeClr val="bg1"/>
                </a:solidFill>
              </a:rPr>
              <a:t>Collection of images created by the National Institute of Standards and Technology (NIST). Each image in the dataset consists of 28 x 28 pixels with 60,000 images for training and 10,000 for testing</a:t>
            </a:r>
            <a:r>
              <a:rPr lang="en-US" dirty="0"/>
              <a:t>.</a:t>
            </a:r>
          </a:p>
        </p:txBody>
      </p:sp>
      <p:pic>
        <p:nvPicPr>
          <p:cNvPr id="14" name="Picture 13" descr="A screenshot of a computer&#10;&#10;Description automatically generated with low confidence">
            <a:extLst>
              <a:ext uri="{FF2B5EF4-FFF2-40B4-BE49-F238E27FC236}">
                <a16:creationId xmlns:a16="http://schemas.microsoft.com/office/drawing/2014/main" id="{63FDB2EB-372C-454F-815E-07488F6D93F4}"/>
              </a:ext>
            </a:extLst>
          </p:cNvPr>
          <p:cNvPicPr>
            <a:picLocks noChangeAspect="1"/>
          </p:cNvPicPr>
          <p:nvPr/>
        </p:nvPicPr>
        <p:blipFill>
          <a:blip r:embed="rId9"/>
          <a:stretch>
            <a:fillRect/>
          </a:stretch>
        </p:blipFill>
        <p:spPr>
          <a:xfrm>
            <a:off x="3734585" y="895371"/>
            <a:ext cx="3739747" cy="3608387"/>
          </a:xfrm>
          <a:prstGeom prst="rect">
            <a:avLst/>
          </a:prstGeom>
        </p:spPr>
      </p:pic>
      <p:pic>
        <p:nvPicPr>
          <p:cNvPr id="18" name="Picture 17" descr="Table&#10;&#10;Description automatically generated">
            <a:extLst>
              <a:ext uri="{FF2B5EF4-FFF2-40B4-BE49-F238E27FC236}">
                <a16:creationId xmlns:a16="http://schemas.microsoft.com/office/drawing/2014/main" id="{5D9433DA-00AF-46B3-A90B-4AB70239F5D3}"/>
              </a:ext>
            </a:extLst>
          </p:cNvPr>
          <p:cNvPicPr>
            <a:picLocks noChangeAspect="1"/>
          </p:cNvPicPr>
          <p:nvPr/>
        </p:nvPicPr>
        <p:blipFill>
          <a:blip r:embed="rId10"/>
          <a:stretch>
            <a:fillRect/>
          </a:stretch>
        </p:blipFill>
        <p:spPr>
          <a:xfrm>
            <a:off x="7741017" y="1521329"/>
            <a:ext cx="4125959" cy="2601880"/>
          </a:xfrm>
          <a:prstGeom prst="rect">
            <a:avLst/>
          </a:prstGeom>
        </p:spPr>
      </p:pic>
      <p:sp>
        <p:nvSpPr>
          <p:cNvPr id="24" name="Rectangle 1">
            <a:extLst>
              <a:ext uri="{FF2B5EF4-FFF2-40B4-BE49-F238E27FC236}">
                <a16:creationId xmlns:a16="http://schemas.microsoft.com/office/drawing/2014/main" id="{7760757C-F2BE-4057-94A6-54359D3E8038}"/>
              </a:ext>
            </a:extLst>
          </p:cNvPr>
          <p:cNvSpPr>
            <a:spLocks noChangeArrowheads="1"/>
          </p:cNvSpPr>
          <p:nvPr/>
        </p:nvSpPr>
        <p:spPr bwMode="auto">
          <a:xfrm>
            <a:off x="9239249" y="1137024"/>
            <a:ext cx="133350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GaussianNB</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4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 name="Rectangle 10">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screenshot of a computer&#10;&#10;Description automatically generated with low confidence">
            <a:extLst>
              <a:ext uri="{FF2B5EF4-FFF2-40B4-BE49-F238E27FC236}">
                <a16:creationId xmlns:a16="http://schemas.microsoft.com/office/drawing/2014/main" id="{E4859141-42A3-4759-A16B-B67C0DDF78ED}"/>
              </a:ext>
            </a:extLst>
          </p:cNvPr>
          <p:cNvPicPr>
            <a:picLocks noChangeAspect="1"/>
          </p:cNvPicPr>
          <p:nvPr/>
        </p:nvPicPr>
        <p:blipFill>
          <a:blip r:embed="rId4"/>
          <a:stretch>
            <a:fillRect/>
          </a:stretch>
        </p:blipFill>
        <p:spPr>
          <a:xfrm>
            <a:off x="7733916" y="2632479"/>
            <a:ext cx="3579280" cy="3504040"/>
          </a:xfrm>
          <a:prstGeom prst="rect">
            <a:avLst/>
          </a:prstGeom>
        </p:spPr>
      </p:pic>
      <p:pic>
        <p:nvPicPr>
          <p:cNvPr id="8" name="Picture 7" descr="Table&#10;&#10;Description automatically generated">
            <a:extLst>
              <a:ext uri="{FF2B5EF4-FFF2-40B4-BE49-F238E27FC236}">
                <a16:creationId xmlns:a16="http://schemas.microsoft.com/office/drawing/2014/main" id="{6B1531B1-4756-4296-BFAC-3F09F352490F}"/>
              </a:ext>
            </a:extLst>
          </p:cNvPr>
          <p:cNvPicPr>
            <a:picLocks noChangeAspect="1"/>
          </p:cNvPicPr>
          <p:nvPr/>
        </p:nvPicPr>
        <p:blipFill>
          <a:blip r:embed="rId5"/>
          <a:stretch>
            <a:fillRect/>
          </a:stretch>
        </p:blipFill>
        <p:spPr>
          <a:xfrm>
            <a:off x="4025597" y="3669364"/>
            <a:ext cx="3581701" cy="2401847"/>
          </a:xfrm>
          <a:prstGeom prst="rect">
            <a:avLst/>
          </a:prstGeom>
        </p:spPr>
      </p:pic>
      <p:pic>
        <p:nvPicPr>
          <p:cNvPr id="10" name="Picture 9" descr="Application&#10;&#10;Description automatically generated with medium confidence">
            <a:extLst>
              <a:ext uri="{FF2B5EF4-FFF2-40B4-BE49-F238E27FC236}">
                <a16:creationId xmlns:a16="http://schemas.microsoft.com/office/drawing/2014/main" id="{C020004F-1A3F-45CC-A388-27FA41461405}"/>
              </a:ext>
            </a:extLst>
          </p:cNvPr>
          <p:cNvPicPr/>
          <p:nvPr/>
        </p:nvPicPr>
        <p:blipFill>
          <a:blip r:embed="rId6"/>
          <a:stretch>
            <a:fillRect/>
          </a:stretch>
        </p:blipFill>
        <p:spPr>
          <a:xfrm>
            <a:off x="477012" y="3692257"/>
            <a:ext cx="3421967" cy="2444262"/>
          </a:xfrm>
          <a:prstGeom prst="rect">
            <a:avLst/>
          </a:prstGeom>
          <a:ln>
            <a:noFill/>
          </a:ln>
          <a:effectLst/>
        </p:spPr>
      </p:pic>
      <p:sp>
        <p:nvSpPr>
          <p:cNvPr id="12" name="TextBox 11">
            <a:extLst>
              <a:ext uri="{FF2B5EF4-FFF2-40B4-BE49-F238E27FC236}">
                <a16:creationId xmlns:a16="http://schemas.microsoft.com/office/drawing/2014/main" id="{D03CADF6-E907-4C68-A710-DC6A93045C72}"/>
              </a:ext>
            </a:extLst>
          </p:cNvPr>
          <p:cNvSpPr txBox="1"/>
          <p:nvPr/>
        </p:nvSpPr>
        <p:spPr>
          <a:xfrm>
            <a:off x="656034" y="687023"/>
            <a:ext cx="9783366" cy="923330"/>
          </a:xfrm>
          <a:prstGeom prst="rect">
            <a:avLst/>
          </a:prstGeom>
          <a:noFill/>
        </p:spPr>
        <p:txBody>
          <a:bodyPr wrap="square">
            <a:spAutoFit/>
          </a:bodyPr>
          <a:lstStyle/>
          <a:p>
            <a:r>
              <a:rPr lang="en-US" dirty="0">
                <a:solidFill>
                  <a:schemeClr val="bg1"/>
                </a:solidFill>
              </a:rPr>
              <a:t>Collection of images created by the National Institute of Standards and Technology (NIST). Each image in the dataset consists of 28 x 28 pixels with 60,000 images for training and 10,000 for testing</a:t>
            </a:r>
            <a:r>
              <a:rPr lang="en-US" dirty="0"/>
              <a:t>.</a:t>
            </a:r>
          </a:p>
        </p:txBody>
      </p:sp>
      <p:sp>
        <p:nvSpPr>
          <p:cNvPr id="13" name="TextBox 12">
            <a:extLst>
              <a:ext uri="{FF2B5EF4-FFF2-40B4-BE49-F238E27FC236}">
                <a16:creationId xmlns:a16="http://schemas.microsoft.com/office/drawing/2014/main" id="{552CD80B-530E-4949-9457-5CDF8219E210}"/>
              </a:ext>
            </a:extLst>
          </p:cNvPr>
          <p:cNvSpPr txBox="1"/>
          <p:nvPr/>
        </p:nvSpPr>
        <p:spPr>
          <a:xfrm>
            <a:off x="2886075" y="2788026"/>
            <a:ext cx="3421967" cy="369332"/>
          </a:xfrm>
          <a:prstGeom prst="rect">
            <a:avLst/>
          </a:prstGeom>
          <a:noFill/>
        </p:spPr>
        <p:txBody>
          <a:bodyPr wrap="square">
            <a:spAutoFit/>
          </a:bodyPr>
          <a:lstStyle/>
          <a:p>
            <a:r>
              <a:rPr lang="en-US" sz="1800" dirty="0">
                <a:solidFill>
                  <a:srgbClr val="000000"/>
                </a:solidFill>
                <a:effectLst/>
                <a:latin typeface="Helvetica Neue"/>
                <a:ea typeface="Calibri" panose="020F0502020204030204" pitchFamily="34" charset="0"/>
                <a:cs typeface="Times New Roman" panose="02020603050405020304" pitchFamily="18" charset="0"/>
              </a:rPr>
              <a:t>Decision Tree Classifier</a:t>
            </a:r>
            <a:endParaRPr lang="en-US" dirty="0"/>
          </a:p>
        </p:txBody>
      </p:sp>
    </p:spTree>
    <p:extLst>
      <p:ext uri="{BB962C8B-B14F-4D97-AF65-F5344CB8AC3E}">
        <p14:creationId xmlns:p14="http://schemas.microsoft.com/office/powerpoint/2010/main" val="252326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able&#10;&#10;Description automatically generated">
            <a:extLst>
              <a:ext uri="{FF2B5EF4-FFF2-40B4-BE49-F238E27FC236}">
                <a16:creationId xmlns:a16="http://schemas.microsoft.com/office/drawing/2014/main" id="{ABF5922F-42D3-49FA-8D0C-F81C968E8A0E}"/>
              </a:ext>
            </a:extLst>
          </p:cNvPr>
          <p:cNvPicPr/>
          <p:nvPr/>
        </p:nvPicPr>
        <p:blipFill>
          <a:blip r:embed="rId3"/>
          <a:stretch>
            <a:fillRect/>
          </a:stretch>
        </p:blipFill>
        <p:spPr>
          <a:xfrm>
            <a:off x="1868293" y="609600"/>
            <a:ext cx="8460277" cy="5604933"/>
          </a:xfrm>
          <a:prstGeom prst="rect">
            <a:avLst/>
          </a:prstGeom>
        </p:spPr>
      </p:pic>
      <p:pic>
        <p:nvPicPr>
          <p:cNvPr id="9" name="Picture 8">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 name="Rectangle 10">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64070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666</TotalTime>
  <Words>1566</Words>
  <Application>Microsoft Office PowerPoint</Application>
  <PresentationFormat>Widescreen</PresentationFormat>
  <Paragraphs>98</Paragraphs>
  <Slides>17</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Calibri</vt:lpstr>
      <vt:lpstr>Calibri Light</vt:lpstr>
      <vt:lpstr>Courier New</vt:lpstr>
      <vt:lpstr>Helvetica Neue</vt:lpstr>
      <vt:lpstr>MathJax_Main</vt:lpstr>
      <vt:lpstr>MathJax_Math-italic</vt:lpstr>
      <vt:lpstr>Times New Roman</vt:lpstr>
      <vt:lpstr>Trebuchet MS</vt:lpstr>
      <vt:lpstr>Tw Cen MT</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Bever Tuc</dc:creator>
  <cp:lastModifiedBy>Bever Tuc</cp:lastModifiedBy>
  <cp:revision>11</cp:revision>
  <dcterms:created xsi:type="dcterms:W3CDTF">2021-09-04T23:23:36Z</dcterms:created>
  <dcterms:modified xsi:type="dcterms:W3CDTF">2021-09-07T05:08:44Z</dcterms:modified>
</cp:coreProperties>
</file>