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619" autoAdjust="0"/>
  </p:normalViewPr>
  <p:slideViewPr>
    <p:cSldViewPr snapToGrid="0">
      <p:cViewPr varScale="1">
        <p:scale>
          <a:sx n="106" d="100"/>
          <a:sy n="106" d="100"/>
        </p:scale>
        <p:origin x="792"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EA0C0817-A112-4847-8014-A94B7D2A4EA3}" type="datetime1">
              <a:rPr lang="en-US" smtClean="0"/>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6" name=""/>
        <p:cNvGrpSpPr/>
        <p:nvPr/>
      </p:nvGrpSpPr>
      <p:grpSpPr>
        <a:xfrm>
          <a:off x="0" y="0"/>
          <a:ext cx="0" cy="0"/>
          <a:chOff x="0" y="0"/>
          <a:chExt cx="0" cy="0"/>
        </a:xfrm>
      </p:grpSpPr>
      <p:sp>
        <p:nvSpPr>
          <p:cNvPr id="1048676"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8"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sp>
        <p:nvSpPr>
          <p:cNvPr id="104862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34B7E4EF-A1BD-40F4-AB7B-04F084DD991D}" type="slidenum">
              <a:rPr lang="en-US" smtClean="0"/>
              <a:t>‹#›</a:t>
            </a:fld>
            <a:endParaRPr dirty="0" lang="en-US"/>
          </a:p>
        </p:txBody>
      </p:sp>
      <p:sp>
        <p:nvSpPr>
          <p:cNvPr id="1048674"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sp>
        <p:nvSpPr>
          <p:cNvPr id="104861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1" name="Footer Placeholder 5"/>
          <p:cNvSpPr>
            <a:spLocks noGrp="1"/>
          </p:cNvSpPr>
          <p:nvPr>
            <p:ph type="ftr" sz="quarter" idx="11"/>
          </p:nvPr>
        </p:nvSpPr>
        <p:spPr/>
        <p:txBody>
          <a:bodyPr/>
          <a:p>
            <a:endParaRPr dirty="0" lang="en-US"/>
          </a:p>
        </p:txBody>
      </p:sp>
      <p:sp>
        <p:nvSpPr>
          <p:cNvPr id="1048622"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8" name=""/>
        <p:cNvGrpSpPr/>
        <p:nvPr/>
      </p:nvGrpSpPr>
      <p:grpSpPr>
        <a:xfrm>
          <a:off x="0" y="0"/>
          <a:ext cx="0" cy="0"/>
          <a:chOff x="0" y="0"/>
          <a:chExt cx="0" cy="0"/>
        </a:xfrm>
      </p:grpSpPr>
      <p:sp>
        <p:nvSpPr>
          <p:cNvPr id="1048688"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89"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96" name="Footer Placeholder 3"/>
          <p:cNvSpPr>
            <a:spLocks noGrp="1"/>
          </p:cNvSpPr>
          <p:nvPr>
            <p:ph type="ftr" sz="quarter" idx="11"/>
          </p:nvPr>
        </p:nvSpPr>
        <p:spPr/>
        <p:txBody>
          <a:bodyPr/>
          <a:p>
            <a:endParaRPr dirty="0" lang="en-US"/>
          </a:p>
        </p:txBody>
      </p:sp>
      <p:sp>
        <p:nvSpPr>
          <p:cNvPr id="104869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0" name=""/>
        <p:cNvGrpSpPr/>
        <p:nvPr/>
      </p:nvGrpSpPr>
      <p:grpSpPr>
        <a:xfrm>
          <a:off x="0" y="0"/>
          <a:ext cx="0" cy="0"/>
          <a:chOff x="0" y="0"/>
          <a:chExt cx="0" cy="0"/>
        </a:xfrm>
      </p:grpSpPr>
      <p:sp>
        <p:nvSpPr>
          <p:cNvPr id="1048634"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5"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134F40B7-36AB-4376-BE14-EF7004D79BB9}" type="datetime1">
              <a:rPr lang="en-US" smtClean="0"/>
              <a:t>8/30/2024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63"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FF87CAB8-DCAE-46A5-AADA-B3FAD11A54E0}" type="datetime1">
              <a:rPr lang="en-US" smtClean="0"/>
              <a:t>8/30/2024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7332B432-ACDA-4023-A761-2BAB76577B62}" type="datetime1">
              <a:rPr lang="en-US" smtClean="0"/>
              <a:t>8/30/2024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7"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48"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D9C646AA-F36E-4540-911D-FFFC0A0EF24A}" type="datetime1">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2"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3"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69186D26-FA5F-4637-B602-B7C2DC34CFD4}" type="datetime1">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2"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3"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8A7F15D8-96D1-4781-BC50-CA8A088B2FE4}" type="datetime1">
              <a:rPr lang="en-US" smtClean="0"/>
              <a:t>8/30/2024</a:t>
            </a:fld>
            <a:endParaRPr dirty="0" lang="en-US"/>
          </a:p>
        </p:txBody>
      </p:sp>
      <p:sp>
        <p:nvSpPr>
          <p:cNvPr id="1048658" name="Footer Placeholder 7"/>
          <p:cNvSpPr>
            <a:spLocks noGrp="1"/>
          </p:cNvSpPr>
          <p:nvPr>
            <p:ph type="ftr" sz="quarter" idx="11"/>
          </p:nvPr>
        </p:nvSpPr>
        <p:spPr/>
        <p:txBody>
          <a:bodyPr/>
          <a:p>
            <a:endParaRPr dirty="0" lang="en-US"/>
          </a:p>
        </p:txBody>
      </p:sp>
      <p:sp>
        <p:nvSpPr>
          <p:cNvPr id="1048659" name="Slide Number Placeholder 8"/>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F9A96C99-B8F8-4528-BD05-0E16E943DC09}" type="datetime1">
              <a:rPr lang="en-US" smtClean="0"/>
              <a:t>8/30/2024</a:t>
            </a:fld>
            <a:endParaRPr dirty="0" lang="en-US"/>
          </a:p>
        </p:txBody>
      </p:sp>
      <p:sp>
        <p:nvSpPr>
          <p:cNvPr id="1048616" name="Footer Placeholder 3"/>
          <p:cNvSpPr>
            <a:spLocks noGrp="1"/>
          </p:cNvSpPr>
          <p:nvPr>
            <p:ph type="ftr" sz="quarter" idx="11"/>
          </p:nvPr>
        </p:nvSpPr>
        <p:spPr/>
        <p:txBody>
          <a:bodyPr/>
          <a:p>
            <a:endParaRPr dirty="0" lang="en-US"/>
          </a:p>
        </p:txBody>
      </p:sp>
      <p:sp>
        <p:nvSpPr>
          <p:cNvPr id="104861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03636942-C211-4B28-8DBD-C953E00AF71B}" type="datetime1">
              <a:rPr lang="en-US" smtClean="0"/>
              <a:t>8/30/2024</a:t>
            </a:fld>
            <a:endParaRPr dirty="0" lang="en-US"/>
          </a:p>
        </p:txBody>
      </p:sp>
      <p:sp>
        <p:nvSpPr>
          <p:cNvPr id="1048661" name="Footer Placeholder 2"/>
          <p:cNvSpPr>
            <a:spLocks noGrp="1"/>
          </p:cNvSpPr>
          <p:nvPr>
            <p:ph type="ftr" sz="quarter" idx="11"/>
          </p:nvPr>
        </p:nvSpPr>
        <p:spPr/>
        <p:txBody>
          <a:bodyPr/>
          <a:p>
            <a:endParaRPr dirty="0" lang="en-US"/>
          </a:p>
        </p:txBody>
      </p:sp>
      <p:sp>
        <p:nvSpPr>
          <p:cNvPr id="1048662" name="Slide Number Placeholder 3"/>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699"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7E8D12A6-918A-48BD-8CB9-CA713993B0EA}" type="datetime1">
              <a:rPr lang="en-US" smtClean="0"/>
              <a:t>8/30/2024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2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E778CE86-875F-4587-BCF6-FA054AFC0D53}" type="datetime1">
              <a:rPr lang="en-US" smtClean="0"/>
              <a:t>8/30/2024</a:t>
            </a:fld>
            <a:endParaRPr dirty="0" lang="en-US"/>
          </a:p>
        </p:txBody>
      </p:sp>
      <p:sp>
        <p:nvSpPr>
          <p:cNvPr id="1048632" name="Footer Placeholder 5"/>
          <p:cNvSpPr>
            <a:spLocks noGrp="1"/>
          </p:cNvSpPr>
          <p:nvPr>
            <p:ph type="ftr" sz="quarter" idx="11"/>
          </p:nvPr>
        </p:nvSpPr>
        <p:spPr/>
        <p:txBody>
          <a:bodyPr/>
          <a:p>
            <a:pPr algn="l"/>
            <a:endParaRPr dirty="0" lang="en-US"/>
          </a:p>
        </p:txBody>
      </p:sp>
      <p:sp>
        <p:nvSpPr>
          <p:cNvPr id="104863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F6FA2B21-3FCD-4721-B95C-427943F61125}" type="datetime1">
              <a:rPr lang="en-US" smtClean="0"/>
              <a:t>8/30/2024</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34B7E4EF-A1BD-40F4-AB7B-04F084DD991D}"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pic>
        <p:nvPicPr>
          <p:cNvPr id="2097152" name="Picture 5"/>
          <p:cNvPicPr>
            <a:picLocks noChangeAspect="1"/>
          </p:cNvPicPr>
          <p:nvPr/>
        </p:nvPicPr>
        <p:blipFill rotWithShape="1">
          <a:blip xmlns:r="http://schemas.openxmlformats.org/officeDocument/2006/relationships" r:embed="rId1"/>
          <a:srcRect/>
          <a:stretch>
            <a:fillRect/>
          </a:stretch>
        </p:blipFill>
        <p:spPr>
          <a:xfrm>
            <a:off x="20" y="-839"/>
            <a:ext cx="12191980" cy="6858000"/>
          </a:xfrm>
          <a:prstGeom prst="rect"/>
        </p:spPr>
      </p:pic>
      <p:sp>
        <p:nvSpPr>
          <p:cNvPr id="1048586" name="Title 1"/>
          <p:cNvSpPr>
            <a:spLocks noGrp="1"/>
          </p:cNvSpPr>
          <p:nvPr>
            <p:ph type="ctrTitle"/>
          </p:nvPr>
        </p:nvSpPr>
        <p:spPr>
          <a:xfrm>
            <a:off x="162963" y="167412"/>
            <a:ext cx="11905306" cy="1570853"/>
          </a:xfrm>
        </p:spPr>
        <p:txBody>
          <a:bodyPr>
            <a:normAutofit/>
          </a:bodyPr>
          <a:p>
            <a:r>
              <a:rPr b="1" dirty="0" sz="4800" lang="en-US">
                <a:solidFill>
                  <a:schemeClr val="tx1"/>
                </a:solidFill>
                <a:latin typeface="Aptos" panose="020B0004020202020204" pitchFamily="34" charset="0"/>
              </a:rPr>
              <a:t>EMPLOYEE DATA ANALYSIS USING EXCEL</a:t>
            </a:r>
          </a:p>
        </p:txBody>
      </p:sp>
      <p:sp>
        <p:nvSpPr>
          <p:cNvPr id="1048587" name="Subtitle 2"/>
          <p:cNvSpPr>
            <a:spLocks noGrp="1"/>
          </p:cNvSpPr>
          <p:nvPr>
            <p:ph type="subTitle" idx="1"/>
          </p:nvPr>
        </p:nvSpPr>
        <p:spPr>
          <a:xfrm>
            <a:off x="5785164" y="1975104"/>
            <a:ext cx="5567882" cy="2907792"/>
          </a:xfrm>
        </p:spPr>
        <p:txBody>
          <a:bodyPr>
            <a:normAutofit/>
          </a:bodyPr>
          <a:p>
            <a:pPr algn="l">
              <a:spcAft>
                <a:spcPts val="600"/>
              </a:spcAft>
            </a:pPr>
            <a:r>
              <a:rPr dirty="0" lang="en-US">
                <a:solidFill>
                  <a:srgbClr val="FFC000"/>
                </a:solidFill>
              </a:rPr>
              <a:t>STUDENT NAME </a:t>
            </a:r>
            <a:r>
              <a:rPr dirty="0" lang="en-US">
                <a:solidFill>
                  <a:srgbClr val="FF0000"/>
                </a:solidFill>
              </a:rPr>
              <a:t>:</a:t>
            </a:r>
            <a:r>
              <a:rPr dirty="0" lang="en-US">
                <a:solidFill>
                  <a:schemeClr val="tx1"/>
                </a:solidFill>
              </a:rPr>
              <a:t> </a:t>
            </a:r>
            <a:r>
              <a:rPr dirty="0" lang="en-US">
                <a:solidFill>
                  <a:srgbClr val="FFFF00"/>
                </a:solidFill>
              </a:rPr>
              <a:t> </a:t>
            </a:r>
            <a:r>
              <a:rPr dirty="0" lang="en-US">
                <a:solidFill>
                  <a:srgbClr val="FFFF00"/>
                </a:solidFill>
              </a:rPr>
              <a:t> </a:t>
            </a:r>
            <a:r>
              <a:rPr dirty="0" lang="en-US">
                <a:solidFill>
                  <a:srgbClr val="FFFF00"/>
                </a:solidFill>
              </a:rPr>
              <a:t>B</a:t>
            </a:r>
            <a:r>
              <a:rPr dirty="0" lang="en-US">
                <a:solidFill>
                  <a:srgbClr val="FFFF00"/>
                </a:solidFill>
              </a:rPr>
              <a:t>e</a:t>
            </a:r>
            <a:r>
              <a:rPr dirty="0" lang="en-US">
                <a:solidFill>
                  <a:srgbClr val="FFFF00"/>
                </a:solidFill>
              </a:rPr>
              <a:t>v</a:t>
            </a:r>
            <a:r>
              <a:rPr dirty="0" lang="en-US">
                <a:solidFill>
                  <a:srgbClr val="FFFF00"/>
                </a:solidFill>
              </a:rPr>
              <a:t>a</a:t>
            </a:r>
            <a:r>
              <a:rPr dirty="0" lang="en-US">
                <a:solidFill>
                  <a:srgbClr val="FFFF00"/>
                </a:solidFill>
              </a:rPr>
              <a:t>n</a:t>
            </a:r>
            <a:r>
              <a:rPr dirty="0" lang="en-US">
                <a:solidFill>
                  <a:srgbClr val="FFFF00"/>
                </a:solidFill>
              </a:rPr>
              <a:t> </a:t>
            </a:r>
            <a:r>
              <a:rPr dirty="0" lang="en-US">
                <a:solidFill>
                  <a:srgbClr val="FFFF00"/>
                </a:solidFill>
              </a:rPr>
              <a:t>D</a:t>
            </a:r>
            <a:r>
              <a:rPr dirty="0" lang="en-US">
                <a:solidFill>
                  <a:srgbClr val="FFFF00"/>
                </a:solidFill>
              </a:rPr>
              <a:t> </a:t>
            </a:r>
            <a:r>
              <a:rPr dirty="0" lang="en-US">
                <a:solidFill>
                  <a:srgbClr val="FFFF00"/>
                </a:solidFill>
              </a:rPr>
              <a:t>C</a:t>
            </a:r>
            <a:r>
              <a:rPr dirty="0" lang="en-US">
                <a:solidFill>
                  <a:srgbClr val="FFFF00"/>
                </a:solidFill>
              </a:rPr>
              <a:t>u</a:t>
            </a:r>
            <a:r>
              <a:rPr dirty="0" lang="en-US">
                <a:solidFill>
                  <a:srgbClr val="FFFF00"/>
                </a:solidFill>
              </a:rPr>
              <a:t>r</a:t>
            </a:r>
            <a:r>
              <a:rPr dirty="0" lang="en-US">
                <a:solidFill>
                  <a:srgbClr val="FFFF00"/>
                </a:solidFill>
              </a:rPr>
              <a:t>z</a:t>
            </a:r>
            <a:r>
              <a:rPr dirty="0" lang="en-US">
                <a:solidFill>
                  <a:srgbClr val="FFFF00"/>
                </a:solidFill>
              </a:rPr>
              <a:t> </a:t>
            </a:r>
            <a:endParaRPr altLang="en-US" lang="zh-CN"/>
          </a:p>
          <a:p>
            <a:pPr algn="l">
              <a:spcAft>
                <a:spcPts val="600"/>
              </a:spcAft>
            </a:pPr>
            <a:r>
              <a:rPr dirty="0" lang="en-US">
                <a:solidFill>
                  <a:srgbClr val="FFC000"/>
                </a:solidFill>
              </a:rPr>
              <a:t>REGISTER NO      </a:t>
            </a:r>
            <a:r>
              <a:rPr dirty="0" lang="en-US">
                <a:solidFill>
                  <a:srgbClr val="FF0000"/>
                </a:solidFill>
              </a:rPr>
              <a:t>: </a:t>
            </a:r>
            <a:r>
              <a:rPr dirty="0" lang="en-US">
                <a:solidFill>
                  <a:srgbClr val="FFFF00"/>
                </a:solidFill>
              </a:rPr>
              <a:t>E22AF0</a:t>
            </a:r>
            <a:r>
              <a:rPr dirty="0" lang="en-US">
                <a:solidFill>
                  <a:srgbClr val="FFFF00"/>
                </a:solidFill>
              </a:rPr>
              <a:t>1</a:t>
            </a:r>
            <a:r>
              <a:rPr dirty="0" lang="en-US">
                <a:solidFill>
                  <a:srgbClr val="FFFF00"/>
                </a:solidFill>
              </a:rPr>
              <a:t>2</a:t>
            </a:r>
            <a:endParaRPr altLang="en-US" lang="zh-CN"/>
          </a:p>
          <a:p>
            <a:pPr algn="l">
              <a:spcAft>
                <a:spcPts val="600"/>
              </a:spcAft>
            </a:pPr>
            <a:r>
              <a:rPr dirty="0" lang="en-US">
                <a:solidFill>
                  <a:srgbClr val="FFC000"/>
                </a:solidFill>
              </a:rPr>
              <a:t>DEPARTMENT</a:t>
            </a:r>
            <a:r>
              <a:rPr dirty="0" lang="en-US">
                <a:solidFill>
                  <a:schemeClr val="tx1"/>
                </a:solidFill>
              </a:rPr>
              <a:t>      </a:t>
            </a:r>
            <a:r>
              <a:rPr dirty="0" lang="en-US">
                <a:solidFill>
                  <a:srgbClr val="FF0000"/>
                </a:solidFill>
              </a:rPr>
              <a:t>:</a:t>
            </a:r>
            <a:r>
              <a:rPr dirty="0" lang="en-US">
                <a:solidFill>
                  <a:srgbClr val="FFFF00"/>
                </a:solidFill>
              </a:rPr>
              <a:t>ACCOUNTING &amp; FINANCE</a:t>
            </a:r>
          </a:p>
          <a:p>
            <a:pPr algn="l">
              <a:spcAft>
                <a:spcPts val="600"/>
              </a:spcAft>
            </a:pPr>
            <a:r>
              <a:rPr dirty="0" lang="en-US">
                <a:solidFill>
                  <a:srgbClr val="FFC000"/>
                </a:solidFill>
              </a:rPr>
              <a:t>COLLEGE</a:t>
            </a:r>
            <a:r>
              <a:rPr dirty="0" lang="en-US">
                <a:solidFill>
                  <a:schemeClr val="tx1"/>
                </a:solidFill>
              </a:rPr>
              <a:t>             </a:t>
            </a:r>
            <a:r>
              <a:rPr dirty="0" lang="en-US">
                <a:solidFill>
                  <a:srgbClr val="FF0000"/>
                </a:solidFill>
              </a:rPr>
              <a:t>:</a:t>
            </a:r>
            <a:r>
              <a:rPr dirty="0" lang="en-US">
                <a:solidFill>
                  <a:srgbClr val="FFFF00"/>
                </a:solidFill>
              </a:rPr>
              <a:t>PATRICIAN COLLEGE OF</a:t>
            </a:r>
          </a:p>
          <a:p>
            <a:pPr algn="l">
              <a:spcAft>
                <a:spcPts val="600"/>
              </a:spcAft>
            </a:pPr>
            <a:r>
              <a:rPr dirty="0" lang="en-US">
                <a:solidFill>
                  <a:srgbClr val="FFFF00"/>
                </a:solidFill>
              </a:rPr>
              <a:t>                                    ARTS AND SCIENCE </a:t>
            </a:r>
            <a:endParaRPr dirty="0" lang="en-IN">
              <a:solidFill>
                <a:srgbClr val="FFFF00"/>
              </a:solidFill>
            </a:endParaRPr>
          </a:p>
        </p:txBody>
      </p:sp>
    </p:spTree>
  </p:cSld>
  <p:clrMapOvr>
    <a:overrideClrMapping accent1="accent1" accent2="accent2" accent3="accent3" accent4="accent4" accent5="accent5" accent6="accent6" bg1="dk1" bg2="dk2" tx1="lt1" tx2="lt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a:xfrm>
            <a:off x="913795" y="131276"/>
            <a:ext cx="10353761" cy="1281065"/>
          </a:xfrm>
        </p:spPr>
        <p:txBody>
          <a:bodyPr>
            <a:normAutofit/>
          </a:bodyPr>
          <a:p>
            <a:pPr algn="l"/>
            <a:r>
              <a:rPr dirty="0" sz="4400" lang="en-US">
                <a:latin typeface="Algerian" panose="04020705040A02060702" pitchFamily="82" charset="0"/>
              </a:rPr>
              <a:t>MODELLING</a:t>
            </a:r>
            <a:endParaRPr dirty="0" sz="4400" lang="en-IN">
              <a:latin typeface="Algerian" panose="04020705040A02060702" pitchFamily="82" charset="0"/>
            </a:endParaRPr>
          </a:p>
        </p:txBody>
      </p:sp>
      <p:sp>
        <p:nvSpPr>
          <p:cNvPr id="1048610" name="Content Placeholder 2"/>
          <p:cNvSpPr>
            <a:spLocks noGrp="1"/>
          </p:cNvSpPr>
          <p:nvPr>
            <p:ph idx="1"/>
          </p:nvPr>
        </p:nvSpPr>
        <p:spPr>
          <a:xfrm>
            <a:off x="913795" y="1412341"/>
            <a:ext cx="10353762" cy="5314384"/>
          </a:xfrm>
        </p:spPr>
        <p:txBody>
          <a:bodyPr>
            <a:normAutofit/>
          </a:bodyPr>
          <a:p>
            <a:r>
              <a:rPr dirty="0" sz="4800" lang="en-US">
                <a:latin typeface="Aptos" panose="020B0004020202020204" pitchFamily="34" charset="0"/>
              </a:rPr>
              <a:t>Data collection</a:t>
            </a:r>
          </a:p>
          <a:p>
            <a:r>
              <a:rPr dirty="0" sz="4800" lang="en-US">
                <a:latin typeface="Aptos" panose="020B0004020202020204" pitchFamily="34" charset="0"/>
              </a:rPr>
              <a:t>Data cleaning- filtering</a:t>
            </a:r>
          </a:p>
          <a:p>
            <a:r>
              <a:rPr dirty="0" sz="4800" lang="en-US">
                <a:latin typeface="Aptos" panose="020B0004020202020204" pitchFamily="34" charset="0"/>
              </a:rPr>
              <a:t>Performance level </a:t>
            </a:r>
          </a:p>
          <a:p>
            <a:r>
              <a:rPr dirty="0" sz="4800" lang="en-US">
                <a:latin typeface="Aptos" panose="020B0004020202020204" pitchFamily="34" charset="0"/>
              </a:rPr>
              <a:t>Piot table</a:t>
            </a:r>
          </a:p>
          <a:p>
            <a:r>
              <a:rPr dirty="0" sz="4800" lang="en-US">
                <a:latin typeface="Aptos" panose="020B0004020202020204" pitchFamily="34" charset="0"/>
              </a:rPr>
              <a:t>Graph</a:t>
            </a:r>
            <a:endParaRPr dirty="0" lang="en-IN">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l"/>
            <a:r>
              <a:rPr dirty="0" sz="4400" lang="en-US">
                <a:latin typeface="Algerian" panose="04020705040A02060702" pitchFamily="82" charset="0"/>
              </a:rPr>
              <a:t>RESULTS</a:t>
            </a:r>
            <a:endParaRPr dirty="0" sz="4400" lang="en-IN">
              <a:latin typeface="Algerian" panose="04020705040A02060702" pitchFamily="82" charset="0"/>
            </a:endParaRPr>
          </a:p>
        </p:txBody>
      </p:sp>
      <p:pic>
        <p:nvPicPr>
          <p:cNvPr id="2097153" name="Content Placeholder 8"/>
          <p:cNvPicPr>
            <a:picLocks noChangeAspect="1" noGrp="1"/>
          </p:cNvPicPr>
          <p:nvPr>
            <p:ph idx="1"/>
          </p:nvPr>
        </p:nvPicPr>
        <p:blipFill>
          <a:blip xmlns:r="http://schemas.openxmlformats.org/officeDocument/2006/relationships" r:embed="rId1"/>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a:xfrm>
            <a:off x="913795" y="244444"/>
            <a:ext cx="10353761" cy="1267485"/>
          </a:xfrm>
        </p:spPr>
        <p:txBody>
          <a:bodyPr>
            <a:normAutofit/>
          </a:bodyPr>
          <a:p>
            <a:pPr algn="l"/>
            <a:r>
              <a:rPr dirty="0" sz="4400" lang="en-US">
                <a:latin typeface="Algerian" panose="04020705040A02060702" pitchFamily="82" charset="0"/>
              </a:rPr>
              <a:t>CONCLUSION</a:t>
            </a:r>
            <a:endParaRPr dirty="0" sz="4400" lang="en-IN">
              <a:latin typeface="Algerian" panose="04020705040A02060702" pitchFamily="82" charset="0"/>
            </a:endParaRPr>
          </a:p>
        </p:txBody>
      </p:sp>
      <p:sp>
        <p:nvSpPr>
          <p:cNvPr id="1048613" name="Content Placeholder 2"/>
          <p:cNvSpPr>
            <a:spLocks noGrp="1"/>
          </p:cNvSpPr>
          <p:nvPr>
            <p:ph idx="1"/>
          </p:nvPr>
        </p:nvSpPr>
        <p:spPr>
          <a:xfrm>
            <a:off x="913795" y="1385181"/>
            <a:ext cx="10353762" cy="5314384"/>
          </a:xfrm>
        </p:spPr>
        <p:txBody>
          <a:bodyPr>
            <a:noAutofit/>
          </a:bodyPr>
          <a:p>
            <a:r>
              <a:rPr b="1" dirty="0" sz="2600" lang="en-US">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b="1" dirty="0" sz="2600" lang="en-IN">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a:xfrm>
            <a:off x="913795" y="609600"/>
            <a:ext cx="4373429" cy="1834836"/>
          </a:xfrm>
        </p:spPr>
        <p:txBody>
          <a:bodyPr>
            <a:normAutofit/>
          </a:bodyPr>
          <a:p>
            <a:r>
              <a:rPr dirty="0" sz="4400" lang="en-US">
                <a:latin typeface="Algerian" panose="04020705040A02060702" pitchFamily="82" charset="0"/>
              </a:rPr>
              <a:t>PROJECT TITLE</a:t>
            </a:r>
            <a:endParaRPr dirty="0" sz="4400" lang="en-IN">
              <a:latin typeface="Algerian" panose="04020705040A02060702" pitchFamily="82" charset="0"/>
            </a:endParaRPr>
          </a:p>
        </p:txBody>
      </p:sp>
      <p:sp>
        <p:nvSpPr>
          <p:cNvPr id="1048594" name="Content Placeholder 2"/>
          <p:cNvSpPr>
            <a:spLocks noGrp="1"/>
          </p:cNvSpPr>
          <p:nvPr>
            <p:ph idx="1"/>
          </p:nvPr>
        </p:nvSpPr>
        <p:spPr>
          <a:xfrm>
            <a:off x="913795" y="2571184"/>
            <a:ext cx="10353762" cy="3220016"/>
          </a:xfrm>
        </p:spPr>
        <p:txBody>
          <a:bodyPr>
            <a:normAutofit/>
          </a:bodyPr>
          <a:p>
            <a:r>
              <a:rPr b="1" dirty="0" sz="4400" lang="en-US"/>
              <a:t>Employee Performance Analysis Using Excel</a:t>
            </a:r>
            <a:endParaRPr b="1"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a:xfrm>
            <a:off x="913795" y="253498"/>
            <a:ext cx="2816233" cy="1140736"/>
          </a:xfrm>
        </p:spPr>
        <p:txBody>
          <a:bodyPr>
            <a:normAutofit/>
          </a:bodyPr>
          <a:p>
            <a:r>
              <a:rPr dirty="0" sz="4400" lang="en-US" err="1">
                <a:latin typeface="Algerian" panose="04020705040A02060702" pitchFamily="82" charset="0"/>
              </a:rPr>
              <a:t>aGENDA</a:t>
            </a:r>
            <a:endParaRPr dirty="0" sz="4400" lang="en-IN">
              <a:latin typeface="Algerian" panose="04020705040A02060702" pitchFamily="82" charset="0"/>
            </a:endParaRPr>
          </a:p>
        </p:txBody>
      </p:sp>
      <p:sp>
        <p:nvSpPr>
          <p:cNvPr id="1048596" name="Content Placeholder 2"/>
          <p:cNvSpPr>
            <a:spLocks noGrp="1"/>
          </p:cNvSpPr>
          <p:nvPr>
            <p:ph idx="1"/>
          </p:nvPr>
        </p:nvSpPr>
        <p:spPr>
          <a:xfrm>
            <a:off x="2851842" y="1258433"/>
            <a:ext cx="8415714" cy="5269116"/>
          </a:xfrm>
        </p:spPr>
        <p:txBody>
          <a:bodyPr>
            <a:normAutofit lnSpcReduction="10000"/>
          </a:bodyPr>
          <a:p>
            <a:r>
              <a:rPr b="1" dirty="0" sz="3200" lang="en-US">
                <a:latin typeface="Aptos" panose="020B0004020202020204" pitchFamily="34" charset="0"/>
              </a:rPr>
              <a:t>1. Problem Statement</a:t>
            </a:r>
          </a:p>
          <a:p>
            <a:r>
              <a:rPr b="1" dirty="0" sz="3200" lang="en-US">
                <a:latin typeface="Aptos" panose="020B0004020202020204" pitchFamily="34" charset="0"/>
              </a:rPr>
              <a:t>2. Project Overview</a:t>
            </a:r>
          </a:p>
          <a:p>
            <a:r>
              <a:rPr b="1" dirty="0" sz="3200" lang="en-US">
                <a:latin typeface="Aptos" panose="020B0004020202020204" pitchFamily="34" charset="0"/>
              </a:rPr>
              <a:t>3. End Users </a:t>
            </a:r>
          </a:p>
          <a:p>
            <a:r>
              <a:rPr b="1" dirty="0" sz="3200" lang="en-US">
                <a:latin typeface="Aptos" panose="020B0004020202020204" pitchFamily="34" charset="0"/>
              </a:rPr>
              <a:t>4. Our Solution And Proposition</a:t>
            </a:r>
          </a:p>
          <a:p>
            <a:r>
              <a:rPr b="1" dirty="0" sz="3200" lang="en-US">
                <a:latin typeface="Aptos" panose="020B0004020202020204" pitchFamily="34" charset="0"/>
              </a:rPr>
              <a:t>5. Dataset Description</a:t>
            </a:r>
          </a:p>
          <a:p>
            <a:r>
              <a:rPr b="1" dirty="0" sz="3200" lang="en-US">
                <a:latin typeface="Aptos" panose="020B0004020202020204" pitchFamily="34" charset="0"/>
              </a:rPr>
              <a:t>6. Modelling Approach</a:t>
            </a:r>
          </a:p>
          <a:p>
            <a:r>
              <a:rPr b="1" dirty="0" sz="3200" lang="en-US">
                <a:latin typeface="Aptos" panose="020B0004020202020204" pitchFamily="34" charset="0"/>
              </a:rPr>
              <a:t>7. Results And Discussion</a:t>
            </a:r>
          </a:p>
          <a:p>
            <a:r>
              <a:rPr b="1" dirty="0" sz="3200" lang="en-US">
                <a:latin typeface="Aptos" panose="020B0004020202020204" pitchFamily="34" charset="0"/>
              </a:rPr>
              <a:t>8. Conclusion</a:t>
            </a:r>
            <a:endParaRPr b="1" dirty="0" sz="3200" lang="en-IN">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p:txBody>
          <a:bodyPr>
            <a:normAutofit/>
          </a:bodyPr>
          <a:p>
            <a:pPr algn="l"/>
            <a:r>
              <a:rPr dirty="0" sz="4800" lang="en-US">
                <a:latin typeface="Algerian" panose="04020705040A02060702" pitchFamily="82" charset="0"/>
              </a:rPr>
              <a:t>PROBLEM STATEMENT</a:t>
            </a:r>
            <a:endParaRPr dirty="0" sz="4800" lang="en-IN">
              <a:latin typeface="Algerian" panose="04020705040A02060702" pitchFamily="82" charset="0"/>
            </a:endParaRPr>
          </a:p>
        </p:txBody>
      </p:sp>
      <p:sp>
        <p:nvSpPr>
          <p:cNvPr id="1048598" name="Content Placeholder 2"/>
          <p:cNvSpPr>
            <a:spLocks noGrp="1"/>
          </p:cNvSpPr>
          <p:nvPr>
            <p:ph idx="1"/>
          </p:nvPr>
        </p:nvSpPr>
        <p:spPr/>
        <p:txBody>
          <a:bodyPr>
            <a:normAutofit/>
          </a:bodyPr>
          <a:p>
            <a:r>
              <a:rPr b="1" dirty="0" sz="4800" lang="en-US">
                <a:latin typeface="Aptos" panose="020B0004020202020204" pitchFamily="34" charset="0"/>
              </a:rPr>
              <a:t>Develop an Excel-based solution to analyze employee data, focusing on key metrics such as demographics, tenure, job roles, and performance. </a:t>
            </a:r>
            <a:endParaRPr b="1" dirty="0" sz="48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a:xfrm>
            <a:off x="913795" y="244444"/>
            <a:ext cx="10353761" cy="1358019"/>
          </a:xfrm>
        </p:spPr>
        <p:txBody>
          <a:bodyPr>
            <a:normAutofit/>
          </a:bodyPr>
          <a:p>
            <a:pPr algn="l"/>
            <a:r>
              <a:rPr dirty="0" sz="4400" lang="en-US">
                <a:latin typeface="Algerian" panose="04020705040A02060702" pitchFamily="82" charset="0"/>
              </a:rPr>
              <a:t>PROJECT OVERVIEW</a:t>
            </a:r>
            <a:endParaRPr dirty="0" sz="4400" lang="en-IN">
              <a:latin typeface="Algerian" panose="04020705040A02060702" pitchFamily="82" charset="0"/>
            </a:endParaRPr>
          </a:p>
        </p:txBody>
      </p:sp>
      <p:sp>
        <p:nvSpPr>
          <p:cNvPr id="1048600" name="Content Placeholder 2"/>
          <p:cNvSpPr>
            <a:spLocks noGrp="1"/>
          </p:cNvSpPr>
          <p:nvPr>
            <p:ph idx="1"/>
          </p:nvPr>
        </p:nvSpPr>
        <p:spPr>
          <a:xfrm>
            <a:off x="913795" y="1801641"/>
            <a:ext cx="10964352" cy="4925084"/>
          </a:xfrm>
        </p:spPr>
        <p:txBody>
          <a:bodyPr>
            <a:noAutofit/>
          </a:bodyPr>
          <a:p>
            <a:r>
              <a:rPr b="1" dirty="0" sz="3000" lang="en-US">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b="1" dirty="0" sz="3000" lang="en-IN">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a:xfrm>
            <a:off x="913795" y="158437"/>
            <a:ext cx="10353761" cy="1398760"/>
          </a:xfrm>
        </p:spPr>
        <p:txBody>
          <a:bodyPr>
            <a:normAutofit/>
          </a:bodyPr>
          <a:p>
            <a:pPr algn="l"/>
            <a:r>
              <a:rPr dirty="0" sz="4400" lang="en-US">
                <a:latin typeface="Algerian" panose="04020705040A02060702" pitchFamily="82" charset="0"/>
              </a:rPr>
              <a:t>WHO ARE THE END USERS</a:t>
            </a:r>
            <a:endParaRPr dirty="0" sz="4400" lang="en-IN">
              <a:latin typeface="Algerian" panose="04020705040A02060702" pitchFamily="82" charset="0"/>
            </a:endParaRPr>
          </a:p>
        </p:txBody>
      </p:sp>
      <p:sp>
        <p:nvSpPr>
          <p:cNvPr id="1048602" name="Content Placeholder 2"/>
          <p:cNvSpPr>
            <a:spLocks noGrp="1"/>
          </p:cNvSpPr>
          <p:nvPr>
            <p:ph idx="1"/>
          </p:nvPr>
        </p:nvSpPr>
        <p:spPr>
          <a:xfrm>
            <a:off x="913795" y="1692998"/>
            <a:ext cx="10353762" cy="5006566"/>
          </a:xfrm>
        </p:spPr>
        <p:txBody>
          <a:bodyPr>
            <a:normAutofit/>
          </a:bodyPr>
          <a:p>
            <a:r>
              <a:rPr b="1" dirty="0" sz="2200" lang="en-US">
                <a:latin typeface="Aptos" panose="020B0004020202020204" pitchFamily="34" charset="0"/>
              </a:rPr>
              <a:t>1. Human Resources (HR) Professionals*: To monitor workforce metrics, develop retention strategies, and support diversity and inclusion initiatives.</a:t>
            </a:r>
          </a:p>
          <a:p>
            <a:r>
              <a:rPr b="1" dirty="0" sz="2200" lang="en-US">
                <a:latin typeface="Aptos" panose="020B0004020202020204" pitchFamily="34" charset="0"/>
              </a:rPr>
              <a:t>  2. *Managers and Team Leaders*: To assess team performance, identify areas for development, and make informed decisions on promotions, training, and resource allocation.</a:t>
            </a:r>
          </a:p>
          <a:p>
            <a:r>
              <a:rPr b="1" dirty="0" sz="2200" lang="en-US">
                <a:latin typeface="Aptos" panose="020B0004020202020204" pitchFamily="34" charset="0"/>
              </a:rPr>
              <a:t>  3. *Executives and Senior Management*: To gain insights into overall organizational health, track key performance indicators, and align HR strategies with business goals.</a:t>
            </a:r>
          </a:p>
          <a:p>
            <a:r>
              <a:rPr b="1" dirty="0" sz="2200" lang="en-US">
                <a:latin typeface="Aptos" panose="020B0004020202020204" pitchFamily="34" charset="0"/>
              </a:rPr>
              <a:t>4. *Data Analysts*: To further analyze employee data, create reports, and support HR with advanced data insights and trends.</a:t>
            </a:r>
            <a:endParaRPr b="1" dirty="0" sz="2200" lang="en-IN">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a:xfrm>
            <a:off x="380246" y="353086"/>
            <a:ext cx="11606541" cy="1421393"/>
          </a:xfrm>
        </p:spPr>
        <p:txBody>
          <a:bodyPr>
            <a:normAutofit/>
          </a:bodyPr>
          <a:p>
            <a:pPr algn="l"/>
            <a:r>
              <a:rPr dirty="0" sz="4400" lang="en-US">
                <a:latin typeface="Algerian" panose="04020705040A02060702" pitchFamily="82" charset="0"/>
              </a:rPr>
              <a:t>OUR SOLUTION AND ITS VALUE PROPOSITION</a:t>
            </a:r>
            <a:endParaRPr dirty="0" sz="4400" lang="en-IN">
              <a:latin typeface="Algerian" panose="04020705040A02060702" pitchFamily="82" charset="0"/>
            </a:endParaRPr>
          </a:p>
        </p:txBody>
      </p:sp>
      <p:sp>
        <p:nvSpPr>
          <p:cNvPr id="1048604" name="Content Placeholder 2"/>
          <p:cNvSpPr>
            <a:spLocks noGrp="1"/>
          </p:cNvSpPr>
          <p:nvPr>
            <p:ph idx="1"/>
          </p:nvPr>
        </p:nvSpPr>
        <p:spPr>
          <a:xfrm>
            <a:off x="913795" y="2096063"/>
            <a:ext cx="10353762" cy="4485805"/>
          </a:xfrm>
        </p:spPr>
        <p:txBody>
          <a:bodyPr>
            <a:normAutofit/>
          </a:bodyPr>
          <a:p>
            <a:r>
              <a:rPr dirty="0" sz="4800" lang="en-US">
                <a:latin typeface="Aptos" panose="020B0004020202020204" pitchFamily="34" charset="0"/>
              </a:rPr>
              <a:t>Filtering – missing values</a:t>
            </a:r>
          </a:p>
          <a:p>
            <a:r>
              <a:rPr dirty="0" sz="4800" lang="en-US">
                <a:latin typeface="Aptos" panose="020B0004020202020204" pitchFamily="34" charset="0"/>
              </a:rPr>
              <a:t>Conditional formatting- blank values</a:t>
            </a:r>
          </a:p>
          <a:p>
            <a:r>
              <a:rPr dirty="0" sz="4800" lang="en-US">
                <a:latin typeface="Aptos" panose="020B0004020202020204" pitchFamily="34" charset="0"/>
              </a:rPr>
              <a:t>Pivot table</a:t>
            </a:r>
          </a:p>
          <a:p>
            <a:r>
              <a:rPr dirty="0" sz="4800" lang="en-US">
                <a:latin typeface="Aptos" panose="020B0004020202020204" pitchFamily="34" charset="0"/>
              </a:rPr>
              <a:t>Chart </a:t>
            </a:r>
            <a:endParaRPr dirty="0" sz="4800" lang="en-IN">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a:xfrm>
            <a:off x="913795" y="108642"/>
            <a:ext cx="10353761" cy="1367073"/>
          </a:xfrm>
        </p:spPr>
        <p:txBody>
          <a:bodyPr>
            <a:normAutofit/>
          </a:bodyPr>
          <a:p>
            <a:pPr algn="l"/>
            <a:r>
              <a:rPr dirty="0" sz="4400" lang="en-US">
                <a:latin typeface="Algerian" panose="04020705040A02060702" pitchFamily="82" charset="0"/>
              </a:rPr>
              <a:t>DATASET DESCRIPTION</a:t>
            </a:r>
            <a:endParaRPr dirty="0" sz="4400" lang="en-IN">
              <a:latin typeface="Algerian" panose="04020705040A02060702" pitchFamily="82" charset="0"/>
            </a:endParaRPr>
          </a:p>
        </p:txBody>
      </p:sp>
      <p:sp>
        <p:nvSpPr>
          <p:cNvPr id="1048606" name="Content Placeholder 2"/>
          <p:cNvSpPr>
            <a:spLocks noGrp="1"/>
          </p:cNvSpPr>
          <p:nvPr>
            <p:ph idx="1"/>
          </p:nvPr>
        </p:nvSpPr>
        <p:spPr>
          <a:xfrm>
            <a:off x="913795" y="1367073"/>
            <a:ext cx="7696051" cy="5382285"/>
          </a:xfrm>
        </p:spPr>
        <p:txBody>
          <a:bodyPr>
            <a:normAutofit/>
          </a:bodyPr>
          <a:p>
            <a:r>
              <a:rPr b="1" dirty="0" sz="2400" lang="en-US">
                <a:latin typeface="Aptos" panose="020B0004020202020204" pitchFamily="34" charset="0"/>
              </a:rPr>
              <a:t>Kaggle-employee data set</a:t>
            </a:r>
          </a:p>
          <a:p>
            <a:r>
              <a:rPr b="1" dirty="0" sz="2400" lang="en-US">
                <a:latin typeface="Aptos" panose="020B0004020202020204" pitchFamily="34" charset="0"/>
              </a:rPr>
              <a:t>26 features</a:t>
            </a:r>
          </a:p>
          <a:p>
            <a:r>
              <a:rPr b="1" dirty="0" sz="2400" lang="en-US">
                <a:latin typeface="Aptos" panose="020B0004020202020204" pitchFamily="34" charset="0"/>
              </a:rPr>
              <a:t>9 features</a:t>
            </a:r>
          </a:p>
          <a:p>
            <a:r>
              <a:rPr b="1" dirty="0" sz="2400" lang="en-US">
                <a:latin typeface="Aptos" panose="020B0004020202020204" pitchFamily="34" charset="0"/>
              </a:rPr>
              <a:t>Employee id –numerical</a:t>
            </a:r>
          </a:p>
          <a:p>
            <a:r>
              <a:rPr b="1" dirty="0" sz="2400" lang="en-US">
                <a:latin typeface="Aptos" panose="020B0004020202020204" pitchFamily="34" charset="0"/>
              </a:rPr>
              <a:t>Gender-male, female </a:t>
            </a:r>
          </a:p>
          <a:p>
            <a:r>
              <a:rPr b="1" dirty="0" sz="2400" lang="en-US">
                <a:latin typeface="Aptos" panose="020B0004020202020204" pitchFamily="34" charset="0"/>
              </a:rPr>
              <a:t>Business unit</a:t>
            </a:r>
          </a:p>
          <a:p>
            <a:r>
              <a:rPr b="1" dirty="0" sz="2400" lang="en-US">
                <a:latin typeface="Aptos" panose="020B0004020202020204" pitchFamily="34" charset="0"/>
              </a:rPr>
              <a:t>Employee type</a:t>
            </a:r>
          </a:p>
          <a:p>
            <a:r>
              <a:rPr b="1" dirty="0" sz="2400" lang="en-US">
                <a:latin typeface="Aptos" panose="020B0004020202020204" pitchFamily="34" charset="0"/>
              </a:rPr>
              <a:t>Status</a:t>
            </a:r>
            <a:endParaRPr b="1" dirty="0" sz="2400" lang="en-IN">
              <a:latin typeface="Aptos" panose="020B0004020202020204" pitchFamily="34" charset="0"/>
            </a:endParaRPr>
          </a:p>
          <a:p>
            <a:r>
              <a:rPr b="1" dirty="0" sz="2400" lang="en-IN">
                <a:latin typeface="Aptos" panose="020B0004020202020204" pitchFamily="34" charset="0"/>
              </a:rPr>
              <a:t>Performance</a:t>
            </a:r>
          </a:p>
          <a:p>
            <a:r>
              <a:rPr b="1" dirty="0" sz="2400" lang="en-IN">
                <a:latin typeface="Aptos" panose="020B0004020202020204" pitchFamily="34" charset="0"/>
              </a:rPr>
              <a:t>Rating –</a:t>
            </a:r>
            <a:r>
              <a:rPr b="1" dirty="0" sz="2400" lang="en-IN" err="1">
                <a:latin typeface="Aptos" panose="020B0004020202020204" pitchFamily="34" charset="0"/>
              </a:rPr>
              <a:t>num</a:t>
            </a:r>
            <a:endParaRPr b="1" dirty="0" sz="2400" lang="en-IN">
              <a:latin typeface="Aptos" panose="020B0004020202020204" pitchFamily="34" charset="0"/>
            </a:endParaRPr>
          </a:p>
          <a:p>
            <a:r>
              <a:rPr b="1" dirty="0" sz="2400" lang="en-IN">
                <a:latin typeface="Aptos" panose="020B0004020202020204" pitchFamily="34" charset="0"/>
              </a:rPr>
              <a:t>level</a:t>
            </a:r>
            <a:endParaRPr b="1" dirty="0" sz="1000" lang="en-IN">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a:xfrm>
            <a:off x="913795" y="199177"/>
            <a:ext cx="10353761" cy="1258432"/>
          </a:xfrm>
        </p:spPr>
        <p:txBody>
          <a:bodyPr>
            <a:normAutofit/>
          </a:bodyPr>
          <a:p>
            <a:pPr algn="l"/>
            <a:r>
              <a:rPr dirty="0" sz="4400" lang="en-US">
                <a:latin typeface="Algerian" panose="04020705040A02060702" pitchFamily="82" charset="0"/>
              </a:rPr>
              <a:t>THE “WOW” IN OUR SOLUTION</a:t>
            </a:r>
            <a:endParaRPr dirty="0" sz="4400" lang="en-IN">
              <a:latin typeface="Algerian" panose="04020705040A02060702" pitchFamily="82" charset="0"/>
            </a:endParaRPr>
          </a:p>
        </p:txBody>
      </p:sp>
      <p:sp>
        <p:nvSpPr>
          <p:cNvPr id="1048608" name="Content Placeholder 2"/>
          <p:cNvSpPr>
            <a:spLocks noGrp="1"/>
          </p:cNvSpPr>
          <p:nvPr>
            <p:ph idx="1"/>
          </p:nvPr>
        </p:nvSpPr>
        <p:spPr>
          <a:xfrm>
            <a:off x="913795" y="1629625"/>
            <a:ext cx="10353762" cy="5097100"/>
          </a:xfrm>
        </p:spPr>
        <p:txBody>
          <a:bodyPr>
            <a:noAutofit/>
          </a:bodyPr>
          <a:p>
            <a:r>
              <a:rPr b="1" dirty="0" sz="2300" lang="en-US">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b="1" dirty="0" sz="2300" lang="en-US">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b="1" dirty="0" sz="2300" lang="en-US">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b="1" dirty="0" sz="2300" lang="en-IN">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Micro Computers</dc:creator>
  <cp:lastModifiedBy>Micro Computers</cp:lastModifiedBy>
  <dcterms:created xsi:type="dcterms:W3CDTF">2024-08-25T11:58:21Z</dcterms:created>
  <dcterms:modified xsi:type="dcterms:W3CDTF">2024-09-10T08:48:34Z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7d25228a553045309a5d22721eb16b31</vt:lpwstr>
  </property>
</Properties>
</file>