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49" r:id="rId5"/>
    <p:sldMasterId id="2147483650" r:id="rId6"/>
    <p:sldMasterId id="2147483651" r:id="rId7"/>
    <p:sldMasterId id="2147483652" r:id="rId8"/>
    <p:sldMasterId id="2147483653" r:id="rId9"/>
    <p:sldMasterId id="2147483654" r:id="rId10"/>
    <p:sldMasterId id="2147483655" r:id="rId11"/>
    <p:sldMasterId id="2147483656" r:id="rId12"/>
    <p:sldMasterId id="2147483657" r:id="rId13"/>
    <p:sldMasterId id="2147483658" r:id="rId14"/>
    <p:sldMasterId id="2147483659" r:id="rId15"/>
    <p:sldMasterId id="2147483660" r:id="rId16"/>
    <p:sldMasterId id="2147483661" r:id="rId17"/>
  </p:sldMasterIdLst>
  <p:notesMasterIdLst>
    <p:notesMasterId r:id="rId25"/>
  </p:notesMasterIdLst>
  <p:sldIdLst>
    <p:sldId id="256" r:id="rId18"/>
    <p:sldId id="307" r:id="rId19"/>
    <p:sldId id="308" r:id="rId20"/>
    <p:sldId id="314" r:id="rId21"/>
    <p:sldId id="310" r:id="rId22"/>
    <p:sldId id="312" r:id="rId23"/>
    <p:sldId id="311" r:id="rId24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1023" autoAdjust="0"/>
  </p:normalViewPr>
  <p:slideViewPr>
    <p:cSldViewPr>
      <p:cViewPr varScale="1">
        <p:scale>
          <a:sx n="54" d="100"/>
          <a:sy n="54" d="100"/>
        </p:scale>
        <p:origin x="666" y="78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B711-94EA-4849-9CDF-C10517F75A29}" type="datetimeFigureOut">
              <a:rPr lang="en-GB" smtClean="0"/>
              <a:pPr/>
              <a:t>06/11/2014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9651-2477-48DD-AF2D-E78D205C9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2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6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4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9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02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1699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252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4998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0171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232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276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88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1424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05945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24147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37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0"/>
            <a:ext cx="4905375" cy="1371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0"/>
            <a:ext cx="14563725" cy="1371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7854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7218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9510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3496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41701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2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714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185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740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963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2563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67974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5014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245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097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866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76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015220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98900"/>
            <a:ext cx="9734550" cy="981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3898900"/>
            <a:ext cx="9734550" cy="981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872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833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06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25202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3739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515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66167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136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241300"/>
            <a:ext cx="4905375" cy="13474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241300"/>
            <a:ext cx="14563725" cy="13474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713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374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418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205669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79600" y="3803650"/>
            <a:ext cx="3638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70550" y="3803650"/>
            <a:ext cx="3638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5758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795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195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6572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13606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58621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253121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7238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475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630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6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71464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2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684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167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802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03650"/>
            <a:ext cx="9734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3803650"/>
            <a:ext cx="9734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6226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8714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270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880777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444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69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33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46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567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9375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748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94125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574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46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377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21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3006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2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296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428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670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87531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994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69278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53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163068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911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03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808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30636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1790700"/>
            <a:ext cx="9734550" cy="1014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1790700"/>
            <a:ext cx="9734550" cy="1014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454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621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78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7073900"/>
            <a:ext cx="9734550" cy="664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7073900"/>
            <a:ext cx="9734550" cy="664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128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349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22435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35307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59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3887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388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925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005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060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93557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200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3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289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037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39277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3642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5719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238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550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16306800" cy="955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17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9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784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69575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62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383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91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972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3047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0994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22505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841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550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16306800" cy="955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887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643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343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0508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2953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8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91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418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47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98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596511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77880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2690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619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0"/>
            <a:ext cx="2749550" cy="1371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0"/>
            <a:ext cx="8096250" cy="1371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829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030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89857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39913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8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91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940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848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855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63938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29160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77003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559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0"/>
            <a:ext cx="2749550" cy="1371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0"/>
            <a:ext cx="8096250" cy="1371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9623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29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79451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738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08705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095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929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098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61927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57421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98782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862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55600"/>
            <a:ext cx="5486400" cy="11896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55600"/>
            <a:ext cx="16306800" cy="11896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887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7073900"/>
            <a:ext cx="196215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0"/>
            <a:ext cx="19621500" cy="694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373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817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262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706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1638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03650"/>
            <a:ext cx="94488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241300"/>
            <a:ext cx="196215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98900"/>
            <a:ext cx="19621500" cy="981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79600" y="3803650"/>
            <a:ext cx="74295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03650"/>
            <a:ext cx="94488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03650"/>
            <a:ext cx="196215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874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2319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6764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1209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5654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0226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798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370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942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4178300"/>
            <a:ext cx="196215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1790700"/>
            <a:ext cx="19621500" cy="1014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874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2319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6764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1209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5654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0226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798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370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942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10363200"/>
            <a:ext cx="196215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10363200"/>
            <a:ext cx="196215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3800" y="6731000"/>
            <a:ext cx="10998200" cy="69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0"/>
            <a:ext cx="10998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3800" y="6731000"/>
            <a:ext cx="10998200" cy="69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0"/>
            <a:ext cx="10998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55600"/>
            <a:ext cx="19621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373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817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262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706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1638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Hub.com/SMcCalden" TargetMode="External"/><Relationship Id="rId5" Type="http://schemas.openxmlformats.org/officeDocument/2006/relationships/hyperlink" Target="http://www.twitter.com/SMcCalden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github.com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github.com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gerdudler.github.io/git-guide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gitref.org/index.html" TargetMode="External"/><Relationship Id="rId10" Type="http://schemas.openxmlformats.org/officeDocument/2006/relationships/hyperlink" Target="http://www.sourcetreeapp.com/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://mac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68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00" y="3257600"/>
            <a:ext cx="73279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/>
          </p:cNvSpPr>
          <p:nvPr/>
        </p:nvSpPr>
        <p:spPr bwMode="auto">
          <a:xfrm>
            <a:off x="9893300" y="9664700"/>
            <a:ext cx="13423900" cy="23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Presented by</a:t>
            </a:r>
          </a:p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Stephen McCalden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/>
                <a:ea typeface="MS PGothic" pitchFamily="34" charset="-128"/>
                <a:sym typeface="Calibri Bold" pitchFamily="-84" charset="0"/>
                <a:hlinkClick r:id="rId5"/>
              </a:rPr>
              <a:t>www.twitter.com/SMcCalden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  <a:hlinkClick r:id="rId6"/>
              </a:rPr>
              <a:t>www.GitHub.com/SMcCalden</a:t>
            </a:r>
            <a:endParaRPr lang="en-US" sz="3000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rot="10800000" flipH="1">
            <a:off x="12118975" y="4985792"/>
            <a:ext cx="9047163" cy="0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893300" y="5207000"/>
            <a:ext cx="13423900" cy="135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6000" b="1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WWC Belfast NOV </a:t>
            </a:r>
            <a:r>
              <a:rPr lang="en-GB" sz="6000" b="1" dirty="0" smtClean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2014</a:t>
            </a:r>
          </a:p>
          <a:p>
            <a:pPr>
              <a:lnSpc>
                <a:spcPct val="120000"/>
              </a:lnSpc>
            </a:pPr>
            <a:r>
              <a:rPr lang="en-GB" sz="6000" b="1" dirty="0" smtClean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Introduction </a:t>
            </a:r>
            <a:r>
              <a:rPr lang="en-GB" sz="6000" b="1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to Git</a:t>
            </a:r>
            <a:endParaRPr lang="en-US" sz="6000" b="1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/>
          </p:cNvSpPr>
          <p:nvPr/>
        </p:nvSpPr>
        <p:spPr bwMode="auto">
          <a:xfrm>
            <a:off x="2235200" y="3556000"/>
            <a:ext cx="11531600" cy="906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It is a popular open source online source control application to assist with the storage and tracking of a version-controlled file set.  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They are a </a:t>
            </a:r>
            <a:r>
              <a:rPr lang="en-US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distributed version control system allowing multiple editors to work on the same project from remote locations.  Other similar version control tools are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SVN, CVS or Mercurial .</a:t>
            </a:r>
            <a:endParaRPr lang="en-US" sz="3600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grpSp>
        <p:nvGrpSpPr>
          <p:cNvPr id="22531" name="Group 5"/>
          <p:cNvGrpSpPr>
            <a:grpSpLocks/>
          </p:cNvGrpSpPr>
          <p:nvPr/>
        </p:nvGrpSpPr>
        <p:grpSpPr bwMode="auto">
          <a:xfrm>
            <a:off x="1103313" y="2413000"/>
            <a:ext cx="7840663" cy="1066800"/>
            <a:chOff x="0" y="40"/>
            <a:chExt cx="4939" cy="672"/>
          </a:xfrm>
        </p:grpSpPr>
        <p:sp>
          <p:nvSpPr>
            <p:cNvPr id="22535" name="Rectangle 3"/>
            <p:cNvSpPr>
              <a:spLocks/>
            </p:cNvSpPr>
            <p:nvPr/>
          </p:nvSpPr>
          <p:spPr bwMode="auto">
            <a:xfrm>
              <a:off x="728" y="40"/>
              <a:ext cx="421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What is </a:t>
              </a:r>
              <a:r>
                <a:rPr lang="en-US" sz="7700" b="1" dirty="0" err="1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GitHub</a:t>
              </a: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?</a:t>
              </a:r>
            </a:p>
          </p:txBody>
        </p:sp>
        <p:pic>
          <p:nvPicPr>
            <p:cNvPr id="22536" name="Picture 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2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2" name="Rectangle 6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2534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32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/>
          </p:cNvSpPr>
          <p:nvPr/>
        </p:nvSpPr>
        <p:spPr bwMode="auto">
          <a:xfrm>
            <a:off x="2235200" y="3556000"/>
            <a:ext cx="15069368" cy="84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This is the process of tracking every edit that is made to any file contained within a controlled file set.  </a:t>
            </a:r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It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stores individual file versions along with the editors that make them so at any time during the project lifespan a specific edit can be traced back to the time the edit was made.  </a:t>
            </a:r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This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enables a project owner to easily revert back to working file versions should an issue be found whilst also keeping the main current deployable version safe and secure at all times.</a:t>
            </a:r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3557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Group 8"/>
          <p:cNvGrpSpPr>
            <a:grpSpLocks/>
          </p:cNvGrpSpPr>
          <p:nvPr/>
        </p:nvGrpSpPr>
        <p:grpSpPr bwMode="auto">
          <a:xfrm>
            <a:off x="1104900" y="2413000"/>
            <a:ext cx="10782301" cy="1066800"/>
            <a:chOff x="0" y="40"/>
            <a:chExt cx="6792" cy="672"/>
          </a:xfrm>
        </p:grpSpPr>
        <p:pic>
          <p:nvPicPr>
            <p:cNvPr id="23559" name="Picture 6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7"/>
            <p:cNvSpPr>
              <a:spLocks/>
            </p:cNvSpPr>
            <p:nvPr/>
          </p:nvSpPr>
          <p:spPr bwMode="auto">
            <a:xfrm>
              <a:off x="728" y="40"/>
              <a:ext cx="60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What is source 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64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sp>
        <p:nvSpPr>
          <p:cNvPr id="28675" name="Rectangle 3"/>
          <p:cNvSpPr>
            <a:spLocks/>
          </p:cNvSpPr>
          <p:nvPr/>
        </p:nvSpPr>
        <p:spPr bwMode="auto">
          <a:xfrm>
            <a:off x="1130300" y="2349500"/>
            <a:ext cx="88265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2200"/>
              </a:spcBef>
            </a:pPr>
            <a:r>
              <a:rPr lang="en-US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The basic principles you’ll need to know…</a:t>
            </a:r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8678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066800" y="4406900"/>
            <a:ext cx="14068431" cy="1227138"/>
            <a:chOff x="0" y="40"/>
            <a:chExt cx="8862" cy="773"/>
          </a:xfrm>
        </p:grpSpPr>
        <p:sp>
          <p:nvSpPr>
            <p:cNvPr id="28696" name="Rectangle 7"/>
            <p:cNvSpPr>
              <a:spLocks/>
            </p:cNvSpPr>
            <p:nvPr/>
          </p:nvSpPr>
          <p:spPr bwMode="auto">
            <a:xfrm>
              <a:off x="768" y="40"/>
              <a:ext cx="8094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  <a:tabLst>
                  <a:tab pos="1143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Forking, </a:t>
              </a:r>
              <a:r>
                <a:rPr lang="en-US" sz="7700" b="1" dirty="0" err="1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Initialisation</a:t>
              </a: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 </a:t>
              </a: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&amp; Cloning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28697" name="Oval 8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" name="Rectangle 9"/>
            <p:cNvSpPr>
              <a:spLocks/>
            </p:cNvSpPr>
            <p:nvPr/>
          </p:nvSpPr>
          <p:spPr bwMode="auto">
            <a:xfrm>
              <a:off x="60" y="229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1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066800" y="5753100"/>
            <a:ext cx="6699252" cy="1176338"/>
            <a:chOff x="0" y="40"/>
            <a:chExt cx="4220" cy="741"/>
          </a:xfrm>
        </p:grpSpPr>
        <p:sp>
          <p:nvSpPr>
            <p:cNvPr id="28693" name="Rectangle 11"/>
            <p:cNvSpPr>
              <a:spLocks/>
            </p:cNvSpPr>
            <p:nvPr/>
          </p:nvSpPr>
          <p:spPr bwMode="auto">
            <a:xfrm>
              <a:off x="768" y="40"/>
              <a:ext cx="3452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  <a:tabLst>
                  <a:tab pos="1143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Pull Requests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3" name="Oval 12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5" name="Rectangle 13"/>
            <p:cNvSpPr>
              <a:spLocks/>
            </p:cNvSpPr>
            <p:nvPr/>
          </p:nvSpPr>
          <p:spPr bwMode="auto">
            <a:xfrm>
              <a:off x="60" y="197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2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66800" y="7086600"/>
            <a:ext cx="4954590" cy="1211263"/>
            <a:chOff x="0" y="40"/>
            <a:chExt cx="3121" cy="763"/>
          </a:xfrm>
        </p:grpSpPr>
        <p:sp>
          <p:nvSpPr>
            <p:cNvPr id="4" name="Rectangle 15"/>
            <p:cNvSpPr>
              <a:spLocks/>
            </p:cNvSpPr>
            <p:nvPr/>
          </p:nvSpPr>
          <p:spPr bwMode="auto">
            <a:xfrm>
              <a:off x="768" y="40"/>
              <a:ext cx="2353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Branches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28691" name="Oval 16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2" name="Rectangle 17"/>
            <p:cNvSpPr>
              <a:spLocks/>
            </p:cNvSpPr>
            <p:nvPr/>
          </p:nvSpPr>
          <p:spPr bwMode="auto">
            <a:xfrm>
              <a:off x="60" y="219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3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1066800" y="8432800"/>
            <a:ext cx="14244644" cy="1233488"/>
            <a:chOff x="0" y="40"/>
            <a:chExt cx="8973" cy="777"/>
          </a:xfrm>
        </p:grpSpPr>
        <p:sp>
          <p:nvSpPr>
            <p:cNvPr id="28687" name="Rectangle 19"/>
            <p:cNvSpPr>
              <a:spLocks/>
            </p:cNvSpPr>
            <p:nvPr/>
          </p:nvSpPr>
          <p:spPr bwMode="auto">
            <a:xfrm>
              <a:off x="768" y="40"/>
              <a:ext cx="8205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Adding, Editing and </a:t>
              </a: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Committing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28688" name="Oval 20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89" name="Rectangle 21"/>
            <p:cNvSpPr>
              <a:spLocks/>
            </p:cNvSpPr>
            <p:nvPr/>
          </p:nvSpPr>
          <p:spPr bwMode="auto">
            <a:xfrm>
              <a:off x="60" y="233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4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066800" y="9779000"/>
            <a:ext cx="7140577" cy="1182688"/>
            <a:chOff x="0" y="40"/>
            <a:chExt cx="4498" cy="745"/>
          </a:xfrm>
        </p:grpSpPr>
        <p:sp>
          <p:nvSpPr>
            <p:cNvPr id="28684" name="Rectangle 23"/>
            <p:cNvSpPr>
              <a:spLocks/>
            </p:cNvSpPr>
            <p:nvPr/>
          </p:nvSpPr>
          <p:spPr bwMode="auto">
            <a:xfrm>
              <a:off x="768" y="40"/>
              <a:ext cx="3730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Push Requests</a:t>
              </a:r>
            </a:p>
          </p:txBody>
        </p:sp>
        <p:sp>
          <p:nvSpPr>
            <p:cNvPr id="28685" name="Oval 24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Rectangle 25"/>
            <p:cNvSpPr>
              <a:spLocks/>
            </p:cNvSpPr>
            <p:nvPr/>
          </p:nvSpPr>
          <p:spPr bwMode="auto">
            <a:xfrm>
              <a:off x="60" y="201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5</a:t>
              </a:r>
            </a:p>
          </p:txBody>
        </p:sp>
      </p:grpSp>
      <p:sp>
        <p:nvSpPr>
          <p:cNvPr id="30" name="Rectangle 23"/>
          <p:cNvSpPr>
            <a:spLocks/>
          </p:cNvSpPr>
          <p:nvPr/>
        </p:nvSpPr>
        <p:spPr bwMode="auto">
          <a:xfrm>
            <a:off x="2303616" y="11120146"/>
            <a:ext cx="3407664" cy="1066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77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Merging</a:t>
            </a:r>
            <a:endParaRPr lang="en-US" sz="77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31" name="Oval 24"/>
          <p:cNvSpPr>
            <a:spLocks/>
          </p:cNvSpPr>
          <p:nvPr/>
        </p:nvSpPr>
        <p:spPr bwMode="auto">
          <a:xfrm>
            <a:off x="1102768" y="11177512"/>
            <a:ext cx="977900" cy="965200"/>
          </a:xfrm>
          <a:prstGeom prst="ellipse">
            <a:avLst/>
          </a:prstGeom>
          <a:gradFill rotWithShape="0">
            <a:gsLst>
              <a:gs pos="0">
                <a:srgbClr val="1E84A1"/>
              </a:gs>
              <a:gs pos="100000">
                <a:srgbClr val="05315B"/>
              </a:gs>
            </a:gsLst>
            <a:lin ang="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Rectangle 25"/>
          <p:cNvSpPr>
            <a:spLocks/>
          </p:cNvSpPr>
          <p:nvPr/>
        </p:nvSpPr>
        <p:spPr bwMode="auto">
          <a:xfrm>
            <a:off x="1179464" y="11403508"/>
            <a:ext cx="7874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70000"/>
              </a:lnSpc>
              <a:spcBef>
                <a:spcPts val="3300"/>
              </a:spcBef>
              <a:tabLst>
                <a:tab pos="114300" algn="l"/>
                <a:tab pos="914400" algn="l"/>
              </a:tabLst>
            </a:pPr>
            <a:r>
              <a:rPr lang="en-US" sz="6000" b="1" dirty="0">
                <a:solidFill>
                  <a:srgbClr val="FFFFFF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8814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/>
          </p:cNvSpPr>
          <p:nvPr/>
        </p:nvSpPr>
        <p:spPr bwMode="auto">
          <a:xfrm>
            <a:off x="2260600" y="3556000"/>
            <a:ext cx="11480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5605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533654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4" y="1601788"/>
            <a:ext cx="9104154" cy="114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1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/>
          </p:cNvSpPr>
          <p:nvPr/>
        </p:nvSpPr>
        <p:spPr bwMode="auto">
          <a:xfrm>
            <a:off x="2260600" y="3556000"/>
            <a:ext cx="17132200" cy="913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Gitignore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– a file at the root level of the repo defining file extensions which should be excluded from committing (</a:t>
            </a:r>
            <a:r>
              <a:rPr lang="en-GB" sz="3600" dirty="0" err="1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eg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. IDE project-specific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files)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README.md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– A useful file which contains descriptive, installation, execution info.  “m” in </a:t>
            </a:r>
            <a:r>
              <a:rPr lang="en-GB" sz="3600" dirty="0" err="1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GitHub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to view the precise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syntax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Stashing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– The idea of excluding a changed file from a commit and push and enable a partial commit. Feature branching is a better mechanism here in my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opinion.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SSH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Keys – Some remote repos employ double security by utilising public/private key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authentication.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GitLab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– This is a cut-down version of GitHub which is available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for a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local, more secure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installation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GitRef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5"/>
              </a:rPr>
              <a:t>http://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5"/>
              </a:rPr>
              <a:t>gitref.org/index.html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 Guide 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6"/>
              </a:rPr>
              <a:t>http://rogerdudler.github.io/git-guide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6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GitHub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7"/>
              </a:rPr>
              <a:t>https://github.com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7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Client 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8"/>
              </a:rPr>
              <a:t>http://windows.github.com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8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or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9"/>
              </a:rPr>
              <a:t>http://mac.github.com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9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SourceTree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10"/>
              </a:rPr>
              <a:t>http://www.sourcetreeapp.com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10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7653" name="Picture 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8"/>
          <p:cNvGrpSpPr>
            <a:grpSpLocks/>
          </p:cNvGrpSpPr>
          <p:nvPr/>
        </p:nvGrpSpPr>
        <p:grpSpPr bwMode="auto">
          <a:xfrm>
            <a:off x="1130300" y="2413000"/>
            <a:ext cx="7019929" cy="1066800"/>
            <a:chOff x="0" y="40"/>
            <a:chExt cx="4422" cy="672"/>
          </a:xfrm>
        </p:grpSpPr>
        <p:sp>
          <p:nvSpPr>
            <p:cNvPr id="27655" name="Rectangle 6"/>
            <p:cNvSpPr>
              <a:spLocks/>
            </p:cNvSpPr>
            <p:nvPr/>
          </p:nvSpPr>
          <p:spPr bwMode="auto">
            <a:xfrm>
              <a:off x="728" y="40"/>
              <a:ext cx="369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Miscellaneous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pic>
          <p:nvPicPr>
            <p:cNvPr id="27656" name="Picture 7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054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/>
          </p:cNvSpPr>
          <p:nvPr/>
        </p:nvSpPr>
        <p:spPr bwMode="auto">
          <a:xfrm>
            <a:off x="2260600" y="3556000"/>
            <a:ext cx="114808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662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8"/>
          <p:cNvGrpSpPr>
            <a:grpSpLocks/>
          </p:cNvGrpSpPr>
          <p:nvPr/>
        </p:nvGrpSpPr>
        <p:grpSpPr bwMode="auto">
          <a:xfrm>
            <a:off x="1130300" y="2413000"/>
            <a:ext cx="4575177" cy="1066800"/>
            <a:chOff x="0" y="40"/>
            <a:chExt cx="2882" cy="672"/>
          </a:xfrm>
        </p:grpSpPr>
        <p:sp>
          <p:nvSpPr>
            <p:cNvPr id="26631" name="Rectangle 6"/>
            <p:cNvSpPr>
              <a:spLocks/>
            </p:cNvSpPr>
            <p:nvPr/>
          </p:nvSpPr>
          <p:spPr bwMode="auto">
            <a:xfrm>
              <a:off x="728" y="40"/>
              <a:ext cx="215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Demo….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pic>
          <p:nvPicPr>
            <p:cNvPr id="26632" name="Picture 7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4079875"/>
            <a:ext cx="10553948" cy="87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3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757A2227B254DA2F4CDE329F96858" ma:contentTypeVersion="1" ma:contentTypeDescription="Create a new document." ma:contentTypeScope="" ma:versionID="c30e744045e20684d466f77692e7e363">
  <xsd:schema xmlns:xsd="http://www.w3.org/2001/XMLSchema" xmlns:xs="http://www.w3.org/2001/XMLSchema" xmlns:p="http://schemas.microsoft.com/office/2006/metadata/properties" xmlns:ns3="fe710394-429f-4e49-bafd-e8e0605453a3" targetNamespace="http://schemas.microsoft.com/office/2006/metadata/properties" ma:root="true" ma:fieldsID="29c31838b6d385c899637e02f1842fc6" ns3:_="">
    <xsd:import namespace="fe710394-429f-4e49-bafd-e8e0605453a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10394-429f-4e49-bafd-e8e0605453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3F93B3-9216-41CE-A645-18766659E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710394-429f-4e49-bafd-e8e0605453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8C5F5-9D21-47D1-A283-B8AD36BD4791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e710394-429f-4e49-bafd-e8e0605453a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F19919B-F716-4442-A06A-E4D7C584FB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Pages>0</Pages>
  <Words>376</Words>
  <Characters>0</Characters>
  <Application>Microsoft Office PowerPoint</Application>
  <PresentationFormat>Custom</PresentationFormat>
  <Lines>0</Lines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7</vt:i4>
      </vt:variant>
    </vt:vector>
  </HeadingPairs>
  <TitlesOfParts>
    <vt:vector size="29" baseType="lpstr">
      <vt:lpstr>MS PGothic</vt:lpstr>
      <vt:lpstr>Arial</vt:lpstr>
      <vt:lpstr>Calibri</vt:lpstr>
      <vt:lpstr>Calibri Bold</vt:lpstr>
      <vt:lpstr>Calibri Light</vt:lpstr>
      <vt:lpstr>Gill Sans</vt:lpstr>
      <vt:lpstr>Helvetica</vt:lpstr>
      <vt:lpstr>ヒラギノ角ゴ ProN W3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Gannon</dc:creator>
  <cp:lastModifiedBy>Stephen McCalden</cp:lastModifiedBy>
  <cp:revision>33</cp:revision>
  <dcterms:modified xsi:type="dcterms:W3CDTF">2014-11-06T11:28:02Z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0x01010094F757A2227B254DA2F4CDE329F96858</vt:lpwstr>
  </property>
  <property fmtid="{D5CDD505-2E9C-101B-9397-08002B2CF9AE}" pid="3" name="IsMyDocuments">
    <vt:bool>true</vt:bool>
  </property>
</Properties>
</file>