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s-GT"/>
        </a:p>
      </c:txPr>
    </c:title>
    <c:autoTitleDeleted val="0"/>
    <c:plotArea>
      <c:layout>
        <c:manualLayout>
          <c:layoutTarget val="inner"/>
          <c:xMode val="edge"/>
          <c:yMode val="edge"/>
          <c:x val="3.8523775727466285E-2"/>
          <c:y val="9.673856620084742E-2"/>
          <c:w val="0.95012065294535131"/>
          <c:h val="0.65716978227077705"/>
        </c:manualLayout>
      </c:layout>
      <c:barChart>
        <c:barDir val="col"/>
        <c:grouping val="clustered"/>
        <c:varyColors val="0"/>
        <c:ser>
          <c:idx val="0"/>
          <c:order val="0"/>
          <c:tx>
            <c:strRef>
              <c:f>Hoja1!$B$1</c:f>
              <c:strCache>
                <c:ptCount val="1"/>
                <c:pt idx="0">
                  <c:v>Columna1</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Hoja1!$A$2:$A$7</c:f>
              <c:strCache>
                <c:ptCount val="6"/>
                <c:pt idx="0">
                  <c:v>mantenimiento de conservacion</c:v>
                </c:pt>
                <c:pt idx="1">
                  <c:v>mantenimiento correctivo</c:v>
                </c:pt>
                <c:pt idx="2">
                  <c:v>mantenimiento preventivo</c:v>
                </c:pt>
                <c:pt idx="3">
                  <c:v>mantenimiento programado</c:v>
                </c:pt>
                <c:pt idx="4">
                  <c:v>mantenimiento predictivo</c:v>
                </c:pt>
                <c:pt idx="5">
                  <c:v>mantenimiento de actualizacion</c:v>
                </c:pt>
              </c:strCache>
            </c:strRef>
          </c:cat>
          <c:val>
            <c:numRef>
              <c:f>Hoja1!$B$2:$B$7</c:f>
              <c:numCache>
                <c:formatCode>General</c:formatCode>
                <c:ptCount val="6"/>
                <c:pt idx="0">
                  <c:v>4.3</c:v>
                </c:pt>
                <c:pt idx="1">
                  <c:v>2.5</c:v>
                </c:pt>
                <c:pt idx="2">
                  <c:v>3.5</c:v>
                </c:pt>
                <c:pt idx="3">
                  <c:v>4.5</c:v>
                </c:pt>
              </c:numCache>
            </c:numRef>
          </c:val>
        </c:ser>
        <c:ser>
          <c:idx val="1"/>
          <c:order val="1"/>
          <c:tx>
            <c:strRef>
              <c:f>Hoja1!$C$1</c:f>
              <c:strCache>
                <c:ptCount val="1"/>
                <c:pt idx="0">
                  <c:v>Serie 2</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strRef>
              <c:f>Hoja1!$A$2:$A$7</c:f>
              <c:strCache>
                <c:ptCount val="6"/>
                <c:pt idx="0">
                  <c:v>mantenimiento de conservacion</c:v>
                </c:pt>
                <c:pt idx="1">
                  <c:v>mantenimiento correctivo</c:v>
                </c:pt>
                <c:pt idx="2">
                  <c:v>mantenimiento preventivo</c:v>
                </c:pt>
                <c:pt idx="3">
                  <c:v>mantenimiento programado</c:v>
                </c:pt>
                <c:pt idx="4">
                  <c:v>mantenimiento predictivo</c:v>
                </c:pt>
                <c:pt idx="5">
                  <c:v>mantenimiento de actualizacion</c:v>
                </c:pt>
              </c:strCache>
            </c:strRef>
          </c:cat>
          <c:val>
            <c:numRef>
              <c:f>Hoja1!$C$2:$C$7</c:f>
              <c:numCache>
                <c:formatCode>General</c:formatCode>
                <c:ptCount val="6"/>
                <c:pt idx="0">
                  <c:v>2.4</c:v>
                </c:pt>
                <c:pt idx="1">
                  <c:v>4.4000000000000004</c:v>
                </c:pt>
                <c:pt idx="2">
                  <c:v>1.8</c:v>
                </c:pt>
                <c:pt idx="3">
                  <c:v>2.8</c:v>
                </c:pt>
              </c:numCache>
            </c:numRef>
          </c:val>
        </c:ser>
        <c:ser>
          <c:idx val="2"/>
          <c:order val="2"/>
          <c:tx>
            <c:strRef>
              <c:f>Hoja1!$D$1</c:f>
              <c:strCache>
                <c:ptCount val="1"/>
                <c:pt idx="0">
                  <c:v>Serie 3</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Hoja1!$A$2:$A$7</c:f>
              <c:strCache>
                <c:ptCount val="6"/>
                <c:pt idx="0">
                  <c:v>mantenimiento de conservacion</c:v>
                </c:pt>
                <c:pt idx="1">
                  <c:v>mantenimiento correctivo</c:v>
                </c:pt>
                <c:pt idx="2">
                  <c:v>mantenimiento preventivo</c:v>
                </c:pt>
                <c:pt idx="3">
                  <c:v>mantenimiento programado</c:v>
                </c:pt>
                <c:pt idx="4">
                  <c:v>mantenimiento predictivo</c:v>
                </c:pt>
                <c:pt idx="5">
                  <c:v>mantenimiento de actualizacion</c:v>
                </c:pt>
              </c:strCache>
            </c:strRef>
          </c:cat>
          <c:val>
            <c:numRef>
              <c:f>Hoja1!$D$2:$D$7</c:f>
              <c:numCache>
                <c:formatCode>General</c:formatCode>
                <c:ptCount val="6"/>
                <c:pt idx="0">
                  <c:v>2</c:v>
                </c:pt>
                <c:pt idx="1">
                  <c:v>2</c:v>
                </c:pt>
                <c:pt idx="2">
                  <c:v>3</c:v>
                </c:pt>
                <c:pt idx="3">
                  <c:v>5</c:v>
                </c:pt>
              </c:numCache>
            </c:numRef>
          </c:val>
        </c:ser>
        <c:dLbls>
          <c:showLegendKey val="0"/>
          <c:showVal val="0"/>
          <c:showCatName val="0"/>
          <c:showSerName val="0"/>
          <c:showPercent val="0"/>
          <c:showBubbleSize val="0"/>
        </c:dLbls>
        <c:gapWidth val="164"/>
        <c:overlap val="-22"/>
        <c:axId val="233920016"/>
        <c:axId val="233919232"/>
      </c:barChart>
      <c:catAx>
        <c:axId val="23392001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33919232"/>
        <c:crosses val="autoZero"/>
        <c:auto val="1"/>
        <c:lblAlgn val="ctr"/>
        <c:lblOffset val="100"/>
        <c:noMultiLvlLbl val="0"/>
      </c:catAx>
      <c:valAx>
        <c:axId val="2339192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339200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3A32B-1F4B-4495-9EFC-DBBC37F8C5C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GT"/>
        </a:p>
      </dgm:t>
    </dgm:pt>
    <dgm:pt modelId="{D086D133-531A-4FEE-8F6C-16F746E8FFBD}">
      <dgm:prSet phldrT="[Texto]"/>
      <dgm:spPr/>
      <dgm:t>
        <a:bodyPr/>
        <a:lstStyle/>
        <a:p>
          <a:r>
            <a:rPr lang="es-GT" dirty="0" smtClean="0"/>
            <a:t>Consecuencias al no realizarlo</a:t>
          </a:r>
          <a:endParaRPr lang="es-GT" dirty="0"/>
        </a:p>
      </dgm:t>
    </dgm:pt>
    <dgm:pt modelId="{35523B5D-98F4-4F4B-9242-7F38C8D8F7E2}" type="parTrans" cxnId="{8FC68B86-8342-4048-92DD-BDCF3AA80617}">
      <dgm:prSet/>
      <dgm:spPr/>
      <dgm:t>
        <a:bodyPr/>
        <a:lstStyle/>
        <a:p>
          <a:endParaRPr lang="es-GT"/>
        </a:p>
      </dgm:t>
    </dgm:pt>
    <dgm:pt modelId="{1102A7D7-45B9-45BE-9810-A2731DEFA188}" type="sibTrans" cxnId="{8FC68B86-8342-4048-92DD-BDCF3AA80617}">
      <dgm:prSet/>
      <dgm:spPr/>
      <dgm:t>
        <a:bodyPr/>
        <a:lstStyle/>
        <a:p>
          <a:endParaRPr lang="es-GT"/>
        </a:p>
      </dgm:t>
    </dgm:pt>
    <dgm:pt modelId="{9BD89709-E302-4FD6-9A58-581F6949DAEB}">
      <dgm:prSet phldrT="[Texto]"/>
      <dgm:spPr/>
      <dgm:t>
        <a:bodyPr/>
        <a:lstStyle/>
        <a:p>
          <a:r>
            <a:rPr lang="es-GT" dirty="0" smtClean="0"/>
            <a:t>Se pone lenta la maquina</a:t>
          </a:r>
          <a:endParaRPr lang="es-GT" dirty="0"/>
        </a:p>
      </dgm:t>
    </dgm:pt>
    <dgm:pt modelId="{810A9F5F-3C0F-4F04-9543-5A46BB629130}" type="parTrans" cxnId="{1B6F7126-4A9E-4A08-8F9C-F4258D0A22CA}">
      <dgm:prSet/>
      <dgm:spPr/>
      <dgm:t>
        <a:bodyPr/>
        <a:lstStyle/>
        <a:p>
          <a:endParaRPr lang="es-GT"/>
        </a:p>
      </dgm:t>
    </dgm:pt>
    <dgm:pt modelId="{A2A57BC8-1BF4-493C-82B0-BCAD4051D4AD}" type="sibTrans" cxnId="{1B6F7126-4A9E-4A08-8F9C-F4258D0A22CA}">
      <dgm:prSet/>
      <dgm:spPr/>
      <dgm:t>
        <a:bodyPr/>
        <a:lstStyle/>
        <a:p>
          <a:endParaRPr lang="es-GT"/>
        </a:p>
      </dgm:t>
    </dgm:pt>
    <dgm:pt modelId="{107697E9-524A-4201-B03D-CD97A47C3A60}">
      <dgm:prSet phldrT="[Texto]"/>
      <dgm:spPr/>
      <dgm:t>
        <a:bodyPr/>
        <a:lstStyle/>
        <a:p>
          <a:r>
            <a:rPr lang="es-GT" dirty="0" smtClean="0"/>
            <a:t>No da un buen funcionamiento</a:t>
          </a:r>
          <a:endParaRPr lang="es-GT" dirty="0"/>
        </a:p>
      </dgm:t>
    </dgm:pt>
    <dgm:pt modelId="{65BAD6FB-7171-41E2-AC47-9FABEA1A3248}" type="parTrans" cxnId="{41782E04-A3A8-40F5-8004-430507896BFB}">
      <dgm:prSet/>
      <dgm:spPr/>
      <dgm:t>
        <a:bodyPr/>
        <a:lstStyle/>
        <a:p>
          <a:endParaRPr lang="es-GT"/>
        </a:p>
      </dgm:t>
    </dgm:pt>
    <dgm:pt modelId="{D3699C58-F1B8-44B9-BA9A-0D28D31D5178}" type="sibTrans" cxnId="{41782E04-A3A8-40F5-8004-430507896BFB}">
      <dgm:prSet/>
      <dgm:spPr/>
      <dgm:t>
        <a:bodyPr/>
        <a:lstStyle/>
        <a:p>
          <a:endParaRPr lang="es-GT"/>
        </a:p>
      </dgm:t>
    </dgm:pt>
    <dgm:pt modelId="{5E82DDB3-4CE2-4313-A6A3-7A8559B10182}">
      <dgm:prSet phldrT="[Texto]"/>
      <dgm:spPr/>
      <dgm:t>
        <a:bodyPr/>
        <a:lstStyle/>
        <a:p>
          <a:r>
            <a:rPr lang="es-GT" dirty="0" smtClean="0"/>
            <a:t>Se puede arruinar por el polvo</a:t>
          </a:r>
          <a:endParaRPr lang="es-GT" dirty="0"/>
        </a:p>
      </dgm:t>
    </dgm:pt>
    <dgm:pt modelId="{B2CE6747-AD9C-411F-A1B7-E19AF5F54ECF}" type="parTrans" cxnId="{DBCF03C8-E1E8-4EE6-97D9-64DB9B384C4C}">
      <dgm:prSet/>
      <dgm:spPr/>
      <dgm:t>
        <a:bodyPr/>
        <a:lstStyle/>
        <a:p>
          <a:endParaRPr lang="es-GT"/>
        </a:p>
      </dgm:t>
    </dgm:pt>
    <dgm:pt modelId="{2ACA4513-684B-4EB3-897F-A14516162C0A}" type="sibTrans" cxnId="{DBCF03C8-E1E8-4EE6-97D9-64DB9B384C4C}">
      <dgm:prSet/>
      <dgm:spPr/>
      <dgm:t>
        <a:bodyPr/>
        <a:lstStyle/>
        <a:p>
          <a:endParaRPr lang="es-GT"/>
        </a:p>
      </dgm:t>
    </dgm:pt>
    <dgm:pt modelId="{03FF0EBE-1776-4EEF-9147-E7B484069CE0}">
      <dgm:prSet phldrT="[Texto]"/>
      <dgm:spPr/>
      <dgm:t>
        <a:bodyPr/>
        <a:lstStyle/>
        <a:p>
          <a:r>
            <a:rPr lang="es-GT" dirty="0" smtClean="0"/>
            <a:t>Que se arruine el software y el </a:t>
          </a:r>
          <a:r>
            <a:rPr lang="es-GT" b="1" dirty="0" smtClean="0"/>
            <a:t>hardwa</a:t>
          </a:r>
          <a:r>
            <a:rPr lang="es-GT" dirty="0" smtClean="0"/>
            <a:t>re </a:t>
          </a:r>
          <a:endParaRPr lang="es-GT" dirty="0"/>
        </a:p>
      </dgm:t>
    </dgm:pt>
    <dgm:pt modelId="{AEA7A8B7-5F00-4AC2-8231-ED593F29618E}" type="parTrans" cxnId="{9E50F9FB-6108-4294-98A9-B60E653593C8}">
      <dgm:prSet/>
      <dgm:spPr/>
      <dgm:t>
        <a:bodyPr/>
        <a:lstStyle/>
        <a:p>
          <a:endParaRPr lang="es-GT"/>
        </a:p>
      </dgm:t>
    </dgm:pt>
    <dgm:pt modelId="{956E96B9-562C-4D92-8509-573762F99AAC}" type="sibTrans" cxnId="{9E50F9FB-6108-4294-98A9-B60E653593C8}">
      <dgm:prSet/>
      <dgm:spPr/>
      <dgm:t>
        <a:bodyPr/>
        <a:lstStyle/>
        <a:p>
          <a:endParaRPr lang="es-GT"/>
        </a:p>
      </dgm:t>
    </dgm:pt>
    <dgm:pt modelId="{CCAE5D46-EAA8-4A54-A1BB-DC7008CD415A}" type="pres">
      <dgm:prSet presAssocID="{A253A32B-1F4B-4495-9EFC-DBBC37F8C5C4}" presName="Name0" presStyleCnt="0">
        <dgm:presLayoutVars>
          <dgm:chMax val="1"/>
          <dgm:dir/>
          <dgm:animLvl val="ctr"/>
          <dgm:resizeHandles val="exact"/>
        </dgm:presLayoutVars>
      </dgm:prSet>
      <dgm:spPr/>
    </dgm:pt>
    <dgm:pt modelId="{34303C46-2CB1-449D-9783-89AE9CC478A6}" type="pres">
      <dgm:prSet presAssocID="{D086D133-531A-4FEE-8F6C-16F746E8FFBD}" presName="centerShape" presStyleLbl="node0" presStyleIdx="0" presStyleCnt="1" custLinFactNeighborX="4588" custLinFactNeighborY="-1529"/>
      <dgm:spPr/>
      <dgm:t>
        <a:bodyPr/>
        <a:lstStyle/>
        <a:p>
          <a:endParaRPr lang="es-GT"/>
        </a:p>
      </dgm:t>
    </dgm:pt>
    <dgm:pt modelId="{0C2B4419-D9E3-403F-B6A9-A0D16D56C367}" type="pres">
      <dgm:prSet presAssocID="{9BD89709-E302-4FD6-9A58-581F6949DAEB}" presName="node" presStyleLbl="node1" presStyleIdx="0" presStyleCnt="4" custRadScaleRad="114626" custRadScaleInc="22987">
        <dgm:presLayoutVars>
          <dgm:bulletEnabled val="1"/>
        </dgm:presLayoutVars>
      </dgm:prSet>
      <dgm:spPr/>
      <dgm:t>
        <a:bodyPr/>
        <a:lstStyle/>
        <a:p>
          <a:endParaRPr lang="es-GT"/>
        </a:p>
      </dgm:t>
    </dgm:pt>
    <dgm:pt modelId="{79666371-7B53-4297-B484-156125D724DD}" type="pres">
      <dgm:prSet presAssocID="{9BD89709-E302-4FD6-9A58-581F6949DAEB}" presName="dummy" presStyleCnt="0"/>
      <dgm:spPr/>
    </dgm:pt>
    <dgm:pt modelId="{0F3CBE70-97F4-4AF3-846F-EF3354A6E717}" type="pres">
      <dgm:prSet presAssocID="{A2A57BC8-1BF4-493C-82B0-BCAD4051D4AD}" presName="sibTrans" presStyleLbl="sibTrans2D1" presStyleIdx="0" presStyleCnt="4"/>
      <dgm:spPr/>
    </dgm:pt>
    <dgm:pt modelId="{DD25DE7E-F3DB-479E-AB07-28581A255E0F}" type="pres">
      <dgm:prSet presAssocID="{107697E9-524A-4201-B03D-CD97A47C3A60}" presName="node" presStyleLbl="node1" presStyleIdx="1" presStyleCnt="4" custRadScaleRad="130856" custRadScaleInc="-12284">
        <dgm:presLayoutVars>
          <dgm:bulletEnabled val="1"/>
        </dgm:presLayoutVars>
      </dgm:prSet>
      <dgm:spPr/>
    </dgm:pt>
    <dgm:pt modelId="{C2D286BD-4CF9-44DF-BCAB-29FE574DA452}" type="pres">
      <dgm:prSet presAssocID="{107697E9-524A-4201-B03D-CD97A47C3A60}" presName="dummy" presStyleCnt="0"/>
      <dgm:spPr/>
    </dgm:pt>
    <dgm:pt modelId="{4646FEA5-9319-43B5-90B9-585A99194DDC}" type="pres">
      <dgm:prSet presAssocID="{D3699C58-F1B8-44B9-BA9A-0D28D31D5178}" presName="sibTrans" presStyleLbl="sibTrans2D1" presStyleIdx="1" presStyleCnt="4"/>
      <dgm:spPr/>
    </dgm:pt>
    <dgm:pt modelId="{C9EE5A77-1ED3-4632-9CDC-E4C6846B6D8C}" type="pres">
      <dgm:prSet presAssocID="{5E82DDB3-4CE2-4313-A6A3-7A8559B10182}" presName="node" presStyleLbl="node1" presStyleIdx="2" presStyleCnt="4" custRadScaleRad="103116" custRadScaleInc="-24140">
        <dgm:presLayoutVars>
          <dgm:bulletEnabled val="1"/>
        </dgm:presLayoutVars>
      </dgm:prSet>
      <dgm:spPr/>
      <dgm:t>
        <a:bodyPr/>
        <a:lstStyle/>
        <a:p>
          <a:endParaRPr lang="es-GT"/>
        </a:p>
      </dgm:t>
    </dgm:pt>
    <dgm:pt modelId="{BECEDDE8-C055-4090-B344-8CD4F49A2797}" type="pres">
      <dgm:prSet presAssocID="{5E82DDB3-4CE2-4313-A6A3-7A8559B10182}" presName="dummy" presStyleCnt="0"/>
      <dgm:spPr/>
    </dgm:pt>
    <dgm:pt modelId="{627BE6E1-5156-4F93-A792-CFD6027E34DE}" type="pres">
      <dgm:prSet presAssocID="{2ACA4513-684B-4EB3-897F-A14516162C0A}" presName="sibTrans" presStyleLbl="sibTrans2D1" presStyleIdx="2" presStyleCnt="4"/>
      <dgm:spPr/>
    </dgm:pt>
    <dgm:pt modelId="{51C08E61-0A8E-4158-8D21-CD8D382BF198}" type="pres">
      <dgm:prSet presAssocID="{03FF0EBE-1776-4EEF-9147-E7B484069CE0}" presName="node" presStyleLbl="node1" presStyleIdx="3" presStyleCnt="4" custRadScaleRad="107714" custRadScaleInc="6780">
        <dgm:presLayoutVars>
          <dgm:bulletEnabled val="1"/>
        </dgm:presLayoutVars>
      </dgm:prSet>
      <dgm:spPr/>
      <dgm:t>
        <a:bodyPr/>
        <a:lstStyle/>
        <a:p>
          <a:endParaRPr lang="es-GT"/>
        </a:p>
      </dgm:t>
    </dgm:pt>
    <dgm:pt modelId="{D088F44C-E71F-4D9E-B26D-2B521279F044}" type="pres">
      <dgm:prSet presAssocID="{03FF0EBE-1776-4EEF-9147-E7B484069CE0}" presName="dummy" presStyleCnt="0"/>
      <dgm:spPr/>
    </dgm:pt>
    <dgm:pt modelId="{07E49E6E-8957-46AC-B402-3E287EFA9F97}" type="pres">
      <dgm:prSet presAssocID="{956E96B9-562C-4D92-8509-573762F99AAC}" presName="sibTrans" presStyleLbl="sibTrans2D1" presStyleIdx="3" presStyleCnt="4"/>
      <dgm:spPr/>
    </dgm:pt>
  </dgm:ptLst>
  <dgm:cxnLst>
    <dgm:cxn modelId="{41782E04-A3A8-40F5-8004-430507896BFB}" srcId="{D086D133-531A-4FEE-8F6C-16F746E8FFBD}" destId="{107697E9-524A-4201-B03D-CD97A47C3A60}" srcOrd="1" destOrd="0" parTransId="{65BAD6FB-7171-41E2-AC47-9FABEA1A3248}" sibTransId="{D3699C58-F1B8-44B9-BA9A-0D28D31D5178}"/>
    <dgm:cxn modelId="{422D779D-00F5-4587-9E67-28EA53954808}" type="presOf" srcId="{2ACA4513-684B-4EB3-897F-A14516162C0A}" destId="{627BE6E1-5156-4F93-A792-CFD6027E34DE}" srcOrd="0" destOrd="0" presId="urn:microsoft.com/office/officeart/2005/8/layout/radial6"/>
    <dgm:cxn modelId="{DBCF03C8-E1E8-4EE6-97D9-64DB9B384C4C}" srcId="{D086D133-531A-4FEE-8F6C-16F746E8FFBD}" destId="{5E82DDB3-4CE2-4313-A6A3-7A8559B10182}" srcOrd="2" destOrd="0" parTransId="{B2CE6747-AD9C-411F-A1B7-E19AF5F54ECF}" sibTransId="{2ACA4513-684B-4EB3-897F-A14516162C0A}"/>
    <dgm:cxn modelId="{98F2D1ED-75F2-458A-8719-4D3DF5D6ECF5}" type="presOf" srcId="{A2A57BC8-1BF4-493C-82B0-BCAD4051D4AD}" destId="{0F3CBE70-97F4-4AF3-846F-EF3354A6E717}" srcOrd="0" destOrd="0" presId="urn:microsoft.com/office/officeart/2005/8/layout/radial6"/>
    <dgm:cxn modelId="{E45B4230-D6A5-4249-B7FE-D99AF08C0047}" type="presOf" srcId="{9BD89709-E302-4FD6-9A58-581F6949DAEB}" destId="{0C2B4419-D9E3-403F-B6A9-A0D16D56C367}" srcOrd="0" destOrd="0" presId="urn:microsoft.com/office/officeart/2005/8/layout/radial6"/>
    <dgm:cxn modelId="{C711B582-C0A1-4194-8BD9-39DF91341152}" type="presOf" srcId="{107697E9-524A-4201-B03D-CD97A47C3A60}" destId="{DD25DE7E-F3DB-479E-AB07-28581A255E0F}" srcOrd="0" destOrd="0" presId="urn:microsoft.com/office/officeart/2005/8/layout/radial6"/>
    <dgm:cxn modelId="{C14B9A39-6237-4973-A6EE-828478B65214}" type="presOf" srcId="{A253A32B-1F4B-4495-9EFC-DBBC37F8C5C4}" destId="{CCAE5D46-EAA8-4A54-A1BB-DC7008CD415A}" srcOrd="0" destOrd="0" presId="urn:microsoft.com/office/officeart/2005/8/layout/radial6"/>
    <dgm:cxn modelId="{9E50F9FB-6108-4294-98A9-B60E653593C8}" srcId="{D086D133-531A-4FEE-8F6C-16F746E8FFBD}" destId="{03FF0EBE-1776-4EEF-9147-E7B484069CE0}" srcOrd="3" destOrd="0" parTransId="{AEA7A8B7-5F00-4AC2-8231-ED593F29618E}" sibTransId="{956E96B9-562C-4D92-8509-573762F99AAC}"/>
    <dgm:cxn modelId="{1DFA1642-451C-486B-B19E-5CEBA1FF7233}" type="presOf" srcId="{D3699C58-F1B8-44B9-BA9A-0D28D31D5178}" destId="{4646FEA5-9319-43B5-90B9-585A99194DDC}" srcOrd="0" destOrd="0" presId="urn:microsoft.com/office/officeart/2005/8/layout/radial6"/>
    <dgm:cxn modelId="{0E420D41-F693-4A0A-A7E6-4F5094DD4686}" type="presOf" srcId="{5E82DDB3-4CE2-4313-A6A3-7A8559B10182}" destId="{C9EE5A77-1ED3-4632-9CDC-E4C6846B6D8C}" srcOrd="0" destOrd="0" presId="urn:microsoft.com/office/officeart/2005/8/layout/radial6"/>
    <dgm:cxn modelId="{8FC68B86-8342-4048-92DD-BDCF3AA80617}" srcId="{A253A32B-1F4B-4495-9EFC-DBBC37F8C5C4}" destId="{D086D133-531A-4FEE-8F6C-16F746E8FFBD}" srcOrd="0" destOrd="0" parTransId="{35523B5D-98F4-4F4B-9242-7F38C8D8F7E2}" sibTransId="{1102A7D7-45B9-45BE-9810-A2731DEFA188}"/>
    <dgm:cxn modelId="{2A51D9B4-6197-4091-BFD4-D122C3450685}" type="presOf" srcId="{956E96B9-562C-4D92-8509-573762F99AAC}" destId="{07E49E6E-8957-46AC-B402-3E287EFA9F97}" srcOrd="0" destOrd="0" presId="urn:microsoft.com/office/officeart/2005/8/layout/radial6"/>
    <dgm:cxn modelId="{CB48E03A-C101-414E-83DB-95E6B85B3FC5}" type="presOf" srcId="{03FF0EBE-1776-4EEF-9147-E7B484069CE0}" destId="{51C08E61-0A8E-4158-8D21-CD8D382BF198}" srcOrd="0" destOrd="0" presId="urn:microsoft.com/office/officeart/2005/8/layout/radial6"/>
    <dgm:cxn modelId="{1B6F7126-4A9E-4A08-8F9C-F4258D0A22CA}" srcId="{D086D133-531A-4FEE-8F6C-16F746E8FFBD}" destId="{9BD89709-E302-4FD6-9A58-581F6949DAEB}" srcOrd="0" destOrd="0" parTransId="{810A9F5F-3C0F-4F04-9543-5A46BB629130}" sibTransId="{A2A57BC8-1BF4-493C-82B0-BCAD4051D4AD}"/>
    <dgm:cxn modelId="{E86E725E-7D40-4AA4-8A1E-D86891A7EF84}" type="presOf" srcId="{D086D133-531A-4FEE-8F6C-16F746E8FFBD}" destId="{34303C46-2CB1-449D-9783-89AE9CC478A6}" srcOrd="0" destOrd="0" presId="urn:microsoft.com/office/officeart/2005/8/layout/radial6"/>
    <dgm:cxn modelId="{32677656-B386-421C-BC89-25D0EBEAC87E}" type="presParOf" srcId="{CCAE5D46-EAA8-4A54-A1BB-DC7008CD415A}" destId="{34303C46-2CB1-449D-9783-89AE9CC478A6}" srcOrd="0" destOrd="0" presId="urn:microsoft.com/office/officeart/2005/8/layout/radial6"/>
    <dgm:cxn modelId="{26889442-3328-499C-BAE8-3A6F92CE6CF8}" type="presParOf" srcId="{CCAE5D46-EAA8-4A54-A1BB-DC7008CD415A}" destId="{0C2B4419-D9E3-403F-B6A9-A0D16D56C367}" srcOrd="1" destOrd="0" presId="urn:microsoft.com/office/officeart/2005/8/layout/radial6"/>
    <dgm:cxn modelId="{36C3C526-E1CF-49F1-AD1B-C79455C3ACC8}" type="presParOf" srcId="{CCAE5D46-EAA8-4A54-A1BB-DC7008CD415A}" destId="{79666371-7B53-4297-B484-156125D724DD}" srcOrd="2" destOrd="0" presId="urn:microsoft.com/office/officeart/2005/8/layout/radial6"/>
    <dgm:cxn modelId="{4BCA1E21-E4F4-4648-8F21-5E4F14DAFD5F}" type="presParOf" srcId="{CCAE5D46-EAA8-4A54-A1BB-DC7008CD415A}" destId="{0F3CBE70-97F4-4AF3-846F-EF3354A6E717}" srcOrd="3" destOrd="0" presId="urn:microsoft.com/office/officeart/2005/8/layout/radial6"/>
    <dgm:cxn modelId="{3ADC14FB-0893-4490-99F8-BD3531FB3DEE}" type="presParOf" srcId="{CCAE5D46-EAA8-4A54-A1BB-DC7008CD415A}" destId="{DD25DE7E-F3DB-479E-AB07-28581A255E0F}" srcOrd="4" destOrd="0" presId="urn:microsoft.com/office/officeart/2005/8/layout/radial6"/>
    <dgm:cxn modelId="{0E821C07-DA51-4C5E-AE0C-1AACFA7047BB}" type="presParOf" srcId="{CCAE5D46-EAA8-4A54-A1BB-DC7008CD415A}" destId="{C2D286BD-4CF9-44DF-BCAB-29FE574DA452}" srcOrd="5" destOrd="0" presId="urn:microsoft.com/office/officeart/2005/8/layout/radial6"/>
    <dgm:cxn modelId="{1203D9EA-4104-4490-8409-6BA65B27CA4C}" type="presParOf" srcId="{CCAE5D46-EAA8-4A54-A1BB-DC7008CD415A}" destId="{4646FEA5-9319-43B5-90B9-585A99194DDC}" srcOrd="6" destOrd="0" presId="urn:microsoft.com/office/officeart/2005/8/layout/radial6"/>
    <dgm:cxn modelId="{52C42F72-64EC-45BC-8EF2-CAE16D82983D}" type="presParOf" srcId="{CCAE5D46-EAA8-4A54-A1BB-DC7008CD415A}" destId="{C9EE5A77-1ED3-4632-9CDC-E4C6846B6D8C}" srcOrd="7" destOrd="0" presId="urn:microsoft.com/office/officeart/2005/8/layout/radial6"/>
    <dgm:cxn modelId="{B4680A48-0655-466D-B701-8695688C0C7F}" type="presParOf" srcId="{CCAE5D46-EAA8-4A54-A1BB-DC7008CD415A}" destId="{BECEDDE8-C055-4090-B344-8CD4F49A2797}" srcOrd="8" destOrd="0" presId="urn:microsoft.com/office/officeart/2005/8/layout/radial6"/>
    <dgm:cxn modelId="{EE527543-E4E7-4B1E-ADF9-E9CCDDDC911B}" type="presParOf" srcId="{CCAE5D46-EAA8-4A54-A1BB-DC7008CD415A}" destId="{627BE6E1-5156-4F93-A792-CFD6027E34DE}" srcOrd="9" destOrd="0" presId="urn:microsoft.com/office/officeart/2005/8/layout/radial6"/>
    <dgm:cxn modelId="{22754240-FA20-4442-8D6D-04573790F0D1}" type="presParOf" srcId="{CCAE5D46-EAA8-4A54-A1BB-DC7008CD415A}" destId="{51C08E61-0A8E-4158-8D21-CD8D382BF198}" srcOrd="10" destOrd="0" presId="urn:microsoft.com/office/officeart/2005/8/layout/radial6"/>
    <dgm:cxn modelId="{47776F37-D79D-4953-A95C-1DB0938ED7F6}" type="presParOf" srcId="{CCAE5D46-EAA8-4A54-A1BB-DC7008CD415A}" destId="{D088F44C-E71F-4D9E-B26D-2B521279F044}" srcOrd="11" destOrd="0" presId="urn:microsoft.com/office/officeart/2005/8/layout/radial6"/>
    <dgm:cxn modelId="{53D2177F-A79B-4E5D-BEEF-FE46CF5289EB}" type="presParOf" srcId="{CCAE5D46-EAA8-4A54-A1BB-DC7008CD415A}" destId="{07E49E6E-8957-46AC-B402-3E287EFA9F9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49E6E-8957-46AC-B402-3E287EFA9F97}">
      <dsp:nvSpPr>
        <dsp:cNvPr id="0" name=""/>
        <dsp:cNvSpPr/>
      </dsp:nvSpPr>
      <dsp:spPr>
        <a:xfrm>
          <a:off x="2671108" y="462871"/>
          <a:ext cx="3354066" cy="3354066"/>
        </a:xfrm>
        <a:prstGeom prst="blockArc">
          <a:avLst>
            <a:gd name="adj1" fmla="val 10850467"/>
            <a:gd name="adj2" fmla="val 16942115"/>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7BE6E1-5156-4F93-A792-CFD6027E34DE}">
      <dsp:nvSpPr>
        <dsp:cNvPr id="0" name=""/>
        <dsp:cNvSpPr/>
      </dsp:nvSpPr>
      <dsp:spPr>
        <a:xfrm>
          <a:off x="2668283" y="537936"/>
          <a:ext cx="3354066" cy="3354066"/>
        </a:xfrm>
        <a:prstGeom prst="blockArc">
          <a:avLst>
            <a:gd name="adj1" fmla="val 4678699"/>
            <a:gd name="adj2" fmla="val 11008118"/>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46FEA5-9319-43B5-90B9-585A99194DDC}">
      <dsp:nvSpPr>
        <dsp:cNvPr id="0" name=""/>
        <dsp:cNvSpPr/>
      </dsp:nvSpPr>
      <dsp:spPr>
        <a:xfrm>
          <a:off x="3305953" y="529059"/>
          <a:ext cx="3354066" cy="3354066"/>
        </a:xfrm>
        <a:prstGeom prst="blockArc">
          <a:avLst>
            <a:gd name="adj1" fmla="val 21252333"/>
            <a:gd name="adj2" fmla="val 6025594"/>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3CBE70-97F4-4AF3-846F-EF3354A6E717}">
      <dsp:nvSpPr>
        <dsp:cNvPr id="0" name=""/>
        <dsp:cNvSpPr/>
      </dsp:nvSpPr>
      <dsp:spPr>
        <a:xfrm>
          <a:off x="3301499" y="476874"/>
          <a:ext cx="3354066" cy="3354066"/>
        </a:xfrm>
        <a:prstGeom prst="blockArc">
          <a:avLst>
            <a:gd name="adj1" fmla="val 15610588"/>
            <a:gd name="adj2" fmla="val 21362247"/>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303C46-2CB1-449D-9783-89AE9CC478A6}">
      <dsp:nvSpPr>
        <dsp:cNvPr id="0" name=""/>
        <dsp:cNvSpPr/>
      </dsp:nvSpPr>
      <dsp:spPr>
        <a:xfrm>
          <a:off x="3852813" y="1357309"/>
          <a:ext cx="1542160" cy="154216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Consecuencias al no realizarlo</a:t>
          </a:r>
          <a:endParaRPr lang="es-GT" sz="1100" kern="1200" dirty="0"/>
        </a:p>
      </dsp:txBody>
      <dsp:txXfrm>
        <a:off x="4078657" y="1583153"/>
        <a:ext cx="1090472" cy="1090472"/>
      </dsp:txXfrm>
    </dsp:sp>
    <dsp:sp modelId="{0C2B4419-D9E3-403F-B6A9-A0D16D56C367}">
      <dsp:nvSpPr>
        <dsp:cNvPr id="0" name=""/>
        <dsp:cNvSpPr/>
      </dsp:nvSpPr>
      <dsp:spPr>
        <a:xfrm>
          <a:off x="4159281" y="0"/>
          <a:ext cx="1079512" cy="10795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s-GT" sz="700" kern="1200" dirty="0" smtClean="0"/>
            <a:t>Se pone lenta la maquina</a:t>
          </a:r>
          <a:endParaRPr lang="es-GT" sz="700" kern="1200" dirty="0"/>
        </a:p>
      </dsp:txBody>
      <dsp:txXfrm>
        <a:off x="4317372" y="158091"/>
        <a:ext cx="763330" cy="763330"/>
      </dsp:txXfrm>
    </dsp:sp>
    <dsp:sp modelId="{DD25DE7E-F3DB-479E-AB07-28581A255E0F}">
      <dsp:nvSpPr>
        <dsp:cNvPr id="0" name=""/>
        <dsp:cNvSpPr/>
      </dsp:nvSpPr>
      <dsp:spPr>
        <a:xfrm>
          <a:off x="6073031" y="1500947"/>
          <a:ext cx="1079512" cy="10795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s-GT" sz="700" kern="1200" dirty="0" smtClean="0"/>
            <a:t>No da un buen funcionamiento</a:t>
          </a:r>
          <a:endParaRPr lang="es-GT" sz="700" kern="1200" dirty="0"/>
        </a:p>
      </dsp:txBody>
      <dsp:txXfrm>
        <a:off x="6231122" y="1659038"/>
        <a:ext cx="763330" cy="763330"/>
      </dsp:txXfrm>
    </dsp:sp>
    <dsp:sp modelId="{C9EE5A77-1ED3-4632-9CDC-E4C6846B6D8C}">
      <dsp:nvSpPr>
        <dsp:cNvPr id="0" name=""/>
        <dsp:cNvSpPr/>
      </dsp:nvSpPr>
      <dsp:spPr>
        <a:xfrm>
          <a:off x="4146762" y="3277457"/>
          <a:ext cx="1079512" cy="10795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s-GT" sz="700" kern="1200" dirty="0" smtClean="0"/>
            <a:t>Se puede arruinar por el polvo</a:t>
          </a:r>
          <a:endParaRPr lang="es-GT" sz="700" kern="1200" dirty="0"/>
        </a:p>
      </dsp:txBody>
      <dsp:txXfrm>
        <a:off x="4304853" y="3435548"/>
        <a:ext cx="763330" cy="763330"/>
      </dsp:txXfrm>
    </dsp:sp>
    <dsp:sp modelId="{51C08E61-0A8E-4158-8D21-CD8D382BF198}">
      <dsp:nvSpPr>
        <dsp:cNvPr id="0" name=""/>
        <dsp:cNvSpPr/>
      </dsp:nvSpPr>
      <dsp:spPr>
        <a:xfrm>
          <a:off x="2170391" y="1576100"/>
          <a:ext cx="1079512" cy="10795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s-GT" sz="700" kern="1200" dirty="0" smtClean="0"/>
            <a:t>Que se arruine el software y el </a:t>
          </a:r>
          <a:r>
            <a:rPr lang="es-GT" sz="700" b="1" kern="1200" dirty="0" smtClean="0"/>
            <a:t>hardwa</a:t>
          </a:r>
          <a:r>
            <a:rPr lang="es-GT" sz="700" kern="1200" dirty="0" smtClean="0"/>
            <a:t>re </a:t>
          </a:r>
          <a:endParaRPr lang="es-GT" sz="700" kern="1200" dirty="0"/>
        </a:p>
      </dsp:txBody>
      <dsp:txXfrm>
        <a:off x="2328482" y="1734191"/>
        <a:ext cx="763330" cy="76333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298463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1026C41-0897-47F2-8A32-A6EB8661ADB1}"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367798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2837621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9673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378550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187985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9937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2143965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195093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343240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40049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1026C41-0897-47F2-8A32-A6EB8661ADB1}"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216372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1026C41-0897-47F2-8A32-A6EB8661ADB1}"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141272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42355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258296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E1026C41-0897-47F2-8A32-A6EB8661ADB1}" type="datetimeFigureOut">
              <a:rPr lang="es-GT" smtClean="0"/>
              <a:t>20/04/2017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157511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1026C41-0897-47F2-8A32-A6EB8661ADB1}"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9B59C33-9B1B-4677-A468-84DE62E6B0FB}" type="slidenum">
              <a:rPr lang="es-GT" smtClean="0"/>
              <a:t>‹Nº›</a:t>
            </a:fld>
            <a:endParaRPr lang="es-GT"/>
          </a:p>
        </p:txBody>
      </p:sp>
    </p:spTree>
    <p:extLst>
      <p:ext uri="{BB962C8B-B14F-4D97-AF65-F5344CB8AC3E}">
        <p14:creationId xmlns:p14="http://schemas.microsoft.com/office/powerpoint/2010/main" val="165046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026C41-0897-47F2-8A32-A6EB8661ADB1}" type="datetimeFigureOut">
              <a:rPr lang="es-GT" smtClean="0"/>
              <a:t>20/04/2017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B59C33-9B1B-4677-A468-84DE62E6B0FB}" type="slidenum">
              <a:rPr lang="es-GT" smtClean="0"/>
              <a:t>‹Nº›</a:t>
            </a:fld>
            <a:endParaRPr lang="es-GT"/>
          </a:p>
        </p:txBody>
      </p:sp>
    </p:spTree>
    <p:extLst>
      <p:ext uri="{BB962C8B-B14F-4D97-AF65-F5344CB8AC3E}">
        <p14:creationId xmlns:p14="http://schemas.microsoft.com/office/powerpoint/2010/main" val="4248004366"/>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052186"/>
            <a:ext cx="8825658" cy="1377863"/>
          </a:xfrm>
        </p:spPr>
        <p:txBody>
          <a:bodyPr/>
          <a:lstStyle/>
          <a:p>
            <a:r>
              <a:rPr lang="es-GT" sz="8800" dirty="0" smtClean="0"/>
              <a:t>     CARATULA</a:t>
            </a:r>
            <a:endParaRPr lang="es-GT" sz="8800" dirty="0"/>
          </a:p>
        </p:txBody>
      </p:sp>
      <p:sp>
        <p:nvSpPr>
          <p:cNvPr id="3" name="Subtítulo 2"/>
          <p:cNvSpPr>
            <a:spLocks noGrp="1"/>
          </p:cNvSpPr>
          <p:nvPr>
            <p:ph type="subTitle" idx="1"/>
          </p:nvPr>
        </p:nvSpPr>
        <p:spPr>
          <a:xfrm>
            <a:off x="1154955" y="2768252"/>
            <a:ext cx="8825658" cy="2870548"/>
          </a:xfrm>
        </p:spPr>
        <p:txBody>
          <a:bodyPr/>
          <a:lstStyle/>
          <a:p>
            <a:r>
              <a:rPr lang="es-GT" dirty="0" smtClean="0"/>
              <a:t>Nombre: BEVERLY LETICIA SANDOVAL LEMUS </a:t>
            </a:r>
          </a:p>
          <a:p>
            <a:r>
              <a:rPr lang="es-GT" dirty="0" smtClean="0"/>
              <a:t>GRADO:5TO BACHILLERATO EN COMPUTACION</a:t>
            </a:r>
          </a:p>
          <a:p>
            <a:r>
              <a:rPr lang="es-GT" dirty="0" smtClean="0"/>
              <a:t>SECCION:”B”</a:t>
            </a:r>
          </a:p>
          <a:p>
            <a:r>
              <a:rPr lang="es-GT" dirty="0" smtClean="0"/>
              <a:t>JORNADA:</a:t>
            </a:r>
          </a:p>
          <a:p>
            <a:endParaRPr lang="es-GT" dirty="0"/>
          </a:p>
        </p:txBody>
      </p:sp>
    </p:spTree>
    <p:extLst>
      <p:ext uri="{BB962C8B-B14F-4D97-AF65-F5344CB8AC3E}">
        <p14:creationId xmlns:p14="http://schemas.microsoft.com/office/powerpoint/2010/main" val="31940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438712"/>
          </a:xfrm>
        </p:spPr>
        <p:txBody>
          <a:bodyPr/>
          <a:lstStyle/>
          <a:p>
            <a:r>
              <a:rPr lang="es-GT" sz="2400" dirty="0" smtClean="0">
                <a:latin typeface="Algerian" panose="04020705040A02060702" pitchFamily="82" charset="0"/>
              </a:rPr>
              <a:t>  </a:t>
            </a:r>
            <a:br>
              <a:rPr lang="es-GT" sz="2400" dirty="0" smtClean="0">
                <a:latin typeface="Algerian" panose="04020705040A02060702" pitchFamily="82" charset="0"/>
              </a:rPr>
            </a:br>
            <a:r>
              <a:rPr lang="es-GT" sz="2400" dirty="0">
                <a:latin typeface="Algerian" panose="04020705040A02060702" pitchFamily="82" charset="0"/>
              </a:rPr>
              <a:t/>
            </a:r>
            <a:br>
              <a:rPr lang="es-GT" sz="2400" dirty="0">
                <a:latin typeface="Algerian" panose="04020705040A02060702" pitchFamily="82" charset="0"/>
              </a:rPr>
            </a:br>
            <a:r>
              <a:rPr lang="es-GT" sz="2400" dirty="0">
                <a:latin typeface="Algerian" panose="04020705040A02060702" pitchFamily="82" charset="0"/>
              </a:rPr>
              <a:t> </a:t>
            </a:r>
            <a:r>
              <a:rPr lang="es-GT" sz="2400" dirty="0" smtClean="0">
                <a:latin typeface="Algerian" panose="04020705040A02060702" pitchFamily="82" charset="0"/>
              </a:rPr>
              <a:t>   </a:t>
            </a:r>
            <a:r>
              <a:rPr lang="es-GT" sz="2400" dirty="0" err="1" smtClean="0">
                <a:latin typeface="Algerian" panose="04020705040A02060702" pitchFamily="82" charset="0"/>
              </a:rPr>
              <a:t>consecuecias</a:t>
            </a:r>
            <a:r>
              <a:rPr lang="es-GT" sz="2400" dirty="0" smtClean="0">
                <a:latin typeface="Algerian" panose="04020705040A02060702" pitchFamily="82" charset="0"/>
              </a:rPr>
              <a:t> al no realizar mantenimiento preventivo</a:t>
            </a:r>
            <a:endParaRPr lang="es-GT" sz="2400" dirty="0">
              <a:latin typeface="Algerian" panose="04020705040A02060702" pitchFamily="82" charset="0"/>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22450776"/>
              </p:ext>
            </p:extLst>
          </p:nvPr>
        </p:nvGraphicFramePr>
        <p:xfrm>
          <a:off x="1103313" y="1891430"/>
          <a:ext cx="8947150" cy="4356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20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lgerian" panose="04020705040A02060702" pitchFamily="82" charset="0"/>
              </a:rPr>
              <a:t>       </a:t>
            </a:r>
            <a:br>
              <a:rPr lang="es-GT" dirty="0" smtClean="0">
                <a:latin typeface="Algerian" panose="04020705040A02060702" pitchFamily="82" charset="0"/>
              </a:rPr>
            </a:br>
            <a:r>
              <a:rPr lang="es-GT" dirty="0" smtClean="0">
                <a:latin typeface="Algerian" panose="04020705040A02060702" pitchFamily="82" charset="0"/>
              </a:rPr>
              <a:t>         Conclusiones personales</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t>Llegamos a un punto de darnos cuenta que la computadora a cambiado mucho durante van pasando los años</a:t>
            </a:r>
          </a:p>
          <a:p>
            <a:endParaRPr lang="es-GT" dirty="0"/>
          </a:p>
          <a:p>
            <a:r>
              <a:rPr lang="es-GT" dirty="0" smtClean="0"/>
              <a:t>La programación a sido una pieza importante para la </a:t>
            </a:r>
            <a:r>
              <a:rPr lang="es-GT" dirty="0" err="1" smtClean="0"/>
              <a:t>computacion</a:t>
            </a:r>
            <a:endParaRPr lang="es-GT" dirty="0" smtClean="0"/>
          </a:p>
          <a:p>
            <a:endParaRPr lang="es-GT" dirty="0"/>
          </a:p>
          <a:p>
            <a:r>
              <a:rPr lang="es-GT" dirty="0" smtClean="0"/>
              <a:t>Para que nuestra maquina no se dañe tenemos que darle mantenimiento </a:t>
            </a:r>
            <a:endParaRPr lang="es-GT" dirty="0"/>
          </a:p>
        </p:txBody>
      </p:sp>
    </p:spTree>
    <p:extLst>
      <p:ext uri="{BB962C8B-B14F-4D97-AF65-F5344CB8AC3E}">
        <p14:creationId xmlns:p14="http://schemas.microsoft.com/office/powerpoint/2010/main" val="395956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INTRODUCCION</a:t>
            </a:r>
            <a:endParaRPr lang="es-GT" dirty="0"/>
          </a:p>
        </p:txBody>
      </p:sp>
      <p:sp>
        <p:nvSpPr>
          <p:cNvPr id="3" name="Marcador de contenido 2"/>
          <p:cNvSpPr>
            <a:spLocks noGrp="1"/>
          </p:cNvSpPr>
          <p:nvPr>
            <p:ph idx="1"/>
          </p:nvPr>
        </p:nvSpPr>
        <p:spPr/>
        <p:txBody>
          <a:bodyPr/>
          <a:lstStyle/>
          <a:p>
            <a:pPr marL="0" indent="0">
              <a:buNone/>
            </a:pPr>
            <a:r>
              <a:rPr lang="es-GT" dirty="0"/>
              <a:t> </a:t>
            </a:r>
          </a:p>
          <a:p>
            <a:pPr marL="0" indent="0">
              <a:buNone/>
            </a:pPr>
            <a:endParaRPr lang="es-GT" dirty="0" smtClean="0"/>
          </a:p>
          <a:p>
            <a:pPr marL="0" indent="0">
              <a:buNone/>
            </a:pPr>
            <a:endParaRPr lang="es-GT" dirty="0"/>
          </a:p>
          <a:p>
            <a:pPr marL="0" indent="0">
              <a:buNone/>
            </a:pPr>
            <a:r>
              <a:rPr lang="es-GT" dirty="0" smtClean="0"/>
              <a:t> A </a:t>
            </a:r>
            <a:r>
              <a:rPr lang="es-GT" dirty="0" err="1" smtClean="0"/>
              <a:t>continuacio</a:t>
            </a:r>
            <a:r>
              <a:rPr lang="es-GT" dirty="0" smtClean="0"/>
              <a:t> se le </a:t>
            </a:r>
            <a:r>
              <a:rPr lang="es-GT" dirty="0" err="1" smtClean="0"/>
              <a:t>dara</a:t>
            </a:r>
            <a:r>
              <a:rPr lang="es-GT" dirty="0" smtClean="0"/>
              <a:t>  inicio a una breve información con los siguientes temas:</a:t>
            </a:r>
          </a:p>
          <a:p>
            <a:pPr marL="0" indent="0">
              <a:buNone/>
            </a:pPr>
            <a:r>
              <a:rPr lang="es-GT" dirty="0" smtClean="0"/>
              <a:t>-Historia de la computadora</a:t>
            </a:r>
          </a:p>
          <a:p>
            <a:pPr marL="0" indent="0">
              <a:buNone/>
            </a:pPr>
            <a:r>
              <a:rPr lang="es-GT" dirty="0" smtClean="0"/>
              <a:t>-Historia de la programación</a:t>
            </a:r>
          </a:p>
          <a:p>
            <a:pPr marL="0" indent="0">
              <a:buNone/>
            </a:pPr>
            <a:r>
              <a:rPr lang="es-GT" dirty="0" smtClean="0"/>
              <a:t>-Mantenimiento preventivo         </a:t>
            </a:r>
            <a:endParaRPr lang="es-GT" dirty="0"/>
          </a:p>
        </p:txBody>
      </p:sp>
    </p:spTree>
    <p:extLst>
      <p:ext uri="{BB962C8B-B14F-4D97-AF65-F5344CB8AC3E}">
        <p14:creationId xmlns:p14="http://schemas.microsoft.com/office/powerpoint/2010/main" val="78274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Historia de la computadora</a:t>
            </a:r>
            <a:endParaRPr lang="es-GT" sz="1600" dirty="0"/>
          </a:p>
        </p:txBody>
      </p:sp>
      <p:sp>
        <p:nvSpPr>
          <p:cNvPr id="3" name="Marcador de contenido 2"/>
          <p:cNvSpPr>
            <a:spLocks noGrp="1"/>
          </p:cNvSpPr>
          <p:nvPr>
            <p:ph idx="1"/>
          </p:nvPr>
        </p:nvSpPr>
        <p:spPr/>
        <p:txBody>
          <a:bodyPr>
            <a:normAutofit lnSpcReduction="10000"/>
          </a:bodyPr>
          <a:lstStyle/>
          <a:p>
            <a:pPr marL="0" indent="0">
              <a:buNone/>
            </a:pPr>
            <a:r>
              <a:rPr lang="es-GT" dirty="0"/>
              <a:t> </a:t>
            </a:r>
            <a:r>
              <a:rPr lang="es-GT" dirty="0" smtClean="0"/>
              <a:t>     </a:t>
            </a:r>
            <a:r>
              <a:rPr lang="es-GT" dirty="0"/>
              <a:t>La primera máquina de calcular mecánica, un precursor del </a:t>
            </a:r>
            <a:r>
              <a:rPr lang="es-GT" dirty="0" smtClean="0"/>
              <a:t>  ordenador </a:t>
            </a:r>
            <a:r>
              <a:rPr lang="es-GT" dirty="0"/>
              <a:t>digital, fue inventada en 1642 por el matemático francés Blaise Pascal. ... En 1670 el filósofo y matemático alemán Gottfried Wilhelm Leibniz perfeccionó esta máquina e inventó una que también podía </a:t>
            </a:r>
            <a:r>
              <a:rPr lang="es-GT" dirty="0" smtClean="0"/>
              <a:t>multiplicación.</a:t>
            </a:r>
          </a:p>
          <a:p>
            <a:pPr marL="0" indent="0">
              <a:buNone/>
            </a:pPr>
            <a:r>
              <a:rPr lang="es-GT" dirty="0" smtClean="0"/>
              <a:t>    Originalmente </a:t>
            </a:r>
            <a:r>
              <a:rPr lang="es-GT" dirty="0"/>
              <a:t>el término "computadora personal" apareció en un artículo del New York Times el 3 de noviembre de 1962, informando de la visión de John W. </a:t>
            </a:r>
            <a:r>
              <a:rPr lang="es-GT" dirty="0" err="1"/>
              <a:t>Mauchly</a:t>
            </a:r>
            <a:r>
              <a:rPr lang="es-GT" dirty="0"/>
              <a:t> sobre el futuro de la computación, según lo detallado en una reciente reunión del American </a:t>
            </a:r>
            <a:r>
              <a:rPr lang="es-GT" dirty="0" err="1"/>
              <a:t>Institute</a:t>
            </a:r>
            <a:r>
              <a:rPr lang="es-GT" dirty="0"/>
              <a:t> of Industrial </a:t>
            </a:r>
            <a:r>
              <a:rPr lang="es-GT" dirty="0" err="1"/>
              <a:t>Engineers</a:t>
            </a:r>
            <a:r>
              <a:rPr lang="es-GT" dirty="0"/>
              <a:t>. </a:t>
            </a:r>
            <a:r>
              <a:rPr lang="es-GT" dirty="0" err="1"/>
              <a:t>Mauchly</a:t>
            </a:r>
            <a:r>
              <a:rPr lang="es-GT" dirty="0"/>
              <a:t> indicó, "No hay razón para suponer que un chico o chica promedio, no pueda ser dueño de una computadora personal".1</a:t>
            </a:r>
          </a:p>
          <a:p>
            <a:pPr marL="0" indent="0">
              <a:buNone/>
            </a:pPr>
            <a:r>
              <a:rPr lang="es-GT" dirty="0" smtClean="0"/>
              <a:t>     </a:t>
            </a:r>
            <a:endParaRPr lang="es-GT" dirty="0"/>
          </a:p>
        </p:txBody>
      </p:sp>
    </p:spTree>
    <p:extLst>
      <p:ext uri="{BB962C8B-B14F-4D97-AF65-F5344CB8AC3E}">
        <p14:creationId xmlns:p14="http://schemas.microsoft.com/office/powerpoint/2010/main" val="70365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br>
              <a:rPr lang="es-GT" dirty="0" smtClean="0"/>
            </a:br>
            <a:r>
              <a:rPr lang="es-GT" dirty="0"/>
              <a:t> </a:t>
            </a:r>
            <a:r>
              <a:rPr lang="es-GT" dirty="0" smtClean="0"/>
              <a:t>                  </a:t>
            </a:r>
            <a:r>
              <a:rPr lang="es-GT" sz="4400" dirty="0" smtClean="0">
                <a:latin typeface="Algerian" panose="04020705040A02060702" pitchFamily="82" charset="0"/>
                <a:ea typeface="Adobe Song Std L" panose="02020300000000000000" pitchFamily="18" charset="-128"/>
              </a:rPr>
              <a:t>computadora</a:t>
            </a:r>
            <a:endParaRPr lang="es-GT" sz="4400" dirty="0">
              <a:latin typeface="Algerian" panose="04020705040A02060702" pitchFamily="82" charset="0"/>
              <a:ea typeface="Adobe Song Std L" panose="02020300000000000000" pitchFamily="18" charset="-128"/>
            </a:endParaRPr>
          </a:p>
        </p:txBody>
      </p:sp>
      <p:pic>
        <p:nvPicPr>
          <p:cNvPr id="6" name="Marcador de contenido 5"/>
          <p:cNvPicPr>
            <a:picLocks noGrp="1" noChangeAspect="1"/>
          </p:cNvPicPr>
          <p:nvPr>
            <p:ph idx="1"/>
          </p:nvPr>
        </p:nvPicPr>
        <p:blipFill>
          <a:blip r:embed="rId2"/>
          <a:stretch>
            <a:fillRect/>
          </a:stretch>
        </p:blipFill>
        <p:spPr>
          <a:xfrm>
            <a:off x="3457184" y="2129426"/>
            <a:ext cx="4221271" cy="3868980"/>
          </a:xfrm>
          <a:prstGeom prst="rect">
            <a:avLst/>
          </a:prstGeom>
        </p:spPr>
      </p:pic>
    </p:spTree>
    <p:extLst>
      <p:ext uri="{BB962C8B-B14F-4D97-AF65-F5344CB8AC3E}">
        <p14:creationId xmlns:p14="http://schemas.microsoft.com/office/powerpoint/2010/main" val="177165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lgerian" panose="04020705040A02060702" pitchFamily="82" charset="0"/>
              </a:rPr>
              <a:t>      </a:t>
            </a:r>
            <a:br>
              <a:rPr lang="es-GT" dirty="0" smtClean="0">
                <a:latin typeface="Algerian" panose="04020705040A02060702" pitchFamily="82" charset="0"/>
              </a:rPr>
            </a:br>
            <a:r>
              <a:rPr lang="es-GT" dirty="0">
                <a:latin typeface="Algerian" panose="04020705040A02060702" pitchFamily="82" charset="0"/>
              </a:rPr>
              <a:t> </a:t>
            </a:r>
            <a:r>
              <a:rPr lang="es-GT" dirty="0" smtClean="0">
                <a:latin typeface="Algerian" panose="04020705040A02060702" pitchFamily="82" charset="0"/>
              </a:rPr>
              <a:t>     Historia de la </a:t>
            </a:r>
            <a:r>
              <a:rPr lang="es-GT" dirty="0" err="1" smtClean="0">
                <a:latin typeface="Algerian" panose="04020705040A02060702" pitchFamily="82" charset="0"/>
              </a:rPr>
              <a:t>programacion</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t>es </a:t>
            </a:r>
            <a:r>
              <a:rPr lang="es-GT" dirty="0"/>
              <a:t>el proceso de diseñar, codificar, depurar y mantener el código fuente de programas de computadora. El código fuente es escrito en un lenguaje de programación.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p>
        </p:txBody>
      </p:sp>
    </p:spTree>
    <p:extLst>
      <p:ext uri="{BB962C8B-B14F-4D97-AF65-F5344CB8AC3E}">
        <p14:creationId xmlns:p14="http://schemas.microsoft.com/office/powerpoint/2010/main" val="425393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3793" y="615556"/>
            <a:ext cx="9404723" cy="1400530"/>
          </a:xfrm>
        </p:spPr>
        <p:txBody>
          <a:bodyPr/>
          <a:lstStyle/>
          <a:p>
            <a:r>
              <a:rPr lang="es-GT" dirty="0">
                <a:solidFill>
                  <a:schemeClr val="tx1"/>
                </a:solidFill>
              </a:rPr>
              <a:t> </a:t>
            </a:r>
            <a:r>
              <a:rPr lang="es-GT" dirty="0" smtClean="0">
                <a:solidFill>
                  <a:schemeClr val="tx1"/>
                </a:solidFill>
              </a:rPr>
              <a:t>                </a:t>
            </a:r>
            <a:br>
              <a:rPr lang="es-GT" dirty="0" smtClean="0">
                <a:solidFill>
                  <a:schemeClr val="tx1"/>
                </a:solidFill>
              </a:rPr>
            </a:br>
            <a:r>
              <a:rPr lang="es-GT" dirty="0">
                <a:solidFill>
                  <a:schemeClr val="tx1"/>
                </a:solidFill>
              </a:rPr>
              <a:t> </a:t>
            </a:r>
            <a:r>
              <a:rPr lang="es-GT" dirty="0" smtClean="0">
                <a:solidFill>
                  <a:schemeClr val="tx1"/>
                </a:solidFill>
              </a:rPr>
              <a:t>                    </a:t>
            </a:r>
            <a:r>
              <a:rPr lang="es-GT" dirty="0" err="1" smtClean="0">
                <a:solidFill>
                  <a:schemeClr val="tx1"/>
                </a:solidFill>
                <a:latin typeface="Adobe Caslon Pro Bold" panose="0205070206050A020403" pitchFamily="18" charset="0"/>
              </a:rPr>
              <a:t>Programacion</a:t>
            </a:r>
            <a:endParaRPr lang="es-GT" dirty="0">
              <a:solidFill>
                <a:schemeClr val="tx1"/>
              </a:solidFill>
              <a:latin typeface="Adobe Caslon Pro Bold" panose="0205070206050A020403" pitchFamily="18" charset="0"/>
            </a:endParaRPr>
          </a:p>
        </p:txBody>
      </p:sp>
      <p:pic>
        <p:nvPicPr>
          <p:cNvPr id="4" name="Marcador de contenido 3"/>
          <p:cNvPicPr>
            <a:picLocks noGrp="1" noChangeAspect="1"/>
          </p:cNvPicPr>
          <p:nvPr>
            <p:ph idx="1"/>
          </p:nvPr>
        </p:nvPicPr>
        <p:blipFill>
          <a:blip r:embed="rId2"/>
          <a:stretch>
            <a:fillRect/>
          </a:stretch>
        </p:blipFill>
        <p:spPr>
          <a:xfrm>
            <a:off x="2289332" y="2167002"/>
            <a:ext cx="6293643" cy="4169080"/>
          </a:xfrm>
          <a:prstGeom prst="rect">
            <a:avLst/>
          </a:prstGeom>
        </p:spPr>
      </p:pic>
    </p:spTree>
    <p:extLst>
      <p:ext uri="{BB962C8B-B14F-4D97-AF65-F5344CB8AC3E}">
        <p14:creationId xmlns:p14="http://schemas.microsoft.com/office/powerpoint/2010/main" val="249662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lgerian" panose="04020705040A02060702" pitchFamily="82" charset="0"/>
              </a:rPr>
              <a:t>       </a:t>
            </a:r>
            <a:br>
              <a:rPr lang="es-GT" dirty="0" smtClean="0">
                <a:latin typeface="Algerian" panose="04020705040A02060702" pitchFamily="82" charset="0"/>
              </a:rPr>
            </a:br>
            <a:r>
              <a:rPr lang="es-GT" dirty="0">
                <a:latin typeface="Algerian" panose="04020705040A02060702" pitchFamily="82" charset="0"/>
              </a:rPr>
              <a:t> </a:t>
            </a:r>
            <a:r>
              <a:rPr lang="es-GT" dirty="0" smtClean="0">
                <a:latin typeface="Algerian" panose="04020705040A02060702" pitchFamily="82" charset="0"/>
              </a:rPr>
              <a:t>       MANTENIMIENTO PREVENTIVO</a:t>
            </a: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fontScale="92500" lnSpcReduction="20000"/>
          </a:bodyPr>
          <a:lstStyle/>
          <a:p>
            <a:pPr marL="0" indent="0">
              <a:buNone/>
            </a:pPr>
            <a:r>
              <a:rPr lang="es-GT" dirty="0"/>
              <a:t> </a:t>
            </a:r>
            <a:endParaRPr lang="es-GT" dirty="0" smtClean="0"/>
          </a:p>
          <a:p>
            <a:pPr marL="0" indent="0">
              <a:buNone/>
            </a:pPr>
            <a:r>
              <a:rPr lang="es-GT" dirty="0"/>
              <a:t>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pPr marL="0" indent="0">
              <a:buNone/>
            </a:pPr>
            <a:endParaRPr lang="es-GT" dirty="0"/>
          </a:p>
          <a:p>
            <a:pPr marL="0" indent="0">
              <a:buNone/>
            </a:pPr>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p:txBody>
      </p:sp>
    </p:spTree>
    <p:extLst>
      <p:ext uri="{BB962C8B-B14F-4D97-AF65-F5344CB8AC3E}">
        <p14:creationId xmlns:p14="http://schemas.microsoft.com/office/powerpoint/2010/main" val="195313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z="4000" dirty="0" smtClean="0">
                <a:latin typeface="Algerian" panose="04020705040A02060702" pitchFamily="82" charset="0"/>
              </a:rPr>
              <a:t/>
            </a:r>
            <a:br>
              <a:rPr lang="es-GT" sz="4000" dirty="0" smtClean="0">
                <a:latin typeface="Algerian" panose="04020705040A02060702" pitchFamily="82" charset="0"/>
              </a:rPr>
            </a:br>
            <a:r>
              <a:rPr lang="es-GT" sz="4000" dirty="0">
                <a:latin typeface="Algerian" panose="04020705040A02060702" pitchFamily="82" charset="0"/>
              </a:rPr>
              <a:t> </a:t>
            </a:r>
            <a:r>
              <a:rPr lang="es-GT" sz="4000" dirty="0" smtClean="0">
                <a:latin typeface="Algerian" panose="04020705040A02060702" pitchFamily="82" charset="0"/>
              </a:rPr>
              <a:t>        CONCLUSIONES PERSONALES</a:t>
            </a:r>
            <a:endParaRPr lang="es-GT" sz="4000" dirty="0">
              <a:latin typeface="Algerian" panose="04020705040A02060702" pitchFamily="82" charset="0"/>
            </a:endParaRPr>
          </a:p>
        </p:txBody>
      </p:sp>
      <p:graphicFrame>
        <p:nvGraphicFramePr>
          <p:cNvPr id="19" name="Marcador de contenido 18"/>
          <p:cNvGraphicFramePr>
            <a:graphicFrameLocks noGrp="1"/>
          </p:cNvGraphicFramePr>
          <p:nvPr>
            <p:ph idx="1"/>
            <p:extLst>
              <p:ext uri="{D42A27DB-BD31-4B8C-83A1-F6EECF244321}">
                <p14:modId xmlns:p14="http://schemas.microsoft.com/office/powerpoint/2010/main" val="782419464"/>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888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9"/>
            <a:ext cx="9404723" cy="549364"/>
          </a:xfrm>
        </p:spPr>
        <p:txBody>
          <a:bodyPr/>
          <a:lstStyle/>
          <a:p>
            <a:r>
              <a:rPr lang="es-GT" sz="2800" dirty="0" smtClean="0">
                <a:latin typeface="Algerian" panose="04020705040A02060702" pitchFamily="82" charset="0"/>
              </a:rPr>
              <a:t>               Tabla de mantenimiento preventivo</a:t>
            </a:r>
            <a:endParaRPr lang="es-GT" sz="2800" dirty="0">
              <a:latin typeface="Algerian" panose="04020705040A02060702" pitchFamily="82" charset="0"/>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177691833"/>
              </p:ext>
            </p:extLst>
          </p:nvPr>
        </p:nvGraphicFramePr>
        <p:xfrm>
          <a:off x="450935" y="1252603"/>
          <a:ext cx="10709757" cy="5173249"/>
        </p:xfrm>
        <a:graphic>
          <a:graphicData uri="http://schemas.openxmlformats.org/drawingml/2006/table">
            <a:tbl>
              <a:tblPr firstRow="1" bandRow="1">
                <a:tableStyleId>{125E5076-3810-47DD-B79F-674D7AD40C01}</a:tableStyleId>
              </a:tblPr>
              <a:tblGrid>
                <a:gridCol w="1784960"/>
                <a:gridCol w="1784960"/>
                <a:gridCol w="1766605"/>
                <a:gridCol w="1803312"/>
                <a:gridCol w="1784960"/>
                <a:gridCol w="1784960"/>
              </a:tblGrid>
              <a:tr h="1200932">
                <a:tc>
                  <a:txBody>
                    <a:bodyPr/>
                    <a:lstStyle/>
                    <a:p>
                      <a:r>
                        <a:rPr lang="es-GT" sz="1800" dirty="0" err="1" smtClean="0"/>
                        <a:t>Manteniento</a:t>
                      </a:r>
                      <a:r>
                        <a:rPr lang="es-GT" sz="1800" dirty="0" smtClean="0"/>
                        <a:t> de </a:t>
                      </a:r>
                      <a:r>
                        <a:rPr lang="es-GT" sz="1800" dirty="0" err="1" smtClean="0"/>
                        <a:t>conservacion</a:t>
                      </a:r>
                      <a:endParaRPr lang="es-GT" sz="1800" dirty="0"/>
                    </a:p>
                  </a:txBody>
                  <a:tcPr/>
                </a:tc>
                <a:tc>
                  <a:txBody>
                    <a:bodyPr/>
                    <a:lstStyle/>
                    <a:p>
                      <a:r>
                        <a:rPr lang="es-GT" sz="1800" dirty="0" smtClean="0"/>
                        <a:t>Mantenimiento correctivo</a:t>
                      </a:r>
                      <a:endParaRPr lang="es-GT" sz="1800" dirty="0"/>
                    </a:p>
                  </a:txBody>
                  <a:tcPr/>
                </a:tc>
                <a:tc>
                  <a:txBody>
                    <a:bodyPr/>
                    <a:lstStyle/>
                    <a:p>
                      <a:r>
                        <a:rPr lang="es-GT" dirty="0" smtClean="0"/>
                        <a:t>Mantenimiento preventivo</a:t>
                      </a:r>
                      <a:endParaRPr lang="es-GT" dirty="0"/>
                    </a:p>
                  </a:txBody>
                  <a:tcPr/>
                </a:tc>
                <a:tc>
                  <a:txBody>
                    <a:bodyPr/>
                    <a:lstStyle/>
                    <a:p>
                      <a:r>
                        <a:rPr lang="es-GT" dirty="0" smtClean="0"/>
                        <a:t>Mantenimiento programado</a:t>
                      </a:r>
                      <a:endParaRPr lang="es-GT" dirty="0"/>
                    </a:p>
                  </a:txBody>
                  <a:tcPr/>
                </a:tc>
                <a:tc>
                  <a:txBody>
                    <a:bodyPr/>
                    <a:lstStyle/>
                    <a:p>
                      <a:r>
                        <a:rPr lang="es-GT" sz="1800" b="1" i="0" kern="1200" dirty="0" smtClean="0">
                          <a:solidFill>
                            <a:schemeClr val="lt1"/>
                          </a:solidFill>
                          <a:effectLst/>
                          <a:latin typeface="+mn-lt"/>
                          <a:ea typeface="+mn-ea"/>
                          <a:cs typeface="+mn-cs"/>
                        </a:rPr>
                        <a:t>Mantenimiento predictivo</a:t>
                      </a:r>
                      <a:endParaRPr lang="es-GT" dirty="0"/>
                    </a:p>
                  </a:txBody>
                  <a:tcPr/>
                </a:tc>
                <a:tc>
                  <a:txBody>
                    <a:bodyPr/>
                    <a:lstStyle/>
                    <a:p>
                      <a:r>
                        <a:rPr lang="es-GT" dirty="0" smtClean="0"/>
                        <a:t>Mantenimiento de actualización</a:t>
                      </a:r>
                      <a:endParaRPr lang="es-GT" dirty="0"/>
                    </a:p>
                  </a:txBody>
                  <a:tcPr/>
                </a:tc>
              </a:tr>
              <a:tr h="3972317">
                <a:tc>
                  <a:txBody>
                    <a:bodyPr/>
                    <a:lstStyle/>
                    <a:p>
                      <a:r>
                        <a:rPr lang="es-GT" sz="1800" b="0" i="0" kern="1200" dirty="0" smtClean="0">
                          <a:solidFill>
                            <a:schemeClr val="lt1"/>
                          </a:solidFill>
                          <a:effectLst/>
                          <a:latin typeface="+mn-lt"/>
                          <a:ea typeface="+mn-ea"/>
                          <a:cs typeface="+mn-cs"/>
                        </a:rPr>
                        <a:t> </a:t>
                      </a:r>
                      <a:r>
                        <a:rPr lang="es-GT" sz="1400" b="0" i="0" kern="1200" dirty="0" smtClean="0">
                          <a:solidFill>
                            <a:schemeClr val="lt1"/>
                          </a:solidFill>
                          <a:effectLst/>
                          <a:latin typeface="+mn-lt"/>
                          <a:ea typeface="+mn-ea"/>
                          <a:cs typeface="+mn-cs"/>
                        </a:rPr>
                        <a:t>es el destinado a compensar el deterioro sufrido por el uso, los agentes meteorológicos u otras </a:t>
                      </a:r>
                      <a:r>
                        <a:rPr lang="es-GT" sz="1400" b="0" i="0" kern="1200" dirty="0" err="1" smtClean="0">
                          <a:solidFill>
                            <a:schemeClr val="lt1"/>
                          </a:solidFill>
                          <a:effectLst/>
                          <a:latin typeface="+mn-lt"/>
                          <a:ea typeface="+mn-ea"/>
                          <a:cs typeface="+mn-cs"/>
                        </a:rPr>
                        <a:t>causas.En</a:t>
                      </a:r>
                      <a:r>
                        <a:rPr lang="es-GT" sz="1400" b="0" i="0" kern="1200" dirty="0" smtClean="0">
                          <a:solidFill>
                            <a:schemeClr val="lt1"/>
                          </a:solidFill>
                          <a:effectLst/>
                          <a:latin typeface="+mn-lt"/>
                          <a:ea typeface="+mn-ea"/>
                          <a:cs typeface="+mn-cs"/>
                        </a:rPr>
                        <a:t> el mantenimiento de conservación pueden diferenciarse</a:t>
                      </a:r>
                      <a:endParaRPr lang="es-GT" sz="1400" dirty="0"/>
                    </a:p>
                  </a:txBody>
                  <a:tcPr/>
                </a:tc>
                <a:tc>
                  <a:txBody>
                    <a:bodyPr/>
                    <a:lstStyle/>
                    <a:p>
                      <a:r>
                        <a:rPr lang="es-GT" sz="2000" b="0" i="0" kern="1200" dirty="0" smtClean="0">
                          <a:solidFill>
                            <a:schemeClr val="lt1"/>
                          </a:solidFill>
                          <a:effectLst/>
                          <a:latin typeface="+mn-lt"/>
                          <a:ea typeface="+mn-ea"/>
                          <a:cs typeface="+mn-cs"/>
                        </a:rPr>
                        <a:t>que corrige los defectos o averías observados</a:t>
                      </a:r>
                      <a:endParaRPr lang="es-GT" sz="2000" dirty="0"/>
                    </a:p>
                  </a:txBody>
                  <a:tcPr/>
                </a:tc>
                <a:tc>
                  <a:txBody>
                    <a:bodyPr/>
                    <a:lstStyle/>
                    <a:p>
                      <a:r>
                        <a:rPr lang="es-GT" sz="1400" b="0" i="0" kern="1200" dirty="0" smtClean="0">
                          <a:solidFill>
                            <a:schemeClr val="lt1"/>
                          </a:solidFill>
                          <a:effectLst/>
                          <a:latin typeface="+mn-lt"/>
                          <a:ea typeface="+mn-ea"/>
                          <a:cs typeface="+mn-cs"/>
                        </a:rPr>
                        <a:t> como el destinado a garantizar la fiabilidad de equipos en funcionamiento antes de que pueda producirse un accidente o avería por </a:t>
                      </a:r>
                      <a:r>
                        <a:rPr lang="es-GT" sz="1400" b="0" i="0" kern="1200" dirty="0" err="1" smtClean="0">
                          <a:solidFill>
                            <a:schemeClr val="lt1"/>
                          </a:solidFill>
                          <a:effectLst/>
                          <a:latin typeface="+mn-lt"/>
                          <a:ea typeface="+mn-ea"/>
                          <a:cs typeface="+mn-cs"/>
                        </a:rPr>
                        <a:t>deterioro.En</a:t>
                      </a:r>
                      <a:r>
                        <a:rPr lang="es-GT" sz="1400" b="0" i="0" kern="1200" dirty="0" smtClean="0">
                          <a:solidFill>
                            <a:schemeClr val="lt1"/>
                          </a:solidFill>
                          <a:effectLst/>
                          <a:latin typeface="+mn-lt"/>
                          <a:ea typeface="+mn-ea"/>
                          <a:cs typeface="+mn-cs"/>
                        </a:rPr>
                        <a:t> el mantenimiento preventivo podemos ver</a:t>
                      </a:r>
                      <a:endParaRPr lang="es-GT" sz="1400" dirty="0"/>
                    </a:p>
                  </a:txBody>
                  <a:tcPr/>
                </a:tc>
                <a:tc>
                  <a:txBody>
                    <a:bodyPr/>
                    <a:lstStyle/>
                    <a:p>
                      <a:r>
                        <a:rPr lang="es-GT" dirty="0" smtClean="0"/>
                        <a:t>como el que se realiza por programa de revisiones, por tiempo de funcionamiento, kilometraje, etc.</a:t>
                      </a:r>
                      <a:endParaRPr lang="es-GT" dirty="0"/>
                    </a:p>
                  </a:txBody>
                  <a:tcPr/>
                </a:tc>
                <a:tc>
                  <a:txBody>
                    <a:bodyPr/>
                    <a:lstStyle/>
                    <a:p>
                      <a:r>
                        <a:rPr lang="es-GT" sz="1200" dirty="0" smtClean="0"/>
                        <a:t>que realiza las intervenciones prediciendo el momento que el equipo quedara fuera de servicio mediante un seguimiento de su funcionamiento determinando su evolución, y por tanto el momento en el que las reparaciones deben efectuarse.</a:t>
                      </a:r>
                      <a:endParaRPr lang="es-GT" sz="1200" dirty="0"/>
                    </a:p>
                  </a:txBody>
                  <a:tcPr/>
                </a:tc>
                <a:tc>
                  <a:txBody>
                    <a:bodyPr/>
                    <a:lstStyle/>
                    <a:p>
                      <a:r>
                        <a:rPr lang="es-GT" sz="1400" b="0" i="0" kern="1200" dirty="0" smtClean="0">
                          <a:solidFill>
                            <a:schemeClr val="lt1"/>
                          </a:solidFill>
                          <a:effectLst/>
                          <a:latin typeface="+mn-lt"/>
                          <a:ea typeface="+mn-ea"/>
                          <a:cs typeface="+mn-cs"/>
                        </a:rPr>
                        <a:t>cuyo propósito es compensar la obsolescencia tecnológica, o las nuevas exigencias, que en el momento de construcción no existían o no fueron tenidas en cuenta pero que en la actualidad si tienen que serlo</a:t>
                      </a:r>
                      <a:endParaRPr lang="es-GT" sz="1400" dirty="0"/>
                    </a:p>
                  </a:txBody>
                  <a:tcPr/>
                </a:tc>
              </a:tr>
            </a:tbl>
          </a:graphicData>
        </a:graphic>
      </p:graphicFrame>
    </p:spTree>
    <p:extLst>
      <p:ext uri="{BB962C8B-B14F-4D97-AF65-F5344CB8AC3E}">
        <p14:creationId xmlns:p14="http://schemas.microsoft.com/office/powerpoint/2010/main" val="3310947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616</Words>
  <Application>Microsoft Office PowerPoint</Application>
  <PresentationFormat>Panorámica</PresentationFormat>
  <Paragraphs>53</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Adobe Song Std L</vt:lpstr>
      <vt:lpstr>Adobe Caslon Pro Bold</vt:lpstr>
      <vt:lpstr>Algerian</vt:lpstr>
      <vt:lpstr>Arial</vt:lpstr>
      <vt:lpstr>Century Gothic</vt:lpstr>
      <vt:lpstr>Wingdings 3</vt:lpstr>
      <vt:lpstr>Ion</vt:lpstr>
      <vt:lpstr>     CARATULA</vt:lpstr>
      <vt:lpstr>                 INTRODUCCION</vt:lpstr>
      <vt:lpstr>        Historia de la computadora</vt:lpstr>
      <vt:lpstr>                                  computadora</vt:lpstr>
      <vt:lpstr>             Historia de la programacion</vt:lpstr>
      <vt:lpstr>                                       Programacion</vt:lpstr>
      <vt:lpstr>                MANTENIMIENTO PREVENTIVO</vt:lpstr>
      <vt:lpstr>          CONCLUSIONES PERSONALES</vt:lpstr>
      <vt:lpstr>               Tabla de mantenimiento preventivo</vt:lpstr>
      <vt:lpstr>        consecuecias al no realizar mantenimiento preventivo</vt:lpstr>
      <vt:lpstr>                 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Beverly Sandoval lemus  5to bachillerato en computación “B”</dc:title>
  <dc:creator>estudiante de Liceo Compu-market</dc:creator>
  <cp:lastModifiedBy>estudiante de Liceo Compu-market</cp:lastModifiedBy>
  <cp:revision>9</cp:revision>
  <dcterms:created xsi:type="dcterms:W3CDTF">2017-04-20T14:17:15Z</dcterms:created>
  <dcterms:modified xsi:type="dcterms:W3CDTF">2017-04-20T15:37:01Z</dcterms:modified>
</cp:coreProperties>
</file>