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903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729" y="2960370"/>
            <a:ext cx="4868942" cy="23087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1010245"/>
            <a:ext cx="7415927" cy="42586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CareConnect: A Comprehensive Healthcare Solution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864037" y="5639157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CareConnect is a user-friendly healthcare website designed to streamline access to medical services. The website is designed to provide a seamless and efficient way for users to connect with nearby healthcare facilities.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74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743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052" y="2918579"/>
            <a:ext cx="5032296" cy="239458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675" y="499467"/>
            <a:ext cx="7872651" cy="1702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69"/>
              </a:lnSpc>
              <a:buNone/>
            </a:pPr>
            <a:r>
              <a:rPr lang="en-US" sz="3575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The Problem: Difficulty in Accessing Nearby Healthcare Facilities</a:t>
            </a:r>
            <a:endParaRPr lang="en-US" sz="3575" dirty="0"/>
          </a:p>
        </p:txBody>
      </p:sp>
      <p:sp>
        <p:nvSpPr>
          <p:cNvPr id="7" name="Shape 3"/>
          <p:cNvSpPr/>
          <p:nvPr/>
        </p:nvSpPr>
        <p:spPr>
          <a:xfrm>
            <a:off x="635675" y="2678906"/>
            <a:ext cx="408623" cy="408623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</p:sp>
      <p:sp>
        <p:nvSpPr>
          <p:cNvPr id="8" name="Text 4"/>
          <p:cNvSpPr/>
          <p:nvPr/>
        </p:nvSpPr>
        <p:spPr>
          <a:xfrm>
            <a:off x="778788" y="2747010"/>
            <a:ext cx="122396" cy="272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5"/>
              </a:lnSpc>
              <a:buNone/>
            </a:pPr>
            <a:r>
              <a:rPr lang="en-US" sz="2145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1</a:t>
            </a:r>
            <a:endParaRPr lang="en-US" sz="2145" dirty="0"/>
          </a:p>
        </p:txBody>
      </p:sp>
      <p:sp>
        <p:nvSpPr>
          <p:cNvPr id="9" name="Text 5"/>
          <p:cNvSpPr/>
          <p:nvPr/>
        </p:nvSpPr>
        <p:spPr>
          <a:xfrm>
            <a:off x="1225868" y="2678906"/>
            <a:ext cx="2275761" cy="283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5"/>
              </a:lnSpc>
              <a:buNone/>
            </a:pPr>
            <a:r>
              <a:rPr lang="en-US" sz="1788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Limited Information</a:t>
            </a:r>
            <a:endParaRPr lang="en-US" sz="1788" dirty="0"/>
          </a:p>
        </p:txBody>
      </p:sp>
      <p:sp>
        <p:nvSpPr>
          <p:cNvPr id="10" name="Text 6"/>
          <p:cNvSpPr/>
          <p:nvPr/>
        </p:nvSpPr>
        <p:spPr>
          <a:xfrm>
            <a:off x="1225868" y="3071574"/>
            <a:ext cx="7282458" cy="5812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8"/>
              </a:lnSpc>
              <a:buNone/>
            </a:pPr>
            <a:r>
              <a:rPr lang="en-US" sz="143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Finding reliable and up-to-date information about nearby healthcare facilities can be challenging.</a:t>
            </a:r>
            <a:endParaRPr lang="en-US" sz="1430" dirty="0"/>
          </a:p>
        </p:txBody>
      </p:sp>
      <p:sp>
        <p:nvSpPr>
          <p:cNvPr id="11" name="Shape 7"/>
          <p:cNvSpPr/>
          <p:nvPr/>
        </p:nvSpPr>
        <p:spPr>
          <a:xfrm>
            <a:off x="635675" y="4038719"/>
            <a:ext cx="408623" cy="408623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</p:sp>
      <p:sp>
        <p:nvSpPr>
          <p:cNvPr id="12" name="Text 8"/>
          <p:cNvSpPr/>
          <p:nvPr/>
        </p:nvSpPr>
        <p:spPr>
          <a:xfrm>
            <a:off x="751880" y="4106823"/>
            <a:ext cx="176093" cy="272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5"/>
              </a:lnSpc>
              <a:buNone/>
            </a:pPr>
            <a:r>
              <a:rPr lang="en-US" sz="2145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2</a:t>
            </a:r>
            <a:endParaRPr lang="en-US" sz="2145" dirty="0"/>
          </a:p>
        </p:txBody>
      </p:sp>
      <p:sp>
        <p:nvSpPr>
          <p:cNvPr id="13" name="Text 9"/>
          <p:cNvSpPr/>
          <p:nvPr/>
        </p:nvSpPr>
        <p:spPr>
          <a:xfrm>
            <a:off x="1225868" y="4038719"/>
            <a:ext cx="2833330" cy="283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5"/>
              </a:lnSpc>
              <a:buNone/>
            </a:pPr>
            <a:r>
              <a:rPr lang="en-US" sz="1788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Time-Consuming Process</a:t>
            </a:r>
            <a:endParaRPr lang="en-US" sz="1788" dirty="0"/>
          </a:p>
        </p:txBody>
      </p:sp>
      <p:sp>
        <p:nvSpPr>
          <p:cNvPr id="14" name="Text 10"/>
          <p:cNvSpPr/>
          <p:nvPr/>
        </p:nvSpPr>
        <p:spPr>
          <a:xfrm>
            <a:off x="1225868" y="4431387"/>
            <a:ext cx="7282458" cy="5812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8"/>
              </a:lnSpc>
              <a:buNone/>
            </a:pPr>
            <a:r>
              <a:rPr lang="en-US" sz="143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process of searching for healthcare facilities can be time-consuming and frustrating, especially in emergencies.</a:t>
            </a:r>
            <a:endParaRPr lang="en-US" sz="1430" dirty="0"/>
          </a:p>
        </p:txBody>
      </p:sp>
      <p:sp>
        <p:nvSpPr>
          <p:cNvPr id="15" name="Shape 11"/>
          <p:cNvSpPr/>
          <p:nvPr/>
        </p:nvSpPr>
        <p:spPr>
          <a:xfrm>
            <a:off x="635675" y="5398532"/>
            <a:ext cx="408623" cy="408623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</p:sp>
      <p:sp>
        <p:nvSpPr>
          <p:cNvPr id="16" name="Text 12"/>
          <p:cNvSpPr/>
          <p:nvPr/>
        </p:nvSpPr>
        <p:spPr>
          <a:xfrm>
            <a:off x="754975" y="5466636"/>
            <a:ext cx="170021" cy="272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5"/>
              </a:lnSpc>
              <a:buNone/>
            </a:pPr>
            <a:r>
              <a:rPr lang="en-US" sz="2145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3</a:t>
            </a:r>
            <a:endParaRPr lang="en-US" sz="2145" dirty="0"/>
          </a:p>
        </p:txBody>
      </p:sp>
      <p:sp>
        <p:nvSpPr>
          <p:cNvPr id="17" name="Text 13"/>
          <p:cNvSpPr/>
          <p:nvPr/>
        </p:nvSpPr>
        <p:spPr>
          <a:xfrm>
            <a:off x="1225868" y="5398532"/>
            <a:ext cx="2282309" cy="283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5"/>
              </a:lnSpc>
              <a:buNone/>
            </a:pPr>
            <a:r>
              <a:rPr lang="en-US" sz="1788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Lack of Accessibility</a:t>
            </a:r>
            <a:endParaRPr lang="en-US" sz="1788" dirty="0"/>
          </a:p>
        </p:txBody>
      </p:sp>
      <p:sp>
        <p:nvSpPr>
          <p:cNvPr id="18" name="Text 14"/>
          <p:cNvSpPr/>
          <p:nvPr/>
        </p:nvSpPr>
        <p:spPr>
          <a:xfrm>
            <a:off x="1225868" y="5791200"/>
            <a:ext cx="7282458" cy="5812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8"/>
              </a:lnSpc>
              <a:buNone/>
            </a:pPr>
            <a:r>
              <a:rPr lang="en-US" sz="143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Not everyone has equal access to healthcare facilities, particularly in rural or underserved areas.</a:t>
            </a:r>
            <a:endParaRPr lang="en-US" sz="1430" dirty="0"/>
          </a:p>
        </p:txBody>
      </p:sp>
      <p:sp>
        <p:nvSpPr>
          <p:cNvPr id="19" name="Shape 15"/>
          <p:cNvSpPr/>
          <p:nvPr/>
        </p:nvSpPr>
        <p:spPr>
          <a:xfrm>
            <a:off x="635675" y="6758345"/>
            <a:ext cx="408623" cy="408623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</p:sp>
      <p:sp>
        <p:nvSpPr>
          <p:cNvPr id="20" name="Text 16"/>
          <p:cNvSpPr/>
          <p:nvPr/>
        </p:nvSpPr>
        <p:spPr>
          <a:xfrm>
            <a:off x="749260" y="6826448"/>
            <a:ext cx="181451" cy="272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5"/>
              </a:lnSpc>
              <a:buNone/>
            </a:pPr>
            <a:r>
              <a:rPr lang="en-US" sz="2145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4</a:t>
            </a:r>
            <a:endParaRPr lang="en-US" sz="2145" dirty="0"/>
          </a:p>
        </p:txBody>
      </p:sp>
      <p:sp>
        <p:nvSpPr>
          <p:cNvPr id="21" name="Text 17"/>
          <p:cNvSpPr/>
          <p:nvPr/>
        </p:nvSpPr>
        <p:spPr>
          <a:xfrm>
            <a:off x="1225868" y="6758345"/>
            <a:ext cx="2698075" cy="283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5"/>
              </a:lnSpc>
              <a:buNone/>
            </a:pPr>
            <a:r>
              <a:rPr lang="en-US" sz="1788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Unclear Communication</a:t>
            </a:r>
            <a:endParaRPr lang="en-US" sz="1788" dirty="0"/>
          </a:p>
        </p:txBody>
      </p:sp>
      <p:sp>
        <p:nvSpPr>
          <p:cNvPr id="22" name="Text 18"/>
          <p:cNvSpPr/>
          <p:nvPr/>
        </p:nvSpPr>
        <p:spPr>
          <a:xfrm>
            <a:off x="1225868" y="7151013"/>
            <a:ext cx="7282458" cy="5812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8"/>
              </a:lnSpc>
              <a:buNone/>
            </a:pPr>
            <a:r>
              <a:rPr lang="en-US" sz="143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Finding accurate information about hospital services, wait times, and availability can be confusing.</a:t>
            </a:r>
            <a:endParaRPr lang="en-US" sz="143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648" y="2911554"/>
            <a:ext cx="5030986" cy="24064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7342" y="1077039"/>
            <a:ext cx="7869317" cy="17073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82"/>
              </a:lnSpc>
              <a:buNone/>
            </a:pPr>
            <a:r>
              <a:rPr lang="en-US" sz="3585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Our Proposed Solution: CareConnect - A User-Friendly Healthcare Website</a:t>
            </a:r>
            <a:endParaRPr lang="en-US" sz="3585" dirty="0"/>
          </a:p>
        </p:txBody>
      </p:sp>
      <p:sp>
        <p:nvSpPr>
          <p:cNvPr id="7" name="Shape 3"/>
          <p:cNvSpPr/>
          <p:nvPr/>
        </p:nvSpPr>
        <p:spPr>
          <a:xfrm>
            <a:off x="637342" y="3057525"/>
            <a:ext cx="7869317" cy="1049298"/>
          </a:xfrm>
          <a:prstGeom prst="roundRect">
            <a:avLst>
              <a:gd name="adj" fmla="val 2604"/>
            </a:avLst>
          </a:prstGeom>
          <a:solidFill>
            <a:srgbClr val="F9F7F7"/>
          </a:solidFill>
          <a:ln/>
        </p:spPr>
      </p:sp>
      <p:sp>
        <p:nvSpPr>
          <p:cNvPr id="8" name="Text 4"/>
          <p:cNvSpPr/>
          <p:nvPr/>
        </p:nvSpPr>
        <p:spPr>
          <a:xfrm>
            <a:off x="819388" y="3239572"/>
            <a:ext cx="2276594" cy="2845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1"/>
              </a:lnSpc>
              <a:buNone/>
            </a:pPr>
            <a:r>
              <a:rPr lang="en-US" sz="1793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Simplified Search</a:t>
            </a:r>
            <a:endParaRPr lang="en-US" sz="1793" dirty="0"/>
          </a:p>
        </p:txBody>
      </p:sp>
      <p:sp>
        <p:nvSpPr>
          <p:cNvPr id="9" name="Text 5"/>
          <p:cNvSpPr/>
          <p:nvPr/>
        </p:nvSpPr>
        <p:spPr>
          <a:xfrm>
            <a:off x="819388" y="3633311"/>
            <a:ext cx="7505224" cy="291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5"/>
              </a:lnSpc>
              <a:buNone/>
            </a:pPr>
            <a:r>
              <a:rPr lang="en-US" sz="1434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CareConnect provides an intuitive and easy-to-use interface for finding healthcare facilities.</a:t>
            </a:r>
            <a:endParaRPr lang="en-US" sz="1434" dirty="0"/>
          </a:p>
        </p:txBody>
      </p:sp>
      <p:sp>
        <p:nvSpPr>
          <p:cNvPr id="10" name="Shape 6"/>
          <p:cNvSpPr/>
          <p:nvPr/>
        </p:nvSpPr>
        <p:spPr>
          <a:xfrm>
            <a:off x="637342" y="4288869"/>
            <a:ext cx="7869317" cy="1340763"/>
          </a:xfrm>
          <a:prstGeom prst="roundRect">
            <a:avLst>
              <a:gd name="adj" fmla="val 2038"/>
            </a:avLst>
          </a:prstGeom>
          <a:solidFill>
            <a:srgbClr val="F9F7F7"/>
          </a:solidFill>
          <a:ln/>
        </p:spPr>
      </p:sp>
      <p:sp>
        <p:nvSpPr>
          <p:cNvPr id="11" name="Text 7"/>
          <p:cNvSpPr/>
          <p:nvPr/>
        </p:nvSpPr>
        <p:spPr>
          <a:xfrm>
            <a:off x="819388" y="4470916"/>
            <a:ext cx="2544008" cy="2845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1"/>
              </a:lnSpc>
              <a:buNone/>
            </a:pPr>
            <a:r>
              <a:rPr lang="en-US" sz="1793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Location-Based Search</a:t>
            </a:r>
            <a:endParaRPr lang="en-US" sz="1793" dirty="0"/>
          </a:p>
        </p:txBody>
      </p:sp>
      <p:sp>
        <p:nvSpPr>
          <p:cNvPr id="12" name="Text 8"/>
          <p:cNvSpPr/>
          <p:nvPr/>
        </p:nvSpPr>
        <p:spPr>
          <a:xfrm>
            <a:off x="819388" y="4864656"/>
            <a:ext cx="7505224" cy="5829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95"/>
              </a:lnSpc>
              <a:buNone/>
            </a:pPr>
            <a:r>
              <a:rPr lang="en-US" sz="1434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website uses GPS technology to identify the user's location and display nearby hospitals, pharmacies, government hospitals, and multispecialty hospitals.</a:t>
            </a:r>
            <a:endParaRPr lang="en-US" sz="1434" dirty="0"/>
          </a:p>
        </p:txBody>
      </p:sp>
      <p:sp>
        <p:nvSpPr>
          <p:cNvPr id="13" name="Shape 9"/>
          <p:cNvSpPr/>
          <p:nvPr/>
        </p:nvSpPr>
        <p:spPr>
          <a:xfrm>
            <a:off x="637342" y="5811679"/>
            <a:ext cx="7869317" cy="1340763"/>
          </a:xfrm>
          <a:prstGeom prst="roundRect">
            <a:avLst>
              <a:gd name="adj" fmla="val 2038"/>
            </a:avLst>
          </a:prstGeom>
          <a:solidFill>
            <a:srgbClr val="F9F7F7"/>
          </a:solidFill>
          <a:ln/>
        </p:spPr>
      </p:sp>
      <p:sp>
        <p:nvSpPr>
          <p:cNvPr id="14" name="Text 10"/>
          <p:cNvSpPr/>
          <p:nvPr/>
        </p:nvSpPr>
        <p:spPr>
          <a:xfrm>
            <a:off x="819388" y="5993725"/>
            <a:ext cx="3142893" cy="2845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1"/>
              </a:lnSpc>
              <a:buNone/>
            </a:pPr>
            <a:r>
              <a:rPr lang="en-US" sz="1793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Comprehensive Information</a:t>
            </a:r>
            <a:endParaRPr lang="en-US" sz="1793" dirty="0"/>
          </a:p>
        </p:txBody>
      </p:sp>
      <p:sp>
        <p:nvSpPr>
          <p:cNvPr id="15" name="Text 11"/>
          <p:cNvSpPr/>
          <p:nvPr/>
        </p:nvSpPr>
        <p:spPr>
          <a:xfrm>
            <a:off x="819388" y="6387465"/>
            <a:ext cx="7505224" cy="5829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95"/>
              </a:lnSpc>
              <a:buNone/>
            </a:pPr>
            <a:r>
              <a:rPr lang="en-US" sz="1434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CareConnect provides detailed information about each facility, including services, contact details, and operating hours.</a:t>
            </a:r>
            <a:endParaRPr lang="en-US" sz="143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233964"/>
            <a:ext cx="12902327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Key Features: Location-Based Hospital Search, State/District Search, and 24/7 AI Chatbot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4165640"/>
            <a:ext cx="3450669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Location-Based Search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798219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Users can locate nearby hospitals by simply entering their location or allowing the website to access their GPS data.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4165640"/>
            <a:ext cx="317444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State/District Search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798219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Users can search for hospitals based on their state and district, even if they are traveling or relocating.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416564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24/7 AI Chatbot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798219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website features an AI-powered chatbot that provides instant answers to medical queries and offers guidance on accessing healthcare.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13459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94967" y="475178"/>
            <a:ext cx="4320540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Technology Stack:</a:t>
            </a:r>
            <a:endParaRPr lang="en-US" sz="3402" dirty="0"/>
          </a:p>
        </p:txBody>
      </p:sp>
      <p:sp>
        <p:nvSpPr>
          <p:cNvPr id="5" name="Text 3"/>
          <p:cNvSpPr/>
          <p:nvPr/>
        </p:nvSpPr>
        <p:spPr>
          <a:xfrm>
            <a:off x="2594967" y="1447205"/>
            <a:ext cx="3456384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02"/>
              </a:lnSpc>
              <a:buNone/>
            </a:pPr>
            <a:r>
              <a:rPr lang="en-US" sz="2722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Web Technologies</a:t>
            </a:r>
            <a:endParaRPr lang="en-US" sz="2722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674" y="2073473"/>
            <a:ext cx="431959" cy="431959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3769519" y="2678192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26"/>
              </a:lnSpc>
              <a:buNone/>
            </a:pPr>
            <a:r>
              <a:rPr lang="en-US" sz="1701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HTML</a:t>
            </a:r>
            <a:endParaRPr lang="en-US" sz="1701" dirty="0"/>
          </a:p>
        </p:txBody>
      </p:sp>
      <p:sp>
        <p:nvSpPr>
          <p:cNvPr id="8" name="Text 5"/>
          <p:cNvSpPr/>
          <p:nvPr/>
        </p:nvSpPr>
        <p:spPr>
          <a:xfrm>
            <a:off x="2594967" y="3120866"/>
            <a:ext cx="4509373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77"/>
              </a:lnSpc>
              <a:buNone/>
            </a:pPr>
            <a:r>
              <a:rPr lang="en-US" sz="136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core structure of the website is built using HTML, which defines the layout and content.</a:t>
            </a:r>
            <a:endParaRPr lang="en-US" sz="1361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674" y="4192429"/>
            <a:ext cx="431959" cy="431959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3769519" y="4797147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26"/>
              </a:lnSpc>
              <a:buNone/>
            </a:pPr>
            <a:r>
              <a:rPr lang="en-US" sz="1701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CSS</a:t>
            </a:r>
            <a:endParaRPr lang="en-US" sz="1701" dirty="0"/>
          </a:p>
        </p:txBody>
      </p:sp>
      <p:sp>
        <p:nvSpPr>
          <p:cNvPr id="11" name="Text 7"/>
          <p:cNvSpPr/>
          <p:nvPr/>
        </p:nvSpPr>
        <p:spPr>
          <a:xfrm>
            <a:off x="2594967" y="5239822"/>
            <a:ext cx="4509373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77"/>
              </a:lnSpc>
              <a:buNone/>
            </a:pPr>
            <a:r>
              <a:rPr lang="en-US" sz="136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CSS provides the styling and visual appearance of the website, ensuring a user-friendly and visually appealing experience.</a:t>
            </a:r>
            <a:endParaRPr lang="en-US" sz="1361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674" y="6587966"/>
            <a:ext cx="431959" cy="431959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769519" y="7192685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26"/>
              </a:lnSpc>
              <a:buNone/>
            </a:pPr>
            <a:r>
              <a:rPr lang="en-US" sz="1701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JAVASCRIPT</a:t>
            </a:r>
            <a:endParaRPr lang="en-US" sz="1701" dirty="0"/>
          </a:p>
        </p:txBody>
      </p:sp>
      <p:sp>
        <p:nvSpPr>
          <p:cNvPr id="14" name="Text 9"/>
          <p:cNvSpPr/>
          <p:nvPr/>
        </p:nvSpPr>
        <p:spPr>
          <a:xfrm>
            <a:off x="2594967" y="7635359"/>
            <a:ext cx="4509373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77"/>
              </a:lnSpc>
              <a:buNone/>
            </a:pPr>
            <a:r>
              <a:rPr lang="en-US" sz="136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JAVASCRIPT enhances the website's interactivity, making it dynamic and responsive to user interactions.</a:t>
            </a:r>
            <a:endParaRPr lang="en-US" sz="1361" dirty="0"/>
          </a:p>
        </p:txBody>
      </p:sp>
      <p:sp>
        <p:nvSpPr>
          <p:cNvPr id="15" name="Text 10"/>
          <p:cNvSpPr/>
          <p:nvPr/>
        </p:nvSpPr>
        <p:spPr>
          <a:xfrm>
            <a:off x="7533442" y="1447205"/>
            <a:ext cx="3456384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02"/>
              </a:lnSpc>
              <a:buNone/>
            </a:pPr>
            <a:r>
              <a:rPr lang="en-US" sz="2722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Frameworks</a:t>
            </a:r>
            <a:endParaRPr lang="en-US" sz="2722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2149" y="2073473"/>
            <a:ext cx="431959" cy="431959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707993" y="2678192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26"/>
              </a:lnSpc>
              <a:buNone/>
            </a:pPr>
            <a:r>
              <a:rPr lang="en-US" sz="1701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PYTHON</a:t>
            </a:r>
            <a:endParaRPr lang="en-US" sz="1701" dirty="0"/>
          </a:p>
        </p:txBody>
      </p:sp>
      <p:sp>
        <p:nvSpPr>
          <p:cNvPr id="18" name="Text 12"/>
          <p:cNvSpPr/>
          <p:nvPr/>
        </p:nvSpPr>
        <p:spPr>
          <a:xfrm>
            <a:off x="7533442" y="3120866"/>
            <a:ext cx="4509373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77"/>
              </a:lnSpc>
              <a:buNone/>
            </a:pPr>
            <a:r>
              <a:rPr lang="en-US" sz="136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backend of the website is built using the Python programming language.</a:t>
            </a:r>
            <a:endParaRPr lang="en-US" sz="1361" dirty="0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2149" y="4192429"/>
            <a:ext cx="431959" cy="431959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8707993" y="4797147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26"/>
              </a:lnSpc>
              <a:buNone/>
            </a:pPr>
            <a:r>
              <a:rPr lang="en-US" sz="1701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FLASK</a:t>
            </a:r>
            <a:endParaRPr lang="en-US" sz="1701" dirty="0"/>
          </a:p>
        </p:txBody>
      </p:sp>
      <p:sp>
        <p:nvSpPr>
          <p:cNvPr id="21" name="Text 14"/>
          <p:cNvSpPr/>
          <p:nvPr/>
        </p:nvSpPr>
        <p:spPr>
          <a:xfrm>
            <a:off x="7533442" y="5239822"/>
            <a:ext cx="4509373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77"/>
              </a:lnSpc>
              <a:buNone/>
            </a:pPr>
            <a:r>
              <a:rPr lang="en-US" sz="136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FLASK is a Python web framework that powers the website's backend functionality, including data processing and communication.</a:t>
            </a:r>
            <a:endParaRPr lang="en-US" sz="1361" dirty="0"/>
          </a:p>
        </p:txBody>
      </p:sp>
      <p:pic>
        <p:nvPicPr>
          <p:cNvPr id="2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2149" y="6587966"/>
            <a:ext cx="431959" cy="431959"/>
          </a:xfrm>
          <a:prstGeom prst="rect">
            <a:avLst/>
          </a:prstGeom>
        </p:spPr>
      </p:pic>
      <p:sp>
        <p:nvSpPr>
          <p:cNvPr id="23" name="Text 15"/>
          <p:cNvSpPr/>
          <p:nvPr/>
        </p:nvSpPr>
        <p:spPr>
          <a:xfrm>
            <a:off x="8707993" y="7192685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26"/>
              </a:lnSpc>
              <a:buNone/>
            </a:pPr>
            <a:r>
              <a:rPr lang="en-US" sz="1701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AI &amp; ML</a:t>
            </a:r>
            <a:endParaRPr lang="en-US" sz="1701" dirty="0"/>
          </a:p>
        </p:txBody>
      </p:sp>
      <p:sp>
        <p:nvSpPr>
          <p:cNvPr id="24" name="Text 16"/>
          <p:cNvSpPr/>
          <p:nvPr/>
        </p:nvSpPr>
        <p:spPr>
          <a:xfrm>
            <a:off x="7533442" y="7635359"/>
            <a:ext cx="4509373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77"/>
              </a:lnSpc>
              <a:buNone/>
            </a:pPr>
            <a:r>
              <a:rPr lang="en-US" sz="136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AI and machine learning technologies are integrated into the 24/7 chatbot, providing intelligent and accurate responses to user queries.</a:t>
            </a:r>
            <a:endParaRPr lang="en-US" sz="136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98" y="2920722"/>
            <a:ext cx="5054203" cy="238815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91238" y="641628"/>
            <a:ext cx="7934325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User Experience: Intuitive Interface and Seamless Navigation</a:t>
            </a:r>
            <a:endParaRPr lang="en-US" sz="3402" dirty="0"/>
          </a:p>
        </p:txBody>
      </p:sp>
      <p:sp>
        <p:nvSpPr>
          <p:cNvPr id="7" name="Shape 3"/>
          <p:cNvSpPr/>
          <p:nvPr/>
        </p:nvSpPr>
        <p:spPr>
          <a:xfrm>
            <a:off x="6339007" y="1980962"/>
            <a:ext cx="22860" cy="5607010"/>
          </a:xfrm>
          <a:prstGeom prst="roundRect">
            <a:avLst>
              <a:gd name="adj" fmla="val 113400"/>
            </a:avLst>
          </a:prstGeom>
          <a:solidFill>
            <a:srgbClr val="D8D4D4"/>
          </a:solidFill>
          <a:ln/>
        </p:spPr>
      </p:sp>
      <p:sp>
        <p:nvSpPr>
          <p:cNvPr id="8" name="Shape 4"/>
          <p:cNvSpPr/>
          <p:nvPr/>
        </p:nvSpPr>
        <p:spPr>
          <a:xfrm>
            <a:off x="6521946" y="2358152"/>
            <a:ext cx="604837" cy="22860"/>
          </a:xfrm>
          <a:prstGeom prst="roundRect">
            <a:avLst>
              <a:gd name="adj" fmla="val 113400"/>
            </a:avLst>
          </a:prstGeom>
          <a:solidFill>
            <a:srgbClr val="D8D4D4"/>
          </a:solidFill>
          <a:ln/>
        </p:spPr>
      </p:sp>
      <p:sp>
        <p:nvSpPr>
          <p:cNvPr id="9" name="Shape 5"/>
          <p:cNvSpPr/>
          <p:nvPr/>
        </p:nvSpPr>
        <p:spPr>
          <a:xfrm>
            <a:off x="6156067" y="2175272"/>
            <a:ext cx="388739" cy="388739"/>
          </a:xfrm>
          <a:prstGeom prst="roundRect">
            <a:avLst>
              <a:gd name="adj" fmla="val 6669"/>
            </a:avLst>
          </a:prstGeom>
          <a:solidFill>
            <a:srgbClr val="F9F7F7"/>
          </a:solidFill>
          <a:ln/>
        </p:spPr>
      </p:sp>
      <p:sp>
        <p:nvSpPr>
          <p:cNvPr id="10" name="Text 6"/>
          <p:cNvSpPr/>
          <p:nvPr/>
        </p:nvSpPr>
        <p:spPr>
          <a:xfrm>
            <a:off x="6292155" y="2240042"/>
            <a:ext cx="116443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1</a:t>
            </a:r>
            <a:endParaRPr lang="en-US" sz="2041" dirty="0"/>
          </a:p>
        </p:txBody>
      </p:sp>
      <p:sp>
        <p:nvSpPr>
          <p:cNvPr id="11" name="Text 7"/>
          <p:cNvSpPr/>
          <p:nvPr/>
        </p:nvSpPr>
        <p:spPr>
          <a:xfrm>
            <a:off x="7300913" y="2153722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Simple Design</a:t>
            </a:r>
            <a:endParaRPr lang="en-US" sz="1701" dirty="0"/>
          </a:p>
        </p:txBody>
      </p:sp>
      <p:sp>
        <p:nvSpPr>
          <p:cNvPr id="12" name="Text 8"/>
          <p:cNvSpPr/>
          <p:nvPr/>
        </p:nvSpPr>
        <p:spPr>
          <a:xfrm>
            <a:off x="7300913" y="2527221"/>
            <a:ext cx="6724650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website features a clean and uncluttered design, making it easy for users to find the information they need.</a:t>
            </a:r>
            <a:endParaRPr lang="en-US" sz="1361" dirty="0"/>
          </a:p>
        </p:txBody>
      </p:sp>
      <p:sp>
        <p:nvSpPr>
          <p:cNvPr id="13" name="Shape 9"/>
          <p:cNvSpPr/>
          <p:nvPr/>
        </p:nvSpPr>
        <p:spPr>
          <a:xfrm>
            <a:off x="6521946" y="3803094"/>
            <a:ext cx="604837" cy="22860"/>
          </a:xfrm>
          <a:prstGeom prst="roundRect">
            <a:avLst>
              <a:gd name="adj" fmla="val 113400"/>
            </a:avLst>
          </a:prstGeom>
          <a:solidFill>
            <a:srgbClr val="D8D4D4"/>
          </a:solidFill>
          <a:ln/>
        </p:spPr>
      </p:sp>
      <p:sp>
        <p:nvSpPr>
          <p:cNvPr id="14" name="Shape 10"/>
          <p:cNvSpPr/>
          <p:nvPr/>
        </p:nvSpPr>
        <p:spPr>
          <a:xfrm>
            <a:off x="6156067" y="3620214"/>
            <a:ext cx="388739" cy="388739"/>
          </a:xfrm>
          <a:prstGeom prst="roundRect">
            <a:avLst>
              <a:gd name="adj" fmla="val 6669"/>
            </a:avLst>
          </a:prstGeom>
          <a:solidFill>
            <a:srgbClr val="F9F7F7"/>
          </a:solidFill>
          <a:ln/>
        </p:spPr>
      </p:sp>
      <p:sp>
        <p:nvSpPr>
          <p:cNvPr id="15" name="Text 11"/>
          <p:cNvSpPr/>
          <p:nvPr/>
        </p:nvSpPr>
        <p:spPr>
          <a:xfrm>
            <a:off x="6266676" y="3684984"/>
            <a:ext cx="167521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2</a:t>
            </a:r>
            <a:endParaRPr lang="en-US" sz="2041" dirty="0"/>
          </a:p>
        </p:txBody>
      </p:sp>
      <p:sp>
        <p:nvSpPr>
          <p:cNvPr id="16" name="Text 12"/>
          <p:cNvSpPr/>
          <p:nvPr/>
        </p:nvSpPr>
        <p:spPr>
          <a:xfrm>
            <a:off x="7300913" y="3598664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Easy Navigation</a:t>
            </a:r>
            <a:endParaRPr lang="en-US" sz="1701" dirty="0"/>
          </a:p>
        </p:txBody>
      </p:sp>
      <p:sp>
        <p:nvSpPr>
          <p:cNvPr id="17" name="Text 13"/>
          <p:cNvSpPr/>
          <p:nvPr/>
        </p:nvSpPr>
        <p:spPr>
          <a:xfrm>
            <a:off x="7300913" y="3972163"/>
            <a:ext cx="6724650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CareConnect has a straightforward navigation menu that allows users to easily access different sections of the website.</a:t>
            </a:r>
            <a:endParaRPr lang="en-US" sz="1361" dirty="0"/>
          </a:p>
        </p:txBody>
      </p:sp>
      <p:sp>
        <p:nvSpPr>
          <p:cNvPr id="18" name="Shape 14"/>
          <p:cNvSpPr/>
          <p:nvPr/>
        </p:nvSpPr>
        <p:spPr>
          <a:xfrm>
            <a:off x="6521946" y="5248037"/>
            <a:ext cx="604837" cy="22860"/>
          </a:xfrm>
          <a:prstGeom prst="roundRect">
            <a:avLst>
              <a:gd name="adj" fmla="val 113400"/>
            </a:avLst>
          </a:prstGeom>
          <a:solidFill>
            <a:srgbClr val="D8D4D4"/>
          </a:solidFill>
          <a:ln/>
        </p:spPr>
      </p:sp>
      <p:sp>
        <p:nvSpPr>
          <p:cNvPr id="19" name="Shape 15"/>
          <p:cNvSpPr/>
          <p:nvPr/>
        </p:nvSpPr>
        <p:spPr>
          <a:xfrm>
            <a:off x="6156067" y="5065157"/>
            <a:ext cx="388739" cy="388739"/>
          </a:xfrm>
          <a:prstGeom prst="roundRect">
            <a:avLst>
              <a:gd name="adj" fmla="val 6669"/>
            </a:avLst>
          </a:prstGeom>
          <a:solidFill>
            <a:srgbClr val="F9F7F7"/>
          </a:solidFill>
          <a:ln/>
        </p:spPr>
      </p:sp>
      <p:sp>
        <p:nvSpPr>
          <p:cNvPr id="20" name="Text 16"/>
          <p:cNvSpPr/>
          <p:nvPr/>
        </p:nvSpPr>
        <p:spPr>
          <a:xfrm>
            <a:off x="6269534" y="5129927"/>
            <a:ext cx="161806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3</a:t>
            </a:r>
            <a:endParaRPr lang="en-US" sz="2041" dirty="0"/>
          </a:p>
        </p:txBody>
      </p:sp>
      <p:sp>
        <p:nvSpPr>
          <p:cNvPr id="21" name="Text 17"/>
          <p:cNvSpPr/>
          <p:nvPr/>
        </p:nvSpPr>
        <p:spPr>
          <a:xfrm>
            <a:off x="7300913" y="5043607"/>
            <a:ext cx="2445306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Mobile-Friendly Design</a:t>
            </a:r>
            <a:endParaRPr lang="en-US" sz="1701" dirty="0"/>
          </a:p>
        </p:txBody>
      </p:sp>
      <p:sp>
        <p:nvSpPr>
          <p:cNvPr id="22" name="Text 18"/>
          <p:cNvSpPr/>
          <p:nvPr/>
        </p:nvSpPr>
        <p:spPr>
          <a:xfrm>
            <a:off x="7300913" y="5417106"/>
            <a:ext cx="6724650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website is optimized for mobile devices, ensuring a seamless experience on smartphones and tablets.</a:t>
            </a:r>
            <a:endParaRPr lang="en-US" sz="1361" dirty="0"/>
          </a:p>
        </p:txBody>
      </p:sp>
      <p:sp>
        <p:nvSpPr>
          <p:cNvPr id="23" name="Shape 19"/>
          <p:cNvSpPr/>
          <p:nvPr/>
        </p:nvSpPr>
        <p:spPr>
          <a:xfrm>
            <a:off x="6521946" y="6692979"/>
            <a:ext cx="604837" cy="22860"/>
          </a:xfrm>
          <a:prstGeom prst="roundRect">
            <a:avLst>
              <a:gd name="adj" fmla="val 113400"/>
            </a:avLst>
          </a:prstGeom>
          <a:solidFill>
            <a:srgbClr val="D8D4D4"/>
          </a:solidFill>
          <a:ln/>
        </p:spPr>
      </p:sp>
      <p:sp>
        <p:nvSpPr>
          <p:cNvPr id="24" name="Shape 20"/>
          <p:cNvSpPr/>
          <p:nvPr/>
        </p:nvSpPr>
        <p:spPr>
          <a:xfrm>
            <a:off x="6156067" y="6510099"/>
            <a:ext cx="388739" cy="388739"/>
          </a:xfrm>
          <a:prstGeom prst="roundRect">
            <a:avLst>
              <a:gd name="adj" fmla="val 6669"/>
            </a:avLst>
          </a:prstGeom>
          <a:solidFill>
            <a:srgbClr val="F9F7F7"/>
          </a:solidFill>
          <a:ln/>
        </p:spPr>
      </p:sp>
      <p:sp>
        <p:nvSpPr>
          <p:cNvPr id="25" name="Text 21"/>
          <p:cNvSpPr/>
          <p:nvPr/>
        </p:nvSpPr>
        <p:spPr>
          <a:xfrm>
            <a:off x="6264057" y="6574869"/>
            <a:ext cx="172641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4</a:t>
            </a:r>
            <a:endParaRPr lang="en-US" sz="2041" dirty="0"/>
          </a:p>
        </p:txBody>
      </p:sp>
      <p:sp>
        <p:nvSpPr>
          <p:cNvPr id="26" name="Text 22"/>
          <p:cNvSpPr/>
          <p:nvPr/>
        </p:nvSpPr>
        <p:spPr>
          <a:xfrm>
            <a:off x="7300913" y="6488549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Visually Appealing</a:t>
            </a:r>
            <a:endParaRPr lang="en-US" sz="1701" dirty="0"/>
          </a:p>
        </p:txBody>
      </p:sp>
      <p:sp>
        <p:nvSpPr>
          <p:cNvPr id="27" name="Text 23"/>
          <p:cNvSpPr/>
          <p:nvPr/>
        </p:nvSpPr>
        <p:spPr>
          <a:xfrm>
            <a:off x="7300913" y="6862048"/>
            <a:ext cx="6724650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CareConnect incorporates visually appealing design elements, such as high-quality images and intuitive icons, to enhance the user experience.</a:t>
            </a:r>
            <a:endParaRPr lang="en-US" sz="136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35997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359973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79" y="2495193"/>
            <a:ext cx="5054322" cy="336958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475178"/>
            <a:ext cx="7934325" cy="16202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Impact: Improved Access to Healthcare, Reduced Wait Times, and Enhanced Patient Satisfaction</a:t>
            </a:r>
            <a:endParaRPr lang="en-US" sz="340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" y="2354580"/>
            <a:ext cx="864037" cy="138255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28073" y="2527340"/>
            <a:ext cx="2165628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Reduced Wait Times</a:t>
            </a:r>
            <a:endParaRPr lang="en-US" sz="1701" dirty="0"/>
          </a:p>
        </p:txBody>
      </p:sp>
      <p:sp>
        <p:nvSpPr>
          <p:cNvPr id="9" name="Text 4"/>
          <p:cNvSpPr/>
          <p:nvPr/>
        </p:nvSpPr>
        <p:spPr>
          <a:xfrm>
            <a:off x="1728073" y="2900839"/>
            <a:ext cx="6811089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By providing accurate information about hospital wait times, CareConnect helps users plan their visits and reduce unnecessary waiting.</a:t>
            </a:r>
            <a:endParaRPr lang="en-US" sz="136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37" y="3737134"/>
            <a:ext cx="864037" cy="138255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28073" y="3909893"/>
            <a:ext cx="3054429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Improved Patient Experience</a:t>
            </a:r>
            <a:endParaRPr lang="en-US" sz="1701" dirty="0"/>
          </a:p>
        </p:txBody>
      </p:sp>
      <p:sp>
        <p:nvSpPr>
          <p:cNvPr id="12" name="Text 6"/>
          <p:cNvSpPr/>
          <p:nvPr/>
        </p:nvSpPr>
        <p:spPr>
          <a:xfrm>
            <a:off x="1728073" y="4283393"/>
            <a:ext cx="6811089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website's user-friendly design and comprehensive information contribute to a more positive and efficient patient experience.</a:t>
            </a:r>
            <a:endParaRPr lang="en-US" sz="1361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837" y="5119687"/>
            <a:ext cx="864037" cy="138255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28073" y="5292447"/>
            <a:ext cx="2408873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Increased Accessibility</a:t>
            </a:r>
            <a:endParaRPr lang="en-US" sz="1701" dirty="0"/>
          </a:p>
        </p:txBody>
      </p:sp>
      <p:sp>
        <p:nvSpPr>
          <p:cNvPr id="15" name="Text 8"/>
          <p:cNvSpPr/>
          <p:nvPr/>
        </p:nvSpPr>
        <p:spPr>
          <a:xfrm>
            <a:off x="1728073" y="5665946"/>
            <a:ext cx="6811089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CareConnect expands access to healthcare by connecting users with nearby facilities, regardless of their location.</a:t>
            </a:r>
            <a:endParaRPr lang="en-US" sz="1361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837" y="6502241"/>
            <a:ext cx="864037" cy="1382554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728073" y="6675001"/>
            <a:ext cx="2802612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Enhanced Communication</a:t>
            </a:r>
            <a:endParaRPr lang="en-US" sz="1701" dirty="0"/>
          </a:p>
        </p:txBody>
      </p:sp>
      <p:sp>
        <p:nvSpPr>
          <p:cNvPr id="18" name="Text 10"/>
          <p:cNvSpPr/>
          <p:nvPr/>
        </p:nvSpPr>
        <p:spPr>
          <a:xfrm>
            <a:off x="1728073" y="7048500"/>
            <a:ext cx="6811089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AI-powered chatbot provides instant support and guidance, addressing user concerns and questions.</a:t>
            </a:r>
            <a:endParaRPr lang="en-US" sz="136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596</Words>
  <Application>Microsoft Office PowerPoint</Application>
  <PresentationFormat>Custom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Platypi</vt:lpstr>
      <vt:lpstr>Source Serif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PRATHAB R</cp:lastModifiedBy>
  <cp:revision>2</cp:revision>
  <dcterms:created xsi:type="dcterms:W3CDTF">2024-08-15T04:01:29Z</dcterms:created>
  <dcterms:modified xsi:type="dcterms:W3CDTF">2024-08-15T04:03:42Z</dcterms:modified>
</cp:coreProperties>
</file>