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70"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[employee_data.csv]Employee data!PivotTable3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'Employee data'!$B$3:$B$4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exp"/>
            <c:dispRSqr val="0"/>
            <c:dispEq val="0"/>
          </c:trendline>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data'!$B$5:$B$15</c:f>
              <c:numCache>
                <c:formatCode>General</c:formatCode>
                <c:ptCount val="10"/>
                <c:pt idx="0">
                  <c:v>3</c:v>
                </c:pt>
                <c:pt idx="1">
                  <c:v>6</c:v>
                </c:pt>
                <c:pt idx="2">
                  <c:v>9</c:v>
                </c:pt>
                <c:pt idx="3">
                  <c:v>8</c:v>
                </c:pt>
                <c:pt idx="4">
                  <c:v>9</c:v>
                </c:pt>
                <c:pt idx="5">
                  <c:v>9</c:v>
                </c:pt>
                <c:pt idx="6">
                  <c:v>8</c:v>
                </c:pt>
                <c:pt idx="7">
                  <c:v>7</c:v>
                </c:pt>
                <c:pt idx="8">
                  <c:v>3</c:v>
                </c:pt>
                <c:pt idx="9">
                  <c:v>6</c:v>
                </c:pt>
              </c:numCache>
            </c:numRef>
          </c:val>
        </c:ser>
        <c:ser>
          <c:idx val="1"/>
          <c:order val="1"/>
          <c:tx>
            <c:strRef>
              <c:f>'Employee data'!$C$3:$C$4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ser>
        <c:ser>
          <c:idx val="2"/>
          <c:order val="2"/>
          <c:tx>
            <c:strRef>
              <c:f>'Employee data'!$D$3:$D$4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ser>
        <c:ser>
          <c:idx val="3"/>
          <c:order val="3"/>
          <c:tx>
            <c:strRef>
              <c:f>'Employee data'!$E$3:$E$4</c:f>
              <c:strCache>
                <c:ptCount val="1"/>
                <c:pt idx="0">
                  <c:v>VERY HIGH</c:v>
                </c:pt>
              </c:strCache>
            </c:strRef>
          </c:tx>
          <c:spPr>
            <a:solidFill>
              <a:schemeClr val="accent4"/>
            </a:solidFill>
            <a:ln>
              <a:noFill/>
            </a:ln>
            <a:effectLst/>
          </c:spPr>
          <c:invertIfNegative val="0"/>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data'!$E$5:$E$15</c:f>
              <c:numCache>
                <c:formatCode>General</c:formatCode>
                <c:ptCount val="10"/>
                <c:pt idx="0">
                  <c:v>3</c:v>
                </c:pt>
                <c:pt idx="1">
                  <c:v>3</c:v>
                </c:pt>
                <c:pt idx="2">
                  <c:v>5</c:v>
                </c:pt>
                <c:pt idx="3">
                  <c:v>3</c:v>
                </c:pt>
                <c:pt idx="4">
                  <c:v>7</c:v>
                </c:pt>
                <c:pt idx="5">
                  <c:v>7</c:v>
                </c:pt>
                <c:pt idx="6">
                  <c:v>5</c:v>
                </c:pt>
                <c:pt idx="7">
                  <c:v>5</c:v>
                </c:pt>
                <c:pt idx="8">
                  <c:v>9</c:v>
                </c:pt>
                <c:pt idx="9">
                  <c:v>6</c:v>
                </c:pt>
              </c:numCache>
            </c:numRef>
          </c:val>
        </c:ser>
        <c:dLbls>
          <c:showLegendKey val="0"/>
          <c:showVal val="0"/>
          <c:showCatName val="0"/>
          <c:showSerName val="0"/>
          <c:showPercent val="0"/>
          <c:showBubbleSize val="0"/>
        </c:dLbls>
        <c:gapWidth val="219"/>
        <c:overlap val="-27"/>
        <c:axId val="312246632"/>
        <c:axId val="312245848"/>
      </c:barChart>
      <c:catAx>
        <c:axId val="312246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2400" dirty="0" smtClean="0"/>
                  <a:t>Business</a:t>
                </a:r>
                <a:r>
                  <a:rPr lang="en-IN" sz="2400" baseline="0" dirty="0" smtClean="0"/>
                  <a:t> unit</a:t>
                </a:r>
                <a:endParaRPr lang="en-IN" sz="2400"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45848"/>
        <c:crosses val="autoZero"/>
        <c:auto val="1"/>
        <c:lblAlgn val="ctr"/>
        <c:lblOffset val="100"/>
        <c:noMultiLvlLbl val="0"/>
      </c:catAx>
      <c:valAx>
        <c:axId val="312245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2000" dirty="0" smtClean="0"/>
                  <a:t>Count</a:t>
                </a:r>
                <a:r>
                  <a:rPr lang="en-IN" sz="2000" baseline="0" dirty="0" smtClean="0"/>
                  <a:t> of First name</a:t>
                </a:r>
                <a:endParaRPr lang="en-IN" sz="2000"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4663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BEVINADHISYARAJ.J</a:t>
            </a:r>
            <a:endParaRPr lang="en-US" sz="2400" dirty="0"/>
          </a:p>
          <a:p>
            <a:r>
              <a:rPr lang="en-US" sz="2400" dirty="0"/>
              <a:t>REGISTER NO</a:t>
            </a:r>
            <a:r>
              <a:rPr lang="en-US" sz="2400" dirty="0" smtClean="0"/>
              <a:t>: D22CM225 asunm1611d22cm225</a:t>
            </a:r>
            <a:endParaRPr lang="en-US" sz="2400" dirty="0"/>
          </a:p>
          <a:p>
            <a:r>
              <a:rPr lang="en-US" sz="2400" dirty="0"/>
              <a:t>DEPARTMENT</a:t>
            </a:r>
            <a:r>
              <a:rPr lang="en-US" sz="2400" dirty="0" smtClean="0"/>
              <a:t>: COMMERCE</a:t>
            </a:r>
            <a:endParaRPr lang="en-US" sz="2400" dirty="0"/>
          </a:p>
          <a:p>
            <a:r>
              <a:rPr lang="en-US" sz="2400" dirty="0" smtClean="0"/>
              <a:t>COLLEGE: PATRICIAN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itle 3"/>
          <p:cNvSpPr>
            <a:spLocks noGrp="1"/>
          </p:cNvSpPr>
          <p:nvPr>
            <p:ph type="title"/>
          </p:nvPr>
        </p:nvSpPr>
        <p:spPr/>
        <p:txBody>
          <a:bodyPr/>
          <a:lstStyle/>
          <a:p>
            <a:r>
              <a:rPr lang="en-IN" dirty="0" smtClean="0"/>
              <a:t>MODELLING</a:t>
            </a:r>
            <a:endParaRPr lang="en-IN" dirty="0"/>
          </a:p>
        </p:txBody>
      </p:sp>
      <p:sp>
        <p:nvSpPr>
          <p:cNvPr id="7" name="Text Placeholder 6"/>
          <p:cNvSpPr>
            <a:spLocks noGrp="1"/>
          </p:cNvSpPr>
          <p:nvPr>
            <p:ph type="body" idx="1"/>
          </p:nvPr>
        </p:nvSpPr>
        <p:spPr>
          <a:xfrm>
            <a:off x="609600" y="1577340"/>
            <a:ext cx="10972800" cy="2215991"/>
          </a:xfrm>
        </p:spPr>
        <p:txBody>
          <a:bodyPr/>
          <a:lstStyle/>
          <a:p>
            <a:r>
              <a:rPr lang="en-IN" dirty="0" smtClean="0"/>
              <a:t>Data collection</a:t>
            </a:r>
          </a:p>
          <a:p>
            <a:pPr marL="342900" indent="-342900">
              <a:buFont typeface="+mj-lt"/>
              <a:buAutoNum type="arabicPeriod"/>
            </a:pPr>
            <a:r>
              <a:rPr lang="en-IN" dirty="0" smtClean="0"/>
              <a:t>Download from </a:t>
            </a:r>
            <a:r>
              <a:rPr lang="en-IN" dirty="0" err="1" smtClean="0"/>
              <a:t>ednet</a:t>
            </a:r>
            <a:r>
              <a:rPr lang="en-IN" dirty="0" smtClean="0"/>
              <a:t> dash board</a:t>
            </a:r>
          </a:p>
          <a:p>
            <a:pPr marL="342900" indent="-342900">
              <a:buFont typeface="+mj-lt"/>
              <a:buAutoNum type="arabicPeriod"/>
            </a:pPr>
            <a:r>
              <a:rPr lang="en-IN" dirty="0" smtClean="0"/>
              <a:t>Present the data in excel sheet</a:t>
            </a:r>
          </a:p>
          <a:p>
            <a:r>
              <a:rPr lang="en-IN" dirty="0" smtClean="0"/>
              <a:t>Feature selection</a:t>
            </a:r>
          </a:p>
          <a:p>
            <a:pPr marL="342900" indent="-342900">
              <a:buFont typeface="+mj-lt"/>
              <a:buAutoNum type="arabicPeriod"/>
            </a:pPr>
            <a:r>
              <a:rPr lang="en-IN" dirty="0" smtClean="0"/>
              <a:t>Find the missing data</a:t>
            </a:r>
          </a:p>
          <a:p>
            <a:pPr marL="342900" indent="-342900">
              <a:buFont typeface="+mj-lt"/>
              <a:buAutoNum type="arabicPeriod"/>
            </a:pPr>
            <a:r>
              <a:rPr lang="en-IN" dirty="0" smtClean="0"/>
              <a:t>Filter the missing data</a:t>
            </a:r>
          </a:p>
          <a:p>
            <a:r>
              <a:rPr lang="en-IN" dirty="0" smtClean="0"/>
              <a:t>Performance level</a:t>
            </a:r>
          </a:p>
          <a:p>
            <a:pPr marL="342900" indent="-342900">
              <a:buFont typeface="+mj-lt"/>
              <a:buAutoNum type="arabicPeriod"/>
            </a:pPr>
            <a:r>
              <a:rPr lang="en-IN" dirty="0" smtClean="0"/>
              <a:t>Current Employee Rating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1" y="385444"/>
            <a:ext cx="8779193" cy="5922775"/>
          </a:xfrm>
          <a:prstGeom prst="rect">
            <a:avLst/>
          </a:prstGeom>
        </p:spPr>
        <p:txBody>
          <a:bodyPr vert="horz" wrap="square" lIns="0" tIns="13335" rIns="0" bIns="0" rtlCol="0">
            <a:spAutoFit/>
          </a:bodyPr>
          <a:lstStyle/>
          <a:p>
            <a:pPr marL="12700">
              <a:lnSpc>
                <a:spcPct val="100000"/>
              </a:lnSpc>
              <a:spcBef>
                <a:spcPts val="105"/>
              </a:spcBef>
            </a:pPr>
            <a:r>
              <a:rPr dirty="0" smtClean="0"/>
              <a:t>R</a:t>
            </a:r>
            <a:r>
              <a:rPr spc="-40" dirty="0" smtClean="0"/>
              <a:t>E</a:t>
            </a:r>
            <a:r>
              <a:rPr spc="15" dirty="0" smtClean="0"/>
              <a:t>S</a:t>
            </a:r>
            <a:r>
              <a:rPr spc="-30" dirty="0" smtClean="0"/>
              <a:t>U</a:t>
            </a:r>
            <a:r>
              <a:rPr spc="-405" dirty="0" smtClean="0"/>
              <a:t>L</a:t>
            </a:r>
            <a:r>
              <a:rPr dirty="0" smtClean="0"/>
              <a:t>TS</a:t>
            </a: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1169621836"/>
              </p:ext>
            </p:extLst>
          </p:nvPr>
        </p:nvGraphicFramePr>
        <p:xfrm>
          <a:off x="1390649" y="1295400"/>
          <a:ext cx="6729412" cy="51720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8991600" cy="830997"/>
          </a:xfrm>
        </p:spPr>
        <p:txBody>
          <a:bodyPr/>
          <a:lstStyle/>
          <a:p>
            <a:r>
              <a:rPr lang="en-IN" dirty="0" smtClean="0"/>
              <a:t>By comparing the performance of employees, the number of employees higher in number are medium level employees. We need to motivate the employees by giving them various tasks for the better outcome.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IN" sz="4250" spc="10" dirty="0" smtClean="0"/>
              <a:t> </a:t>
            </a:r>
            <a:br>
              <a:rPr lang="en-IN" sz="4250" spc="10" dirty="0" smtClean="0"/>
            </a:br>
            <a:endParaRPr sz="3200" b="0" dirty="0">
              <a:latin typeface="Times New Roman" panose="02020603050405020304" pitchFamily="18" charset="0"/>
              <a:cs typeface="Times New Roman" panose="02020603050405020304" pitchFamily="18" charset="0"/>
            </a:endParaRPr>
          </a:p>
        </p:txBody>
      </p:sp>
      <p:sp>
        <p:nvSpPr>
          <p:cNvPr id="9" name="Text Placeholder 8"/>
          <p:cNvSpPr>
            <a:spLocks noGrp="1"/>
          </p:cNvSpPr>
          <p:nvPr>
            <p:ph type="body" idx="1"/>
          </p:nvPr>
        </p:nvSpPr>
        <p:spPr>
          <a:xfrm>
            <a:off x="609600" y="1577340"/>
            <a:ext cx="7543800" cy="2004060"/>
          </a:xfrm>
        </p:spPr>
        <p:txBody>
          <a:bodyPr/>
          <a:lstStyle/>
          <a:p>
            <a:r>
              <a:rPr lang="en-IN" spc="10" dirty="0">
                <a:latin typeface="Times New Roman" panose="02020603050405020304" pitchFamily="18" charset="0"/>
                <a:cs typeface="Times New Roman" panose="02020603050405020304" pitchFamily="18" charset="0"/>
              </a:rPr>
              <a:t>1</a:t>
            </a:r>
            <a:r>
              <a:rPr lang="en-IN" sz="2800" spc="10" dirty="0"/>
              <a:t>.</a:t>
            </a:r>
            <a:r>
              <a:rPr lang="en-IN" spc="10" dirty="0">
                <a:latin typeface="Times New Roman" panose="02020603050405020304" pitchFamily="18" charset="0"/>
                <a:cs typeface="Times New Roman" panose="02020603050405020304" pitchFamily="18" charset="0"/>
              </a:rPr>
              <a:t>It is the dataset composition of the company of </a:t>
            </a:r>
            <a:r>
              <a:rPr lang="en-IN" spc="10" dirty="0" err="1">
                <a:latin typeface="Times New Roman" panose="02020603050405020304" pitchFamily="18" charset="0"/>
                <a:cs typeface="Times New Roman" panose="02020603050405020304" pitchFamily="18" charset="0"/>
              </a:rPr>
              <a:t>Jaganathan</a:t>
            </a:r>
            <a:r>
              <a:rPr lang="en-IN" spc="10" dirty="0">
                <a:latin typeface="Times New Roman" panose="02020603050405020304" pitchFamily="18" charset="0"/>
                <a:cs typeface="Times New Roman" panose="02020603050405020304" pitchFamily="18" charset="0"/>
              </a:rPr>
              <a:t> </a:t>
            </a:r>
            <a:r>
              <a:rPr lang="en-IN" spc="10" dirty="0" err="1">
                <a:latin typeface="Times New Roman" panose="02020603050405020304" pitchFamily="18" charset="0"/>
                <a:cs typeface="Times New Roman" panose="02020603050405020304" pitchFamily="18" charset="0"/>
              </a:rPr>
              <a:t>Chakravarthy</a:t>
            </a:r>
            <a:r>
              <a:rPr lang="en-IN" spc="10" dirty="0">
                <a:latin typeface="Times New Roman" panose="02020603050405020304" pitchFamily="18" charset="0"/>
                <a:cs typeface="Times New Roman" panose="02020603050405020304" pitchFamily="18" charset="0"/>
              </a:rPr>
              <a:t> </a:t>
            </a:r>
            <a:r>
              <a:rPr lang="en-IN" spc="10" dirty="0" err="1">
                <a:latin typeface="Times New Roman" panose="02020603050405020304" pitchFamily="18" charset="0"/>
                <a:cs typeface="Times New Roman" panose="02020603050405020304" pitchFamily="18" charset="0"/>
              </a:rPr>
              <a:t>pvt</a:t>
            </a:r>
            <a:r>
              <a:rPr lang="en-IN" spc="10" dirty="0">
                <a:latin typeface="Times New Roman" panose="02020603050405020304" pitchFamily="18" charset="0"/>
                <a:cs typeface="Times New Roman" panose="02020603050405020304" pitchFamily="18" charset="0"/>
              </a:rPr>
              <a:t> ltd located at the Chennai city.</a:t>
            </a:r>
            <a:br>
              <a:rPr lang="en-IN" spc="10" dirty="0">
                <a:latin typeface="Times New Roman" panose="02020603050405020304" pitchFamily="18" charset="0"/>
                <a:cs typeface="Times New Roman" panose="02020603050405020304" pitchFamily="18" charset="0"/>
              </a:rPr>
            </a:br>
            <a:r>
              <a:rPr lang="en-IN" spc="10" dirty="0">
                <a:latin typeface="Times New Roman" panose="02020603050405020304" pitchFamily="18" charset="0"/>
                <a:cs typeface="Times New Roman" panose="02020603050405020304" pitchFamily="18" charset="0"/>
              </a:rPr>
              <a:t/>
            </a:r>
            <a:br>
              <a:rPr lang="en-IN" spc="10" dirty="0">
                <a:latin typeface="Times New Roman" panose="02020603050405020304" pitchFamily="18" charset="0"/>
                <a:cs typeface="Times New Roman" panose="02020603050405020304" pitchFamily="18" charset="0"/>
              </a:rPr>
            </a:br>
            <a:r>
              <a:rPr lang="en-IN" spc="10" dirty="0">
                <a:latin typeface="Times New Roman" panose="02020603050405020304" pitchFamily="18" charset="0"/>
                <a:cs typeface="Times New Roman" panose="02020603050405020304" pitchFamily="18" charset="0"/>
              </a:rPr>
              <a:t>2.This is clearly informing about the information consisting of employees  such as Employee ID, Name, Gender, Department, Salary, Start date, FTE, Employee type, Work location</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smtClean="0"/>
              <a:t>OVERVIEW</a:t>
            </a:r>
            <a:endParaRPr sz="4250" dirty="0"/>
          </a:p>
        </p:txBody>
      </p:sp>
      <p:sp>
        <p:nvSpPr>
          <p:cNvPr id="9" name="Text Placeholder 8"/>
          <p:cNvSpPr>
            <a:spLocks noGrp="1"/>
          </p:cNvSpPr>
          <p:nvPr>
            <p:ph type="body" idx="1"/>
          </p:nvPr>
        </p:nvSpPr>
        <p:spPr>
          <a:xfrm>
            <a:off x="609600" y="2133600"/>
            <a:ext cx="10972800" cy="553998"/>
          </a:xfrm>
        </p:spPr>
        <p:txBody>
          <a:bodyPr/>
          <a:lstStyle/>
          <a:p>
            <a:r>
              <a:rPr lang="en-IN" spc="-20" dirty="0">
                <a:latin typeface="Times New Roman" panose="02020603050405020304" pitchFamily="18" charset="0"/>
                <a:cs typeface="Times New Roman" panose="02020603050405020304" pitchFamily="18" charset="0"/>
              </a:rPr>
              <a:t>This power point presentation clearly signifies the calculation and analysis of dataset for the better understanding of employee data</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xmlns="" id="{F050B57B-77CA-84FA-9910-3F41C17BBB48}"/>
              </a:ext>
            </a:extLst>
          </p:cNvPr>
          <p:cNvSpPr txBox="1"/>
          <p:nvPr/>
        </p:nvSpPr>
        <p:spPr>
          <a:xfrm>
            <a:off x="609600" y="2133600"/>
            <a:ext cx="8924925"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pc="25" dirty="0"/>
              <a:t>W</a:t>
            </a:r>
            <a:r>
              <a:rPr lang="en-US" sz="4000" spc="-20" dirty="0"/>
              <a:t>H</a:t>
            </a:r>
            <a:r>
              <a:rPr lang="en-US" sz="4000" spc="20" dirty="0"/>
              <a:t>O</a:t>
            </a:r>
            <a:r>
              <a:rPr lang="en-US" sz="4000" spc="-235" dirty="0"/>
              <a:t> </a:t>
            </a:r>
            <a:r>
              <a:rPr lang="en-US" sz="4000" spc="-10" dirty="0"/>
              <a:t>AR</a:t>
            </a:r>
            <a:r>
              <a:rPr lang="en-US" sz="4000" spc="15" dirty="0"/>
              <a:t>E</a:t>
            </a:r>
            <a:r>
              <a:rPr lang="en-US" sz="4000" spc="-35" dirty="0"/>
              <a:t> </a:t>
            </a:r>
            <a:r>
              <a:rPr lang="en-US" sz="4000" spc="-10" dirty="0"/>
              <a:t>T</a:t>
            </a:r>
            <a:r>
              <a:rPr lang="en-US" sz="4000" spc="-15" dirty="0"/>
              <a:t>H</a:t>
            </a:r>
            <a:r>
              <a:rPr lang="en-US" sz="4000" spc="15" dirty="0"/>
              <a:t>E</a:t>
            </a:r>
            <a:r>
              <a:rPr lang="en-US" sz="4000" spc="-35" dirty="0"/>
              <a:t> </a:t>
            </a:r>
            <a:r>
              <a:rPr lang="en-US" sz="4000" spc="-20" dirty="0"/>
              <a:t>E</a:t>
            </a:r>
            <a:r>
              <a:rPr lang="en-US" sz="4000" spc="30" dirty="0"/>
              <a:t>N</a:t>
            </a:r>
            <a:r>
              <a:rPr lang="en-US" sz="4000" spc="15" dirty="0"/>
              <a:t>D</a:t>
            </a:r>
            <a:r>
              <a:rPr lang="en-US" sz="4000" spc="-45" dirty="0"/>
              <a:t> </a:t>
            </a:r>
            <a:r>
              <a:rPr lang="en-US" sz="4000" dirty="0"/>
              <a:t>U</a:t>
            </a:r>
            <a:r>
              <a:rPr lang="en-US" sz="4000" spc="10" dirty="0"/>
              <a:t>S</a:t>
            </a:r>
            <a:r>
              <a:rPr lang="en-US" sz="4000" spc="-25" dirty="0"/>
              <a:t>E</a:t>
            </a:r>
            <a:r>
              <a:rPr lang="en-US" sz="4000" spc="-10" dirty="0"/>
              <a:t>R</a:t>
            </a:r>
            <a:r>
              <a:rPr lang="en-US" sz="4000" spc="5" dirty="0"/>
              <a:t>S?</a:t>
            </a:r>
            <a:endParaRPr lang="en-IN" sz="4000" dirty="0"/>
          </a:p>
        </p:txBody>
      </p:sp>
      <p:sp>
        <p:nvSpPr>
          <p:cNvPr id="3" name="Text Placeholder 2"/>
          <p:cNvSpPr>
            <a:spLocks noGrp="1"/>
          </p:cNvSpPr>
          <p:nvPr>
            <p:ph type="body" idx="1"/>
          </p:nvPr>
        </p:nvSpPr>
        <p:spPr/>
        <p:txBody>
          <a:bodyPr/>
          <a:lstStyle/>
          <a:p>
            <a:pPr marL="285750" indent="-285750">
              <a:buFont typeface="Arial" panose="020B0604020202020204" pitchFamily="34" charset="0"/>
              <a:buChar char="•"/>
            </a:pPr>
            <a:r>
              <a:rPr lang="en-IN" dirty="0" smtClean="0"/>
              <a:t>Employee</a:t>
            </a:r>
          </a:p>
          <a:p>
            <a:pPr marL="285750" indent="-285750">
              <a:buFont typeface="Arial" panose="020B0604020202020204" pitchFamily="34" charset="0"/>
              <a:buChar char="•"/>
            </a:pPr>
            <a:r>
              <a:rPr lang="en-IN" dirty="0" smtClean="0"/>
              <a:t>Employer</a:t>
            </a:r>
          </a:p>
          <a:p>
            <a:pPr marL="285750" indent="-285750">
              <a:buFont typeface="Arial" panose="020B0604020202020204" pitchFamily="34" charset="0"/>
              <a:buChar char="•"/>
            </a:pPr>
            <a:r>
              <a:rPr lang="en-IN" dirty="0" smtClean="0"/>
              <a:t>Manager</a:t>
            </a:r>
          </a:p>
          <a:p>
            <a:pPr marL="285750" indent="-285750">
              <a:buFont typeface="Arial" panose="020B0604020202020204" pitchFamily="34" charset="0"/>
              <a:buChar char="•"/>
            </a:pPr>
            <a:r>
              <a:rPr lang="en-IN" dirty="0" smtClean="0"/>
              <a:t>Organization</a:t>
            </a:r>
          </a:p>
          <a:p>
            <a:pPr marL="285750" indent="-285750">
              <a:buFont typeface="Arial" panose="020B0604020202020204" pitchFamily="34" charset="0"/>
              <a:buChar char="•"/>
            </a:pPr>
            <a:r>
              <a:rPr lang="en-IN" dirty="0" smtClean="0"/>
              <a:t>Industry</a:t>
            </a:r>
            <a:endParaRPr lang="en-IN" dirty="0"/>
          </a:p>
        </p:txBody>
      </p:sp>
    </p:spTree>
    <p:extLst>
      <p:ext uri="{BB962C8B-B14F-4D97-AF65-F5344CB8AC3E}">
        <p14:creationId xmlns:p14="http://schemas.microsoft.com/office/powerpoint/2010/main" val="1225387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9906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385444"/>
            <a:ext cx="10681335" cy="444352"/>
          </a:xfrm>
          <a:prstGeom prst="rect">
            <a:avLst/>
          </a:prstGeom>
        </p:spPr>
        <p:txBody>
          <a:bodyPr vert="horz" wrap="square" lIns="0" tIns="13335" rIns="0" bIns="0" rtlCol="0">
            <a:spAutoFit/>
          </a:bodyPr>
          <a:lstStyle/>
          <a:p>
            <a:pPr marL="12700">
              <a:lnSpc>
                <a:spcPct val="100000"/>
              </a:lnSpc>
              <a:spcBef>
                <a:spcPts val="105"/>
              </a:spcBef>
            </a:pPr>
            <a:r>
              <a:rPr sz="2800" spc="10" dirty="0"/>
              <a:t>O</a:t>
            </a:r>
            <a:r>
              <a:rPr sz="2800" spc="25" dirty="0"/>
              <a:t>U</a:t>
            </a:r>
            <a:r>
              <a:rPr sz="2800" dirty="0"/>
              <a:t>R</a:t>
            </a:r>
            <a:r>
              <a:rPr sz="2800" spc="5" dirty="0"/>
              <a:t> </a:t>
            </a:r>
            <a:r>
              <a:rPr sz="2800" spc="25" dirty="0"/>
              <a:t>S</a:t>
            </a:r>
            <a:r>
              <a:rPr sz="2800" spc="10" dirty="0"/>
              <a:t>O</a:t>
            </a:r>
            <a:r>
              <a:rPr sz="2800" spc="25" dirty="0"/>
              <a:t>LU</a:t>
            </a:r>
            <a:r>
              <a:rPr sz="2800" spc="-35" dirty="0"/>
              <a:t>T</a:t>
            </a:r>
            <a:r>
              <a:rPr sz="2800" spc="-30" dirty="0"/>
              <a:t>I</a:t>
            </a:r>
            <a:r>
              <a:rPr sz="2800" spc="10" dirty="0"/>
              <a:t>O</a:t>
            </a:r>
            <a:r>
              <a:rPr sz="2800" dirty="0"/>
              <a:t>N</a:t>
            </a:r>
            <a:r>
              <a:rPr sz="2800" spc="-345" dirty="0"/>
              <a:t> </a:t>
            </a:r>
            <a:r>
              <a:rPr sz="2800" spc="-35" dirty="0"/>
              <a:t>A</a:t>
            </a:r>
            <a:r>
              <a:rPr sz="2800" spc="-5" dirty="0"/>
              <a:t>N</a:t>
            </a:r>
            <a:r>
              <a:rPr sz="2800" dirty="0"/>
              <a:t>D</a:t>
            </a:r>
            <a:r>
              <a:rPr sz="2800" spc="35" dirty="0"/>
              <a:t> </a:t>
            </a:r>
            <a:r>
              <a:rPr sz="2800" spc="-30" dirty="0"/>
              <a:t>I</a:t>
            </a:r>
            <a:r>
              <a:rPr sz="2800" spc="-35" dirty="0"/>
              <a:t>T</a:t>
            </a:r>
            <a:r>
              <a:rPr sz="2800" dirty="0"/>
              <a:t>S</a:t>
            </a:r>
            <a:r>
              <a:rPr sz="2800" spc="60" dirty="0"/>
              <a:t> </a:t>
            </a:r>
            <a:r>
              <a:rPr sz="2800" spc="-295" dirty="0"/>
              <a:t>V</a:t>
            </a:r>
            <a:r>
              <a:rPr sz="2800" spc="-35" dirty="0"/>
              <a:t>A</a:t>
            </a:r>
            <a:r>
              <a:rPr sz="2800" spc="25" dirty="0"/>
              <a:t>LU</a:t>
            </a:r>
            <a:r>
              <a:rPr sz="2800" dirty="0"/>
              <a:t>E</a:t>
            </a:r>
            <a:r>
              <a:rPr sz="2800" spc="-65" dirty="0"/>
              <a:t> </a:t>
            </a:r>
            <a:r>
              <a:rPr sz="2800" spc="-15" dirty="0" smtClean="0"/>
              <a:t>P</a:t>
            </a:r>
            <a:r>
              <a:rPr sz="2800" spc="-30" dirty="0" smtClean="0"/>
              <a:t>R</a:t>
            </a:r>
            <a:r>
              <a:rPr sz="2800" spc="10" dirty="0" smtClean="0"/>
              <a:t>O</a:t>
            </a:r>
            <a:r>
              <a:rPr sz="2800" spc="-15" dirty="0" smtClean="0"/>
              <a:t>P</a:t>
            </a:r>
            <a:r>
              <a:rPr sz="2800" spc="10" dirty="0" smtClean="0"/>
              <a:t>O</a:t>
            </a:r>
            <a:r>
              <a:rPr sz="2800" spc="25" dirty="0" smtClean="0"/>
              <a:t>S</a:t>
            </a:r>
            <a:r>
              <a:rPr sz="2800" spc="-30" dirty="0" smtClean="0"/>
              <a:t>I</a:t>
            </a:r>
            <a:r>
              <a:rPr sz="2800" spc="-35" dirty="0" smtClean="0"/>
              <a:t>T</a:t>
            </a:r>
            <a:r>
              <a:rPr sz="2800" spc="-30" dirty="0" smtClean="0"/>
              <a:t>I</a:t>
            </a:r>
            <a:r>
              <a:rPr sz="2800" spc="10" dirty="0" smtClean="0"/>
              <a:t>O</a:t>
            </a:r>
            <a:r>
              <a:rPr sz="2800" dirty="0" smtClean="0"/>
              <a:t>N</a:t>
            </a:r>
            <a:endParaRPr sz="3600" dirty="0"/>
          </a:p>
        </p:txBody>
      </p:sp>
      <p:sp>
        <p:nvSpPr>
          <p:cNvPr id="8" name="Text Placeholder 7"/>
          <p:cNvSpPr>
            <a:spLocks noGrp="1"/>
          </p:cNvSpPr>
          <p:nvPr>
            <p:ph type="body" idx="1"/>
          </p:nvPr>
        </p:nvSpPr>
        <p:spPr>
          <a:xfrm>
            <a:off x="2971800" y="1295400"/>
            <a:ext cx="8610600" cy="1384995"/>
          </a:xfrm>
        </p:spPr>
        <p:txBody>
          <a:bodyPr/>
          <a:lstStyle/>
          <a:p>
            <a:r>
              <a:rPr lang="en-IN" dirty="0"/>
              <a:t>Conditional formatting-missing</a:t>
            </a:r>
            <a:br>
              <a:rPr lang="en-IN" dirty="0"/>
            </a:br>
            <a:r>
              <a:rPr lang="en-IN" dirty="0"/>
              <a:t>Filter-remove</a:t>
            </a:r>
            <a:br>
              <a:rPr lang="en-IN" dirty="0"/>
            </a:br>
            <a:r>
              <a:rPr lang="en-IN" dirty="0"/>
              <a:t>Formula-performance</a:t>
            </a:r>
            <a:br>
              <a:rPr lang="en-IN" dirty="0"/>
            </a:br>
            <a:r>
              <a:rPr lang="en-IN" dirty="0"/>
              <a:t>Pivot-summary</a:t>
            </a:r>
            <a:br>
              <a:rPr lang="en-IN" dirty="0"/>
            </a:br>
            <a:r>
              <a:rPr lang="en-IN" dirty="0"/>
              <a:t>Graph-data </a:t>
            </a:r>
            <a:r>
              <a:rPr lang="en-IN" dirty="0" smtClean="0"/>
              <a:t>visualization</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55332" y="385444"/>
            <a:ext cx="10681335" cy="738664"/>
          </a:xfrm>
        </p:spPr>
        <p:txBody>
          <a:bodyPr/>
          <a:lstStyle/>
          <a:p>
            <a:r>
              <a:rPr lang="en-IN" dirty="0"/>
              <a:t>Dataset </a:t>
            </a:r>
            <a:r>
              <a:rPr lang="en-IN" dirty="0" smtClean="0"/>
              <a:t>Description</a:t>
            </a:r>
            <a:endParaRPr lang="en-IN" dirty="0"/>
          </a:p>
        </p:txBody>
      </p:sp>
      <p:sp>
        <p:nvSpPr>
          <p:cNvPr id="3" name="Text Placeholder 2"/>
          <p:cNvSpPr>
            <a:spLocks noGrp="1"/>
          </p:cNvSpPr>
          <p:nvPr>
            <p:ph type="body" idx="1"/>
          </p:nvPr>
        </p:nvSpPr>
        <p:spPr>
          <a:xfrm>
            <a:off x="755332" y="1524000"/>
            <a:ext cx="10972800" cy="2492990"/>
          </a:xfrm>
        </p:spPr>
        <p:txBody>
          <a:bodyPr/>
          <a:lstStyle/>
          <a:p>
            <a:r>
              <a:rPr lang="en-IN" dirty="0"/>
              <a:t>E</a:t>
            </a:r>
            <a:r>
              <a:rPr lang="en-IN" dirty="0" smtClean="0"/>
              <a:t>mployee- </a:t>
            </a:r>
            <a:r>
              <a:rPr lang="en-IN" dirty="0" err="1"/>
              <a:t>kaggle</a:t>
            </a:r>
            <a:r>
              <a:rPr lang="en-IN" dirty="0"/>
              <a:t/>
            </a:r>
            <a:br>
              <a:rPr lang="en-IN" dirty="0"/>
            </a:br>
            <a:r>
              <a:rPr lang="en-IN" dirty="0"/>
              <a:t>26-features</a:t>
            </a:r>
            <a:br>
              <a:rPr lang="en-IN" dirty="0"/>
            </a:br>
            <a:r>
              <a:rPr lang="en-IN" dirty="0"/>
              <a:t>9-features</a:t>
            </a:r>
            <a:br>
              <a:rPr lang="en-IN" dirty="0"/>
            </a:br>
            <a:r>
              <a:rPr lang="en-IN" dirty="0"/>
              <a:t>Employee id-number</a:t>
            </a:r>
            <a:br>
              <a:rPr lang="en-IN" dirty="0"/>
            </a:br>
            <a:r>
              <a:rPr lang="en-IN" dirty="0"/>
              <a:t>Name-text</a:t>
            </a:r>
            <a:br>
              <a:rPr lang="en-IN" dirty="0"/>
            </a:br>
            <a:r>
              <a:rPr lang="en-IN" dirty="0" smtClean="0"/>
              <a:t>Employee </a:t>
            </a:r>
            <a:r>
              <a:rPr lang="en-IN" dirty="0"/>
              <a:t>type</a:t>
            </a:r>
            <a:br>
              <a:rPr lang="en-IN" dirty="0"/>
            </a:br>
            <a:r>
              <a:rPr lang="en-IN" dirty="0"/>
              <a:t>Performance level</a:t>
            </a:r>
            <a:br>
              <a:rPr lang="en-IN" dirty="0"/>
            </a:br>
            <a:r>
              <a:rPr lang="en-IN" dirty="0"/>
              <a:t>Gender-male female</a:t>
            </a:r>
            <a:br>
              <a:rPr lang="en-IN" dirty="0"/>
            </a:br>
            <a:r>
              <a:rPr lang="en-IN" dirty="0"/>
              <a:t>Employee </a:t>
            </a:r>
            <a:r>
              <a:rPr lang="en-IN" dirty="0" smtClean="0"/>
              <a:t>rating-number</a:t>
            </a:r>
            <a:endParaRPr lang="en-IN" dirty="0"/>
          </a:p>
        </p:txBody>
      </p:sp>
      <p:sp>
        <p:nvSpPr>
          <p:cNvPr id="4" name="Rectangle 3"/>
          <p:cNvSpPr/>
          <p:nvPr/>
        </p:nvSpPr>
        <p:spPr>
          <a:xfrm>
            <a:off x="-346239" y="1547297"/>
            <a:ext cx="308098" cy="369332"/>
          </a:xfrm>
          <a:prstGeom prst="rect">
            <a:avLst/>
          </a:prstGeom>
        </p:spPr>
        <p:txBody>
          <a:bodyPr wrap="none">
            <a:spAutoFit/>
          </a:bodyPr>
          <a:lstStyle/>
          <a:p>
            <a:r>
              <a:rPr lang="en-IN" dirty="0" smtClean="0">
                <a:latin typeface="+mj-lt"/>
              </a:rPr>
              <a:t>- </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smtClean="0"/>
              <a:t>SOLUTION</a:t>
            </a:r>
            <a:endParaRPr sz="3200" b="0" dirty="0">
              <a:latin typeface="+mj-lt"/>
            </a:endParaRPr>
          </a:p>
        </p:txBody>
      </p:sp>
      <p:sp>
        <p:nvSpPr>
          <p:cNvPr id="10" name="Text Placeholder 9"/>
          <p:cNvSpPr>
            <a:spLocks noGrp="1"/>
          </p:cNvSpPr>
          <p:nvPr>
            <p:ph type="body" idx="1"/>
          </p:nvPr>
        </p:nvSpPr>
        <p:spPr>
          <a:xfrm>
            <a:off x="609600" y="1524000"/>
            <a:ext cx="10972800" cy="276999"/>
          </a:xfrm>
        </p:spPr>
        <p:txBody>
          <a:bodyPr/>
          <a:lstStyle/>
          <a:p>
            <a:r>
              <a:rPr lang="en-US" spc="20" dirty="0" smtClean="0"/>
              <a:t>Performance level=IF(Z8&gt;4</a:t>
            </a:r>
            <a:r>
              <a:rPr lang="en-US" spc="20" dirty="0"/>
              <a:t>,"VERY HIGH",IF(Z8&gt;3,"HIGH",IF(Z8&gt;2,"MEDIUM",IF(Z8&lt;=2,"LOW"))))</a:t>
            </a:r>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429066" y="2378408"/>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TotalTime>
  <Words>235</Words>
  <Application>Microsoft Office PowerPoint</Application>
  <PresentationFormat>Widescreen</PresentationFormat>
  <Paragraphs>63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MODELLING</vt:lpstr>
      <vt:lpstr>RESULTS       </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18</cp:revision>
  <dcterms:created xsi:type="dcterms:W3CDTF">2024-03-29T15:07:22Z</dcterms:created>
  <dcterms:modified xsi:type="dcterms:W3CDTF">2024-09-08T14:50:43Z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