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3C0D-FC55-473C-AB7A-24F08D8F2F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1529622-A2A2-48A9-9412-7A38B5B6A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6909B41-7D20-449A-A31A-957ADAC28B2A}"/>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5" name="Footer Placeholder 4">
            <a:extLst>
              <a:ext uri="{FF2B5EF4-FFF2-40B4-BE49-F238E27FC236}">
                <a16:creationId xmlns:a16="http://schemas.microsoft.com/office/drawing/2014/main" id="{D18B5CB7-77E5-4033-9743-AB6BCF186E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867A9E-3D50-43BF-B2F4-0DB40407C9DF}"/>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317990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97E9-F3A0-4B5B-9055-F1771F06A46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4F3FCB-348F-4BA5-8B11-3C0426F9F7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80F1C0-ED92-498F-869A-AA55CFB607A2}"/>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5" name="Footer Placeholder 4">
            <a:extLst>
              <a:ext uri="{FF2B5EF4-FFF2-40B4-BE49-F238E27FC236}">
                <a16:creationId xmlns:a16="http://schemas.microsoft.com/office/drawing/2014/main" id="{DE6BA614-6089-4CA2-83E1-EAE5FDAD5B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26C5F-2603-407F-9987-CF09B9DB41CC}"/>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408237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417CAC-1E6C-4920-849A-AC5F57F1FD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5D6D21-FD94-4573-AD3E-4ED52D0E03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5F9A41-E625-4B9E-A824-5A036121C004}"/>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5" name="Footer Placeholder 4">
            <a:extLst>
              <a:ext uri="{FF2B5EF4-FFF2-40B4-BE49-F238E27FC236}">
                <a16:creationId xmlns:a16="http://schemas.microsoft.com/office/drawing/2014/main" id="{A5BA5762-9C93-4F0E-915A-7C48C5339D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E8DB74-DCC4-4707-8BF4-588F1537F700}"/>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198773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DEBD-D626-4639-B3C5-14905155CE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E5E637-01E1-4CEA-92B5-19E00304A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A7EAE7-45F2-47A9-AEC4-6FE226FF30AA}"/>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5" name="Footer Placeholder 4">
            <a:extLst>
              <a:ext uri="{FF2B5EF4-FFF2-40B4-BE49-F238E27FC236}">
                <a16:creationId xmlns:a16="http://schemas.microsoft.com/office/drawing/2014/main" id="{715EBD62-3A7C-414C-8DD4-F50301A13B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D342C3-395F-434D-BD76-5CD60D586CD5}"/>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149997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7288-66D5-486C-A540-94D5E5FDAD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241ED8-9979-454F-8657-F585C1C3C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14F7AF-CB74-4D64-B49E-9E72248F2B85}"/>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5" name="Footer Placeholder 4">
            <a:extLst>
              <a:ext uri="{FF2B5EF4-FFF2-40B4-BE49-F238E27FC236}">
                <a16:creationId xmlns:a16="http://schemas.microsoft.com/office/drawing/2014/main" id="{025AC9E7-471C-4E94-9CF9-821D5C6232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8B41E9-A694-418A-9F98-FD843580A08F}"/>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385976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3F9C-1FC4-412A-8699-13D86B2AB8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9DDD87-C409-40FF-AAB1-503CAD55F2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B95E397-767C-46A5-BEFA-CD143556A7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09589A3-8938-4828-B90E-710F80CE44F8}"/>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6" name="Footer Placeholder 5">
            <a:extLst>
              <a:ext uri="{FF2B5EF4-FFF2-40B4-BE49-F238E27FC236}">
                <a16:creationId xmlns:a16="http://schemas.microsoft.com/office/drawing/2014/main" id="{35BEC35D-9EC6-4EDD-8A7F-B11386A10F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8DAAA2-257D-4190-A28A-E5148E0F8C20}"/>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387083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678A-B480-4DA8-99D9-B545D1C0BFE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50D47-A343-4B85-9EF5-C871C3FD3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842A8E-CDC6-4F1D-9265-BC9BF6BD8D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9CC761-D842-4CC4-B217-957219326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5CB18F-F1FC-4459-B1DD-68B9161CA4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E474EC0-D14C-4C48-9E82-AE8E55BB00C7}"/>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8" name="Footer Placeholder 7">
            <a:extLst>
              <a:ext uri="{FF2B5EF4-FFF2-40B4-BE49-F238E27FC236}">
                <a16:creationId xmlns:a16="http://schemas.microsoft.com/office/drawing/2014/main" id="{3BEE8972-8ACD-413E-B394-2975388231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E6346F-0B83-4A64-8F69-D0C7580EEF8C}"/>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38455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AF97-A4D0-434D-B202-E6DE1067D5D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421C9E-6296-4FD3-9D34-4F7846DBE604}"/>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4" name="Footer Placeholder 3">
            <a:extLst>
              <a:ext uri="{FF2B5EF4-FFF2-40B4-BE49-F238E27FC236}">
                <a16:creationId xmlns:a16="http://schemas.microsoft.com/office/drawing/2014/main" id="{3584F310-019E-4B04-8F4B-4487562043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230C4A-D98A-4CE7-91EE-029724A78EB9}"/>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241800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CB363-8E04-4F10-B532-D9C925C0ADA2}"/>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3" name="Footer Placeholder 2">
            <a:extLst>
              <a:ext uri="{FF2B5EF4-FFF2-40B4-BE49-F238E27FC236}">
                <a16:creationId xmlns:a16="http://schemas.microsoft.com/office/drawing/2014/main" id="{B2EE4602-11B3-440D-87BE-B541BC6261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44054E-FFDD-4D2F-BF4B-402E0FF361EE}"/>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241092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0C0C-F2EE-4AB5-8B79-635573DB8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5BABD38-D27D-4843-99E7-2061FE8C7D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F43BF3-430A-46AB-9062-772A50B65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63A12-05C4-4BD1-A586-18A02B137295}"/>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6" name="Footer Placeholder 5">
            <a:extLst>
              <a:ext uri="{FF2B5EF4-FFF2-40B4-BE49-F238E27FC236}">
                <a16:creationId xmlns:a16="http://schemas.microsoft.com/office/drawing/2014/main" id="{7DF8E0FC-6CE0-4FE6-9869-C53E03F309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8E87D2-E459-469F-B9F3-F08AD50CDEFC}"/>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238202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C747-87A4-4F1B-9FFB-84EDACC0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FD7176B-92CB-4413-9DC1-4F60C53CF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7FFD88F-8E34-4CB6-92E1-E31A9D60D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B5102-D488-4836-A279-B504DF74E74D}"/>
              </a:ext>
            </a:extLst>
          </p:cNvPr>
          <p:cNvSpPr>
            <a:spLocks noGrp="1"/>
          </p:cNvSpPr>
          <p:nvPr>
            <p:ph type="dt" sz="half" idx="10"/>
          </p:nvPr>
        </p:nvSpPr>
        <p:spPr/>
        <p:txBody>
          <a:bodyPr/>
          <a:lstStyle/>
          <a:p>
            <a:fld id="{30829A64-3657-4E55-B765-3E326D5E45FB}" type="datetimeFigureOut">
              <a:rPr lang="en-GB" smtClean="0"/>
              <a:t>20/03/2022</a:t>
            </a:fld>
            <a:endParaRPr lang="en-GB"/>
          </a:p>
        </p:txBody>
      </p:sp>
      <p:sp>
        <p:nvSpPr>
          <p:cNvPr id="6" name="Footer Placeholder 5">
            <a:extLst>
              <a:ext uri="{FF2B5EF4-FFF2-40B4-BE49-F238E27FC236}">
                <a16:creationId xmlns:a16="http://schemas.microsoft.com/office/drawing/2014/main" id="{8EA440A1-3CF5-4F65-93D2-9C3AF720EE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57ABC-56E6-42BB-9152-B0A9B8C5FD38}"/>
              </a:ext>
            </a:extLst>
          </p:cNvPr>
          <p:cNvSpPr>
            <a:spLocks noGrp="1"/>
          </p:cNvSpPr>
          <p:nvPr>
            <p:ph type="sldNum" sz="quarter" idx="12"/>
          </p:nvPr>
        </p:nvSpPr>
        <p:spPr/>
        <p:txBody>
          <a:bodyPr/>
          <a:lstStyle/>
          <a:p>
            <a:fld id="{5BC1F712-B0D7-479C-B6D7-531EF27E7755}" type="slidenum">
              <a:rPr lang="en-GB" smtClean="0"/>
              <a:t>‹#›</a:t>
            </a:fld>
            <a:endParaRPr lang="en-GB"/>
          </a:p>
        </p:txBody>
      </p:sp>
    </p:spTree>
    <p:extLst>
      <p:ext uri="{BB962C8B-B14F-4D97-AF65-F5344CB8AC3E}">
        <p14:creationId xmlns:p14="http://schemas.microsoft.com/office/powerpoint/2010/main" val="205409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6CA953-82FF-4A95-ABBA-7129A7DC0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39A128-533F-4AF7-8931-570DD73F0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C28830-A159-4E69-8FD5-004C0B775D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29A64-3657-4E55-B765-3E326D5E45FB}" type="datetimeFigureOut">
              <a:rPr lang="en-GB" smtClean="0"/>
              <a:t>20/03/2022</a:t>
            </a:fld>
            <a:endParaRPr lang="en-GB"/>
          </a:p>
        </p:txBody>
      </p:sp>
      <p:sp>
        <p:nvSpPr>
          <p:cNvPr id="5" name="Footer Placeholder 4">
            <a:extLst>
              <a:ext uri="{FF2B5EF4-FFF2-40B4-BE49-F238E27FC236}">
                <a16:creationId xmlns:a16="http://schemas.microsoft.com/office/drawing/2014/main" id="{C5AEEB78-76DB-4AF8-858F-3B9031BE4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6B72BE0-E1AC-4963-B7CB-0EEE35DAC6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1F712-B0D7-479C-B6D7-531EF27E7755}" type="slidenum">
              <a:rPr lang="en-GB" smtClean="0"/>
              <a:t>‹#›</a:t>
            </a:fld>
            <a:endParaRPr lang="en-GB"/>
          </a:p>
        </p:txBody>
      </p:sp>
    </p:spTree>
    <p:extLst>
      <p:ext uri="{BB962C8B-B14F-4D97-AF65-F5344CB8AC3E}">
        <p14:creationId xmlns:p14="http://schemas.microsoft.com/office/powerpoint/2010/main" val="10769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F454-7E12-45B6-86F7-EADB030309D5}"/>
              </a:ext>
            </a:extLst>
          </p:cNvPr>
          <p:cNvSpPr>
            <a:spLocks noGrp="1"/>
          </p:cNvSpPr>
          <p:nvPr>
            <p:ph type="ctrTitle"/>
          </p:nvPr>
        </p:nvSpPr>
        <p:spPr/>
        <p:txBody>
          <a:bodyPr/>
          <a:lstStyle/>
          <a:p>
            <a:r>
              <a:rPr lang="en-GB" b="1" i="0" dirty="0" err="1">
                <a:solidFill>
                  <a:srgbClr val="24292F"/>
                </a:solidFill>
                <a:effectLst/>
                <a:latin typeface="-apple-system"/>
              </a:rPr>
              <a:t>CCi</a:t>
            </a:r>
            <a:r>
              <a:rPr lang="en-GB" b="1" i="0" dirty="0">
                <a:solidFill>
                  <a:srgbClr val="24292F"/>
                </a:solidFill>
                <a:effectLst/>
                <a:latin typeface="-apple-system"/>
              </a:rPr>
              <a:t> Data Analyst Assessment</a:t>
            </a:r>
            <a:endParaRPr lang="en-GB" dirty="0"/>
          </a:p>
        </p:txBody>
      </p:sp>
    </p:spTree>
    <p:extLst>
      <p:ext uri="{BB962C8B-B14F-4D97-AF65-F5344CB8AC3E}">
        <p14:creationId xmlns:p14="http://schemas.microsoft.com/office/powerpoint/2010/main" val="30486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5B14-7B4A-4066-AC8C-E065F8FC70F0}"/>
              </a:ext>
            </a:extLst>
          </p:cNvPr>
          <p:cNvSpPr>
            <a:spLocks noGrp="1"/>
          </p:cNvSpPr>
          <p:nvPr>
            <p:ph type="title"/>
          </p:nvPr>
        </p:nvSpPr>
        <p:spPr/>
        <p:txBody>
          <a:bodyPr/>
          <a:lstStyle/>
          <a:p>
            <a:r>
              <a:rPr lang="en-GB" dirty="0"/>
              <a:t>Client Counts</a:t>
            </a:r>
          </a:p>
        </p:txBody>
      </p:sp>
      <p:pic>
        <p:nvPicPr>
          <p:cNvPr id="5" name="Content Placeholder 4" descr="Graphical user interface, application&#10;&#10;Description automatically generated">
            <a:extLst>
              <a:ext uri="{FF2B5EF4-FFF2-40B4-BE49-F238E27FC236}">
                <a16:creationId xmlns:a16="http://schemas.microsoft.com/office/drawing/2014/main" id="{DFF88C43-63C0-4328-802E-3BD80057695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19164"/>
            <a:ext cx="2893836" cy="1325563"/>
          </a:xfrm>
        </p:spPr>
      </p:pic>
      <p:sp>
        <p:nvSpPr>
          <p:cNvPr id="6" name="Content Placeholder 5">
            <a:extLst>
              <a:ext uri="{FF2B5EF4-FFF2-40B4-BE49-F238E27FC236}">
                <a16:creationId xmlns:a16="http://schemas.microsoft.com/office/drawing/2014/main" id="{63FF763A-CE3F-4CCA-81B6-F8E035A9B2AF}"/>
              </a:ext>
            </a:extLst>
          </p:cNvPr>
          <p:cNvSpPr>
            <a:spLocks noGrp="1"/>
          </p:cNvSpPr>
          <p:nvPr>
            <p:ph sz="half" idx="2"/>
          </p:nvPr>
        </p:nvSpPr>
        <p:spPr>
          <a:xfrm>
            <a:off x="838200" y="3672439"/>
            <a:ext cx="5024120" cy="2057802"/>
          </a:xfrm>
        </p:spPr>
        <p:txBody>
          <a:bodyPr>
            <a:normAutofit/>
          </a:bodyPr>
          <a:lstStyle/>
          <a:p>
            <a:r>
              <a:rPr lang="en-GB" sz="1800" dirty="0"/>
              <a:t>There are 49 distinct clients</a:t>
            </a:r>
          </a:p>
          <a:p>
            <a:r>
              <a:rPr lang="en-GB" sz="1800" dirty="0"/>
              <a:t>There are 9 458 rows of clients in total because  1 client can write the assessment more than once. </a:t>
            </a:r>
          </a:p>
        </p:txBody>
      </p:sp>
      <p:pic>
        <p:nvPicPr>
          <p:cNvPr id="9" name="Picture 8">
            <a:extLst>
              <a:ext uri="{FF2B5EF4-FFF2-40B4-BE49-F238E27FC236}">
                <a16:creationId xmlns:a16="http://schemas.microsoft.com/office/drawing/2014/main" id="{7E194C39-316B-4969-8C9A-8F060B70CD91}"/>
              </a:ext>
            </a:extLst>
          </p:cNvPr>
          <p:cNvPicPr>
            <a:picLocks noChangeAspect="1"/>
          </p:cNvPicPr>
          <p:nvPr/>
        </p:nvPicPr>
        <p:blipFill>
          <a:blip r:embed="rId3"/>
          <a:stretch>
            <a:fillRect/>
          </a:stretch>
        </p:blipFill>
        <p:spPr>
          <a:xfrm>
            <a:off x="5100321" y="2019163"/>
            <a:ext cx="2893836" cy="1324800"/>
          </a:xfrm>
          <a:prstGeom prst="rect">
            <a:avLst/>
          </a:prstGeom>
        </p:spPr>
      </p:pic>
    </p:spTree>
    <p:extLst>
      <p:ext uri="{BB962C8B-B14F-4D97-AF65-F5344CB8AC3E}">
        <p14:creationId xmlns:p14="http://schemas.microsoft.com/office/powerpoint/2010/main" val="62997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8F0C-B7D4-4640-9CA1-F780DED6F0DB}"/>
              </a:ext>
            </a:extLst>
          </p:cNvPr>
          <p:cNvSpPr>
            <a:spLocks noGrp="1"/>
          </p:cNvSpPr>
          <p:nvPr>
            <p:ph type="title"/>
          </p:nvPr>
        </p:nvSpPr>
        <p:spPr>
          <a:xfrm>
            <a:off x="1108208" y="264160"/>
            <a:ext cx="3932237" cy="1600200"/>
          </a:xfrm>
        </p:spPr>
        <p:txBody>
          <a:bodyPr/>
          <a:lstStyle/>
          <a:p>
            <a:r>
              <a:rPr lang="en-GB" dirty="0"/>
              <a:t>Number of Clients in Each Country</a:t>
            </a:r>
          </a:p>
        </p:txBody>
      </p:sp>
      <p:pic>
        <p:nvPicPr>
          <p:cNvPr id="5" name="Content Placeholder 4" descr="Chart, bar chart&#10;&#10;Description automatically generated">
            <a:extLst>
              <a:ext uri="{FF2B5EF4-FFF2-40B4-BE49-F238E27FC236}">
                <a16:creationId xmlns:a16="http://schemas.microsoft.com/office/drawing/2014/main" id="{0EB22578-B92A-401F-B6F7-B9FE4A7AF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10568"/>
            <a:ext cx="6172200" cy="4109512"/>
          </a:xfrm>
        </p:spPr>
      </p:pic>
      <p:sp>
        <p:nvSpPr>
          <p:cNvPr id="6" name="Text Placeholder 5">
            <a:extLst>
              <a:ext uri="{FF2B5EF4-FFF2-40B4-BE49-F238E27FC236}">
                <a16:creationId xmlns:a16="http://schemas.microsoft.com/office/drawing/2014/main" id="{9FC6EB55-C2BD-408C-BE59-02B570CE8329}"/>
              </a:ext>
            </a:extLst>
          </p:cNvPr>
          <p:cNvSpPr>
            <a:spLocks noGrp="1"/>
          </p:cNvSpPr>
          <p:nvPr>
            <p:ph type="body" sz="half" idx="2"/>
          </p:nvPr>
        </p:nvSpPr>
        <p:spPr>
          <a:xfrm>
            <a:off x="839788" y="3738880"/>
            <a:ext cx="3932237" cy="2130108"/>
          </a:xfrm>
        </p:spPr>
        <p:txBody>
          <a:bodyPr>
            <a:normAutofit/>
          </a:bodyPr>
          <a:lstStyle/>
          <a:p>
            <a:pPr marL="285750" indent="-285750">
              <a:buFont typeface="Arial" panose="020B0604020202020204" pitchFamily="34" charset="0"/>
              <a:buChar char="•"/>
            </a:pPr>
            <a:r>
              <a:rPr lang="en-GB" sz="1800" dirty="0"/>
              <a:t>There are 25 countries in total.</a:t>
            </a:r>
          </a:p>
          <a:p>
            <a:pPr marL="285750" indent="-285750">
              <a:buFont typeface="Arial" panose="020B0604020202020204" pitchFamily="34" charset="0"/>
              <a:buChar char="•"/>
            </a:pPr>
            <a:r>
              <a:rPr lang="en-GB" sz="1800" dirty="0"/>
              <a:t>USA has the highest number of clients, it has 15 distinct clients, while Thailand, Philippines, Mexico, Brazil, </a:t>
            </a:r>
            <a:r>
              <a:rPr lang="en-GB" sz="1800" dirty="0" err="1"/>
              <a:t>Brasil</a:t>
            </a:r>
            <a:r>
              <a:rPr lang="en-GB" sz="1800" dirty="0"/>
              <a:t> and Argentina have lowest, with 1 distinct client per country.</a:t>
            </a:r>
          </a:p>
        </p:txBody>
      </p:sp>
      <p:pic>
        <p:nvPicPr>
          <p:cNvPr id="10" name="Picture 9">
            <a:extLst>
              <a:ext uri="{FF2B5EF4-FFF2-40B4-BE49-F238E27FC236}">
                <a16:creationId xmlns:a16="http://schemas.microsoft.com/office/drawing/2014/main" id="{4DD3C2F5-4047-4F6D-BCB0-57A918677978}"/>
              </a:ext>
            </a:extLst>
          </p:cNvPr>
          <p:cNvPicPr>
            <a:picLocks noChangeAspect="1"/>
          </p:cNvPicPr>
          <p:nvPr/>
        </p:nvPicPr>
        <p:blipFill>
          <a:blip r:embed="rId3"/>
          <a:stretch>
            <a:fillRect/>
          </a:stretch>
        </p:blipFill>
        <p:spPr>
          <a:xfrm>
            <a:off x="1108208" y="2045948"/>
            <a:ext cx="2387723" cy="850944"/>
          </a:xfrm>
          <a:prstGeom prst="rect">
            <a:avLst/>
          </a:prstGeom>
        </p:spPr>
      </p:pic>
    </p:spTree>
    <p:extLst>
      <p:ext uri="{BB962C8B-B14F-4D97-AF65-F5344CB8AC3E}">
        <p14:creationId xmlns:p14="http://schemas.microsoft.com/office/powerpoint/2010/main" val="414518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4CB2-A799-49A2-BD95-D2BBF83FB320}"/>
              </a:ext>
            </a:extLst>
          </p:cNvPr>
          <p:cNvSpPr>
            <a:spLocks noGrp="1"/>
          </p:cNvSpPr>
          <p:nvPr>
            <p:ph type="title"/>
          </p:nvPr>
        </p:nvSpPr>
        <p:spPr/>
        <p:txBody>
          <a:bodyPr/>
          <a:lstStyle/>
          <a:p>
            <a:r>
              <a:rPr lang="en-GB" dirty="0"/>
              <a:t>Clients Per </a:t>
            </a:r>
            <a:r>
              <a:rPr lang="en-GB" dirty="0" err="1"/>
              <a:t>Tracc_Practice</a:t>
            </a:r>
            <a:endParaRPr lang="en-GB" dirty="0"/>
          </a:p>
        </p:txBody>
      </p:sp>
      <p:pic>
        <p:nvPicPr>
          <p:cNvPr id="6" name="Content Placeholder 5" descr="Chart, bar chart&#10;&#10;Description automatically generated">
            <a:extLst>
              <a:ext uri="{FF2B5EF4-FFF2-40B4-BE49-F238E27FC236}">
                <a16:creationId xmlns:a16="http://schemas.microsoft.com/office/drawing/2014/main" id="{093FBB8C-0E72-43E9-AE48-2CECBF0B5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869740"/>
            <a:ext cx="6521132" cy="3545540"/>
          </a:xfrm>
        </p:spPr>
      </p:pic>
      <p:sp>
        <p:nvSpPr>
          <p:cNvPr id="4" name="Text Placeholder 3">
            <a:extLst>
              <a:ext uri="{FF2B5EF4-FFF2-40B4-BE49-F238E27FC236}">
                <a16:creationId xmlns:a16="http://schemas.microsoft.com/office/drawing/2014/main" id="{44853D48-9FB2-483D-BDA6-E8599CC9A1D5}"/>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GB" sz="1800" dirty="0"/>
              <a:t>Of the 5 </a:t>
            </a:r>
            <a:r>
              <a:rPr lang="en-GB" sz="1800" dirty="0" err="1"/>
              <a:t>Tracc</a:t>
            </a:r>
            <a:r>
              <a:rPr lang="en-GB" sz="1800" dirty="0"/>
              <a:t> Practices, 5S has the highest number of clients while Leading and Managing Change has the lowest number, which could be indicating that more people still need to engage and practice leading and managing change more.</a:t>
            </a:r>
          </a:p>
        </p:txBody>
      </p:sp>
    </p:spTree>
    <p:extLst>
      <p:ext uri="{BB962C8B-B14F-4D97-AF65-F5344CB8AC3E}">
        <p14:creationId xmlns:p14="http://schemas.microsoft.com/office/powerpoint/2010/main" val="278417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03D1-6DE7-4D01-9850-6D949213D40C}"/>
              </a:ext>
            </a:extLst>
          </p:cNvPr>
          <p:cNvSpPr>
            <a:spLocks noGrp="1"/>
          </p:cNvSpPr>
          <p:nvPr>
            <p:ph type="title"/>
          </p:nvPr>
        </p:nvSpPr>
        <p:spPr/>
        <p:txBody>
          <a:bodyPr/>
          <a:lstStyle/>
          <a:p>
            <a:r>
              <a:rPr lang="en-GB"/>
              <a:t>Clients Assessed Per year</a:t>
            </a:r>
            <a:endParaRPr lang="en-GB" dirty="0"/>
          </a:p>
        </p:txBody>
      </p:sp>
      <p:pic>
        <p:nvPicPr>
          <p:cNvPr id="6" name="Content Placeholder 5" descr="Chart, line chart&#10;&#10;Description automatically generated">
            <a:extLst>
              <a:ext uri="{FF2B5EF4-FFF2-40B4-BE49-F238E27FC236}">
                <a16:creationId xmlns:a16="http://schemas.microsoft.com/office/drawing/2014/main" id="{9D27A63B-5429-45DD-B2B8-EF6A9CFCA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6674" y="1930400"/>
            <a:ext cx="4692446" cy="3417986"/>
          </a:xfrm>
        </p:spPr>
      </p:pic>
      <p:sp>
        <p:nvSpPr>
          <p:cNvPr id="4" name="Text Placeholder 3">
            <a:extLst>
              <a:ext uri="{FF2B5EF4-FFF2-40B4-BE49-F238E27FC236}">
                <a16:creationId xmlns:a16="http://schemas.microsoft.com/office/drawing/2014/main" id="{90CFBD66-754B-40B0-992B-B53C0952EA3B}"/>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GB" sz="1800" dirty="0"/>
              <a:t>The distinct number of clients that get assessed  per year increased by 12 clients in 2017, then it decreased by 1 client  in 2018, which was not really a big decrease.</a:t>
            </a:r>
          </a:p>
        </p:txBody>
      </p:sp>
    </p:spTree>
    <p:extLst>
      <p:ext uri="{BB962C8B-B14F-4D97-AF65-F5344CB8AC3E}">
        <p14:creationId xmlns:p14="http://schemas.microsoft.com/office/powerpoint/2010/main" val="351767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5288-7EA8-4F8F-9A75-89E029B435E1}"/>
              </a:ext>
            </a:extLst>
          </p:cNvPr>
          <p:cNvSpPr>
            <a:spLocks noGrp="1"/>
          </p:cNvSpPr>
          <p:nvPr>
            <p:ph type="title"/>
          </p:nvPr>
        </p:nvSpPr>
        <p:spPr/>
        <p:txBody>
          <a:bodyPr/>
          <a:lstStyle/>
          <a:p>
            <a:r>
              <a:rPr lang="en-GB" dirty="0"/>
              <a:t>Clients Assessed Per Practice</a:t>
            </a:r>
          </a:p>
        </p:txBody>
      </p:sp>
      <p:pic>
        <p:nvPicPr>
          <p:cNvPr id="6" name="Content Placeholder 5" descr="A picture containing text, indoor, screenshot&#10;&#10;Description automatically generated">
            <a:extLst>
              <a:ext uri="{FF2B5EF4-FFF2-40B4-BE49-F238E27FC236}">
                <a16:creationId xmlns:a16="http://schemas.microsoft.com/office/drawing/2014/main" id="{8756E64F-3B5C-460E-80A9-A02F74548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723584"/>
            <a:ext cx="6172200" cy="3401307"/>
          </a:xfrm>
        </p:spPr>
      </p:pic>
      <p:sp>
        <p:nvSpPr>
          <p:cNvPr id="4" name="Text Placeholder 3">
            <a:extLst>
              <a:ext uri="{FF2B5EF4-FFF2-40B4-BE49-F238E27FC236}">
                <a16:creationId xmlns:a16="http://schemas.microsoft.com/office/drawing/2014/main" id="{1EAB4549-7D2E-4466-B632-63DBB086E5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GB" sz="1800" dirty="0"/>
              <a:t>2017 had an increase in the number of clients in the different practices, except in Leading and Managing Change which decreased by 1 client.</a:t>
            </a:r>
          </a:p>
          <a:p>
            <a:pPr marL="285750" indent="-285750">
              <a:buFont typeface="Arial" panose="020B0604020202020204" pitchFamily="34" charset="0"/>
              <a:buChar char="•"/>
            </a:pPr>
            <a:r>
              <a:rPr lang="en-GB" sz="1800" dirty="0"/>
              <a:t>2018 appears to have had slight decreases across all practices except in Leading and Managing Change which had an increase of 3 clients.</a:t>
            </a:r>
          </a:p>
        </p:txBody>
      </p:sp>
    </p:spTree>
    <p:extLst>
      <p:ext uri="{BB962C8B-B14F-4D97-AF65-F5344CB8AC3E}">
        <p14:creationId xmlns:p14="http://schemas.microsoft.com/office/powerpoint/2010/main" val="211875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3093-52D3-4CB1-9C18-A3106841E142}"/>
              </a:ext>
            </a:extLst>
          </p:cNvPr>
          <p:cNvSpPr>
            <a:spLocks noGrp="1"/>
          </p:cNvSpPr>
          <p:nvPr>
            <p:ph type="title"/>
          </p:nvPr>
        </p:nvSpPr>
        <p:spPr/>
        <p:txBody>
          <a:bodyPr/>
          <a:lstStyle/>
          <a:p>
            <a:r>
              <a:rPr lang="en-GB" dirty="0"/>
              <a:t>Top </a:t>
            </a:r>
            <a:r>
              <a:rPr lang="en-GB" dirty="0" err="1"/>
              <a:t>Tracc</a:t>
            </a:r>
            <a:r>
              <a:rPr lang="en-GB" dirty="0"/>
              <a:t> Maturity Per Client</a:t>
            </a: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F7DE0E0A-5A64-425D-8724-E56567C32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954" y="987425"/>
            <a:ext cx="5946668" cy="4873625"/>
          </a:xfrm>
        </p:spPr>
      </p:pic>
      <p:sp>
        <p:nvSpPr>
          <p:cNvPr id="7" name="Text Placeholder 6">
            <a:extLst>
              <a:ext uri="{FF2B5EF4-FFF2-40B4-BE49-F238E27FC236}">
                <a16:creationId xmlns:a16="http://schemas.microsoft.com/office/drawing/2014/main" id="{29CDB09A-CB40-4A08-A133-93C86B880034}"/>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GB" sz="1800" dirty="0"/>
              <a:t>These are clients with top </a:t>
            </a:r>
            <a:r>
              <a:rPr lang="en-GB" sz="1800" dirty="0" err="1"/>
              <a:t>tracc</a:t>
            </a:r>
            <a:r>
              <a:rPr lang="en-GB" sz="1800" dirty="0"/>
              <a:t> maturity score, client 38  with 4.610 has the highest score </a:t>
            </a:r>
          </a:p>
          <a:p>
            <a:pPr marL="285750" indent="-285750">
              <a:buFont typeface="Arial" panose="020B0604020202020204" pitchFamily="34" charset="0"/>
              <a:buChar char="•"/>
            </a:pPr>
            <a:r>
              <a:rPr lang="en-GB" sz="1800" dirty="0"/>
              <a:t>Maximum maturity score is 4.610 and Minimum score is 1.000</a:t>
            </a:r>
          </a:p>
          <a:p>
            <a:pPr marL="285750" indent="-285750">
              <a:buFont typeface="Arial" panose="020B0604020202020204" pitchFamily="34" charset="0"/>
              <a:buChar char="•"/>
            </a:pPr>
            <a:r>
              <a:rPr lang="en-GB" sz="1800" dirty="0"/>
              <a:t>None of the clients reached a maturity score of 5 which resembles a world class </a:t>
            </a:r>
            <a:r>
              <a:rPr lang="en-GB" sz="1800" b="0" i="0" dirty="0">
                <a:solidFill>
                  <a:srgbClr val="24292F"/>
                </a:solidFill>
                <a:effectLst/>
                <a:latin typeface="-apple-system"/>
              </a:rPr>
              <a:t>organisation standard.</a:t>
            </a:r>
            <a:endParaRPr lang="en-GB" sz="1800" dirty="0"/>
          </a:p>
        </p:txBody>
      </p:sp>
    </p:spTree>
    <p:extLst>
      <p:ext uri="{BB962C8B-B14F-4D97-AF65-F5344CB8AC3E}">
        <p14:creationId xmlns:p14="http://schemas.microsoft.com/office/powerpoint/2010/main" val="805436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269</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CCi Data Analyst Assessment</vt:lpstr>
      <vt:lpstr>Client Counts</vt:lpstr>
      <vt:lpstr>Number of Clients in Each Country</vt:lpstr>
      <vt:lpstr>Clients Per Tracc_Practice</vt:lpstr>
      <vt:lpstr>Clients Assessed Per year</vt:lpstr>
      <vt:lpstr>Clients Assessed Per Practice</vt:lpstr>
      <vt:lpstr>Top Tracc Maturity Per Client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CCi Data Analyst Assessment</dc:title>
  <dc:creator>Siphokazi Bewula</dc:creator>
  <cp:lastModifiedBy>Siphokazi Bewula</cp:lastModifiedBy>
  <cp:revision>2</cp:revision>
  <dcterms:created xsi:type="dcterms:W3CDTF">2022-03-20T18:04:04Z</dcterms:created>
  <dcterms:modified xsi:type="dcterms:W3CDTF">2022-03-20T20:20:11Z</dcterms:modified>
</cp:coreProperties>
</file>