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AR ESSENCE" panose="02000000000000000000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ernard MT Condensed" panose="02050806060905020404" pitchFamily="18" charset="0"/>
      <p:regular r:id="rId18"/>
    </p:embeddedFont>
  </p:embeddedFontLst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0DADB-5B6D-4303-81BB-0CAD6EC101DA}" type="doc">
      <dgm:prSet loTypeId="urn:microsoft.com/office/officeart/2005/8/layout/pList2#11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C11B73B-DB00-4292-97C2-8F53E564FF2C}">
      <dgm:prSet phldrT="[Text]" custT="1"/>
      <dgm:spPr/>
      <dgm:t>
        <a:bodyPr lIns="180000"/>
        <a:lstStyle/>
        <a:p>
          <a:pPr algn="l"/>
          <a:r>
            <a:rPr dirty="0"/>
            <a:t>Framework developer.</a:t>
          </a:r>
          <a:br>
            <a:rPr dirty="0"/>
          </a:br>
          <a:r>
            <a:rPr i="1" dirty="0"/>
            <a:t>Technician who plays a role in creating &amp; maintaining the tool</a:t>
          </a:r>
          <a:r>
            <a:rPr dirty="0"/>
            <a:t>.</a:t>
          </a:r>
          <a:endParaRPr lang="en-US" sz="1800" b="0" dirty="0"/>
        </a:p>
      </dgm:t>
    </dgm:pt>
    <dgm:pt modelId="{4809FDED-9D0E-425C-8BA9-B143BFAF035A}" type="parTrans" cxnId="{F1891192-B135-4C9A-85ED-5017415ED1DC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4214DB5A-7D64-404E-B00E-F54C0A1A960A}" type="sibTrans" cxnId="{F1891192-B135-4C9A-85ED-5017415ED1DC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684337DB-E30C-4564-A3E7-D70755437C55}">
      <dgm:prSet phldrT="[Text]" custT="1"/>
      <dgm:spPr/>
      <dgm:t>
        <a:bodyPr lIns="180000"/>
        <a:lstStyle/>
        <a:p>
          <a:pPr algn="l"/>
          <a:r>
            <a:rPr dirty="0"/>
            <a:t>QA Engineer.</a:t>
          </a:r>
          <a:br>
            <a:rPr dirty="0"/>
          </a:br>
          <a:r>
            <a:rPr i="1" dirty="0"/>
            <a:t>QA staff with application savvy – uses the framework to create test-ware (test cases, test plans, test suites), analyze result reports.</a:t>
          </a:r>
          <a:endParaRPr lang="en-US" sz="1800" b="0" dirty="0"/>
        </a:p>
      </dgm:t>
    </dgm:pt>
    <dgm:pt modelId="{B07B71E4-89F2-4060-94EC-A60E582A8FA2}" type="parTrans" cxnId="{7730CB1C-3A1A-418E-B741-D2A3BAA91E93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FBE88A7A-1EF6-4FDE-9CB1-8A119B309376}" type="sibTrans" cxnId="{7730CB1C-3A1A-418E-B741-D2A3BAA91E93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49C756E0-B235-4A8B-A973-8D1F339D1DD3}">
      <dgm:prSet phldrT="[Text]" custT="1"/>
      <dgm:spPr/>
      <dgm:t>
        <a:bodyPr lIns="180000"/>
        <a:lstStyle/>
        <a:p>
          <a:pPr algn="l"/>
          <a:r>
            <a:rPr dirty="0"/>
            <a:t>QA Manager</a:t>
          </a:r>
          <a:br>
            <a:rPr dirty="0"/>
          </a:br>
          <a:r>
            <a:rPr i="1" dirty="0"/>
            <a:t>Determines the scope, priority and functionality to be tested.</a:t>
          </a:r>
          <a:endParaRPr lang="en-US" sz="1800" b="0" dirty="0"/>
        </a:p>
      </dgm:t>
    </dgm:pt>
    <dgm:pt modelId="{D7406D56-EABB-451F-893B-B212A4C03986}" type="parTrans" cxnId="{D738CDE8-0BDE-4CCB-B506-C40705D52DEB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A74C6608-86E1-4644-A414-23AF47A61B91}" type="sibTrans" cxnId="{D738CDE8-0BDE-4CCB-B506-C40705D52DEB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6FF27775-78C3-4CF6-BA40-418C8362000A}" type="par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C7681F71-20BD-439B-A4E0-20051B051951}" type="sib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9FA0E98D-3FE2-4689-BC2B-4189731071F6}" type="par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B44A047B-3DC2-4497-92D2-1CAE4BE05690}" type="sib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71F4CE37-BC35-46D4-B4D3-64FFECA57316}" type="pres">
      <dgm:prSet presAssocID="{A0A0DADB-5B6D-4303-81BB-0CAD6EC101DA}" presName="Name0" presStyleCnt="0">
        <dgm:presLayoutVars>
          <dgm:dir/>
          <dgm:resizeHandles val="exact"/>
        </dgm:presLayoutVars>
      </dgm:prSet>
      <dgm:spPr/>
    </dgm:pt>
    <dgm:pt modelId="{40FBA42C-876A-4343-A6B0-C94D6E9CB9AC}" type="pres">
      <dgm:prSet presAssocID="{A0A0DADB-5B6D-4303-81BB-0CAD6EC101DA}" presName="bkgdShp" presStyleLbl="alignAccFollowNode1" presStyleIdx="0" presStyleCnt="1" custLinFactNeighborY="-3532"/>
      <dgm:spPr/>
    </dgm:pt>
    <dgm:pt modelId="{B7FDD9E8-DC11-4B70-BC4F-6FCC7B98C400}" type="pres">
      <dgm:prSet presAssocID="{A0A0DADB-5B6D-4303-81BB-0CAD6EC101DA}" presName="linComp" presStyleCnt="0"/>
      <dgm:spPr/>
    </dgm:pt>
    <dgm:pt modelId="{30E26460-D188-4F79-BADF-C6A6DDC7D6D3}" type="pres">
      <dgm:prSet presAssocID="{5C11B73B-DB00-4292-97C2-8F53E564FF2C}" presName="compNode" presStyleCnt="0"/>
      <dgm:spPr/>
    </dgm:pt>
    <dgm:pt modelId="{9B470312-F987-4C61-96DF-25C84DE7B973}" type="pres">
      <dgm:prSet presAssocID="{5C11B73B-DB00-4292-97C2-8F53E564FF2C}" presName="node" presStyleLbl="node1" presStyleIdx="0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650C9C67-ADFD-4605-9FD2-05E3CF2DF12B}" type="pres">
      <dgm:prSet presAssocID="{5C11B73B-DB00-4292-97C2-8F53E564FF2C}" presName="invisiNode" presStyleLbl="node1" presStyleIdx="0" presStyleCnt="3"/>
      <dgm:spPr/>
    </dgm:pt>
    <dgm:pt modelId="{B3502AC9-BEDC-4470-9272-38C5CF71E02A}" type="pres">
      <dgm:prSet presAssocID="{5C11B73B-DB00-4292-97C2-8F53E564FF2C}" presName="imagNode" presStyleLbl="fgImgPlace1" presStyleIdx="0" presStyleCnt="3" custScaleX="70691" custScaleY="104137" custLinFactNeighborY="-168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ABFE9F6-5924-4442-BFB2-80EDEC3C01EE}" type="pres">
      <dgm:prSet presAssocID="{4214DB5A-7D64-404E-B00E-F54C0A1A960A}" presName="sibTrans" presStyleLbl="sibTrans2D1" presStyleIdx="0" presStyleCnt="0"/>
      <dgm:spPr/>
    </dgm:pt>
    <dgm:pt modelId="{35E232D0-7637-4C31-8A86-95469DE196D0}" type="pres">
      <dgm:prSet presAssocID="{684337DB-E30C-4564-A3E7-D70755437C55}" presName="compNode" presStyleCnt="0"/>
      <dgm:spPr/>
    </dgm:pt>
    <dgm:pt modelId="{51AA0C0E-3C61-459B-BC6C-C1DC3E861C47}" type="pres">
      <dgm:prSet presAssocID="{684337DB-E30C-4564-A3E7-D70755437C55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1F65349D-420D-4C66-8CE7-DA0F5515839F}" type="pres">
      <dgm:prSet presAssocID="{684337DB-E30C-4564-A3E7-D70755437C55}" presName="invisiNode" presStyleLbl="node1" presStyleIdx="1" presStyleCnt="3"/>
      <dgm:spPr/>
    </dgm:pt>
    <dgm:pt modelId="{EDAF1B03-24EB-4805-923A-492B9361E0FF}" type="pres">
      <dgm:prSet presAssocID="{684337DB-E30C-4564-A3E7-D70755437C55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4CB1BFF-1189-437F-83B1-57EB45A0E651}" type="pres">
      <dgm:prSet presAssocID="{FBE88A7A-1EF6-4FDE-9CB1-8A119B309376}" presName="sibTrans" presStyleLbl="sibTrans2D1" presStyleIdx="0" presStyleCnt="0"/>
      <dgm:spPr/>
    </dgm:pt>
    <dgm:pt modelId="{17063C16-26D1-4318-9CD4-9A3327592E5B}" type="pres">
      <dgm:prSet presAssocID="{49C756E0-B235-4A8B-A973-8D1F339D1DD3}" presName="compNode" presStyleCnt="0"/>
      <dgm:spPr/>
    </dgm:pt>
    <dgm:pt modelId="{75A0A996-AACD-4204-BA46-20392649DAA8}" type="pres">
      <dgm:prSet presAssocID="{49C756E0-B235-4A8B-A973-8D1F339D1DD3}" presName="node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F1A8565A-C58A-4226-8AE9-7680781B4AC3}" type="pres">
      <dgm:prSet presAssocID="{49C756E0-B235-4A8B-A973-8D1F339D1DD3}" presName="invisiNode" presStyleLbl="node1" presStyleIdx="2" presStyleCnt="3"/>
      <dgm:spPr/>
    </dgm:pt>
    <dgm:pt modelId="{46B3D75C-CF53-4004-BAA6-9BD4AF48C7C0}" type="pres">
      <dgm:prSet presAssocID="{49C756E0-B235-4A8B-A973-8D1F339D1DD3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1B068BD5-8A65-48F7-BE8B-D7A215170485}" type="presOf" srcId="{4214DB5A-7D64-404E-B00E-F54C0A1A960A}" destId="{AABFE9F6-5924-4442-BFB2-80EDEC3C01EE}" srcOrd="0" destOrd="0" presId="urn:microsoft.com/office/officeart/2005/8/layout/pList2#11"/>
    <dgm:cxn modelId="{D738CDE8-0BDE-4CCB-B506-C40705D52DEB}" srcId="{A0A0DADB-5B6D-4303-81BB-0CAD6EC101DA}" destId="{49C756E0-B235-4A8B-A973-8D1F339D1DD3}" srcOrd="2" destOrd="0" parTransId="{D7406D56-EABB-451F-893B-B212A4C03986}" sibTransId="{A74C6608-86E1-4644-A414-23AF47A61B91}"/>
    <dgm:cxn modelId="{163B4152-78AF-4FFE-AA92-D43BCADD6C7E}" type="presOf" srcId="{A0A0DADB-5B6D-4303-81BB-0CAD6EC101DA}" destId="{71F4CE37-BC35-46D4-B4D3-64FFECA57316}" srcOrd="0" destOrd="0" presId="urn:microsoft.com/office/officeart/2005/8/layout/pList2#11"/>
    <dgm:cxn modelId="{F1891192-B135-4C9A-85ED-5017415ED1DC}" srcId="{A0A0DADB-5B6D-4303-81BB-0CAD6EC101DA}" destId="{5C11B73B-DB00-4292-97C2-8F53E564FF2C}" srcOrd="0" destOrd="0" parTransId="{4809FDED-9D0E-425C-8BA9-B143BFAF035A}" sibTransId="{4214DB5A-7D64-404E-B00E-F54C0A1A960A}"/>
    <dgm:cxn modelId="{7730CB1C-3A1A-418E-B741-D2A3BAA91E93}" srcId="{A0A0DADB-5B6D-4303-81BB-0CAD6EC101DA}" destId="{684337DB-E30C-4564-A3E7-D70755437C55}" srcOrd="1" destOrd="0" parTransId="{B07B71E4-89F2-4060-94EC-A60E582A8FA2}" sibTransId="{FBE88A7A-1EF6-4FDE-9CB1-8A119B309376}"/>
    <dgm:cxn modelId="{78EB0840-9316-4348-A0B1-70F423E057EB}" type="presOf" srcId="{5C11B73B-DB00-4292-97C2-8F53E564FF2C}" destId="{9B470312-F987-4C61-96DF-25C84DE7B973}" srcOrd="0" destOrd="0" presId="urn:microsoft.com/office/officeart/2005/8/layout/pList2#11"/>
    <dgm:cxn modelId="{BD6D6BA3-181B-4652-9F83-BA9CEADBD131}" type="presOf" srcId="{684337DB-E30C-4564-A3E7-D70755437C55}" destId="{51AA0C0E-3C61-459B-BC6C-C1DC3E861C47}" srcOrd="0" destOrd="0" presId="urn:microsoft.com/office/officeart/2005/8/layout/pList2#11"/>
    <dgm:cxn modelId="{69C0DF7B-CF03-4872-88EA-C7476EE3BD27}" type="presOf" srcId="{49C756E0-B235-4A8B-A973-8D1F339D1DD3}" destId="{75A0A996-AACD-4204-BA46-20392649DAA8}" srcOrd="0" destOrd="0" presId="urn:microsoft.com/office/officeart/2005/8/layout/pList2#11"/>
    <dgm:cxn modelId="{0AA3AD1C-A78A-485C-BE9C-45E9FBB8C86F}" type="presOf" srcId="{FBE88A7A-1EF6-4FDE-9CB1-8A119B309376}" destId="{24CB1BFF-1189-437F-83B1-57EB45A0E651}" srcOrd="0" destOrd="0" presId="urn:microsoft.com/office/officeart/2005/8/layout/pList2#11"/>
    <dgm:cxn modelId="{E28E97C6-3EF2-4D2A-B869-96E13CE36E0A}" type="presParOf" srcId="{71F4CE37-BC35-46D4-B4D3-64FFECA57316}" destId="{40FBA42C-876A-4343-A6B0-C94D6E9CB9AC}" srcOrd="0" destOrd="0" presId="urn:microsoft.com/office/officeart/2005/8/layout/pList2#11"/>
    <dgm:cxn modelId="{2018D387-E799-4767-8FF9-DB150C0C64BF}" type="presParOf" srcId="{71F4CE37-BC35-46D4-B4D3-64FFECA57316}" destId="{B7FDD9E8-DC11-4B70-BC4F-6FCC7B98C400}" srcOrd="1" destOrd="0" presId="urn:microsoft.com/office/officeart/2005/8/layout/pList2#11"/>
    <dgm:cxn modelId="{AFD9892D-ED64-4ADC-8F48-472C9C79955A}" type="presParOf" srcId="{B7FDD9E8-DC11-4B70-BC4F-6FCC7B98C400}" destId="{30E26460-D188-4F79-BADF-C6A6DDC7D6D3}" srcOrd="0" destOrd="0" presId="urn:microsoft.com/office/officeart/2005/8/layout/pList2#11"/>
    <dgm:cxn modelId="{2DDB9FF0-7D53-4C61-B92E-C19C56CE1028}" type="presParOf" srcId="{30E26460-D188-4F79-BADF-C6A6DDC7D6D3}" destId="{9B470312-F987-4C61-96DF-25C84DE7B973}" srcOrd="0" destOrd="0" presId="urn:microsoft.com/office/officeart/2005/8/layout/pList2#11"/>
    <dgm:cxn modelId="{29B84A99-1F57-43AB-93CC-0765330C7D21}" type="presParOf" srcId="{30E26460-D188-4F79-BADF-C6A6DDC7D6D3}" destId="{650C9C67-ADFD-4605-9FD2-05E3CF2DF12B}" srcOrd="1" destOrd="0" presId="urn:microsoft.com/office/officeart/2005/8/layout/pList2#11"/>
    <dgm:cxn modelId="{7DAE4776-C1C5-473D-8DE7-3A93881CD81F}" type="presParOf" srcId="{30E26460-D188-4F79-BADF-C6A6DDC7D6D3}" destId="{B3502AC9-BEDC-4470-9272-38C5CF71E02A}" srcOrd="2" destOrd="0" presId="urn:microsoft.com/office/officeart/2005/8/layout/pList2#11"/>
    <dgm:cxn modelId="{074BE4C0-EB35-4B75-8BD5-5E63C5EECD04}" type="presParOf" srcId="{B7FDD9E8-DC11-4B70-BC4F-6FCC7B98C400}" destId="{AABFE9F6-5924-4442-BFB2-80EDEC3C01EE}" srcOrd="1" destOrd="0" presId="urn:microsoft.com/office/officeart/2005/8/layout/pList2#11"/>
    <dgm:cxn modelId="{12694177-8BED-4937-A93B-9D4A016016F2}" type="presParOf" srcId="{B7FDD9E8-DC11-4B70-BC4F-6FCC7B98C400}" destId="{35E232D0-7637-4C31-8A86-95469DE196D0}" srcOrd="2" destOrd="0" presId="urn:microsoft.com/office/officeart/2005/8/layout/pList2#11"/>
    <dgm:cxn modelId="{32C0BB44-BB86-460C-AA83-543A653F0674}" type="presParOf" srcId="{35E232D0-7637-4C31-8A86-95469DE196D0}" destId="{51AA0C0E-3C61-459B-BC6C-C1DC3E861C47}" srcOrd="0" destOrd="0" presId="urn:microsoft.com/office/officeart/2005/8/layout/pList2#11"/>
    <dgm:cxn modelId="{22EF5DFA-7F9A-4EFA-8329-50E73F551F18}" type="presParOf" srcId="{35E232D0-7637-4C31-8A86-95469DE196D0}" destId="{1F65349D-420D-4C66-8CE7-DA0F5515839F}" srcOrd="1" destOrd="0" presId="urn:microsoft.com/office/officeart/2005/8/layout/pList2#11"/>
    <dgm:cxn modelId="{597D97B3-9396-4D99-BDB4-A5C1D662E9EE}" type="presParOf" srcId="{35E232D0-7637-4C31-8A86-95469DE196D0}" destId="{EDAF1B03-24EB-4805-923A-492B9361E0FF}" srcOrd="2" destOrd="0" presId="urn:microsoft.com/office/officeart/2005/8/layout/pList2#11"/>
    <dgm:cxn modelId="{15E860C2-73D9-4604-A355-438B64CA2504}" type="presParOf" srcId="{B7FDD9E8-DC11-4B70-BC4F-6FCC7B98C400}" destId="{24CB1BFF-1189-437F-83B1-57EB45A0E651}" srcOrd="3" destOrd="0" presId="urn:microsoft.com/office/officeart/2005/8/layout/pList2#11"/>
    <dgm:cxn modelId="{B58B217B-695C-4551-A4E6-8720EC0E3535}" type="presParOf" srcId="{B7FDD9E8-DC11-4B70-BC4F-6FCC7B98C400}" destId="{17063C16-26D1-4318-9CD4-9A3327592E5B}" srcOrd="4" destOrd="0" presId="urn:microsoft.com/office/officeart/2005/8/layout/pList2#11"/>
    <dgm:cxn modelId="{45A58DA1-7B97-4FB3-A828-F1A72AF31780}" type="presParOf" srcId="{17063C16-26D1-4318-9CD4-9A3327592E5B}" destId="{75A0A996-AACD-4204-BA46-20392649DAA8}" srcOrd="0" destOrd="0" presId="urn:microsoft.com/office/officeart/2005/8/layout/pList2#11"/>
    <dgm:cxn modelId="{1074921A-6F2C-4BE8-A011-F51C3876967E}" type="presParOf" srcId="{17063C16-26D1-4318-9CD4-9A3327592E5B}" destId="{F1A8565A-C58A-4226-8AE9-7680781B4AC3}" srcOrd="1" destOrd="0" presId="urn:microsoft.com/office/officeart/2005/8/layout/pList2#11"/>
    <dgm:cxn modelId="{F42B6B6F-CD3A-4DFE-A0C9-667E6C77451B}" type="presParOf" srcId="{17063C16-26D1-4318-9CD4-9A3327592E5B}" destId="{46B3D75C-CF53-4004-BAA6-9BD4AF48C7C0}" srcOrd="2" destOrd="0" presId="urn:microsoft.com/office/officeart/2005/8/layout/pList2#1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BA42C-876A-4343-A6B0-C94D6E9CB9AC}">
      <dsp:nvSpPr>
        <dsp:cNvPr id="0" name=""/>
        <dsp:cNvSpPr/>
      </dsp:nvSpPr>
      <dsp:spPr>
        <a:xfrm>
          <a:off x="0" y="0"/>
          <a:ext cx="8686800" cy="216027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2AC9-BEDC-4470-9272-38C5CF71E02A}">
      <dsp:nvSpPr>
        <dsp:cNvPr id="0" name=""/>
        <dsp:cNvSpPr/>
      </dsp:nvSpPr>
      <dsp:spPr>
        <a:xfrm>
          <a:off x="634549" y="228604"/>
          <a:ext cx="1803855" cy="164973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70312-F987-4C61-96DF-25C84DE7B973}">
      <dsp:nvSpPr>
        <dsp:cNvPr id="0" name=""/>
        <dsp:cNvSpPr/>
      </dsp:nvSpPr>
      <dsp:spPr>
        <a:xfrm rot="10800000">
          <a:off x="260604" y="2160269"/>
          <a:ext cx="2551747" cy="264033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000" tIns="256032" rIns="256032" bIns="256032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ern="1200" dirty="0"/>
            <a:t>Framework developer.</a:t>
          </a:r>
          <a:br>
            <a:rPr kern="1200" dirty="0"/>
          </a:br>
          <a:r>
            <a:rPr i="1" kern="1200" dirty="0"/>
            <a:t>Technician who plays a role in creating &amp; maintaining the tool</a:t>
          </a:r>
          <a:r>
            <a:rPr kern="1200" dirty="0"/>
            <a:t>.</a:t>
          </a:r>
          <a:endParaRPr lang="en-US" sz="1800" b="0" kern="1200" dirty="0"/>
        </a:p>
      </dsp:txBody>
      <dsp:txXfrm rot="10800000">
        <a:off x="260604" y="2160269"/>
        <a:ext cx="2551747" cy="2640330"/>
      </dsp:txXfrm>
    </dsp:sp>
    <dsp:sp modelId="{EDAF1B03-24EB-4805-923A-492B9361E0FF}">
      <dsp:nvSpPr>
        <dsp:cNvPr id="0" name=""/>
        <dsp:cNvSpPr/>
      </dsp:nvSpPr>
      <dsp:spPr>
        <a:xfrm>
          <a:off x="3067526" y="288036"/>
          <a:ext cx="2551747" cy="15841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A0C0E-3C61-459B-BC6C-C1DC3E861C47}">
      <dsp:nvSpPr>
        <dsp:cNvPr id="0" name=""/>
        <dsp:cNvSpPr/>
      </dsp:nvSpPr>
      <dsp:spPr>
        <a:xfrm rot="10800000">
          <a:off x="3067526" y="2160269"/>
          <a:ext cx="2551747" cy="2640330"/>
        </a:xfrm>
        <a:prstGeom prst="rect">
          <a:avLst/>
        </a:prstGeom>
        <a:solidFill>
          <a:schemeClr val="accent2">
            <a:shade val="80000"/>
            <a:hueOff val="-21898"/>
            <a:satOff val="-2169"/>
            <a:lumOff val="131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000" tIns="256032" rIns="256032" bIns="256032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ern="1200" dirty="0"/>
            <a:t>QA Engineer.</a:t>
          </a:r>
          <a:br>
            <a:rPr kern="1200" dirty="0"/>
          </a:br>
          <a:r>
            <a:rPr i="1" kern="1200" dirty="0"/>
            <a:t>QA staff with application savvy – uses the framework to create test-ware (test cases, test plans, test suites), analyze result reports.</a:t>
          </a:r>
          <a:endParaRPr lang="en-US" sz="1800" b="0" kern="1200" dirty="0"/>
        </a:p>
      </dsp:txBody>
      <dsp:txXfrm rot="10800000">
        <a:off x="3067526" y="2160269"/>
        <a:ext cx="2551747" cy="2640330"/>
      </dsp:txXfrm>
    </dsp:sp>
    <dsp:sp modelId="{46B3D75C-CF53-4004-BAA6-9BD4AF48C7C0}">
      <dsp:nvSpPr>
        <dsp:cNvPr id="0" name=""/>
        <dsp:cNvSpPr/>
      </dsp:nvSpPr>
      <dsp:spPr>
        <a:xfrm>
          <a:off x="5874448" y="288036"/>
          <a:ext cx="2551747" cy="15841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A0A996-AACD-4204-BA46-20392649DAA8}">
      <dsp:nvSpPr>
        <dsp:cNvPr id="0" name=""/>
        <dsp:cNvSpPr/>
      </dsp:nvSpPr>
      <dsp:spPr>
        <a:xfrm rot="10800000">
          <a:off x="5874448" y="2160269"/>
          <a:ext cx="2551747" cy="2640330"/>
        </a:xfrm>
        <a:prstGeom prst="rect">
          <a:avLst/>
        </a:prstGeom>
        <a:solidFill>
          <a:schemeClr val="accent2">
            <a:shade val="80000"/>
            <a:hueOff val="-43797"/>
            <a:satOff val="-4338"/>
            <a:lumOff val="2621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000" tIns="256032" rIns="256032" bIns="256032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ern="1200" dirty="0"/>
            <a:t>QA Manager</a:t>
          </a:r>
          <a:br>
            <a:rPr kern="1200" dirty="0"/>
          </a:br>
          <a:r>
            <a:rPr i="1" kern="1200" dirty="0"/>
            <a:t>Determines the scope, priority and functionality to be tested.</a:t>
          </a:r>
          <a:endParaRPr lang="en-US" sz="1800" b="0" kern="1200" dirty="0"/>
        </a:p>
      </dsp:txBody>
      <dsp:txXfrm rot="10800000">
        <a:off x="5874448" y="2160269"/>
        <a:ext cx="2551747" cy="2640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#1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7B261-CA80-4445-BF45-971B02F721E6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B85FF-1A06-46F9-86EA-58377EF1D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DC9F2-F730-41BD-89A5-03D4C0B9EE64}" type="slidenum">
              <a:rPr lang="en-US"/>
              <a:pPr/>
              <a:t>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340768"/>
            <a:ext cx="5423520" cy="1470025"/>
          </a:xfrm>
        </p:spPr>
        <p:txBody>
          <a:bodyPr anchor="b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2810793"/>
            <a:ext cx="5423520" cy="1143000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ED77A7D-A649-4A8A-94FF-3B600ED29290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Image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5495528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51839">
            <a:off x="5493390" y="1537201"/>
            <a:ext cx="3190875" cy="3676650"/>
          </a:xfrm>
          <a:prstGeom prst="rect">
            <a:avLst/>
          </a:prstGeom>
        </p:spPr>
      </p:pic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24600" y="1840716"/>
            <a:ext cx="2711896" cy="356956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 dirty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 descr="9_cl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1628800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42181"/>
            <a:ext cx="8686800" cy="15346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3568" y="908720"/>
            <a:ext cx="7992888" cy="54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512" y="260648"/>
            <a:ext cx="8784976" cy="61206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9_pape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51839">
            <a:off x="140390" y="1681217"/>
            <a:ext cx="3190875" cy="3676650"/>
          </a:xfrm>
          <a:prstGeom prst="rect">
            <a:avLst/>
          </a:prstGeom>
        </p:spPr>
      </p:pic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 rot="21437591">
            <a:off x="971600" y="1772816"/>
            <a:ext cx="7704856" cy="439248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 dirty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 descr="9_cl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280" y="1772816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 smal_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81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8600" y="1371600"/>
            <a:ext cx="1833489" cy="14478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399"/>
            <a:ext cx="8686800" cy="914401"/>
          </a:xfrm>
        </p:spPr>
        <p:txBody>
          <a:bodyPr/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57912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19800" y="3505200"/>
            <a:ext cx="2895599" cy="27432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00600"/>
          </a:xfrm>
          <a:prstGeom prst="rect">
            <a:avLst/>
          </a:prstGeom>
          <a:noFill/>
        </p:spPr>
        <p:txBody>
          <a:bodyPr/>
          <a:lstStyle>
            <a:lvl1pPr>
              <a:buClr>
                <a:schemeClr val="tx2"/>
              </a:buClr>
              <a:buSzPct val="140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140000"/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buSzPct val="140000"/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buSzPct val="140000"/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>
              <a:buSzPct val="140000"/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1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4953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34000" y="3048000"/>
            <a:ext cx="3581400" cy="32004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[Title Picture]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1828800"/>
            <a:ext cx="8686800" cy="3429000"/>
          </a:xfrm>
          <a:prstGeom prst="round2DiagRect">
            <a:avLst/>
          </a:prstGeom>
          <a:solidFill>
            <a:schemeClr val="bg1">
              <a:alpha val="80000"/>
            </a:schemeClr>
          </a:solidFill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0" rtlCol="0" anchor="b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800" b="0" noProof="0" dirty="0">
                <a:solidFill>
                  <a:schemeClr val="bg1">
                    <a:lumMod val="50000"/>
                  </a:schemeClr>
                </a:solidFill>
                <a:latin typeface="Bernard MT Condensed" pitchFamily="18" charset="0"/>
                <a:ea typeface="+mj-ea"/>
                <a:cs typeface="Arial" pitchFamily="34" charset="0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1143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 smal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71628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 rot="349348">
            <a:off x="7456860" y="5106532"/>
            <a:ext cx="1594338" cy="13716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h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3707904" y="260648"/>
            <a:ext cx="5832648" cy="2209800"/>
          </a:xfrm>
          <a:prstGeom prst="round2DiagRect">
            <a:avLst>
              <a:gd name="adj1" fmla="val 14368"/>
              <a:gd name="adj2" fmla="val 0"/>
            </a:avLst>
          </a:prstGeom>
          <a:solidFill>
            <a:schemeClr val="bg1"/>
          </a:solidFill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3788379" y="324189"/>
            <a:ext cx="3960440" cy="2088232"/>
          </a:xfrm>
          <a:prstGeom prst="round2DiagRect">
            <a:avLst>
              <a:gd name="adj1" fmla="val 13829"/>
              <a:gd name="adj2" fmla="val 0"/>
            </a:avLst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[Title Picture]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420889"/>
            <a:ext cx="6192688" cy="720080"/>
          </a:xfrm>
        </p:spPr>
        <p:txBody>
          <a:bodyPr anchor="b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3115853"/>
            <a:ext cx="5616624" cy="529172"/>
          </a:xfrm>
        </p:spPr>
        <p:txBody>
          <a:bodyPr/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07243"/>
            <a:ext cx="4019550" cy="6334125"/>
          </a:xfrm>
          <a:prstGeom prst="rect">
            <a:avLst/>
          </a:prstGeom>
        </p:spPr>
      </p:pic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49970"/>
            <a:ext cx="3190875" cy="3676650"/>
          </a:xfrm>
          <a:prstGeom prst="rect">
            <a:avLst/>
          </a:prstGeom>
        </p:spPr>
      </p:pic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575371"/>
            <a:ext cx="473868" cy="112543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321294">
            <a:off x="2187326" y="4009719"/>
            <a:ext cx="2894631" cy="2177694"/>
          </a:xfrm>
        </p:spPr>
        <p:txBody>
          <a:bodyPr anchor="ctr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422733">
            <a:off x="3123130" y="1772471"/>
            <a:ext cx="2377839" cy="1657693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q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07243"/>
            <a:ext cx="4019550" cy="6334125"/>
          </a:xfrm>
          <a:prstGeom prst="rect">
            <a:avLst/>
          </a:prstGeom>
        </p:spPr>
      </p:pic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49970"/>
            <a:ext cx="3190875" cy="3676650"/>
          </a:xfrm>
          <a:prstGeom prst="rect">
            <a:avLst/>
          </a:prstGeom>
        </p:spPr>
      </p:pic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575371"/>
            <a:ext cx="473868" cy="112543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321294">
            <a:off x="2133800" y="5154316"/>
            <a:ext cx="2894631" cy="1030593"/>
          </a:xfrm>
        </p:spPr>
        <p:txBody>
          <a:bodyPr anchor="t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304970">
            <a:off x="2249776" y="3843047"/>
            <a:ext cx="2904621" cy="1348846"/>
          </a:xfrm>
        </p:spPr>
        <p:txBody>
          <a:bodyPr anchor="b" anchorCtr="0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1423585">
            <a:off x="3314817" y="1798414"/>
            <a:ext cx="2057400" cy="1702235"/>
          </a:xfrm>
          <a:prstGeom prst="rect">
            <a:avLst/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0403"/>
            <a:ext cx="5400600" cy="644759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21163616">
            <a:off x="1253135" y="4683900"/>
            <a:ext cx="3980616" cy="1287946"/>
          </a:xfrm>
        </p:spPr>
        <p:txBody>
          <a:bodyPr anchor="t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303203">
            <a:off x="1358400" y="2247323"/>
            <a:ext cx="2736304" cy="2363354"/>
          </a:xfrm>
        </p:spPr>
        <p:txBody>
          <a:bodyPr anchor="b" anchorCtr="0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0893225">
            <a:off x="3974476" y="605475"/>
            <a:ext cx="3047388" cy="363138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8132" y="620688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h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0403"/>
            <a:ext cx="5400600" cy="644759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21208402">
            <a:off x="1329425" y="5388739"/>
            <a:ext cx="4114328" cy="703737"/>
          </a:xfrm>
        </p:spPr>
        <p:txBody>
          <a:bodyPr anchor="t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050959">
            <a:off x="1097358" y="4201815"/>
            <a:ext cx="4380011" cy="1180717"/>
          </a:xfrm>
        </p:spPr>
        <p:txBody>
          <a:bodyPr anchor="b" anchorCtr="0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1174316">
            <a:off x="3527018" y="682503"/>
            <a:ext cx="4696913" cy="319220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2148" y="548680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mal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07243"/>
            <a:ext cx="4019550" cy="6334125"/>
          </a:xfrm>
          <a:prstGeom prst="rect">
            <a:avLst/>
          </a:prstGeom>
        </p:spPr>
      </p:pic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99649">
            <a:off x="1478630" y="1196590"/>
            <a:ext cx="1729026" cy="179802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49970"/>
            <a:ext cx="3190875" cy="3676650"/>
          </a:xfrm>
          <a:prstGeom prst="rect">
            <a:avLst/>
          </a:prstGeom>
        </p:spPr>
      </p:pic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575371"/>
            <a:ext cx="473868" cy="112543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321294">
            <a:off x="2187326" y="4009719"/>
            <a:ext cx="2894631" cy="2177694"/>
          </a:xfrm>
        </p:spPr>
        <p:txBody>
          <a:bodyPr anchor="ctr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422733">
            <a:off x="3123130" y="1772471"/>
            <a:ext cx="2377839" cy="1657693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476672"/>
            <a:ext cx="8375848" cy="8640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3568" y="1371600"/>
            <a:ext cx="792088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://www.visualbee.com/upgrade.html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8125"/>
            <a:ext cx="8686800" cy="103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68760"/>
            <a:ext cx="86868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712" y="6381327"/>
            <a:ext cx="1728192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3"/>
                </a:solidFill>
                <a:latin typeface="Bernard MT Condensed" pitchFamily="18" charset="0"/>
              </a:defRPr>
            </a:lvl1pPr>
          </a:lstStyle>
          <a:p>
            <a:fld id="{8ED77A7D-A649-4A8A-94FF-3B600ED29290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381327"/>
            <a:ext cx="289560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3"/>
                </a:solidFill>
                <a:latin typeface="Bernard MT Condensed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327"/>
            <a:ext cx="213360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3"/>
                </a:solidFill>
                <a:latin typeface="Bernard MT Condensed" pitchFamily="18" charset="0"/>
              </a:defRPr>
            </a:lvl1pPr>
          </a:lstStyle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.png">
            <a:hlinkClick r:id="rId23" tooltip="To remove the VisualBee Logo or replace with your own, please Upgrade VisualBee to PREMIUM service."/>
          </p:cNvPr>
          <p:cNvPicPr>
            <a:picLocks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81607" y="6283637"/>
            <a:ext cx="15240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Bernard MT Condensed" pitchFamily="18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ernard MT Condensed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Bernard MT Condensed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rnard MT Condensed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Bernard MT Condensed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rnard MT Condensed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4495800" cy="1143000"/>
          </a:xfrm>
        </p:spPr>
        <p:txBody>
          <a:bodyPr anchor="ctr" anchorCtr="0"/>
          <a:lstStyle/>
          <a:p>
            <a:pPr algn="ctr"/>
            <a:r>
              <a:rPr lang="en-US" sz="3600" b="1" i="1" dirty="0">
                <a:solidFill>
                  <a:schemeClr val="accent2"/>
                </a:solidFill>
                <a:latin typeface="Arial" charset="0"/>
              </a:rPr>
              <a:t>Data Driven Testing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267200" y="2438400"/>
            <a:ext cx="4495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ctr"/>
            <a:r>
              <a:rPr lang="en-US" sz="3600" i="1" dirty="0">
                <a:solidFill>
                  <a:srgbClr val="000000"/>
                </a:solidFill>
                <a:latin typeface="Arial" charset="0"/>
              </a:rPr>
              <a:t>An alternative approach to </a:t>
            </a:r>
            <a:r>
              <a:rPr lang="en-US" sz="3600" i="1">
                <a:solidFill>
                  <a:srgbClr val="000000"/>
                </a:solidFill>
                <a:latin typeface="Arial" charset="0"/>
              </a:rPr>
              <a:t>QA Automation</a:t>
            </a:r>
            <a:endParaRPr lang="en-US" sz="3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5486400"/>
            <a:ext cx="4572000" cy="1077218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Designed &amp; Developed by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Avraham (Bey) Melamed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(917) 656-6516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BeyMelamed@gmail.com</a:t>
            </a:r>
            <a:r>
              <a:rPr lang="en-US" sz="1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5228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13505" r="13505"/>
          <a:stretch>
            <a:fillRect/>
          </a:stretch>
        </p:blipFill>
        <p:spPr>
          <a:xfrm rot="349348">
            <a:off x="7456860" y="5106532"/>
            <a:ext cx="1594337" cy="1371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DDT Design &amp; Features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7162800" cy="4876800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AR ESSENCE" panose="02000000000000000000" pitchFamily="2" charset="0"/>
              </a:rPr>
              <a:t>‘Test-Ware’ components can be ‘Test Step’ and ‘Test Step Collection’. Test Step Collection contains one or more Test Step or Test Step Collection(s).  Both are invoked by the framework ‘driver’.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Implementation of “Application State” allows for re-use, increase stability, shorter scripting time and lower QA software maintenance.  Example:  </a:t>
            </a:r>
            <a:r>
              <a:rPr lang="en-US" dirty="0" err="1">
                <a:latin typeface="AR ESSENCE" panose="02000000000000000000" pitchFamily="2" charset="0"/>
              </a:rPr>
              <a:t>OrderFormEdit</a:t>
            </a:r>
            <a:r>
              <a:rPr lang="en-US" dirty="0">
                <a:latin typeface="AR ESSENCE" panose="02000000000000000000" pitchFamily="2" charset="0"/>
              </a:rPr>
              <a:t>.</a:t>
            </a:r>
          </a:p>
          <a:p>
            <a:r>
              <a:rPr lang="en-US" dirty="0">
                <a:latin typeface="AR ESSENCE" panose="02000000000000000000" pitchFamily="2" charset="0"/>
              </a:rPr>
              <a:t>Supports “Post Test Policy”  </a:t>
            </a:r>
            <a:br>
              <a:rPr lang="en-US" dirty="0">
                <a:latin typeface="AR ESSENCE" panose="02000000000000000000" pitchFamily="2" charset="0"/>
              </a:rPr>
            </a:br>
            <a:r>
              <a:rPr lang="en-US" dirty="0" err="1">
                <a:latin typeface="AR ESSENCE" panose="02000000000000000000" pitchFamily="2" charset="0"/>
              </a:rPr>
              <a:t>QuitOn</a:t>
            </a:r>
            <a:r>
              <a:rPr lang="en-US" dirty="0">
                <a:latin typeface="AR ESSENCE" panose="02000000000000000000" pitchFamily="2" charset="0"/>
              </a:rPr>
              <a:t>(result) - Quit Session / Quit Suite / Quit Test.</a:t>
            </a:r>
            <a:br>
              <a:rPr lang="en-US" dirty="0">
                <a:latin typeface="AR ESSENCE" panose="02000000000000000000" pitchFamily="2" charset="0"/>
              </a:rPr>
            </a:br>
            <a:r>
              <a:rPr lang="en-US" dirty="0" err="1">
                <a:latin typeface="AR ESSENCE" panose="02000000000000000000" pitchFamily="2" charset="0"/>
              </a:rPr>
              <a:t>SkipOn</a:t>
            </a:r>
            <a:r>
              <a:rPr lang="en-US" dirty="0">
                <a:latin typeface="AR ESSENCE" panose="02000000000000000000" pitchFamily="2" charset="0"/>
              </a:rPr>
              <a:t>(result) – Skip (component – Step or Step Collection.)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Supports branching (Step Skipping, On Fail, On Pass, </a:t>
            </a:r>
            <a:r>
              <a:rPr lang="en-US" dirty="0" err="1">
                <a:latin typeface="AR ESSENCE" panose="02000000000000000000" pitchFamily="2" charset="0"/>
              </a:rPr>
              <a:t>GoTo</a:t>
            </a:r>
            <a:r>
              <a:rPr lang="en-US" dirty="0">
                <a:latin typeface="AR ESSENCE" panose="02000000000000000000" pitchFamily="2" charset="0"/>
              </a:rPr>
              <a:t>).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Supports reporting of three verbosity levels:</a:t>
            </a:r>
            <a:br>
              <a:rPr dirty="0">
                <a:latin typeface="AR ESSENCE" panose="02000000000000000000" pitchFamily="2" charset="0"/>
              </a:rPr>
            </a:br>
            <a:r>
              <a:rPr lang="en-US" dirty="0">
                <a:latin typeface="AR ESSENCE" panose="02000000000000000000" pitchFamily="2" charset="0"/>
              </a:rPr>
              <a:t>Fail only, Laconic (</a:t>
            </a:r>
            <a:r>
              <a:rPr lang="en-US" dirty="0" err="1">
                <a:latin typeface="AR ESSENCE" panose="02000000000000000000" pitchFamily="2" charset="0"/>
              </a:rPr>
              <a:t>TestCase</a:t>
            </a:r>
            <a:r>
              <a:rPr lang="en-US" dirty="0">
                <a:latin typeface="AR ESSENCE" panose="02000000000000000000" pitchFamily="2" charset="0"/>
              </a:rPr>
              <a:t> level), Verbose (Every step).  </a:t>
            </a:r>
          </a:p>
          <a:p>
            <a:pPr lvl="0"/>
            <a:r>
              <a:rPr lang="en-US" dirty="0">
                <a:latin typeface="AR ESSENCE" panose="02000000000000000000" pitchFamily="2" charset="0"/>
              </a:rPr>
              <a:t>Graphic Reporting (by </a:t>
            </a:r>
            <a:r>
              <a:rPr lang="en-US" dirty="0" err="1">
                <a:latin typeface="AR ESSENCE" panose="02000000000000000000" pitchFamily="2" charset="0"/>
              </a:rPr>
              <a:t>ExtentReports</a:t>
            </a:r>
            <a:r>
              <a:rPr lang="en-US" dirty="0">
                <a:latin typeface="AR ESSENCE" panose="02000000000000000000" pitchFamily="2" charset="0"/>
              </a:rPr>
              <a:t> - http://extentreports.relevantcodes.com/)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Supports scripting for scenarios that require it (OS operations, File operations.)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32554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2085_400.pn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t="24" b="24"/>
          <a:stretch>
            <a:fillRect/>
          </a:stretch>
        </p:blipFill>
        <p:spPr>
          <a:xfrm>
            <a:off x="254463" y="1371600"/>
            <a:ext cx="178175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Considerations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814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Software Development is </a:t>
            </a:r>
            <a:r>
              <a:rPr lang="en-US" sz="1800">
                <a:latin typeface="AR ESSENCE" panose="02000000000000000000" pitchFamily="2" charset="0"/>
              </a:rPr>
              <a:t>continuously getting </a:t>
            </a:r>
            <a:r>
              <a:rPr lang="en-US" sz="1800" dirty="0">
                <a:latin typeface="AR ESSENCE" panose="02000000000000000000" pitchFamily="2" charset="0"/>
              </a:rPr>
              <a:t>more demanding, diverse, complex.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QA Automation can be as complex as the application and requires its own QA, programming, training, maintenance, etc.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QA Automation engineer must know as much of the internals of an automation tool as a car mechanic knows about a car’s internal working.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Desired state: Reduce the level of required expertise to that of a car driver instead of a car mechanic.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The cost of QA should not exceed its benefits.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Enter – DDT - Data Driven Testing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9118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2350" r="2350"/>
          <a:stretch>
            <a:fillRect/>
          </a:stretch>
        </p:blipFill>
        <p:spPr>
          <a:xfrm>
            <a:off x="228600" y="1371600"/>
            <a:ext cx="183348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Challenges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814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Simplify the task of creating automated test-ware (scripts).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Enable any QA person, technical or not, to create stable, effective, automated scripts.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Cover sufficient scope of the testing needs of an AUT (Application Under Test.)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Reduce QA Automation-ware maintenance.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Facilitate team development to increase throughput.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Maximize re-use of QA Automation-ware (within and across projects).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Facilitate reporting and test results analysis.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Presentation technology independence.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Recoverable – Crash-resistance, able to resume where stopped.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11426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t="2032" b="2032"/>
          <a:stretch>
            <a:fillRect/>
          </a:stretch>
        </p:blipFill>
        <p:spPr>
          <a:xfrm>
            <a:off x="6248400" y="3505200"/>
            <a:ext cx="2666999" cy="27432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398"/>
            <a:ext cx="8686800" cy="914400"/>
          </a:xfrm>
        </p:spPr>
        <p:txBody>
          <a:bodyPr>
            <a:noAutofit/>
          </a:bodyPr>
          <a:lstStyle/>
          <a:p>
            <a:r>
              <a:rPr lang="en-US"/>
              <a:t>QA Automation Challenges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5943600" cy="4419600"/>
          </a:xfrm>
        </p:spPr>
        <p:txBody>
          <a:bodyPr>
            <a:noAutofit/>
          </a:bodyPr>
          <a:lstStyle/>
          <a:p>
            <a:pPr lvl="0" algn="l" rtl="0"/>
            <a:r>
              <a:rPr lang="en-US" dirty="0">
                <a:latin typeface="AR ESSENCE" panose="02000000000000000000" pitchFamily="2" charset="0"/>
              </a:rPr>
              <a:t>Ease of developing test scripts of rich interface applications.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Handle UI inconsistencies (wait for element ready – How long?)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Use relative dates (Today+3Da, Today-2Wk).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Locale sensitivity.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Test session preparation (setup steps).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Web:  Handling varying URL’s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Source of failure – Application? (</a:t>
            </a:r>
            <a:r>
              <a:rPr lang="en-US" dirty="0" err="1">
                <a:latin typeface="AR ESSENCE" panose="02000000000000000000" pitchFamily="2" charset="0"/>
              </a:rPr>
              <a:t>yippi</a:t>
            </a:r>
            <a:r>
              <a:rPr lang="en-US" dirty="0">
                <a:latin typeface="AR ESSENCE" panose="02000000000000000000" pitchFamily="2" charset="0"/>
              </a:rPr>
              <a:t>, we found a bug), </a:t>
            </a:r>
            <a:r>
              <a:rPr lang="en-US" dirty="0" err="1">
                <a:latin typeface="AR ESSENCE" panose="02000000000000000000" pitchFamily="2" charset="0"/>
              </a:rPr>
              <a:t>TestPlan</a:t>
            </a:r>
            <a:r>
              <a:rPr lang="en-US" dirty="0">
                <a:latin typeface="AR ESSENCE" panose="02000000000000000000" pitchFamily="2" charset="0"/>
              </a:rPr>
              <a:t>? (step 3 should check for ‘disabled’, not ‘enabled’), Framework? (framework not upgraded when needed.)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Enable control flow, on fail, on pass.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Avail “failure expected” condition.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Keep page image at time of failure (optionally, anywhere)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79010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10243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2508" r="2508"/>
          <a:stretch>
            <a:fillRect/>
          </a:stretch>
        </p:blipFill>
        <p:spPr>
          <a:xfrm>
            <a:off x="228600" y="1371600"/>
            <a:ext cx="183348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What WILL It NOT Do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4290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Will not eliminate manual QA completely.</a:t>
            </a:r>
            <a:br>
              <a:rPr sz="1800" dirty="0">
                <a:latin typeface="AR ESSENCE" panose="02000000000000000000" pitchFamily="2" charset="0"/>
              </a:rPr>
            </a:br>
            <a:r>
              <a:rPr lang="en-US" sz="1600" i="1" dirty="0">
                <a:latin typeface="AR ESSENCE" panose="02000000000000000000" pitchFamily="2" charset="0"/>
              </a:rPr>
              <a:t>No automated tool does, we hope for significant reduction of manual QA.</a:t>
            </a:r>
            <a:br>
              <a:rPr lang="en-US" sz="1800" dirty="0">
                <a:latin typeface="AR ESSENCE" panose="02000000000000000000" pitchFamily="2" charset="0"/>
              </a:rPr>
            </a:br>
            <a:endParaRPr lang="en-US" sz="1800" dirty="0">
              <a:latin typeface="AR ESSENCE" panose="02000000000000000000" pitchFamily="2" charset="0"/>
            </a:endParaRP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Will not eliminate the need to understand the automation tool.</a:t>
            </a:r>
            <a:br>
              <a:rPr sz="1800" dirty="0">
                <a:latin typeface="AR ESSENCE" panose="02000000000000000000" pitchFamily="2" charset="0"/>
              </a:rPr>
            </a:br>
            <a:r>
              <a:rPr lang="en-US" sz="1600" i="1" dirty="0">
                <a:latin typeface="AR ESSENCE" panose="02000000000000000000" pitchFamily="2" charset="0"/>
              </a:rPr>
              <a:t>But, only a small percentage of the staff will need to “know it all”.</a:t>
            </a:r>
            <a:br>
              <a:rPr lang="en-US" sz="1800" dirty="0">
                <a:latin typeface="AR ESSENCE" panose="02000000000000000000" pitchFamily="2" charset="0"/>
              </a:rPr>
            </a:br>
            <a:endParaRPr lang="en-US" sz="1800" dirty="0">
              <a:latin typeface="AR ESSENCE" panose="02000000000000000000" pitchFamily="2" charset="0"/>
            </a:endParaRP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Will not eliminate the need to train staff to use the automation tool</a:t>
            </a:r>
            <a:br>
              <a:rPr sz="1800" dirty="0">
                <a:latin typeface="AR ESSENCE" panose="02000000000000000000" pitchFamily="2" charset="0"/>
              </a:rPr>
            </a:br>
            <a:r>
              <a:rPr lang="en-US" sz="1600" i="1" dirty="0">
                <a:latin typeface="AR ESSENCE" panose="02000000000000000000" pitchFamily="2" charset="0"/>
              </a:rPr>
              <a:t>For most staff, the training level will be shallower resulting in lower learning curve and shorter training cycle</a:t>
            </a:r>
            <a:r>
              <a:rPr lang="en-US" sz="1800" dirty="0">
                <a:latin typeface="AR ESSENCE" panose="02000000000000000000" pitchFamily="2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825771"/>
              </p:ext>
            </p:extLst>
          </p:nvPr>
        </p:nvGraphicFramePr>
        <p:xfrm>
          <a:off x="228600" y="13716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Stakeholders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21145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FBA42C-876A-4343-A6B0-C94D6E9CB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0FBA42C-876A-4343-A6B0-C94D6E9CB9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502AC9-BEDC-4470-9272-38C5CF71E0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B3502AC9-BEDC-4470-9272-38C5CF71E0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470312-F987-4C61-96DF-25C84DE7B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9B470312-F987-4C61-96DF-25C84DE7B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AF1B03-24EB-4805-923A-492B9361E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DAF1B03-24EB-4805-923A-492B9361E0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AA0C0E-3C61-459B-BC6C-C1DC3E861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51AA0C0E-3C61-459B-BC6C-C1DC3E861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B3D75C-CF53-4004-BAA6-9BD4AF48C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6B3D75C-CF53-4004-BAA6-9BD4AF48C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A0A996-AACD-4204-BA46-20392649D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5A0A996-AACD-4204-BA46-20392649D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11876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7891" r="7891"/>
          <a:stretch>
            <a:fillRect/>
          </a:stretch>
        </p:blipFill>
        <p:spPr>
          <a:xfrm>
            <a:off x="228600" y="1371600"/>
            <a:ext cx="183348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052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Recognition Engine.  The backbone of automation.  Should be able to recognize and activate UI Components.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UI Component.  Presents information and / or behavior or provides a formatting scaffold to the UI.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The UI is hierarchical (components contain other components)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UI Components are collections of components and properties.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Historically, as technology progresses, the UI complexity increases.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Automation tool should strive to hide this complexity.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Software developers who are QA-Aware identify UI components uniquely and consistently (using same property).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444_600.pn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t="12" b="12"/>
          <a:stretch>
            <a:fillRect/>
          </a:stretch>
        </p:blipFill>
        <p:spPr>
          <a:xfrm>
            <a:off x="5362364" y="3048000"/>
            <a:ext cx="3524668" cy="32004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DDT – What’s the Difference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4953000" cy="4876800"/>
          </a:xfrm>
        </p:spPr>
        <p:txBody>
          <a:bodyPr>
            <a:noAutofit/>
          </a:bodyPr>
          <a:lstStyle/>
          <a:p>
            <a:pPr lvl="0" algn="l" rtl="0"/>
            <a:r>
              <a:rPr lang="en-US" sz="2000" dirty="0">
                <a:latin typeface="AR ESSENCE" panose="02000000000000000000" pitchFamily="2" charset="0"/>
              </a:rPr>
              <a:t>Keyword (vocabulary) based on two levels.  </a:t>
            </a:r>
            <a:br>
              <a:rPr lang="en-US" sz="2000" dirty="0">
                <a:latin typeface="AR ESSENCE" panose="02000000000000000000" pitchFamily="2" charset="0"/>
              </a:rPr>
            </a:br>
            <a:r>
              <a:rPr lang="en-US" sz="2000" dirty="0">
                <a:latin typeface="AR ESSENCE" panose="02000000000000000000" pitchFamily="2" charset="0"/>
              </a:rPr>
              <a:t>Basic ‘verbs’ (Click, Select, Verify) created by developer (writing java code), </a:t>
            </a:r>
            <a:br>
              <a:rPr lang="en-US" sz="2000" dirty="0">
                <a:latin typeface="AR ESSENCE" panose="02000000000000000000" pitchFamily="2" charset="0"/>
              </a:rPr>
            </a:br>
            <a:r>
              <a:rPr lang="en-US" sz="2000" dirty="0">
                <a:latin typeface="AR ESSENCE" panose="02000000000000000000" pitchFamily="2" charset="0"/>
              </a:rPr>
              <a:t>Scenario verbs (</a:t>
            </a:r>
            <a:r>
              <a:rPr lang="en-US" sz="2000" dirty="0" err="1">
                <a:latin typeface="AR ESSENCE" panose="02000000000000000000" pitchFamily="2" charset="0"/>
              </a:rPr>
              <a:t>EnterOrder</a:t>
            </a:r>
            <a:r>
              <a:rPr lang="en-US" sz="2000" dirty="0">
                <a:latin typeface="AR ESSENCE" panose="02000000000000000000" pitchFamily="2" charset="0"/>
              </a:rPr>
              <a:t>, </a:t>
            </a:r>
            <a:r>
              <a:rPr lang="en-US" sz="2000" dirty="0" err="1">
                <a:latin typeface="AR ESSENCE" panose="02000000000000000000" pitchFamily="2" charset="0"/>
              </a:rPr>
              <a:t>DeleteOrder</a:t>
            </a:r>
            <a:r>
              <a:rPr lang="en-US" sz="2000" dirty="0">
                <a:latin typeface="AR ESSENCE" panose="02000000000000000000" pitchFamily="2" charset="0"/>
              </a:rPr>
              <a:t>) created by QA Engineers by populating data source(s) such as Excel workbooks or xml files as collection of steps.</a:t>
            </a:r>
            <a:br>
              <a:rPr lang="en-US" sz="2000" dirty="0">
                <a:latin typeface="AR ESSENCE" panose="02000000000000000000" pitchFamily="2" charset="0"/>
              </a:rPr>
            </a:br>
            <a:endParaRPr lang="en-US" sz="2000" dirty="0">
              <a:latin typeface="AR ESSENCE" panose="02000000000000000000" pitchFamily="2" charset="0"/>
            </a:endParaRPr>
          </a:p>
          <a:p>
            <a:pPr lvl="0" algn="l" rtl="0"/>
            <a:r>
              <a:rPr lang="en-US" sz="2000" dirty="0">
                <a:latin typeface="AR ESSENCE" panose="02000000000000000000" pitchFamily="2" charset="0"/>
              </a:rPr>
              <a:t>Both the data relevant to the application and application/test flow are stored externally separating the details of the testing (input source) from the implementation code.</a:t>
            </a:r>
            <a:br>
              <a:rPr lang="en-US" sz="2000" dirty="0">
                <a:latin typeface="AR ESSENCE" panose="02000000000000000000" pitchFamily="2" charset="0"/>
              </a:rPr>
            </a:br>
            <a:endParaRPr lang="en-US" sz="2000" dirty="0">
              <a:latin typeface="AR ESSENCE" panose="02000000000000000000" pitchFamily="2" charset="0"/>
            </a:endParaRPr>
          </a:p>
          <a:p>
            <a:pPr lvl="0" algn="l" rtl="0"/>
            <a:r>
              <a:rPr lang="en-US" sz="2000" dirty="0">
                <a:latin typeface="AR ESSENCE" panose="02000000000000000000" pitchFamily="2" charset="0"/>
              </a:rPr>
              <a:t>Re-Usability on steroids.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1035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6289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11178" r="11178"/>
          <a:stretch>
            <a:fillRect/>
          </a:stretch>
        </p:blipFill>
        <p:spPr>
          <a:xfrm rot="349348">
            <a:off x="7609225" y="5114280"/>
            <a:ext cx="1442006" cy="136317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DDT Design &amp; Features (1)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599" y="1371600"/>
            <a:ext cx="7315199" cy="4876800"/>
          </a:xfrm>
        </p:spPr>
        <p:txBody>
          <a:bodyPr>
            <a:noAutofit/>
          </a:bodyPr>
          <a:lstStyle/>
          <a:p>
            <a:pPr lvl="0" algn="l" rtl="0"/>
            <a:r>
              <a:rPr lang="en-US" dirty="0">
                <a:latin typeface="AR ESSENCE" panose="02000000000000000000" pitchFamily="2" charset="0"/>
              </a:rPr>
              <a:t>DDT is GUI-centered using Selenium.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The user’s interaction with, and verification of, the (web) application is abstracted to the level of atomic steps (click, type, find / verify, etc.)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Two types of steps, Activation and Verification.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English-Like, vocabulary enables effective testing and scripting and reduces the complexity of the automation tool.  (Click, </a:t>
            </a:r>
            <a:r>
              <a:rPr lang="en-US" dirty="0" err="1">
                <a:latin typeface="AR ESSENCE" panose="02000000000000000000" pitchFamily="2" charset="0"/>
              </a:rPr>
              <a:t>TypeKeys</a:t>
            </a:r>
            <a:r>
              <a:rPr lang="en-US" dirty="0">
                <a:latin typeface="AR ESSENCE" panose="02000000000000000000" pitchFamily="2" charset="0"/>
              </a:rPr>
              <a:t>, Select… - defined by Developer)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A Data Source (designed by Developer) stores the sequences of steps that represent the formal test plan(s), test cases, test scenarios.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A driver “executes” the interaction / verification steps in the order set by the script developer using functional Groups like “Login”, “Enter Order”, Etc. – Defined by QA Engineer)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32554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SCHEMEID" val="10010234"/>
  <p:tag name="VBSTYLEID" val="10010006"/>
  <p:tag name="VBKEEPTEMPLATE" val="0"/>
  <p:tag name="VBMOOD" val="1"/>
  <p:tag name="VBPRESENTATIONTRANSITION" val="ppEffectWedg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6289,400,267"/>
  <p:tag name="VBLAYOUTID" val="106157"/>
  <p:tag name="VBANIMAT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5228,400,251"/>
  <p:tag name="VBLAYOUTID" val="106157"/>
  <p:tag name="VBANIMA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2085,400,325"/>
  <p:tag name="VBLAYOUTID" val="106158"/>
  <p:tag name="VBANIMAT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9118,400,301"/>
  <p:tag name="VBLAYOUTID" val="106158"/>
  <p:tag name="VBANIMAT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1426,400,395"/>
  <p:tag name="VBLAYOUTID" val="106153"/>
  <p:tag name="VBANIMAT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0243,400,300"/>
  <p:tag name="VBLAYOUTID" val="106158"/>
  <p:tag name="VBANIMAT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9852,1440,726,2886,1440,696,6334,1440,692"/>
  <p:tag name="VBLAYOUTID" val="106036"/>
  <p:tag name="VBANIMAT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1876,400,266"/>
  <p:tag name="VBLAYOUTID" val="106158"/>
  <p:tag name="VBANIMAT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444,600,545"/>
  <p:tag name="VBLAYOUTID" val="106012"/>
  <p:tag name="VBANIMATE" val="1"/>
</p:tagLst>
</file>

<file path=ppt/theme/theme1.xml><?xml version="1.0" encoding="utf-8"?>
<a:theme xmlns:a="http://schemas.openxmlformats.org/drawingml/2006/main" name="ppA_Classic_09">
  <a:themeElements>
    <a:clrScheme name="Custom 6">
      <a:dk1>
        <a:srgbClr val="473C35"/>
      </a:dk1>
      <a:lt1>
        <a:srgbClr val="EDF4F6"/>
      </a:lt1>
      <a:dk2>
        <a:srgbClr val="6B483C"/>
      </a:dk2>
      <a:lt2>
        <a:srgbClr val="E9EAEE"/>
      </a:lt2>
      <a:accent1>
        <a:srgbClr val="A36D5C"/>
      </a:accent1>
      <a:accent2>
        <a:srgbClr val="8A866A"/>
      </a:accent2>
      <a:accent3>
        <a:srgbClr val="9C968B"/>
      </a:accent3>
      <a:accent4>
        <a:srgbClr val="D9CEAD"/>
      </a:accent4>
      <a:accent5>
        <a:srgbClr val="473C35"/>
      </a:accent5>
      <a:accent6>
        <a:srgbClr val="79734D"/>
      </a:accent6>
      <a:hlink>
        <a:srgbClr val="6B483C"/>
      </a:hlink>
      <a:folHlink>
        <a:srgbClr val="473C35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680</Words>
  <Application>Microsoft Office PowerPoint</Application>
  <PresentationFormat>On-screen Show (4:3)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 ESSENCE</vt:lpstr>
      <vt:lpstr>Times New Roman</vt:lpstr>
      <vt:lpstr>Calibri</vt:lpstr>
      <vt:lpstr>Bernard MT Condensed</vt:lpstr>
      <vt:lpstr>Arial</vt:lpstr>
      <vt:lpstr>ppA_Classic_09</vt:lpstr>
      <vt:lpstr>Data Driven Testing</vt:lpstr>
      <vt:lpstr>QA Automation Considerations</vt:lpstr>
      <vt:lpstr>QA Automation Challenges 1</vt:lpstr>
      <vt:lpstr>QA Automation Challenges 2</vt:lpstr>
      <vt:lpstr>What WILL It NOT Do</vt:lpstr>
      <vt:lpstr>QA Automation Stakeholders</vt:lpstr>
      <vt:lpstr>QA Automation Concepts</vt:lpstr>
      <vt:lpstr>DDT – What’s the Difference</vt:lpstr>
      <vt:lpstr>DDT Design &amp; Features (1)</vt:lpstr>
      <vt:lpstr>DDT Design &amp; Features (2)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Testing</dc:title>
  <dc:creator>Bey</dc:creator>
  <cp:lastModifiedBy>Bey Melamed</cp:lastModifiedBy>
  <cp:revision>31</cp:revision>
  <dcterms:created xsi:type="dcterms:W3CDTF">2012-12-18T06:21:19Z</dcterms:created>
  <dcterms:modified xsi:type="dcterms:W3CDTF">2016-11-01T02:56:04Z</dcterms:modified>
</cp:coreProperties>
</file>