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82" r:id="rId4"/>
    <p:sldId id="273" r:id="rId5"/>
    <p:sldId id="274" r:id="rId6"/>
    <p:sldId id="281" r:id="rId7"/>
    <p:sldId id="272" r:id="rId8"/>
    <p:sldId id="275" r:id="rId9"/>
    <p:sldId id="277" r:id="rId10"/>
    <p:sldId id="276" r:id="rId11"/>
    <p:sldId id="278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362" autoAdjust="0"/>
  </p:normalViewPr>
  <p:slideViewPr>
    <p:cSldViewPr>
      <p:cViewPr varScale="1">
        <p:scale>
          <a:sx n="71" d="100"/>
          <a:sy n="71" d="100"/>
        </p:scale>
        <p:origin x="-6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8BDBF8B-34F7-479C-9C8E-BFC395419B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4228066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Feature -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Worksheet</a:t>
            </a:r>
            <a:r>
              <a:rPr lang="en-US" dirty="0" smtClean="0"/>
              <a:t> -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Step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Reuse – 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Factoring</a:t>
            </a:r>
            <a:r>
              <a:rPr lang="en-US" dirty="0" smtClean="0"/>
              <a:t> –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Login &amp; Navigation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All</a:t>
            </a:r>
            <a:r>
              <a:rPr lang="en-US" dirty="0" smtClean="0"/>
              <a:t> 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Reuse - Static Variable</a:t>
            </a:r>
            <a:r>
              <a:rPr lang="en-US" dirty="0" smtClean="0"/>
              <a:t> -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Root</a:t>
            </a:r>
            <a:r>
              <a:rPr lang="en-US" dirty="0" smtClean="0"/>
              <a:t> -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POC03</a:t>
            </a:r>
            <a:r>
              <a:rPr lang="en-US" dirty="0" smtClean="0"/>
              <a:t> 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Reuse - Dynamic Variable</a:t>
            </a:r>
            <a:r>
              <a:rPr lang="en-US" dirty="0" smtClean="0"/>
              <a:t> -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Login</a:t>
            </a:r>
            <a:r>
              <a:rPr lang="en-US" dirty="0" smtClean="0"/>
              <a:t> -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Login07</a:t>
            </a:r>
            <a:r>
              <a:rPr lang="en-US" dirty="0" smtClean="0"/>
              <a:t> 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Date-Dependent</a:t>
            </a:r>
            <a:r>
              <a:rPr lang="en-US" dirty="0" smtClean="0"/>
              <a:t> -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MakeGrantDetail</a:t>
            </a:r>
            <a:r>
              <a:rPr lang="en-US" dirty="0" smtClean="0"/>
              <a:t> -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MakeAGrant27 &amp; MakeAGrant28</a:t>
            </a:r>
            <a:br>
              <a:rPr lang="en-US" sz="1200" b="0" i="0" u="none" strike="noStrike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How long to wait</a:t>
            </a:r>
            <a:r>
              <a:rPr lang="en-US" dirty="0" smtClean="0"/>
              <a:t> -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Make A Contribution</a:t>
            </a:r>
            <a:r>
              <a:rPr lang="en-US" dirty="0" smtClean="0"/>
              <a:t>  (Process)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Post Test Policy -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CRLogin</a:t>
            </a:r>
            <a:r>
              <a:rPr lang="en-US" dirty="0" smtClean="0"/>
              <a:t> -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CRLogin02</a:t>
            </a:r>
            <a:r>
              <a:rPr lang="en-US" dirty="0" smtClean="0"/>
              <a:t> 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Screen Shots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Insert in CR Login as last step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CRLogin08</a:t>
            </a:r>
            <a:r>
              <a:rPr lang="en-US" dirty="0" smtClean="0"/>
              <a:t> 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Reporting Control</a:t>
            </a:r>
            <a:r>
              <a:rPr lang="en-US" dirty="0" smtClean="0"/>
              <a:t> -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Go over logic /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ddt.properties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DBF8B-34F7-479C-9C8E-BFC395419BC3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7565F8-6BEB-4369-B095-CE3FC4B37BC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69F60B-78C7-4CC2-AD0A-3A0A9ED2CFC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A270FD-C709-4D09-BCE6-E92F825084E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47DBC2-B208-4A53-803C-E4BFF6311F0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1B403-D463-4E4A-A27A-658D9BAAB88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A8A6EB-1FCE-48CE-8D99-2852F3CE8FF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573939-2A7F-4B8D-8627-C184701C346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C1A43A-4863-4C8D-9EC1-26C1825FB13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61482C-1A88-403A-A36C-E9C877EB710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8562AD-6FFA-41A4-8161-F1116BC4B29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57DAF2-3097-4343-964A-B7194301755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CACCBDB-1A78-4011-9E7D-8E42275710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eymelamed@gmai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file:///C:\jDDT.ba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hyperlink" Target="file:///C:\Users\BeyMelamed\Desktop\jDDT.ba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838200"/>
            <a:ext cx="4114800" cy="952500"/>
          </a:xfrm>
        </p:spPr>
        <p:txBody>
          <a:bodyPr anchor="ctr"/>
          <a:lstStyle/>
          <a:p>
            <a:pPr eaLnBrk="1" hangingPunct="1"/>
            <a:r>
              <a:rPr lang="en-US" altLang="en-US" sz="3600" dirty="0" smtClean="0">
                <a:latin typeface="Felix Titling" pitchFamily="82" charset="0"/>
              </a:rPr>
              <a:t>QA Automation</a:t>
            </a:r>
            <a:r>
              <a:rPr lang="en-US" altLang="en-US" sz="2800" dirty="0" smtClean="0">
                <a:latin typeface="Felix Titling" pitchFamily="82" charset="0"/>
              </a:rPr>
              <a:t/>
            </a:r>
            <a:br>
              <a:rPr lang="en-US" altLang="en-US" sz="2800" dirty="0" smtClean="0">
                <a:latin typeface="Felix Titling" pitchFamily="82" charset="0"/>
              </a:rPr>
            </a:br>
            <a:r>
              <a:rPr lang="en-US" altLang="en-US" sz="1800" dirty="0" smtClean="0">
                <a:latin typeface="Felix Titling" pitchFamily="82" charset="0"/>
              </a:rPr>
              <a:t>‘True DDT Approach’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91000" y="2057400"/>
            <a:ext cx="4495800" cy="2667000"/>
          </a:xfrm>
        </p:spPr>
        <p:txBody>
          <a:bodyPr/>
          <a:lstStyle/>
          <a:p>
            <a:pPr eaLnBrk="1" hangingPunct="1"/>
            <a:r>
              <a:rPr lang="en-US" altLang="en-US" sz="2000" dirty="0" smtClean="0"/>
              <a:t>Bey Who?</a:t>
            </a:r>
          </a:p>
          <a:p>
            <a:pPr eaLnBrk="1" hangingPunct="1"/>
            <a:r>
              <a:rPr lang="en-US" altLang="en-US" sz="2000" dirty="0" smtClean="0"/>
              <a:t>The Premise,</a:t>
            </a:r>
          </a:p>
          <a:p>
            <a:pPr eaLnBrk="1" hangingPunct="1"/>
            <a:r>
              <a:rPr lang="en-US" altLang="en-US" sz="2000" dirty="0" smtClean="0"/>
              <a:t>The Challenges,</a:t>
            </a:r>
          </a:p>
          <a:p>
            <a:pPr eaLnBrk="1" hangingPunct="1"/>
            <a:r>
              <a:rPr lang="en-US" altLang="en-US" sz="2000" dirty="0" smtClean="0"/>
              <a:t>The QA Automation Case (</a:t>
            </a:r>
            <a:r>
              <a:rPr lang="en-US" altLang="en-US" sz="1400" dirty="0" smtClean="0"/>
              <a:t>Against, For</a:t>
            </a:r>
            <a:r>
              <a:rPr lang="en-US" altLang="en-US" sz="2000" dirty="0" smtClean="0"/>
              <a:t>),</a:t>
            </a:r>
          </a:p>
          <a:p>
            <a:pPr eaLnBrk="1" hangingPunct="1"/>
            <a:r>
              <a:rPr lang="en-US" altLang="en-US" sz="2000" dirty="0" smtClean="0"/>
              <a:t>Meet J. DDT,</a:t>
            </a:r>
          </a:p>
          <a:p>
            <a:pPr eaLnBrk="1" hangingPunct="1"/>
            <a:r>
              <a:rPr lang="en-US" altLang="en-US" sz="2000" dirty="0" smtClean="0"/>
              <a:t>Demo,</a:t>
            </a:r>
          </a:p>
          <a:p>
            <a:pPr eaLnBrk="1" hangingPunct="1"/>
            <a:r>
              <a:rPr lang="en-US" altLang="en-US" sz="2000" dirty="0" smtClean="0"/>
              <a:t>Discussion</a:t>
            </a:r>
          </a:p>
          <a:p>
            <a:pPr eaLnBrk="1" hangingPunct="1">
              <a:lnSpc>
                <a:spcPct val="90000"/>
              </a:lnSpc>
            </a:pPr>
            <a:endParaRPr lang="en-US" altLang="en-US" sz="3200" dirty="0" smtClean="0"/>
          </a:p>
        </p:txBody>
      </p:sp>
      <p:pic>
        <p:nvPicPr>
          <p:cNvPr id="3076" name="Picture 5" descr="dd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"/>
            <a:ext cx="7715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514600" y="5181600"/>
            <a:ext cx="3429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00" dirty="0" smtClean="0">
                <a:latin typeface="+mn-lt"/>
              </a:rPr>
              <a:t>Avraham (Bey) Melamed</a:t>
            </a:r>
          </a:p>
          <a:p>
            <a:pPr eaLnBrk="1" hangingPunct="1">
              <a:defRPr/>
            </a:pPr>
            <a:r>
              <a:rPr lang="en-US" altLang="en-US" sz="1800" dirty="0" smtClean="0">
                <a:latin typeface="+mn-lt"/>
                <a:hlinkClick r:id="rId3"/>
              </a:rPr>
              <a:t>beymelamed@gmail.com</a:t>
            </a:r>
            <a:endParaRPr lang="en-US" altLang="en-US" sz="1800" dirty="0" smtClean="0">
              <a:latin typeface="+mn-lt"/>
            </a:endParaRPr>
          </a:p>
          <a:p>
            <a:pPr eaLnBrk="1" hangingPunct="1">
              <a:defRPr/>
            </a:pPr>
            <a:r>
              <a:rPr lang="en-US" altLang="en-US" sz="1800" dirty="0" smtClean="0">
                <a:latin typeface="+mn-lt"/>
              </a:rPr>
              <a:t>(914)402-4350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B37681F-42BD-436D-A5E7-8B0BBECE61CD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772400" cy="1066800"/>
          </a:xfrm>
        </p:spPr>
        <p:txBody>
          <a:bodyPr/>
          <a:lstStyle/>
          <a:p>
            <a:pPr algn="r" eaLnBrk="1" hangingPunct="1"/>
            <a:r>
              <a:rPr lang="en-US" altLang="en-US" sz="3600" b="1" dirty="0" smtClean="0">
                <a:latin typeface="Felix Titling" pitchFamily="82" charset="0"/>
              </a:rPr>
              <a:t>j. DDT – stakeholders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54125"/>
            <a:ext cx="8229600" cy="26320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en-US" sz="2000" dirty="0" smtClean="0"/>
              <a:t>Who needs to know what…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v"/>
            </a:pPr>
            <a:r>
              <a:rPr lang="en-US" altLang="en-US" sz="1600" dirty="0" smtClean="0"/>
              <a:t>Framework (tool) developer.</a:t>
            </a:r>
            <a:r>
              <a:rPr lang="en-US" altLang="en-US" sz="2000" dirty="0" smtClean="0"/>
              <a:t/>
            </a:r>
            <a:br>
              <a:rPr lang="en-US" altLang="en-US" sz="2000" dirty="0" smtClean="0"/>
            </a:br>
            <a:r>
              <a:rPr lang="en-US" altLang="en-US" sz="2000" i="1" dirty="0" smtClean="0">
                <a:solidFill>
                  <a:schemeClr val="tx2"/>
                </a:solidFill>
                <a:latin typeface="Garamond" pitchFamily="18" charset="0"/>
              </a:rPr>
              <a:t>Software developer playing a role in creating &amp; maintaining the automation tool.</a:t>
            </a:r>
            <a:endParaRPr lang="en-US" altLang="en-US" sz="2000" dirty="0" smtClean="0">
              <a:solidFill>
                <a:schemeClr val="tx2"/>
              </a:solidFill>
              <a:latin typeface="Garamond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v"/>
            </a:pPr>
            <a:r>
              <a:rPr lang="en-US" altLang="en-US" sz="1600" dirty="0" smtClean="0"/>
              <a:t>QA Engineer.</a:t>
            </a:r>
            <a:r>
              <a:rPr lang="en-US" altLang="en-US" sz="2000" dirty="0" smtClean="0"/>
              <a:t/>
            </a:r>
            <a:br>
              <a:rPr lang="en-US" altLang="en-US" sz="2000" dirty="0" smtClean="0"/>
            </a:br>
            <a:r>
              <a:rPr lang="en-US" altLang="en-US" sz="2000" i="1" dirty="0" smtClean="0">
                <a:solidFill>
                  <a:schemeClr val="tx2"/>
                </a:solidFill>
                <a:latin typeface="Garamond" pitchFamily="18" charset="0"/>
              </a:rPr>
              <a:t>QA staff with application savvy – uses the tool to create test steps, test cases, test plans, analyzes test result reports. 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v"/>
            </a:pPr>
            <a:r>
              <a:rPr lang="en-US" altLang="en-US" sz="1600" dirty="0" smtClean="0"/>
              <a:t>QA Manager</a:t>
            </a:r>
            <a:r>
              <a:rPr lang="en-US" altLang="en-US" sz="2000" dirty="0" smtClean="0"/>
              <a:t/>
            </a:r>
            <a:br>
              <a:rPr lang="en-US" altLang="en-US" sz="2000" dirty="0" smtClean="0"/>
            </a:br>
            <a:r>
              <a:rPr lang="en-US" altLang="en-US" sz="2000" i="1" dirty="0" smtClean="0">
                <a:solidFill>
                  <a:schemeClr val="tx2"/>
                </a:solidFill>
                <a:latin typeface="Garamond" pitchFamily="18" charset="0"/>
              </a:rPr>
              <a:t>Determines the scope, priority and functionality to be tested, receives test result summaries.</a:t>
            </a:r>
            <a:endParaRPr lang="en-US" altLang="en-US" sz="2000" dirty="0" smtClean="0"/>
          </a:p>
        </p:txBody>
      </p:sp>
      <p:pic>
        <p:nvPicPr>
          <p:cNvPr id="11269" name="Picture 5" descr="dd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075" y="184150"/>
            <a:ext cx="7715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38200" y="4025900"/>
          <a:ext cx="7467599" cy="22193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1889"/>
                <a:gridCol w="1206620"/>
                <a:gridCol w="2020771"/>
                <a:gridCol w="1218306"/>
                <a:gridCol w="1490013"/>
              </a:tblGrid>
              <a:tr h="6112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</a:rPr>
                        <a:t>Role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</a:rPr>
                        <a:t>Developer Skills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</a:rPr>
                        <a:t>UI Savvy</a:t>
                      </a:r>
                      <a:br>
                        <a:rPr lang="en-US" sz="1100" b="1" dirty="0" smtClean="0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</a:rPr>
                      </a:br>
                      <a:r>
                        <a:rPr lang="en-US" sz="1100" b="1" dirty="0" smtClean="0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</a:rPr>
                        <a:t>CSS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</a:rPr>
                        <a:t>, </a:t>
                      </a:r>
                      <a:r>
                        <a:rPr lang="en-US" sz="1100" b="1" dirty="0" err="1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</a:rPr>
                        <a:t>Xpath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</a:rPr>
                        <a:t>, DOM, HTML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</a:rPr>
                        <a:t>Know Thy DDT 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</a:rPr>
                        <a:t>Tool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</a:rPr>
                        <a:t>Understand DDT Reports Lingo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512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</a:rPr>
                        <a:t>Tool developer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Arial Black" panose="020B0A04020102020204" pitchFamily="34" charset="0"/>
                        </a:rPr>
                        <a:t>Yes</a:t>
                      </a:r>
                      <a:endParaRPr lang="en-US" sz="1100" b="1" dirty="0">
                        <a:effectLst/>
                        <a:latin typeface="Arial Black" panose="020B0A040201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Arial Black" panose="020B0A04020102020204" pitchFamily="34" charset="0"/>
                        </a:rPr>
                        <a:t>Yes</a:t>
                      </a:r>
                      <a:endParaRPr lang="en-US" sz="1100" b="1" dirty="0">
                        <a:effectLst/>
                        <a:latin typeface="Arial Black" panose="020B0A040201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Arial Black" panose="020B0A04020102020204" pitchFamily="34" charset="0"/>
                        </a:rPr>
                        <a:t>Yes</a:t>
                      </a:r>
                      <a:endParaRPr lang="en-US" sz="1100" b="1" dirty="0">
                        <a:effectLst/>
                        <a:latin typeface="Arial Black" panose="020B0A040201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Arial Black" panose="020B0A04020102020204" pitchFamily="34" charset="0"/>
                        </a:rPr>
                        <a:t>Yes</a:t>
                      </a:r>
                      <a:endParaRPr lang="en-US" sz="1100" b="1" dirty="0">
                        <a:effectLst/>
                        <a:latin typeface="Arial Black" panose="020B0A040201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25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</a:rPr>
                        <a:t>QA Engineer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  <a:endParaRPr lang="en-US" sz="1100" b="1">
                        <a:effectLst/>
                        <a:latin typeface="Arial Black" panose="020B0A040201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Arial Black" panose="020B0A04020102020204" pitchFamily="34" charset="0"/>
                        </a:rPr>
                        <a:t>Yes</a:t>
                      </a:r>
                      <a:endParaRPr lang="en-US" sz="1100" b="1" dirty="0">
                        <a:effectLst/>
                        <a:latin typeface="Arial Black" panose="020B0A040201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Arial Black" panose="020B0A04020102020204" pitchFamily="34" charset="0"/>
                        </a:rPr>
                        <a:t>Yes</a:t>
                      </a:r>
                      <a:endParaRPr lang="en-US" sz="1100" b="1" dirty="0">
                        <a:effectLst/>
                        <a:latin typeface="Arial Black" panose="020B0A040201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Arial Black" panose="020B0A04020102020204" pitchFamily="34" charset="0"/>
                        </a:rPr>
                        <a:t>Yes</a:t>
                      </a:r>
                      <a:endParaRPr lang="en-US" sz="1100" b="1" dirty="0">
                        <a:effectLst/>
                        <a:latin typeface="Arial Black" panose="020B0A040201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842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</a:rPr>
                        <a:t>QA Manager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  <a:endParaRPr lang="en-US" sz="1100" b="1">
                        <a:effectLst/>
                        <a:latin typeface="Arial Black" panose="020B0A040201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  <a:endParaRPr lang="en-US" sz="1100" b="1">
                        <a:effectLst/>
                        <a:latin typeface="Arial Black" panose="020B0A040201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  <a:endParaRPr lang="en-US" sz="1100" b="1">
                        <a:effectLst/>
                        <a:latin typeface="Arial Black" panose="020B0A040201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Arial Black" panose="020B0A04020102020204" pitchFamily="34" charset="0"/>
                        </a:rPr>
                        <a:t>Yes</a:t>
                      </a:r>
                      <a:endParaRPr lang="en-US" sz="1100" b="1" dirty="0">
                        <a:effectLst/>
                        <a:latin typeface="Arial Black" panose="020B0A040201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2641A02-0160-4051-9150-E05E023B5504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6781800" cy="1143000"/>
          </a:xfrm>
        </p:spPr>
        <p:txBody>
          <a:bodyPr/>
          <a:lstStyle/>
          <a:p>
            <a:pPr algn="r" eaLnBrk="1" hangingPunct="1"/>
            <a:r>
              <a:rPr lang="en-US" altLang="en-US" sz="3600" b="1" dirty="0" smtClean="0">
                <a:latin typeface="Felix Titling" pitchFamily="82" charset="0"/>
                <a:hlinkClick r:id="rId3" action="ppaction://program"/>
              </a:rPr>
              <a:t>Demo</a:t>
            </a:r>
            <a:endParaRPr lang="en-US" altLang="en-US" sz="3600" b="1" dirty="0" smtClean="0">
              <a:latin typeface="Felix Titling" pitchFamily="82" charset="0"/>
              <a:hlinkClick r:id="rId4" action="ppaction://program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3851275"/>
          </a:xfrm>
        </p:spPr>
        <p:txBody>
          <a:bodyPr/>
          <a:lstStyle/>
          <a:p>
            <a:pPr marL="457200" indent="-457200">
              <a:spcBef>
                <a:spcPct val="50000"/>
              </a:spcBef>
              <a:buFont typeface="Wingdings" pitchFamily="2" charset="2"/>
              <a:buChar char="v"/>
            </a:pPr>
            <a:r>
              <a:rPr lang="en-US" altLang="en-US" sz="2000" dirty="0" smtClean="0"/>
              <a:t>Crown Donor Advisor site.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v"/>
            </a:pPr>
            <a:r>
              <a:rPr lang="en-US" altLang="en-US" sz="2000" dirty="0" smtClean="0"/>
              <a:t>Run selective test cases.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v"/>
            </a:pPr>
            <a:r>
              <a:rPr lang="en-US" altLang="en-US" sz="2000" smtClean="0"/>
              <a:t>Review </a:t>
            </a:r>
            <a:r>
              <a:rPr lang="en-US" altLang="en-US" sz="2000" smtClean="0"/>
              <a:t>how </a:t>
            </a:r>
            <a:r>
              <a:rPr lang="en-US" altLang="en-US" sz="2000" smtClean="0"/>
              <a:t>it </a:t>
            </a:r>
            <a:r>
              <a:rPr lang="en-US" altLang="en-US" sz="2000" smtClean="0"/>
              <a:t>hangs </a:t>
            </a:r>
            <a:r>
              <a:rPr lang="en-US" altLang="en-US" sz="2000" dirty="0" smtClean="0"/>
              <a:t>together.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v"/>
            </a:pPr>
            <a:r>
              <a:rPr lang="en-US" altLang="en-US" sz="2000" dirty="0" smtClean="0"/>
              <a:t>“Kick the </a:t>
            </a:r>
            <a:r>
              <a:rPr lang="en-US" altLang="en-US" sz="2000" dirty="0" smtClean="0"/>
              <a:t>tires”</a:t>
            </a:r>
            <a:endParaRPr lang="en-US" altLang="en-US" sz="2000" dirty="0" smtClean="0"/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en-US" sz="1400" i="1" dirty="0" smtClean="0"/>
              <a:t>Reuse</a:t>
            </a:r>
          </a:p>
          <a:p>
            <a:pPr marL="1371600" lvl="2" indent="-457200"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en-US" sz="1400" i="1" dirty="0" smtClean="0"/>
              <a:t>Breaking the test harness to repeatable actions</a:t>
            </a:r>
          </a:p>
          <a:p>
            <a:pPr marL="1371600" lvl="2" indent="-457200"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en-US" sz="1400" i="1" dirty="0" smtClean="0"/>
              <a:t>Use variables</a:t>
            </a:r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en-US" sz="1400" i="1" dirty="0" smtClean="0"/>
              <a:t>Change Browser</a:t>
            </a:r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en-US" sz="1400" i="1" dirty="0" smtClean="0"/>
              <a:t>Modify report output</a:t>
            </a:r>
          </a:p>
        </p:txBody>
      </p:sp>
      <p:pic>
        <p:nvPicPr>
          <p:cNvPr id="12293" name="Picture 5" descr="ddt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152400"/>
            <a:ext cx="7715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CA9A20C-A8E0-49F6-B8AE-F91804CBA8F4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657600" y="274638"/>
            <a:ext cx="5029200" cy="1143000"/>
          </a:xfrm>
        </p:spPr>
        <p:txBody>
          <a:bodyPr/>
          <a:lstStyle/>
          <a:p>
            <a:pPr algn="r" eaLnBrk="1" hangingPunct="1"/>
            <a:r>
              <a:rPr lang="en-US" altLang="en-US" sz="3600" b="1" dirty="0" smtClean="0">
                <a:latin typeface="Felix Titling" pitchFamily="82" charset="0"/>
              </a:rPr>
              <a:t>Bey Who?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267200"/>
          </a:xfrm>
        </p:spPr>
        <p:txBody>
          <a:bodyPr/>
          <a:lstStyle/>
          <a:p>
            <a:pPr eaLnBrk="1" hangingPunct="1">
              <a:lnSpc>
                <a:spcPct val="200000"/>
              </a:lnSpc>
              <a:buFont typeface="Wingdings" pitchFamily="2" charset="2"/>
              <a:buChar char="v"/>
              <a:defRPr/>
            </a:pPr>
            <a:r>
              <a:rPr lang="en-US" sz="2400" dirty="0" smtClean="0">
                <a:cs typeface="Times New Roman" charset="0"/>
              </a:rPr>
              <a:t>Ex Developer.</a:t>
            </a:r>
            <a:endParaRPr lang="en-US" sz="2400" dirty="0" smtClean="0"/>
          </a:p>
          <a:p>
            <a:pPr eaLnBrk="1" hangingPunct="1">
              <a:lnSpc>
                <a:spcPct val="200000"/>
              </a:lnSpc>
              <a:buFont typeface="Wingdings" pitchFamily="2" charset="2"/>
              <a:buChar char="v"/>
              <a:defRPr/>
            </a:pPr>
            <a:r>
              <a:rPr lang="en-US" sz="2400" dirty="0" smtClean="0">
                <a:cs typeface="Times New Roman" charset="0"/>
              </a:rPr>
              <a:t>With a passion for QA Automation.</a:t>
            </a:r>
          </a:p>
          <a:p>
            <a:pPr eaLnBrk="1" hangingPunct="1">
              <a:lnSpc>
                <a:spcPct val="200000"/>
              </a:lnSpc>
              <a:buFont typeface="Wingdings" pitchFamily="2" charset="2"/>
              <a:buChar char="v"/>
              <a:defRPr/>
            </a:pPr>
            <a:r>
              <a:rPr lang="en-US" sz="2400" dirty="0" smtClean="0">
                <a:cs typeface="Times New Roman" charset="0"/>
              </a:rPr>
              <a:t>With a techno-soap-box.</a:t>
            </a:r>
          </a:p>
          <a:p>
            <a:pPr eaLnBrk="1" hangingPunct="1">
              <a:lnSpc>
                <a:spcPct val="200000"/>
              </a:lnSpc>
              <a:buFont typeface="Wingdings" pitchFamily="2" charset="2"/>
              <a:buChar char="v"/>
              <a:defRPr/>
            </a:pPr>
            <a:r>
              <a:rPr lang="en-US" sz="2400" dirty="0" smtClean="0">
                <a:cs typeface="Times New Roman" charset="0"/>
              </a:rPr>
              <a:t>With a message “</a:t>
            </a:r>
            <a:r>
              <a:rPr lang="en-US" sz="2400" b="1" i="1" dirty="0" smtClean="0">
                <a:cs typeface="Times New Roman" charset="0"/>
              </a:rPr>
              <a:t>Return QA Automation to QA Folks</a:t>
            </a:r>
            <a:r>
              <a:rPr lang="en-US" sz="2400" dirty="0" smtClean="0">
                <a:cs typeface="Times New Roman" charset="0"/>
              </a:rPr>
              <a:t>”.</a:t>
            </a:r>
          </a:p>
          <a:p>
            <a:pPr eaLnBrk="1" hangingPunct="1">
              <a:lnSpc>
                <a:spcPct val="200000"/>
              </a:lnSpc>
              <a:buFont typeface="Wingdings" pitchFamily="2" charset="2"/>
              <a:buChar char="v"/>
              <a:defRPr/>
            </a:pPr>
            <a:r>
              <a:rPr lang="en-US" sz="2400" dirty="0" smtClean="0">
                <a:cs typeface="Times New Roman" charset="0"/>
              </a:rPr>
              <a:t>With a proof of concept.</a:t>
            </a:r>
          </a:p>
        </p:txBody>
      </p:sp>
      <p:pic>
        <p:nvPicPr>
          <p:cNvPr id="4101" name="Picture 5" descr="dd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"/>
            <a:ext cx="7715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CA9A20C-A8E0-49F6-B8AE-F91804CBA8F4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657600" y="274638"/>
            <a:ext cx="5029200" cy="1143000"/>
          </a:xfrm>
        </p:spPr>
        <p:txBody>
          <a:bodyPr/>
          <a:lstStyle/>
          <a:p>
            <a:pPr algn="r" eaLnBrk="1" hangingPunct="1"/>
            <a:r>
              <a:rPr lang="en-US" altLang="en-US" sz="3600" b="1" smtClean="0">
                <a:latin typeface="Felix Titling" pitchFamily="82" charset="0"/>
              </a:rPr>
              <a:t>The Premise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 smtClean="0"/>
              <a:t>S</a:t>
            </a:r>
            <a:r>
              <a:rPr lang="en-US" sz="2400" dirty="0" smtClean="0">
                <a:cs typeface="Times New Roman" charset="0"/>
              </a:rPr>
              <a:t>oftware is getting more demanding, diverse, complex in parallel to the ‘Rush to Release’.  Thus, QA Automation has a growing role in raising software quality and shortening the time to market.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en-US" sz="1200" dirty="0" smtClean="0">
              <a:cs typeface="Times New Roman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v"/>
              <a:defRPr/>
            </a:pPr>
            <a:r>
              <a:rPr lang="en-US" sz="2000" dirty="0" smtClean="0">
                <a:cs typeface="Times New Roman" charset="0"/>
              </a:rPr>
              <a:t>Developers use automation of unit testing to ensure each tiny unit of the application works as advertized.</a:t>
            </a:r>
            <a:r>
              <a:rPr lang="en-US" sz="3600" dirty="0" smtClean="0">
                <a:cs typeface="Times New Roman" charset="0"/>
              </a:rPr>
              <a:t/>
            </a:r>
            <a:br>
              <a:rPr lang="en-US" sz="3600" dirty="0" smtClean="0">
                <a:cs typeface="Times New Roman" charset="0"/>
              </a:rPr>
            </a:br>
            <a:r>
              <a:rPr lang="en-US" sz="1400" dirty="0" smtClean="0">
                <a:cs typeface="Times New Roman" charset="0"/>
              </a:rPr>
              <a:t>(e.g. Do all pistons of car’s engine fire in synchrony?)</a:t>
            </a:r>
            <a:r>
              <a:rPr lang="en-US" sz="1800" dirty="0" smtClean="0">
                <a:cs typeface="Times New Roman" charset="0"/>
              </a:rPr>
              <a:t/>
            </a:r>
            <a:br>
              <a:rPr lang="en-US" sz="1800" dirty="0" smtClean="0">
                <a:cs typeface="Times New Roman" charset="0"/>
              </a:rPr>
            </a:br>
            <a:endParaRPr lang="en-US" sz="18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v"/>
              <a:defRPr/>
            </a:pPr>
            <a:r>
              <a:rPr lang="en-US" sz="2000" dirty="0" smtClean="0">
                <a:cs typeface="Times New Roman" charset="0"/>
              </a:rPr>
              <a:t>QA Engineers use End to End testing to ensure the application as a whole, works as intended.</a:t>
            </a:r>
            <a:r>
              <a:rPr lang="en-US" sz="3600" dirty="0" smtClean="0">
                <a:cs typeface="Times New Roman" charset="0"/>
              </a:rPr>
              <a:t/>
            </a:r>
            <a:br>
              <a:rPr lang="en-US" sz="3600" dirty="0" smtClean="0">
                <a:cs typeface="Times New Roman" charset="0"/>
              </a:rPr>
            </a:br>
            <a:r>
              <a:rPr lang="en-US" sz="1400" dirty="0" smtClean="0">
                <a:cs typeface="Times New Roman" charset="0"/>
              </a:rPr>
              <a:t>(e.g. can the car complete any trip to any destination, in any weather?)</a:t>
            </a:r>
          </a:p>
        </p:txBody>
      </p:sp>
      <p:pic>
        <p:nvPicPr>
          <p:cNvPr id="4101" name="Picture 5" descr="dd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"/>
            <a:ext cx="7715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CFDDBA6-158E-4522-B6BA-9562CC000282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657600" y="304800"/>
            <a:ext cx="5029200" cy="808038"/>
          </a:xfrm>
        </p:spPr>
        <p:txBody>
          <a:bodyPr/>
          <a:lstStyle/>
          <a:p>
            <a:pPr algn="r" eaLnBrk="1" hangingPunct="1"/>
            <a:r>
              <a:rPr lang="en-US" altLang="en-US" sz="3600" b="1" smtClean="0">
                <a:latin typeface="Felix Titling" pitchFamily="82" charset="0"/>
              </a:rPr>
              <a:t>The Challenges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14450"/>
            <a:ext cx="8229600" cy="546735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itchFamily="2" charset="2"/>
              <a:buChar char="v"/>
            </a:pPr>
            <a:r>
              <a:rPr lang="en-US" altLang="en-US" sz="2000" dirty="0" smtClean="0"/>
              <a:t>High ROI – The bottom line – More testing time, less bugs!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v"/>
            </a:pPr>
            <a:r>
              <a:rPr lang="en-US" altLang="en-US" sz="2000" dirty="0" smtClean="0"/>
              <a:t>Find the right balance between manual and automated testing.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v"/>
            </a:pPr>
            <a:r>
              <a:rPr lang="en-US" altLang="en-US" sz="2000" dirty="0" smtClean="0">
                <a:cs typeface="Arial" charset="0"/>
              </a:rPr>
              <a:t>Reduce maintenance of QA Automation code and artifacts.</a:t>
            </a:r>
          </a:p>
          <a:p>
            <a:pPr lvl="1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en-US" sz="1600" dirty="0" smtClean="0">
                <a:cs typeface="Arial" charset="0"/>
              </a:rPr>
              <a:t>Simplify the creation of automated test plans, test cases… so that anyone, not only programmers, can create automated tests.</a:t>
            </a:r>
          </a:p>
          <a:p>
            <a:pPr lvl="1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en-US" sz="1600" dirty="0" smtClean="0">
                <a:cs typeface="Arial" charset="0"/>
              </a:rPr>
              <a:t>Increase re-use of Automation-ware (within / across projects)</a:t>
            </a:r>
            <a:r>
              <a:rPr lang="en-US" altLang="en-US" sz="1600" dirty="0" smtClean="0"/>
              <a:t>.</a:t>
            </a:r>
          </a:p>
          <a:p>
            <a:pPr lvl="1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en-US" sz="1600" dirty="0" smtClean="0"/>
              <a:t>Facilitate responding to changes in the AUT</a:t>
            </a:r>
            <a:r>
              <a:rPr lang="en-US" altLang="en-US" sz="1600" dirty="0" smtClean="0">
                <a:cs typeface="Arial" charset="0"/>
              </a:rPr>
              <a:t>(application under test)</a:t>
            </a:r>
            <a:r>
              <a:rPr lang="en-US" altLang="en-US" sz="1600" dirty="0" smtClean="0"/>
              <a:t>.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v"/>
            </a:pPr>
            <a:r>
              <a:rPr lang="en-US" altLang="en-US" sz="2000" dirty="0" smtClean="0">
                <a:cs typeface="Arial" charset="0"/>
              </a:rPr>
              <a:t>Cover sufficient scope of the AUT.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v"/>
            </a:pPr>
            <a:r>
              <a:rPr lang="en-US" altLang="en-US" sz="2000" dirty="0" smtClean="0"/>
              <a:t>Keep up with new UI technologies.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v"/>
            </a:pPr>
            <a:r>
              <a:rPr lang="en-US" altLang="en-US" sz="2000" dirty="0" smtClean="0"/>
              <a:t>Presentation technology independence (desktop, web, mobile.) (*)</a:t>
            </a:r>
          </a:p>
          <a:p>
            <a:pPr eaLnBrk="1" hangingPunct="1">
              <a:spcBef>
                <a:spcPct val="50000"/>
              </a:spcBef>
              <a:buNone/>
            </a:pPr>
            <a:endParaRPr lang="en-US" altLang="en-US" sz="2000" dirty="0" smtClean="0"/>
          </a:p>
        </p:txBody>
      </p:sp>
      <p:pic>
        <p:nvPicPr>
          <p:cNvPr id="5125" name="Picture 5" descr="dd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"/>
            <a:ext cx="7715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AEB100D-C1E1-44A1-822B-3D9522AA789C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152400"/>
            <a:ext cx="5562600" cy="1143000"/>
          </a:xfrm>
        </p:spPr>
        <p:txBody>
          <a:bodyPr/>
          <a:lstStyle/>
          <a:p>
            <a:pPr algn="r" eaLnBrk="1" hangingPunct="1"/>
            <a:r>
              <a:rPr lang="en-US" altLang="en-US" sz="3600" b="1" dirty="0" smtClean="0">
                <a:latin typeface="Felix Titling" pitchFamily="82" charset="0"/>
              </a:rPr>
              <a:t>MORE Challenges</a:t>
            </a:r>
            <a:endParaRPr lang="en-US" altLang="en-US" sz="2000" b="1" dirty="0" smtClean="0">
              <a:latin typeface="Felix Titling" pitchFamily="82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54125"/>
            <a:ext cx="8229600" cy="5467350"/>
          </a:xfrm>
        </p:spPr>
        <p:txBody>
          <a:bodyPr/>
          <a:lstStyle/>
          <a:p>
            <a:pPr marL="457200" indent="-457200">
              <a:spcBef>
                <a:spcPct val="50000"/>
              </a:spcBef>
              <a:buFont typeface="Wingdings" pitchFamily="2" charset="2"/>
              <a:buChar char="v"/>
            </a:pPr>
            <a:r>
              <a:rPr lang="en-US" altLang="en-US" sz="2000" dirty="0" smtClean="0"/>
              <a:t>Handle UI inconsistencies – wait for component – How long?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v"/>
            </a:pPr>
            <a:r>
              <a:rPr lang="en-US" altLang="en-US" sz="2000" dirty="0" smtClean="0"/>
              <a:t>Locale sensitivity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v"/>
            </a:pPr>
            <a:r>
              <a:rPr lang="en-US" altLang="en-US" sz="2000" dirty="0" smtClean="0"/>
              <a:t>Date-dependent logic (e.g. default is today’s date – changes daily.)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v"/>
            </a:pPr>
            <a:r>
              <a:rPr lang="en-US" altLang="en-US" sz="2000" dirty="0" smtClean="0"/>
              <a:t>Test session preparation (setup steps).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v"/>
            </a:pPr>
            <a:r>
              <a:rPr lang="en-US" altLang="en-US" sz="2000" dirty="0" smtClean="0"/>
              <a:t>Identifying the source of failure</a:t>
            </a:r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en-US" sz="1600" dirty="0" smtClean="0"/>
              <a:t>Application? (</a:t>
            </a:r>
            <a:r>
              <a:rPr lang="en-US" altLang="en-US" sz="1600" dirty="0" err="1" smtClean="0"/>
              <a:t>yippi</a:t>
            </a:r>
            <a:r>
              <a:rPr lang="en-US" altLang="en-US" sz="1600" dirty="0" smtClean="0"/>
              <a:t>, we found a bug), </a:t>
            </a:r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en-US" sz="1600" dirty="0" smtClean="0"/>
              <a:t>Test Plan? (step 3 should check for ‘disabled’, not ‘enabled’), </a:t>
            </a:r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en-US" sz="1600" dirty="0" smtClean="0"/>
              <a:t>Framework (insufficient QA of the framework.)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v"/>
            </a:pPr>
            <a:r>
              <a:rPr lang="en-US" altLang="en-US" sz="2000" dirty="0" smtClean="0"/>
              <a:t>Recovery – Crash-resistance: resume test where stopped. (*)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v"/>
            </a:pPr>
            <a:r>
              <a:rPr lang="en-US" altLang="en-US" sz="2000" dirty="0" smtClean="0"/>
              <a:t>Reporting – Control of verbosity and format to match stakeholder role (technical, managerial, etc.)</a:t>
            </a:r>
          </a:p>
        </p:txBody>
      </p:sp>
      <p:pic>
        <p:nvPicPr>
          <p:cNvPr id="6149" name="Picture 5" descr="dd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"/>
            <a:ext cx="7715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BF60EC9-3D1F-4866-9838-828B67051055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274638"/>
            <a:ext cx="6019800" cy="1143000"/>
          </a:xfrm>
        </p:spPr>
        <p:txBody>
          <a:bodyPr/>
          <a:lstStyle/>
          <a:p>
            <a:pPr algn="r" eaLnBrk="1" hangingPunct="1"/>
            <a:r>
              <a:rPr lang="en-US" altLang="en-US" sz="3600" b="1" dirty="0" smtClean="0">
                <a:latin typeface="Felix Titling" pitchFamily="82" charset="0"/>
              </a:rPr>
              <a:t>The Case </a:t>
            </a:r>
            <a:r>
              <a:rPr lang="en-US" altLang="en-US" sz="2000" b="1" dirty="0" smtClean="0">
                <a:latin typeface="Felix Titling" pitchFamily="82" charset="0"/>
              </a:rPr>
              <a:t>–</a:t>
            </a:r>
            <a:r>
              <a:rPr lang="en-US" altLang="en-US" sz="4000" b="1" dirty="0" smtClean="0">
                <a:latin typeface="Felix Titling" pitchFamily="82" charset="0"/>
              </a:rPr>
              <a:t> </a:t>
            </a:r>
            <a:r>
              <a:rPr lang="en-US" altLang="en-US" sz="3600" b="1" dirty="0" smtClean="0">
                <a:latin typeface="Felix Titling" pitchFamily="82" charset="0"/>
              </a:rPr>
              <a:t>against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en-US" sz="2000" dirty="0" smtClean="0">
                <a:cs typeface="Arial" charset="0"/>
              </a:rPr>
              <a:t>QA Automation is unstable / unreliable producing too many false positives and false negatives.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en-US" sz="2000" dirty="0" smtClean="0">
                <a:cs typeface="Arial" charset="0"/>
              </a:rPr>
              <a:t>The results of QA Automation are hard to interpret.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en-US" sz="1600" dirty="0" smtClean="0">
                <a:cs typeface="Arial" charset="0"/>
              </a:rPr>
              <a:t>OK, test  passed / failed – Fail what?  Pass what?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en-US" altLang="en-US" sz="2000" dirty="0" smtClean="0">
                <a:cs typeface="Arial" charset="0"/>
              </a:rPr>
              <a:t>Traditional QA Automation tools…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en-US" sz="1600" dirty="0" smtClean="0">
                <a:cs typeface="Arial" charset="0"/>
              </a:rPr>
              <a:t>Are expensive, complex / hard to master, written for programmers.</a:t>
            </a:r>
            <a:endParaRPr lang="en-US" altLang="en-US" sz="1600" dirty="0" smtClean="0"/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en-US" sz="1600" dirty="0" smtClean="0">
                <a:cs typeface="Arial" charset="0"/>
              </a:rPr>
              <a:t>One ‘script’ per one test case (or unit test) - a maintenance nightmare as any non-trivial application may give rise to billions of test cases.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en-US" sz="1600" dirty="0" smtClean="0">
                <a:cs typeface="Arial" charset="0"/>
              </a:rPr>
              <a:t>The maintenance chore is carried by developers – very expensive resource.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en-US" sz="1600" dirty="0" smtClean="0">
                <a:cs typeface="Arial" charset="0"/>
              </a:rPr>
              <a:t>Test-ware (scripts) require their own QA – another maintenance nightmare.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en-US" sz="2000" dirty="0" smtClean="0">
                <a:cs typeface="Arial" charset="0"/>
              </a:rPr>
              <a:t>QA Automation is a step or two behind technology and, with traditional approach, changes affect a large, expanding code body.</a:t>
            </a:r>
          </a:p>
        </p:txBody>
      </p:sp>
      <p:pic>
        <p:nvPicPr>
          <p:cNvPr id="7173" name="Picture 5" descr="dd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"/>
            <a:ext cx="7715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5F84810-F14C-42F1-A084-E92AD92D5002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3657600" y="274638"/>
            <a:ext cx="5029200" cy="1143000"/>
          </a:xfrm>
        </p:spPr>
        <p:txBody>
          <a:bodyPr/>
          <a:lstStyle/>
          <a:p>
            <a:pPr algn="r" eaLnBrk="1" hangingPunct="1"/>
            <a:r>
              <a:rPr lang="en-US" altLang="en-US" sz="3600" b="1" dirty="0" smtClean="0">
                <a:latin typeface="Felix Titling" pitchFamily="82" charset="0"/>
              </a:rPr>
              <a:t>The Case – FOR</a:t>
            </a:r>
            <a:endParaRPr lang="en-US" altLang="en-US" sz="2000" b="1" dirty="0" smtClean="0">
              <a:latin typeface="Felix Titling" pitchFamily="82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altLang="en-US" sz="2000" dirty="0" smtClean="0">
                <a:cs typeface="Arial" charset="0"/>
              </a:rPr>
              <a:t>Cost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en-US" sz="1600" dirty="0" smtClean="0">
                <a:cs typeface="Arial" charset="0"/>
              </a:rPr>
              <a:t>Detecting more defects earlier in the SDLC offsets (and justifies) costs.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en-US" sz="1600" dirty="0" smtClean="0">
                <a:cs typeface="Arial" charset="0"/>
              </a:rPr>
              <a:t>Reduced by using Open Source tools and </a:t>
            </a:r>
            <a:r>
              <a:rPr lang="en-US" altLang="en-US" sz="1600" dirty="0" err="1" smtClean="0">
                <a:cs typeface="Arial" charset="0"/>
              </a:rPr>
              <a:t>plugins</a:t>
            </a:r>
            <a:r>
              <a:rPr lang="en-US" altLang="en-US" sz="1600" dirty="0" smtClean="0">
                <a:cs typeface="Arial" charset="0"/>
              </a:rPr>
              <a:t>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altLang="en-US" sz="2000" dirty="0" smtClean="0">
                <a:cs typeface="Arial" charset="0"/>
              </a:rPr>
              <a:t>Complexity – With the right tool, QA Automation complexity is reduced – user base widens.</a:t>
            </a:r>
            <a:r>
              <a:rPr lang="en-US" altLang="en-US" sz="2000" dirty="0" smtClean="0"/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altLang="en-US" sz="2000" dirty="0" smtClean="0">
                <a:cs typeface="Arial" charset="0"/>
              </a:rPr>
              <a:t>Maintenance – With the right tool…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en-US" sz="1600" dirty="0" smtClean="0">
                <a:cs typeface="Arial" charset="0"/>
              </a:rPr>
              <a:t>Maintenance is reduced with time as the tool improves and the test harness grows.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en-US" sz="1600" dirty="0" smtClean="0">
                <a:cs typeface="Arial" charset="0"/>
              </a:rPr>
              <a:t>Changes are applied to some data store (spreadsheet / xml file) – not software modules.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en-US" sz="1600" dirty="0" smtClean="0">
                <a:cs typeface="Arial" charset="0"/>
              </a:rPr>
              <a:t>Keeping up with technology is easier – less code is affected, less folks are involved.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altLang="en-US" sz="2000" dirty="0" smtClean="0">
                <a:cs typeface="Arial" charset="0"/>
              </a:rPr>
              <a:t>Reporting – With the right tool…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en-US" sz="1600" dirty="0" smtClean="0">
                <a:cs typeface="Arial" charset="0"/>
              </a:rPr>
              <a:t>Users have control over verbosity and contents to match audience.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en-US" sz="1600" dirty="0" smtClean="0">
                <a:cs typeface="Arial" charset="0"/>
              </a:rPr>
              <a:t>Semantics of test results are much clearer to more stakeholders.</a:t>
            </a:r>
          </a:p>
        </p:txBody>
      </p:sp>
      <p:pic>
        <p:nvPicPr>
          <p:cNvPr id="8197" name="Picture 5" descr="dd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"/>
            <a:ext cx="7715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F7C3A48-A28E-4F71-82F7-EB153EBE4B3B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696200" cy="1066800"/>
          </a:xfrm>
        </p:spPr>
        <p:txBody>
          <a:bodyPr/>
          <a:lstStyle/>
          <a:p>
            <a:pPr algn="r" eaLnBrk="1" hangingPunct="1"/>
            <a:r>
              <a:rPr lang="en-US" altLang="en-US" sz="3600" b="1" dirty="0" smtClean="0">
                <a:latin typeface="Felix Titling" pitchFamily="82" charset="0"/>
              </a:rPr>
              <a:t>Meet J. DDT 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578475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itchFamily="2" charset="2"/>
              <a:buChar char="v"/>
            </a:pPr>
            <a:r>
              <a:rPr lang="en-US" altLang="en-US" sz="2000" dirty="0" smtClean="0"/>
              <a:t>Selenium – Unit testing industry standard extended to ‘End-to-End’ testing.  Java implementation, therefore; J. DDT (AKA </a:t>
            </a:r>
            <a:r>
              <a:rPr lang="en-US" altLang="en-US" sz="2000" dirty="0" err="1" smtClean="0"/>
              <a:t>jDDT</a:t>
            </a:r>
            <a:r>
              <a:rPr lang="en-US" altLang="en-US" sz="2000" dirty="0" smtClean="0"/>
              <a:t>.)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v"/>
            </a:pPr>
            <a:r>
              <a:rPr lang="en-US" altLang="en-US" sz="2000" dirty="0" smtClean="0"/>
              <a:t>True Data Driven Testing – Major ROI improvement factor.</a:t>
            </a:r>
          </a:p>
          <a:p>
            <a:pPr lvl="1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en-US" sz="1600" dirty="0" smtClean="0"/>
              <a:t>Textual input (xml, </a:t>
            </a:r>
            <a:r>
              <a:rPr lang="en-US" altLang="en-US" sz="1600" dirty="0" err="1" smtClean="0"/>
              <a:t>xls</a:t>
            </a:r>
            <a:r>
              <a:rPr lang="en-US" altLang="en-US" sz="1600" dirty="0" smtClean="0"/>
              <a:t>, </a:t>
            </a:r>
            <a:r>
              <a:rPr lang="en-US" altLang="en-US" sz="1600" dirty="0" err="1" smtClean="0"/>
              <a:t>xlsx</a:t>
            </a:r>
            <a:r>
              <a:rPr lang="en-US" altLang="en-US" sz="1600" dirty="0" smtClean="0"/>
              <a:t>, html) is parsed to activate and validate the AUT.</a:t>
            </a:r>
          </a:p>
          <a:p>
            <a:pPr lvl="1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en-US" sz="1600" dirty="0" smtClean="0"/>
              <a:t>ALL Test Details are external to (not embedded in) the automation code.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v"/>
            </a:pPr>
            <a:r>
              <a:rPr lang="en-US" altLang="en-US" sz="2000" dirty="0" smtClean="0"/>
              <a:t>Test-Ware Elements.  </a:t>
            </a:r>
          </a:p>
          <a:p>
            <a:pPr lvl="1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en-US" sz="1600" dirty="0" smtClean="0"/>
              <a:t>Basic verbs (‘Click’, ‘Select’, ‘Verify’) are created by the framework developer.</a:t>
            </a:r>
          </a:p>
          <a:p>
            <a:pPr lvl="1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en-US" sz="1600" dirty="0" smtClean="0"/>
              <a:t>Scenarios (Make a Grant, Delete Contact) are created by QA Engineers.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v"/>
            </a:pPr>
            <a:r>
              <a:rPr lang="en-US" altLang="en-US" sz="2000" dirty="0" smtClean="0"/>
              <a:t>Re-Usability on steroids.</a:t>
            </a:r>
          </a:p>
          <a:p>
            <a:pPr lvl="1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en-US" sz="1600" dirty="0" smtClean="0"/>
              <a:t>Test logic refactoring based on patterns shared amongst AUT modules (CRUD).</a:t>
            </a:r>
          </a:p>
          <a:p>
            <a:pPr lvl="1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en-US" sz="1600" dirty="0" smtClean="0"/>
              <a:t>User defined variables (static and dynamic – using values from the UI.)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v"/>
            </a:pPr>
            <a:r>
              <a:rPr lang="en-US" altLang="en-US" sz="2000" dirty="0" smtClean="0"/>
              <a:t>Lower Maintenance. </a:t>
            </a:r>
          </a:p>
          <a:p>
            <a:pPr lvl="1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en-US" sz="1600" dirty="0" smtClean="0"/>
              <a:t>Changes made to input source instead of code modules.</a:t>
            </a:r>
          </a:p>
          <a:p>
            <a:pPr lvl="1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en-US" sz="1600" dirty="0" smtClean="0"/>
              <a:t>Changes in the application are addressed with no / minimal code changes.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v"/>
            </a:pPr>
            <a:endParaRPr lang="en-US" altLang="en-US" sz="2000" dirty="0" smtClean="0"/>
          </a:p>
        </p:txBody>
      </p:sp>
      <p:pic>
        <p:nvPicPr>
          <p:cNvPr id="9221" name="Picture 5" descr="dd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"/>
            <a:ext cx="7715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94B713F-DF07-444A-A243-459C1B579B7F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696200" cy="1143000"/>
          </a:xfrm>
        </p:spPr>
        <p:txBody>
          <a:bodyPr/>
          <a:lstStyle/>
          <a:p>
            <a:pPr algn="r" eaLnBrk="1" hangingPunct="1"/>
            <a:r>
              <a:rPr lang="en-US" altLang="en-US" sz="3600" b="1" dirty="0" smtClean="0">
                <a:latin typeface="Felix Titling" pitchFamily="82" charset="0"/>
              </a:rPr>
              <a:t>MORE About J. DDT 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54125"/>
            <a:ext cx="8229600" cy="54673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v"/>
            </a:pPr>
            <a:r>
              <a:rPr lang="en-US" altLang="en-US" sz="2000" dirty="0" smtClean="0"/>
              <a:t>Easy control over wait period to handle slow loading / AJAX pages.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v"/>
            </a:pPr>
            <a:r>
              <a:rPr lang="en-US" altLang="en-US" sz="2000" dirty="0" smtClean="0"/>
              <a:t>Date-dependent scenarios handled ‘out of the box’.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v"/>
            </a:pPr>
            <a:r>
              <a:rPr lang="en-US" altLang="en-US" sz="2000" dirty="0" smtClean="0"/>
              <a:t>Post Test Policy (what to do on Fail, on Pass?)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v"/>
            </a:pPr>
            <a:r>
              <a:rPr lang="en-US" altLang="en-US" sz="2000" dirty="0" smtClean="0"/>
              <a:t>Reporting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en-US" sz="1600" dirty="0" smtClean="0"/>
              <a:t>User controls scope and verbosity of test results to match intended audience.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en-US" sz="1600" dirty="0" smtClean="0"/>
              <a:t>Test results optionally emailed to list of recipients. 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en-US" sz="1600" dirty="0" smtClean="0"/>
              <a:t>Test results can list what actually took place.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v"/>
            </a:pPr>
            <a:r>
              <a:rPr lang="en-US" altLang="en-US" sz="2000" dirty="0" smtClean="0"/>
              <a:t>Screen Shots... An important asset of any automation tool.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en-US" sz="1600" dirty="0" smtClean="0"/>
              <a:t>Can be triggered programmatically </a:t>
            </a:r>
            <a:br>
              <a:rPr lang="en-US" altLang="en-US" sz="1600" dirty="0" smtClean="0"/>
            </a:br>
            <a:r>
              <a:rPr lang="en-US" altLang="en-US" sz="1600" dirty="0" smtClean="0"/>
              <a:t>or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en-US" sz="1600" dirty="0" smtClean="0"/>
              <a:t>Automatically upon UI error.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v"/>
            </a:pPr>
            <a:r>
              <a:rPr lang="en-US" altLang="en-US" sz="2000" dirty="0" smtClean="0"/>
              <a:t>Coding is optional – reserved for special cases.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v"/>
            </a:pPr>
            <a:r>
              <a:rPr lang="en-US" altLang="en-US" sz="2000" dirty="0" smtClean="0"/>
              <a:t>Can be extended to increase functional coverage.</a:t>
            </a:r>
          </a:p>
        </p:txBody>
      </p:sp>
      <p:pic>
        <p:nvPicPr>
          <p:cNvPr id="10245" name="Picture 5" descr="dd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"/>
            <a:ext cx="7715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985</Words>
  <Application>Microsoft Office PowerPoint</Application>
  <PresentationFormat>On-screen Show (4:3)</PresentationFormat>
  <Paragraphs>146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Default Design</vt:lpstr>
      <vt:lpstr>QA Automation ‘True DDT Approach’</vt:lpstr>
      <vt:lpstr>Bey Who?</vt:lpstr>
      <vt:lpstr>The Premise</vt:lpstr>
      <vt:lpstr>The Challenges</vt:lpstr>
      <vt:lpstr>MORE Challenges</vt:lpstr>
      <vt:lpstr>The Case – against</vt:lpstr>
      <vt:lpstr>The Case – FOR</vt:lpstr>
      <vt:lpstr>Meet J. DDT </vt:lpstr>
      <vt:lpstr>MORE About J. DDT </vt:lpstr>
      <vt:lpstr>j. DDT – stakeholders</vt:lpstr>
      <vt:lpstr>Demo</vt:lpstr>
    </vt:vector>
  </TitlesOfParts>
  <Company>MicroEdge,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MICROEDGE DDT</dc:title>
  <dc:creator>bmelamed</dc:creator>
  <cp:lastModifiedBy>Bey</cp:lastModifiedBy>
  <cp:revision>265</cp:revision>
  <dcterms:created xsi:type="dcterms:W3CDTF">2006-09-06T16:12:28Z</dcterms:created>
  <dcterms:modified xsi:type="dcterms:W3CDTF">2015-08-17T05:46:19Z</dcterms:modified>
</cp:coreProperties>
</file>