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257" r:id="rId3"/>
    <p:sldId id="305" r:id="rId4"/>
    <p:sldId id="259" r:id="rId5"/>
    <p:sldId id="262" r:id="rId6"/>
    <p:sldId id="263" r:id="rId7"/>
    <p:sldId id="264" r:id="rId8"/>
    <p:sldId id="268" r:id="rId9"/>
    <p:sldId id="269" r:id="rId10"/>
  </p:sldIdLst>
  <p:sldSz cx="9144000" cy="5143500" type="screen16x9"/>
  <p:notesSz cx="6858000" cy="9144000"/>
  <p:embeddedFontLst>
    <p:embeddedFont>
      <p:font typeface="Montserrat ExtraLight"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Montserrat ExtraBold" panose="020B060402020202020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6E90E3-C803-4225-A65F-7BF4B1CA3AA6}">
  <a:tblStyle styleId="{806E90E3-C803-4225-A65F-7BF4B1CA3A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756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2902334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2902334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9262ee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f9262ee2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f9262ee2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f9262ee2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f9262ee2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3">
  <p:cSld name="CAPTION_ONLY_1_1_1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ext">
  <p:cSld name="TITLE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85500" y="2832875"/>
            <a:ext cx="3657300" cy="644700"/>
          </a:xfrm>
          <a:prstGeom prst="rect">
            <a:avLst/>
          </a:prstGeom>
          <a:effectLst>
            <a:outerShdw blurRad="57150" dist="19050" dir="5400000" algn="bl" rotWithShape="0">
              <a:srgbClr val="76A5AF">
                <a:alpha val="88000"/>
              </a:srgbClr>
            </a:outerShdw>
          </a:effectLst>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56" name="Google Shape;56;p15"/>
          <p:cNvSpPr txBox="1">
            <a:spLocks noGrp="1"/>
          </p:cNvSpPr>
          <p:nvPr>
            <p:ph type="subTitle" idx="1"/>
          </p:nvPr>
        </p:nvSpPr>
        <p:spPr>
          <a:xfrm>
            <a:off x="4144050" y="3549850"/>
            <a:ext cx="394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8" r:id="rId5"/>
    <p:sldLayoutId id="2147483659" r:id="rId6"/>
    <p:sldLayoutId id="2147483661" r:id="rId7"/>
    <p:sldLayoutId id="2147483663" r:id="rId8"/>
    <p:sldLayoutId id="2147483664"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800320" y="1595123"/>
            <a:ext cx="5056173" cy="1304691"/>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lvl="0"/>
            <a:r>
              <a:rPr lang="es-BO" dirty="0"/>
              <a:t>DEFENSA HITO </a:t>
            </a:r>
            <a:r>
              <a:rPr lang="es-BO" dirty="0"/>
              <a:t>3</a:t>
            </a:r>
            <a:r>
              <a:rPr lang="es-BO" dirty="0" smtClean="0"/>
              <a:t> </a:t>
            </a:r>
            <a:r>
              <a:rPr lang="es-BO" dirty="0"/>
              <a:t>- TAREA FINAL</a:t>
            </a:r>
            <a:endParaRPr dirty="0"/>
          </a:p>
        </p:txBody>
      </p:sp>
      <p:sp>
        <p:nvSpPr>
          <p:cNvPr id="163" name="Google Shape;163;p38"/>
          <p:cNvSpPr txBox="1">
            <a:spLocks noGrp="1"/>
          </p:cNvSpPr>
          <p:nvPr>
            <p:ph type="subTitle" idx="1"/>
          </p:nvPr>
        </p:nvSpPr>
        <p:spPr>
          <a:xfrm>
            <a:off x="2487709" y="3338716"/>
            <a:ext cx="11562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N</a:t>
            </a:r>
            <a:r>
              <a:rPr lang="es-BO" dirty="0" smtClean="0"/>
              <a:t>ombre</a:t>
            </a:r>
            <a:endParaRPr dirty="0"/>
          </a:p>
        </p:txBody>
      </p:sp>
      <p:sp>
        <p:nvSpPr>
          <p:cNvPr id="164" name="Google Shape;164;p38"/>
          <p:cNvSpPr txBox="1">
            <a:spLocks noGrp="1"/>
          </p:cNvSpPr>
          <p:nvPr>
            <p:ph type="ctrTitle"/>
          </p:nvPr>
        </p:nvSpPr>
        <p:spPr>
          <a:xfrm>
            <a:off x="2175900" y="3763550"/>
            <a:ext cx="4305015" cy="345396"/>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1800" b="0" dirty="0" smtClean="0">
                <a:latin typeface="Montserrat ExtraLight"/>
                <a:ea typeface="Montserrat ExtraLight"/>
                <a:cs typeface="Montserrat ExtraLight"/>
                <a:sym typeface="Montserrat ExtraLight"/>
              </a:rPr>
              <a:t>Beymar Edy Mamani Mamani</a:t>
            </a:r>
            <a:endParaRPr sz="18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2951509" y="2885746"/>
            <a:ext cx="2980677"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9"/>
          <p:cNvSpPr txBox="1">
            <a:spLocks noGrp="1"/>
          </p:cNvSpPr>
          <p:nvPr>
            <p:ph type="body" idx="1"/>
          </p:nvPr>
        </p:nvSpPr>
        <p:spPr>
          <a:xfrm>
            <a:off x="128706" y="427811"/>
            <a:ext cx="8911386" cy="228686"/>
          </a:xfrm>
          <a:prstGeom prst="rect">
            <a:avLst/>
          </a:prstGeom>
        </p:spPr>
        <p:txBody>
          <a:bodyPr spcFirstLastPara="1" wrap="square" lIns="91425" tIns="91425" rIns="91425" bIns="91425" anchor="t" anchorCtr="0">
            <a:noAutofit/>
          </a:bodyPr>
          <a:lstStyle/>
          <a:p>
            <a:pPr>
              <a:spcAft>
                <a:spcPts val="400"/>
              </a:spcAft>
            </a:pPr>
            <a:r>
              <a:rPr lang="es-BO" dirty="0"/>
              <a:t>1. Diseño de base de datos</a:t>
            </a:r>
            <a:r>
              <a:rPr lang="es-BO" dirty="0" smtClean="0"/>
              <a:t>.</a:t>
            </a:r>
          </a:p>
          <a:p>
            <a:pPr marL="0" lvl="0" indent="0" algn="l" rtl="0">
              <a:spcBef>
                <a:spcPts val="0"/>
              </a:spcBef>
              <a:spcAft>
                <a:spcPts val="1600"/>
              </a:spcAft>
              <a:buNone/>
            </a:pPr>
            <a:endParaRPr dirty="0"/>
          </a:p>
        </p:txBody>
      </p:sp>
      <p:sp>
        <p:nvSpPr>
          <p:cNvPr id="9" name="Google Shape;214;p44"/>
          <p:cNvSpPr txBox="1">
            <a:spLocks noGrp="1"/>
          </p:cNvSpPr>
          <p:nvPr>
            <p:ph type="title"/>
          </p:nvPr>
        </p:nvSpPr>
        <p:spPr>
          <a:xfrm>
            <a:off x="491691" y="0"/>
            <a:ext cx="4464773" cy="427811"/>
          </a:xfrm>
          <a:prstGeom prst="rect">
            <a:avLst/>
          </a:prstGeom>
        </p:spPr>
        <p:txBody>
          <a:bodyPr spcFirstLastPara="1" wrap="square" lIns="91425" tIns="91425" rIns="91425" bIns="91425" anchor="t" anchorCtr="0">
            <a:noAutofit/>
          </a:bodyPr>
          <a:lstStyle/>
          <a:p>
            <a:pPr lvl="0"/>
            <a:r>
              <a:rPr lang="es-BO" sz="2000" b="1" dirty="0"/>
              <a:t>Consigna</a:t>
            </a:r>
            <a:endParaRPr lang="es-BO" sz="2000" dirty="0">
              <a:solidFill>
                <a:schemeClr val="accent1"/>
              </a:solidFill>
            </a:endParaRPr>
          </a:p>
        </p:txBody>
      </p:sp>
      <p:sp>
        <p:nvSpPr>
          <p:cNvPr id="3" name="Rectángulo 2"/>
          <p:cNvSpPr/>
          <p:nvPr/>
        </p:nvSpPr>
        <p:spPr>
          <a:xfrm>
            <a:off x="238991" y="758672"/>
            <a:ext cx="4572000" cy="4185761"/>
          </a:xfrm>
          <a:prstGeom prst="rect">
            <a:avLst/>
          </a:prstGeom>
        </p:spPr>
        <p:txBody>
          <a:bodyPr>
            <a:spAutoFit/>
          </a:bodyPr>
          <a:lstStyle/>
          <a:p>
            <a:r>
              <a:rPr lang="es-BO" sz="1200" dirty="0">
                <a:solidFill>
                  <a:schemeClr val="bg1"/>
                </a:solidFill>
              </a:rPr>
              <a:t>CREATE TABLE campeonato (</a:t>
            </a:r>
          </a:p>
          <a:p>
            <a:r>
              <a:rPr lang="es-BO" sz="1200" dirty="0">
                <a:solidFill>
                  <a:schemeClr val="bg1"/>
                </a:solidFill>
              </a:rPr>
              <a:t>    </a:t>
            </a:r>
            <a:r>
              <a:rPr lang="es-BO" sz="1200" dirty="0" err="1">
                <a:solidFill>
                  <a:schemeClr val="bg1"/>
                </a:solidFill>
              </a:rPr>
              <a:t>id_campeonato</a:t>
            </a:r>
            <a:r>
              <a:rPr lang="es-BO" sz="1200" dirty="0">
                <a:solidFill>
                  <a:schemeClr val="bg1"/>
                </a:solidFill>
              </a:rPr>
              <a:t> VARCHAR(12) PRIMARY KEY,</a:t>
            </a:r>
          </a:p>
          <a:p>
            <a:r>
              <a:rPr lang="es-BO" sz="1200" dirty="0">
                <a:solidFill>
                  <a:schemeClr val="bg1"/>
                </a:solidFill>
              </a:rPr>
              <a:t>    </a:t>
            </a:r>
            <a:r>
              <a:rPr lang="es-BO" sz="1200" dirty="0" err="1">
                <a:solidFill>
                  <a:schemeClr val="bg1"/>
                </a:solidFill>
              </a:rPr>
              <a:t>nombre_campeonato</a:t>
            </a:r>
            <a:r>
              <a:rPr lang="es-BO" sz="1200" dirty="0">
                <a:solidFill>
                  <a:schemeClr val="bg1"/>
                </a:solidFill>
              </a:rPr>
              <a:t> VARCHAR(30) NOT NULL,</a:t>
            </a:r>
          </a:p>
          <a:p>
            <a:r>
              <a:rPr lang="es-BO" sz="1200" dirty="0">
                <a:solidFill>
                  <a:schemeClr val="bg1"/>
                </a:solidFill>
              </a:rPr>
              <a:t>    sede VARCHAR(20) NOT NULL</a:t>
            </a:r>
          </a:p>
          <a:p>
            <a:r>
              <a:rPr lang="es-BO" sz="1200" dirty="0">
                <a:solidFill>
                  <a:schemeClr val="bg1"/>
                </a:solidFill>
              </a:rPr>
              <a:t>);</a:t>
            </a:r>
          </a:p>
          <a:p>
            <a:r>
              <a:rPr lang="es-BO" sz="1200" dirty="0">
                <a:solidFill>
                  <a:schemeClr val="bg1"/>
                </a:solidFill>
              </a:rPr>
              <a:t>CREATE TABLE equipo (</a:t>
            </a:r>
          </a:p>
          <a:p>
            <a:r>
              <a:rPr lang="es-BO" sz="1200" dirty="0">
                <a:solidFill>
                  <a:schemeClr val="bg1"/>
                </a:solidFill>
              </a:rPr>
              <a:t>    </a:t>
            </a:r>
            <a:r>
              <a:rPr lang="es-BO" sz="1200" dirty="0" err="1">
                <a:solidFill>
                  <a:schemeClr val="bg1"/>
                </a:solidFill>
              </a:rPr>
              <a:t>id_equipo</a:t>
            </a:r>
            <a:r>
              <a:rPr lang="es-BO" sz="1200" dirty="0">
                <a:solidFill>
                  <a:schemeClr val="bg1"/>
                </a:solidFill>
              </a:rPr>
              <a:t> VARCHAR(12) PRIMARY KEY,</a:t>
            </a:r>
          </a:p>
          <a:p>
            <a:r>
              <a:rPr lang="es-BO" sz="1200" dirty="0">
                <a:solidFill>
                  <a:schemeClr val="bg1"/>
                </a:solidFill>
              </a:rPr>
              <a:t>    </a:t>
            </a:r>
            <a:r>
              <a:rPr lang="es-BO" sz="1200" dirty="0" err="1">
                <a:solidFill>
                  <a:schemeClr val="bg1"/>
                </a:solidFill>
              </a:rPr>
              <a:t>nombre_equipo</a:t>
            </a:r>
            <a:r>
              <a:rPr lang="es-BO" sz="1200" dirty="0">
                <a:solidFill>
                  <a:schemeClr val="bg1"/>
                </a:solidFill>
              </a:rPr>
              <a:t> VARCHAR(30) NOT NULL,</a:t>
            </a:r>
          </a:p>
          <a:p>
            <a:r>
              <a:rPr lang="es-BO" sz="1200" dirty="0">
                <a:solidFill>
                  <a:schemeClr val="bg1"/>
                </a:solidFill>
              </a:rPr>
              <a:t>    </a:t>
            </a:r>
            <a:r>
              <a:rPr lang="es-BO" sz="1200" dirty="0" err="1">
                <a:solidFill>
                  <a:schemeClr val="bg1"/>
                </a:solidFill>
              </a:rPr>
              <a:t>categoria</a:t>
            </a:r>
            <a:r>
              <a:rPr lang="es-BO" sz="1200" dirty="0">
                <a:solidFill>
                  <a:schemeClr val="bg1"/>
                </a:solidFill>
              </a:rPr>
              <a:t> VARCHAR(20) NOT NULL,</a:t>
            </a:r>
          </a:p>
          <a:p>
            <a:r>
              <a:rPr lang="es-BO" sz="1200" dirty="0">
                <a:solidFill>
                  <a:schemeClr val="bg1"/>
                </a:solidFill>
              </a:rPr>
              <a:t>    </a:t>
            </a:r>
            <a:r>
              <a:rPr lang="es-BO" sz="1200" dirty="0" err="1">
                <a:solidFill>
                  <a:schemeClr val="bg1"/>
                </a:solidFill>
              </a:rPr>
              <a:t>id_campeonato</a:t>
            </a:r>
            <a:r>
              <a:rPr lang="es-BO" sz="1200" dirty="0">
                <a:solidFill>
                  <a:schemeClr val="bg1"/>
                </a:solidFill>
              </a:rPr>
              <a:t> CHAR(12) NOT NULL,</a:t>
            </a:r>
          </a:p>
          <a:p>
            <a:r>
              <a:rPr lang="es-BO" sz="1200" dirty="0">
                <a:solidFill>
                  <a:schemeClr val="bg1"/>
                </a:solidFill>
              </a:rPr>
              <a:t>    FOREIGN KEY (</a:t>
            </a:r>
            <a:r>
              <a:rPr lang="es-BO" sz="1200" dirty="0" err="1">
                <a:solidFill>
                  <a:schemeClr val="bg1"/>
                </a:solidFill>
              </a:rPr>
              <a:t>id_campeonato</a:t>
            </a:r>
            <a:r>
              <a:rPr lang="es-BO" sz="1200" dirty="0">
                <a:solidFill>
                  <a:schemeClr val="bg1"/>
                </a:solidFill>
              </a:rPr>
              <a:t>) REFERENCES campeonato(</a:t>
            </a:r>
            <a:r>
              <a:rPr lang="es-BO" sz="1200" dirty="0" err="1">
                <a:solidFill>
                  <a:schemeClr val="bg1"/>
                </a:solidFill>
              </a:rPr>
              <a:t>id_campeonato</a:t>
            </a:r>
            <a:r>
              <a:rPr lang="es-BO" sz="1200" dirty="0">
                <a:solidFill>
                  <a:schemeClr val="bg1"/>
                </a:solidFill>
              </a:rPr>
              <a:t>)</a:t>
            </a:r>
          </a:p>
          <a:p>
            <a:r>
              <a:rPr lang="es-BO" sz="1200" dirty="0">
                <a:solidFill>
                  <a:schemeClr val="bg1"/>
                </a:solidFill>
              </a:rPr>
              <a:t>);</a:t>
            </a:r>
          </a:p>
          <a:p>
            <a:r>
              <a:rPr lang="es-BO" sz="1200" dirty="0">
                <a:solidFill>
                  <a:schemeClr val="bg1"/>
                </a:solidFill>
              </a:rPr>
              <a:t>CREATE TABLE jugador (</a:t>
            </a:r>
          </a:p>
          <a:p>
            <a:r>
              <a:rPr lang="es-BO" sz="1200" dirty="0">
                <a:solidFill>
                  <a:schemeClr val="bg1"/>
                </a:solidFill>
              </a:rPr>
              <a:t>    </a:t>
            </a:r>
            <a:r>
              <a:rPr lang="es-BO" sz="1200" dirty="0" err="1">
                <a:solidFill>
                  <a:schemeClr val="bg1"/>
                </a:solidFill>
              </a:rPr>
              <a:t>id_jugador</a:t>
            </a:r>
            <a:r>
              <a:rPr lang="es-BO" sz="1200" dirty="0">
                <a:solidFill>
                  <a:schemeClr val="bg1"/>
                </a:solidFill>
              </a:rPr>
              <a:t> VARCHAR(12) PRIMARY KEY,</a:t>
            </a:r>
          </a:p>
          <a:p>
            <a:r>
              <a:rPr lang="es-BO" sz="1200" dirty="0">
                <a:solidFill>
                  <a:schemeClr val="bg1"/>
                </a:solidFill>
              </a:rPr>
              <a:t>    nombres VARCHAR(30) NOT NULL,</a:t>
            </a:r>
          </a:p>
          <a:p>
            <a:r>
              <a:rPr lang="es-BO" sz="1200" dirty="0">
                <a:solidFill>
                  <a:schemeClr val="bg1"/>
                </a:solidFill>
              </a:rPr>
              <a:t>    apellidos VARCHAR(50) NOT NULL,</a:t>
            </a:r>
          </a:p>
          <a:p>
            <a:r>
              <a:rPr lang="es-BO" sz="1200" dirty="0">
                <a:solidFill>
                  <a:schemeClr val="bg1"/>
                </a:solidFill>
              </a:rPr>
              <a:t>    ci VARCHAR(15) NOT NULL,</a:t>
            </a:r>
          </a:p>
          <a:p>
            <a:r>
              <a:rPr lang="es-BO" sz="1200" dirty="0">
                <a:solidFill>
                  <a:schemeClr val="bg1"/>
                </a:solidFill>
              </a:rPr>
              <a:t>    edad INTEGER NOT NULL,</a:t>
            </a:r>
          </a:p>
          <a:p>
            <a:r>
              <a:rPr lang="es-BO" sz="1200" dirty="0">
                <a:solidFill>
                  <a:schemeClr val="bg1"/>
                </a:solidFill>
              </a:rPr>
              <a:t>    </a:t>
            </a:r>
            <a:r>
              <a:rPr lang="es-BO" sz="1200" dirty="0" err="1">
                <a:solidFill>
                  <a:schemeClr val="bg1"/>
                </a:solidFill>
              </a:rPr>
              <a:t>id_equipo</a:t>
            </a:r>
            <a:r>
              <a:rPr lang="es-BO" sz="1200" dirty="0">
                <a:solidFill>
                  <a:schemeClr val="bg1"/>
                </a:solidFill>
              </a:rPr>
              <a:t> VARCHAR(12)NOT NULL,</a:t>
            </a:r>
          </a:p>
          <a:p>
            <a:r>
              <a:rPr lang="es-BO" sz="1200" dirty="0">
                <a:solidFill>
                  <a:schemeClr val="bg1"/>
                </a:solidFill>
              </a:rPr>
              <a:t>    FOREIGN KEY (</a:t>
            </a:r>
            <a:r>
              <a:rPr lang="es-BO" sz="1200" dirty="0" err="1">
                <a:solidFill>
                  <a:schemeClr val="bg1"/>
                </a:solidFill>
              </a:rPr>
              <a:t>id_equipo</a:t>
            </a:r>
            <a:r>
              <a:rPr lang="es-BO" sz="1200" dirty="0">
                <a:solidFill>
                  <a:schemeClr val="bg1"/>
                </a:solidFill>
              </a:rPr>
              <a:t>) REFERENCES equipo(</a:t>
            </a:r>
            <a:r>
              <a:rPr lang="es-BO" sz="1200" dirty="0" err="1">
                <a:solidFill>
                  <a:schemeClr val="bg1"/>
                </a:solidFill>
              </a:rPr>
              <a:t>id_equipo</a:t>
            </a:r>
            <a:r>
              <a:rPr lang="es-BO" sz="1200" dirty="0">
                <a:solidFill>
                  <a:schemeClr val="bg1"/>
                </a:solidFill>
              </a:rPr>
              <a:t>)</a:t>
            </a:r>
          </a:p>
          <a:p>
            <a:r>
              <a:rPr lang="es-BO" sz="1200" dirty="0" smtClean="0">
                <a:solidFill>
                  <a:schemeClr val="bg1"/>
                </a:solidFill>
              </a:rPr>
              <a:t>);</a:t>
            </a:r>
            <a:endParaRPr lang="es-BO" sz="1200" dirty="0">
              <a:solidFill>
                <a:schemeClr val="bg1"/>
              </a:solidFill>
            </a:endParaRPr>
          </a:p>
        </p:txBody>
      </p:sp>
      <p:sp>
        <p:nvSpPr>
          <p:cNvPr id="4" name="Rectángulo 3"/>
          <p:cNvSpPr/>
          <p:nvPr/>
        </p:nvSpPr>
        <p:spPr>
          <a:xfrm>
            <a:off x="4675910" y="805537"/>
            <a:ext cx="4572000" cy="3046988"/>
          </a:xfrm>
          <a:prstGeom prst="rect">
            <a:avLst/>
          </a:prstGeom>
        </p:spPr>
        <p:txBody>
          <a:bodyPr>
            <a:spAutoFit/>
          </a:bodyPr>
          <a:lstStyle/>
          <a:p>
            <a:r>
              <a:rPr lang="es-BO" sz="1200" dirty="0">
                <a:solidFill>
                  <a:schemeClr val="bg1"/>
                </a:solidFill>
              </a:rPr>
              <a:t>INSERT INTO campeonato (</a:t>
            </a:r>
            <a:r>
              <a:rPr lang="es-BO" sz="1200" dirty="0" err="1">
                <a:solidFill>
                  <a:schemeClr val="bg1"/>
                </a:solidFill>
              </a:rPr>
              <a:t>id_campeonato</a:t>
            </a:r>
            <a:r>
              <a:rPr lang="es-BO" sz="1200" dirty="0">
                <a:solidFill>
                  <a:schemeClr val="bg1"/>
                </a:solidFill>
              </a:rPr>
              <a:t>, </a:t>
            </a:r>
            <a:r>
              <a:rPr lang="es-BO" sz="1200" dirty="0" err="1">
                <a:solidFill>
                  <a:schemeClr val="bg1"/>
                </a:solidFill>
              </a:rPr>
              <a:t>nombre_campeonato</a:t>
            </a:r>
            <a:r>
              <a:rPr lang="es-BO" sz="1200" dirty="0">
                <a:solidFill>
                  <a:schemeClr val="bg1"/>
                </a:solidFill>
              </a:rPr>
              <a:t>, sede) VALUES ('camp-111','Campeonato </a:t>
            </a:r>
            <a:r>
              <a:rPr lang="es-BO" sz="1200" dirty="0" err="1">
                <a:solidFill>
                  <a:schemeClr val="bg1"/>
                </a:solidFill>
              </a:rPr>
              <a:t>Unifranz</a:t>
            </a:r>
            <a:r>
              <a:rPr lang="es-BO" sz="1200" dirty="0">
                <a:solidFill>
                  <a:schemeClr val="bg1"/>
                </a:solidFill>
              </a:rPr>
              <a:t>', 'El Alto'),('camp-222', 'Campeonato </a:t>
            </a:r>
            <a:r>
              <a:rPr lang="es-BO" sz="1200" dirty="0" err="1">
                <a:solidFill>
                  <a:schemeClr val="bg1"/>
                </a:solidFill>
              </a:rPr>
              <a:t>Unifranz</a:t>
            </a:r>
            <a:r>
              <a:rPr lang="es-BO" sz="1200" dirty="0">
                <a:solidFill>
                  <a:schemeClr val="bg1"/>
                </a:solidFill>
              </a:rPr>
              <a:t>', 'Cochabamba');</a:t>
            </a:r>
          </a:p>
          <a:p>
            <a:endParaRPr lang="es-BO" sz="1200" dirty="0">
              <a:solidFill>
                <a:schemeClr val="bg1"/>
              </a:solidFill>
            </a:endParaRPr>
          </a:p>
          <a:p>
            <a:r>
              <a:rPr lang="es-BO" sz="1200" dirty="0">
                <a:solidFill>
                  <a:schemeClr val="bg1"/>
                </a:solidFill>
              </a:rPr>
              <a:t>INSERT INTO equipo (</a:t>
            </a:r>
            <a:r>
              <a:rPr lang="es-BO" sz="1200" dirty="0" err="1">
                <a:solidFill>
                  <a:schemeClr val="bg1"/>
                </a:solidFill>
              </a:rPr>
              <a:t>id_equipo</a:t>
            </a:r>
            <a:r>
              <a:rPr lang="es-BO" sz="1200" dirty="0">
                <a:solidFill>
                  <a:schemeClr val="bg1"/>
                </a:solidFill>
              </a:rPr>
              <a:t>, </a:t>
            </a:r>
            <a:r>
              <a:rPr lang="es-BO" sz="1200" dirty="0" err="1">
                <a:solidFill>
                  <a:schemeClr val="bg1"/>
                </a:solidFill>
              </a:rPr>
              <a:t>nombre_equipo</a:t>
            </a:r>
            <a:r>
              <a:rPr lang="es-BO" sz="1200" dirty="0">
                <a:solidFill>
                  <a:schemeClr val="bg1"/>
                </a:solidFill>
              </a:rPr>
              <a:t>, </a:t>
            </a:r>
            <a:r>
              <a:rPr lang="es-BO" sz="1200" dirty="0" err="1">
                <a:solidFill>
                  <a:schemeClr val="bg1"/>
                </a:solidFill>
              </a:rPr>
              <a:t>categoria</a:t>
            </a:r>
            <a:r>
              <a:rPr lang="es-BO" sz="1200" dirty="0">
                <a:solidFill>
                  <a:schemeClr val="bg1"/>
                </a:solidFill>
              </a:rPr>
              <a:t>, </a:t>
            </a:r>
            <a:r>
              <a:rPr lang="es-BO" sz="1200" dirty="0" err="1">
                <a:solidFill>
                  <a:schemeClr val="bg1"/>
                </a:solidFill>
              </a:rPr>
              <a:t>id_campeonato</a:t>
            </a:r>
            <a:r>
              <a:rPr lang="es-BO" sz="1200" dirty="0">
                <a:solidFill>
                  <a:schemeClr val="bg1"/>
                </a:solidFill>
              </a:rPr>
              <a:t>) VALUES ('equ-111', 'google', 'varones', 'camp-111'),('equ-222', '404 </a:t>
            </a:r>
            <a:r>
              <a:rPr lang="es-BO" sz="1200" dirty="0" err="1">
                <a:solidFill>
                  <a:schemeClr val="bg1"/>
                </a:solidFill>
              </a:rPr>
              <a:t>not</a:t>
            </a:r>
            <a:r>
              <a:rPr lang="es-BO" sz="1200" dirty="0">
                <a:solidFill>
                  <a:schemeClr val="bg1"/>
                </a:solidFill>
              </a:rPr>
              <a:t> </a:t>
            </a:r>
            <a:r>
              <a:rPr lang="es-BO" sz="1200" dirty="0" err="1">
                <a:solidFill>
                  <a:schemeClr val="bg1"/>
                </a:solidFill>
              </a:rPr>
              <a:t>found</a:t>
            </a:r>
            <a:r>
              <a:rPr lang="es-BO" sz="1200" dirty="0">
                <a:solidFill>
                  <a:schemeClr val="bg1"/>
                </a:solidFill>
              </a:rPr>
              <a:t>', 'varones', 'camp-111'),('equ-333', '</a:t>
            </a:r>
            <a:r>
              <a:rPr lang="es-BO" sz="1200" dirty="0" err="1">
                <a:solidFill>
                  <a:schemeClr val="bg1"/>
                </a:solidFill>
              </a:rPr>
              <a:t>girls</a:t>
            </a:r>
            <a:r>
              <a:rPr lang="es-BO" sz="1200" dirty="0">
                <a:solidFill>
                  <a:schemeClr val="bg1"/>
                </a:solidFill>
              </a:rPr>
              <a:t> </a:t>
            </a:r>
            <a:r>
              <a:rPr lang="es-BO" sz="1200" dirty="0" err="1">
                <a:solidFill>
                  <a:schemeClr val="bg1"/>
                </a:solidFill>
              </a:rPr>
              <a:t>unifranz</a:t>
            </a:r>
            <a:r>
              <a:rPr lang="es-BO" sz="1200" dirty="0">
                <a:solidFill>
                  <a:schemeClr val="bg1"/>
                </a:solidFill>
              </a:rPr>
              <a:t>', 'varones', 'camp-111');</a:t>
            </a:r>
          </a:p>
          <a:p>
            <a:endParaRPr lang="es-BO" sz="1200" dirty="0">
              <a:solidFill>
                <a:schemeClr val="bg1"/>
              </a:solidFill>
            </a:endParaRPr>
          </a:p>
          <a:p>
            <a:r>
              <a:rPr lang="es-BO" sz="1200" dirty="0">
                <a:solidFill>
                  <a:schemeClr val="bg1"/>
                </a:solidFill>
              </a:rPr>
              <a:t>INSERT INTO jugador (</a:t>
            </a:r>
            <a:r>
              <a:rPr lang="es-BO" sz="1200" dirty="0" err="1">
                <a:solidFill>
                  <a:schemeClr val="bg1"/>
                </a:solidFill>
              </a:rPr>
              <a:t>id_jugador</a:t>
            </a:r>
            <a:r>
              <a:rPr lang="es-BO" sz="1200" dirty="0">
                <a:solidFill>
                  <a:schemeClr val="bg1"/>
                </a:solidFill>
              </a:rPr>
              <a:t>, nombres, apellidos, ci, edad, </a:t>
            </a:r>
            <a:r>
              <a:rPr lang="es-BO" sz="1200" dirty="0" err="1">
                <a:solidFill>
                  <a:schemeClr val="bg1"/>
                </a:solidFill>
              </a:rPr>
              <a:t>id_equipo</a:t>
            </a:r>
            <a:r>
              <a:rPr lang="es-BO" sz="1200" dirty="0">
                <a:solidFill>
                  <a:schemeClr val="bg1"/>
                </a:solidFill>
              </a:rPr>
              <a:t>) VALUES  ('jug-111', '</a:t>
            </a:r>
            <a:r>
              <a:rPr lang="es-BO" sz="1200" dirty="0" err="1">
                <a:solidFill>
                  <a:schemeClr val="bg1"/>
                </a:solidFill>
              </a:rPr>
              <a:t>carlos</a:t>
            </a:r>
            <a:r>
              <a:rPr lang="es-BO" sz="1200" dirty="0">
                <a:solidFill>
                  <a:schemeClr val="bg1"/>
                </a:solidFill>
              </a:rPr>
              <a:t>', 'villa', '8997811LP', 19, 'equ-222'),('jug-222', 'pedro', 'salas', '8997822LP', 20, 'equ-222'),('jug-333', '</a:t>
            </a:r>
            <a:r>
              <a:rPr lang="es-BO" sz="1200" dirty="0" err="1">
                <a:solidFill>
                  <a:schemeClr val="bg1"/>
                </a:solidFill>
              </a:rPr>
              <a:t>saul</a:t>
            </a:r>
            <a:r>
              <a:rPr lang="es-BO" sz="1200" dirty="0">
                <a:solidFill>
                  <a:schemeClr val="bg1"/>
                </a:solidFill>
              </a:rPr>
              <a:t>', '</a:t>
            </a:r>
            <a:r>
              <a:rPr lang="es-BO" sz="1200" dirty="0" err="1">
                <a:solidFill>
                  <a:schemeClr val="bg1"/>
                </a:solidFill>
              </a:rPr>
              <a:t>araj</a:t>
            </a:r>
            <a:r>
              <a:rPr lang="es-BO" sz="1200" dirty="0">
                <a:solidFill>
                  <a:schemeClr val="bg1"/>
                </a:solidFill>
              </a:rPr>
              <a:t>', '8997833LP', 21, 'equ-222'),('jug-444', '</a:t>
            </a:r>
            <a:r>
              <a:rPr lang="es-BO" sz="1200" dirty="0" err="1">
                <a:solidFill>
                  <a:schemeClr val="bg1"/>
                </a:solidFill>
              </a:rPr>
              <a:t>sandra</a:t>
            </a:r>
            <a:r>
              <a:rPr lang="es-BO" sz="1200" dirty="0">
                <a:solidFill>
                  <a:schemeClr val="bg1"/>
                </a:solidFill>
              </a:rPr>
              <a:t>', '</a:t>
            </a:r>
            <a:r>
              <a:rPr lang="es-BO" sz="1200" dirty="0" err="1">
                <a:solidFill>
                  <a:schemeClr val="bg1"/>
                </a:solidFill>
              </a:rPr>
              <a:t>solis</a:t>
            </a:r>
            <a:r>
              <a:rPr lang="es-BO" sz="1200" dirty="0">
                <a:solidFill>
                  <a:schemeClr val="bg1"/>
                </a:solidFill>
              </a:rPr>
              <a:t>', '8997844LP', 20, 'equ-333'), ('jug-555', '</a:t>
            </a:r>
            <a:r>
              <a:rPr lang="es-BO" sz="1200" dirty="0" err="1">
                <a:solidFill>
                  <a:schemeClr val="bg1"/>
                </a:solidFill>
              </a:rPr>
              <a:t>ana</a:t>
            </a:r>
            <a:r>
              <a:rPr lang="es-BO" sz="1200" dirty="0">
                <a:solidFill>
                  <a:schemeClr val="bg1"/>
                </a:solidFill>
              </a:rPr>
              <a:t>', 'mica', '8997855LP', 23, 'equ-333');</a:t>
            </a:r>
            <a:endParaRPr lang="es-BO"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39"/>
          <p:cNvSpPr txBox="1">
            <a:spLocks noGrp="1"/>
          </p:cNvSpPr>
          <p:nvPr>
            <p:ph type="body" idx="1"/>
          </p:nvPr>
        </p:nvSpPr>
        <p:spPr>
          <a:xfrm>
            <a:off x="0" y="216594"/>
            <a:ext cx="8048941" cy="521162"/>
          </a:xfrm>
          <a:prstGeom prst="rect">
            <a:avLst/>
          </a:prstGeom>
        </p:spPr>
        <p:txBody>
          <a:bodyPr spcFirstLastPara="1" wrap="square" lIns="91425" tIns="91425" rIns="91425" bIns="91425" anchor="t" anchorCtr="0">
            <a:noAutofit/>
          </a:bodyPr>
          <a:lstStyle/>
          <a:p>
            <a:r>
              <a:rPr lang="es-BO" sz="1400" dirty="0" smtClean="0"/>
              <a:t>2. </a:t>
            </a:r>
            <a:r>
              <a:rPr lang="es-BO" sz="1400" dirty="0"/>
              <a:t>Manejo de </a:t>
            </a:r>
            <a:r>
              <a:rPr lang="es-BO" sz="1400" dirty="0" smtClean="0"/>
              <a:t>conceptos</a:t>
            </a:r>
          </a:p>
          <a:p>
            <a:r>
              <a:rPr lang="es-BO" dirty="0"/>
              <a:t>2.1</a:t>
            </a:r>
            <a:r>
              <a:rPr lang="es-BO" dirty="0" smtClean="0"/>
              <a:t>.  </a:t>
            </a:r>
            <a:r>
              <a:rPr lang="es-BO" dirty="0"/>
              <a:t>Adjuntar el diagrama E-R </a:t>
            </a:r>
            <a:r>
              <a:rPr lang="es-BO" dirty="0" smtClean="0"/>
              <a:t>GENERADO</a:t>
            </a:r>
            <a:endParaRPr lang="es-BO" sz="1200" dirty="0"/>
          </a:p>
          <a:p>
            <a:pPr marL="0" lvl="0" indent="0" algn="l" rtl="0">
              <a:spcBef>
                <a:spcPts val="0"/>
              </a:spcBef>
              <a:spcAft>
                <a:spcPts val="1600"/>
              </a:spcAft>
              <a:buNone/>
            </a:pPr>
            <a:endParaRPr dirty="0"/>
          </a:p>
        </p:txBody>
      </p:sp>
      <p:cxnSp>
        <p:nvCxnSpPr>
          <p:cNvPr id="172" name="Google Shape;172;p39"/>
          <p:cNvCxnSpPr/>
          <p:nvPr/>
        </p:nvCxnSpPr>
        <p:spPr>
          <a:xfrm>
            <a:off x="1026200" y="112685"/>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8870"/>
            <a:ext cx="3638477" cy="3477065"/>
          </a:xfrm>
          <a:prstGeom prst="rect">
            <a:avLst/>
          </a:prstGeom>
          <a:ln>
            <a:noFill/>
          </a:ln>
          <a:effectLst>
            <a:outerShdw blurRad="190500" algn="tl" rotWithShape="0">
              <a:srgbClr val="000000">
                <a:alpha val="70000"/>
              </a:srgbClr>
            </a:outerShdw>
          </a:effectLst>
        </p:spPr>
      </p:pic>
      <p:sp>
        <p:nvSpPr>
          <p:cNvPr id="4" name="Rectángulo 3"/>
          <p:cNvSpPr/>
          <p:nvPr/>
        </p:nvSpPr>
        <p:spPr>
          <a:xfrm>
            <a:off x="4024470" y="737756"/>
            <a:ext cx="4572000" cy="461665"/>
          </a:xfrm>
          <a:prstGeom prst="rect">
            <a:avLst/>
          </a:prstGeom>
        </p:spPr>
        <p:txBody>
          <a:bodyPr>
            <a:spAutoFit/>
          </a:bodyPr>
          <a:lstStyle/>
          <a:p>
            <a:r>
              <a:rPr lang="es-BO" sz="1200" dirty="0">
                <a:solidFill>
                  <a:schemeClr val="bg1"/>
                </a:solidFill>
              </a:rPr>
              <a:t>2.2. ¿Qué es DDL y DML, adicionalmente muestra un ejemplo en la base de datos UNIFRANZITOS</a:t>
            </a:r>
            <a:r>
              <a:rPr lang="es-BO" sz="1200" dirty="0" smtClean="0">
                <a:solidFill>
                  <a:schemeClr val="bg1"/>
                </a:solidFill>
              </a:rPr>
              <a:t>?</a:t>
            </a:r>
            <a:endParaRPr lang="es-BO" sz="1200" dirty="0">
              <a:solidFill>
                <a:schemeClr val="bg1"/>
              </a:solidFill>
            </a:endParaRPr>
          </a:p>
        </p:txBody>
      </p:sp>
      <p:sp>
        <p:nvSpPr>
          <p:cNvPr id="6" name="Rectángulo 5"/>
          <p:cNvSpPr/>
          <p:nvPr/>
        </p:nvSpPr>
        <p:spPr>
          <a:xfrm>
            <a:off x="4024470" y="1339974"/>
            <a:ext cx="4572000" cy="400110"/>
          </a:xfrm>
          <a:prstGeom prst="rect">
            <a:avLst/>
          </a:prstGeom>
        </p:spPr>
        <p:txBody>
          <a:bodyPr>
            <a:spAutoFit/>
          </a:bodyPr>
          <a:lstStyle/>
          <a:p>
            <a:r>
              <a:rPr lang="es-BO" sz="1000" dirty="0" smtClean="0">
                <a:solidFill>
                  <a:schemeClr val="bg1"/>
                </a:solidFill>
              </a:rPr>
              <a:t>DDL </a:t>
            </a:r>
            <a:r>
              <a:rPr lang="es-BO" sz="1000" dirty="0">
                <a:solidFill>
                  <a:schemeClr val="bg1"/>
                </a:solidFill>
              </a:rPr>
              <a:t>se utiliza para definir la estructura de la base de datos, como la creación, modificación y eliminación de tablas, </a:t>
            </a:r>
            <a:r>
              <a:rPr lang="es-BO" sz="1000" dirty="0" smtClean="0">
                <a:solidFill>
                  <a:schemeClr val="bg1"/>
                </a:solidFill>
              </a:rPr>
              <a:t>índices y </a:t>
            </a:r>
            <a:r>
              <a:rPr lang="es-BO" sz="1000" dirty="0">
                <a:solidFill>
                  <a:schemeClr val="bg1"/>
                </a:solidFill>
              </a:rPr>
              <a:t>restricciones</a:t>
            </a:r>
          </a:p>
        </p:txBody>
      </p:sp>
      <p:sp>
        <p:nvSpPr>
          <p:cNvPr id="8" name="Rectángulo 7"/>
          <p:cNvSpPr/>
          <p:nvPr/>
        </p:nvSpPr>
        <p:spPr>
          <a:xfrm>
            <a:off x="4024470" y="1740084"/>
            <a:ext cx="4572000" cy="400110"/>
          </a:xfrm>
          <a:prstGeom prst="rect">
            <a:avLst/>
          </a:prstGeom>
        </p:spPr>
        <p:txBody>
          <a:bodyPr>
            <a:spAutoFit/>
          </a:bodyPr>
          <a:lstStyle/>
          <a:p>
            <a:r>
              <a:rPr lang="es-BO" sz="1000" dirty="0" smtClean="0">
                <a:solidFill>
                  <a:schemeClr val="bg1"/>
                </a:solidFill>
              </a:rPr>
              <a:t>DML </a:t>
            </a:r>
            <a:r>
              <a:rPr lang="es-BO" sz="1000" dirty="0">
                <a:solidFill>
                  <a:schemeClr val="bg1"/>
                </a:solidFill>
              </a:rPr>
              <a:t>se utiliza para manipular los datos dentro de la base de datos, como la inserción, actualización, eliminación y recuperación de registros.</a:t>
            </a:r>
          </a:p>
        </p:txBody>
      </p:sp>
      <p:sp>
        <p:nvSpPr>
          <p:cNvPr id="10" name="Rectángulo 9"/>
          <p:cNvSpPr/>
          <p:nvPr/>
        </p:nvSpPr>
        <p:spPr>
          <a:xfrm>
            <a:off x="4024470" y="2450026"/>
            <a:ext cx="4572000" cy="1615827"/>
          </a:xfrm>
          <a:prstGeom prst="rect">
            <a:avLst/>
          </a:prstGeom>
        </p:spPr>
        <p:txBody>
          <a:bodyPr>
            <a:spAutoFit/>
          </a:bodyPr>
          <a:lstStyle/>
          <a:p>
            <a:r>
              <a:rPr lang="es-BO" sz="1100" dirty="0">
                <a:solidFill>
                  <a:schemeClr val="bg1"/>
                </a:solidFill>
              </a:rPr>
              <a:t>CREATE TABLE jugador (</a:t>
            </a:r>
          </a:p>
          <a:p>
            <a:r>
              <a:rPr lang="es-BO" sz="1100" dirty="0">
                <a:solidFill>
                  <a:schemeClr val="bg1"/>
                </a:solidFill>
              </a:rPr>
              <a:t>    </a:t>
            </a:r>
            <a:r>
              <a:rPr lang="es-BO" sz="1100" dirty="0" err="1">
                <a:solidFill>
                  <a:schemeClr val="bg1"/>
                </a:solidFill>
              </a:rPr>
              <a:t>id_jugador</a:t>
            </a:r>
            <a:r>
              <a:rPr lang="es-BO" sz="1100" dirty="0">
                <a:solidFill>
                  <a:schemeClr val="bg1"/>
                </a:solidFill>
              </a:rPr>
              <a:t> VARCHAR(12) PRIMARY KEY,</a:t>
            </a:r>
          </a:p>
          <a:p>
            <a:r>
              <a:rPr lang="es-BO" sz="1100" dirty="0">
                <a:solidFill>
                  <a:schemeClr val="bg1"/>
                </a:solidFill>
              </a:rPr>
              <a:t>    nombres VARCHAR(30) NOT NULL,</a:t>
            </a:r>
          </a:p>
          <a:p>
            <a:r>
              <a:rPr lang="es-BO" sz="1100" dirty="0">
                <a:solidFill>
                  <a:schemeClr val="bg1"/>
                </a:solidFill>
              </a:rPr>
              <a:t>    apellidos VARCHAR(50) NOT NULL,</a:t>
            </a:r>
          </a:p>
          <a:p>
            <a:r>
              <a:rPr lang="es-BO" sz="1100" dirty="0">
                <a:solidFill>
                  <a:schemeClr val="bg1"/>
                </a:solidFill>
              </a:rPr>
              <a:t>    ci VARCHAR(15) NOT NULL,</a:t>
            </a:r>
          </a:p>
          <a:p>
            <a:r>
              <a:rPr lang="es-BO" sz="1100" dirty="0">
                <a:solidFill>
                  <a:schemeClr val="bg1"/>
                </a:solidFill>
              </a:rPr>
              <a:t>    edad INT NOT NULL,</a:t>
            </a:r>
          </a:p>
          <a:p>
            <a:r>
              <a:rPr lang="es-BO" sz="1100" dirty="0">
                <a:solidFill>
                  <a:schemeClr val="bg1"/>
                </a:solidFill>
              </a:rPr>
              <a:t>    </a:t>
            </a:r>
            <a:r>
              <a:rPr lang="es-BO" sz="1100" dirty="0" err="1">
                <a:solidFill>
                  <a:schemeClr val="bg1"/>
                </a:solidFill>
              </a:rPr>
              <a:t>id_equipo</a:t>
            </a:r>
            <a:r>
              <a:rPr lang="es-BO" sz="1100" dirty="0">
                <a:solidFill>
                  <a:schemeClr val="bg1"/>
                </a:solidFill>
              </a:rPr>
              <a:t> VARCHAR(12),</a:t>
            </a:r>
          </a:p>
          <a:p>
            <a:r>
              <a:rPr lang="es-BO" sz="1100" dirty="0">
                <a:solidFill>
                  <a:schemeClr val="bg1"/>
                </a:solidFill>
              </a:rPr>
              <a:t>    FOREIGN KEY (</a:t>
            </a:r>
            <a:r>
              <a:rPr lang="es-BO" sz="1100" dirty="0" err="1">
                <a:solidFill>
                  <a:schemeClr val="bg1"/>
                </a:solidFill>
              </a:rPr>
              <a:t>id_equipo</a:t>
            </a:r>
            <a:r>
              <a:rPr lang="es-BO" sz="1100" dirty="0">
                <a:solidFill>
                  <a:schemeClr val="bg1"/>
                </a:solidFill>
              </a:rPr>
              <a:t>) REFERENCES equipo(</a:t>
            </a:r>
            <a:r>
              <a:rPr lang="es-BO" sz="1100" dirty="0" err="1">
                <a:solidFill>
                  <a:schemeClr val="bg1"/>
                </a:solidFill>
              </a:rPr>
              <a:t>id_equipo</a:t>
            </a:r>
            <a:r>
              <a:rPr lang="es-BO" sz="1100" dirty="0">
                <a:solidFill>
                  <a:schemeClr val="bg1"/>
                </a:solidFill>
              </a:rPr>
              <a:t>)</a:t>
            </a:r>
          </a:p>
          <a:p>
            <a:r>
              <a:rPr lang="es-BO" sz="1100" dirty="0">
                <a:solidFill>
                  <a:schemeClr val="bg1"/>
                </a:solidFill>
              </a:rPr>
              <a:t>);</a:t>
            </a:r>
          </a:p>
        </p:txBody>
      </p:sp>
      <p:sp>
        <p:nvSpPr>
          <p:cNvPr id="12" name="Rectángulo 11"/>
          <p:cNvSpPr/>
          <p:nvPr/>
        </p:nvSpPr>
        <p:spPr>
          <a:xfrm>
            <a:off x="4024470" y="4065853"/>
            <a:ext cx="4572000" cy="600164"/>
          </a:xfrm>
          <a:prstGeom prst="rect">
            <a:avLst/>
          </a:prstGeom>
        </p:spPr>
        <p:txBody>
          <a:bodyPr>
            <a:spAutoFit/>
          </a:bodyPr>
          <a:lstStyle/>
          <a:p>
            <a:r>
              <a:rPr lang="es-BO" sz="1100" dirty="0" smtClean="0">
                <a:solidFill>
                  <a:schemeClr val="bg1"/>
                </a:solidFill>
              </a:rPr>
              <a:t>INSERT INTO jugador (</a:t>
            </a:r>
            <a:r>
              <a:rPr lang="es-BO" sz="1100" dirty="0" err="1" smtClean="0">
                <a:solidFill>
                  <a:schemeClr val="bg1"/>
                </a:solidFill>
              </a:rPr>
              <a:t>id_jugador</a:t>
            </a:r>
            <a:r>
              <a:rPr lang="es-BO" sz="1100" dirty="0" smtClean="0">
                <a:solidFill>
                  <a:schemeClr val="bg1"/>
                </a:solidFill>
              </a:rPr>
              <a:t>, nombres, apellidos, ci, edad, </a:t>
            </a:r>
            <a:r>
              <a:rPr lang="es-BO" sz="1100" dirty="0" err="1" smtClean="0">
                <a:solidFill>
                  <a:schemeClr val="bg1"/>
                </a:solidFill>
              </a:rPr>
              <a:t>id_equipo</a:t>
            </a:r>
            <a:r>
              <a:rPr lang="es-BO" sz="1100" dirty="0" smtClean="0">
                <a:solidFill>
                  <a:schemeClr val="bg1"/>
                </a:solidFill>
              </a:rPr>
              <a:t>) VALUES ('jug-777', 'Juan', '</a:t>
            </a:r>
            <a:r>
              <a:rPr lang="es-BO" sz="1100" dirty="0" err="1" smtClean="0">
                <a:solidFill>
                  <a:schemeClr val="bg1"/>
                </a:solidFill>
              </a:rPr>
              <a:t>Perez</a:t>
            </a:r>
            <a:r>
              <a:rPr lang="es-BO" sz="1100" dirty="0" smtClean="0">
                <a:solidFill>
                  <a:schemeClr val="bg1"/>
                </a:solidFill>
              </a:rPr>
              <a:t>', '8997877LP', 22, 'equ-111');</a:t>
            </a:r>
            <a:endParaRPr lang="es-BO" sz="1100" dirty="0">
              <a:solidFill>
                <a:schemeClr val="bg1"/>
              </a:solidFill>
            </a:endParaRPr>
          </a:p>
        </p:txBody>
      </p:sp>
      <p:sp>
        <p:nvSpPr>
          <p:cNvPr id="13" name="Rectángulo 12"/>
          <p:cNvSpPr/>
          <p:nvPr/>
        </p:nvSpPr>
        <p:spPr>
          <a:xfrm>
            <a:off x="4024470" y="2140194"/>
            <a:ext cx="4572000" cy="261610"/>
          </a:xfrm>
          <a:prstGeom prst="rect">
            <a:avLst/>
          </a:prstGeom>
        </p:spPr>
        <p:txBody>
          <a:bodyPr>
            <a:spAutoFit/>
          </a:bodyPr>
          <a:lstStyle/>
          <a:p>
            <a:r>
              <a:rPr lang="es-BO" sz="1100" dirty="0" smtClean="0">
                <a:solidFill>
                  <a:schemeClr val="bg1"/>
                </a:solidFill>
                <a:latin typeface="Söhne Mono"/>
              </a:rPr>
              <a:t>Ejemplo</a:t>
            </a:r>
            <a:endParaRPr lang="es-BO" sz="1100" dirty="0">
              <a:solidFill>
                <a:schemeClr val="bg1"/>
              </a:solidFill>
            </a:endParaRPr>
          </a:p>
        </p:txBody>
      </p:sp>
    </p:spTree>
    <p:extLst>
      <p:ext uri="{BB962C8B-B14F-4D97-AF65-F5344CB8AC3E}">
        <p14:creationId xmlns:p14="http://schemas.microsoft.com/office/powerpoint/2010/main" val="73868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7" name="Rectángulo 6"/>
          <p:cNvSpPr/>
          <p:nvPr/>
        </p:nvSpPr>
        <p:spPr>
          <a:xfrm>
            <a:off x="119495" y="135233"/>
            <a:ext cx="8749146" cy="646331"/>
          </a:xfrm>
          <a:prstGeom prst="rect">
            <a:avLst/>
          </a:prstGeom>
        </p:spPr>
        <p:txBody>
          <a:bodyPr wrap="square">
            <a:spAutoFit/>
          </a:bodyPr>
          <a:lstStyle/>
          <a:p>
            <a:r>
              <a:rPr lang="es-BO" dirty="0">
                <a:solidFill>
                  <a:schemeClr val="bg1"/>
                </a:solidFill>
              </a:rPr>
              <a:t>2.3. ¿Qué significa PRIMARY KEY y FOREIGN KEY</a:t>
            </a:r>
            <a:r>
              <a:rPr lang="es-BO" dirty="0" smtClean="0">
                <a:solidFill>
                  <a:schemeClr val="bg1"/>
                </a:solidFill>
              </a:rPr>
              <a:t>?</a:t>
            </a:r>
            <a:endParaRPr lang="es-BO" sz="1200" dirty="0">
              <a:solidFill>
                <a:schemeClr val="bg1"/>
              </a:solidFill>
            </a:endParaRPr>
          </a:p>
          <a:p>
            <a:r>
              <a:rPr lang="es-BO" sz="1100" dirty="0">
                <a:solidFill>
                  <a:schemeClr val="bg1"/>
                </a:solidFill>
              </a:rPr>
              <a:t>PRIMARY KEY: La clave primaria (PRIMARY KEY) es una restricción que garantiza que un campo o conjunto de campos en una tabla sea único y que no contenga valores nulos. Se utiliza para identificar de manera única cada registro en la tabla.</a:t>
            </a:r>
          </a:p>
        </p:txBody>
      </p:sp>
      <p:sp>
        <p:nvSpPr>
          <p:cNvPr id="10" name="Rectángulo 9"/>
          <p:cNvSpPr/>
          <p:nvPr/>
        </p:nvSpPr>
        <p:spPr>
          <a:xfrm>
            <a:off x="103909" y="770139"/>
            <a:ext cx="8323118" cy="600164"/>
          </a:xfrm>
          <a:prstGeom prst="rect">
            <a:avLst/>
          </a:prstGeom>
        </p:spPr>
        <p:txBody>
          <a:bodyPr wrap="square">
            <a:spAutoFit/>
          </a:bodyPr>
          <a:lstStyle/>
          <a:p>
            <a:r>
              <a:rPr lang="es-BO" sz="1100" dirty="0">
                <a:solidFill>
                  <a:schemeClr val="bg1"/>
                </a:solidFill>
              </a:rPr>
              <a:t>FOREIGN KEY: La clave foránea (FOREIGN KEY) es una restricción que establece una relación entre dos tablas, en la que los valores en una columna de una tabla (tabla hija) coinciden con los valores en una columna de otra tabla (tabla padre). Esto garantiza la integridad referencial de la base de datos.</a:t>
            </a:r>
          </a:p>
        </p:txBody>
      </p:sp>
      <p:sp>
        <p:nvSpPr>
          <p:cNvPr id="12" name="Rectángulo 11"/>
          <p:cNvSpPr/>
          <p:nvPr/>
        </p:nvSpPr>
        <p:spPr>
          <a:xfrm>
            <a:off x="103909" y="1310384"/>
            <a:ext cx="8780318" cy="1154162"/>
          </a:xfrm>
          <a:prstGeom prst="rect">
            <a:avLst/>
          </a:prstGeom>
        </p:spPr>
        <p:txBody>
          <a:bodyPr wrap="square">
            <a:spAutoFit/>
          </a:bodyPr>
          <a:lstStyle/>
          <a:p>
            <a:r>
              <a:rPr lang="es-BO" dirty="0">
                <a:solidFill>
                  <a:schemeClr val="bg1"/>
                </a:solidFill>
              </a:rPr>
              <a:t>2.4. ¿Qué es una TABLA y el uso de </a:t>
            </a:r>
            <a:r>
              <a:rPr lang="es-BO" dirty="0" smtClean="0">
                <a:solidFill>
                  <a:schemeClr val="bg1"/>
                </a:solidFill>
              </a:rPr>
              <a:t>IDENTITY?</a:t>
            </a:r>
          </a:p>
          <a:p>
            <a:r>
              <a:rPr lang="es-BO" sz="1100" dirty="0" smtClean="0">
                <a:solidFill>
                  <a:schemeClr val="bg1"/>
                </a:solidFill>
              </a:rPr>
              <a:t>Una </a:t>
            </a:r>
            <a:r>
              <a:rPr lang="es-BO" sz="1100" dirty="0">
                <a:solidFill>
                  <a:schemeClr val="bg1"/>
                </a:solidFill>
              </a:rPr>
              <a:t>tabla en una base de datos relacional es una estructura que organiza los datos en filas y </a:t>
            </a:r>
            <a:r>
              <a:rPr lang="es-BO" sz="1100" dirty="0" smtClean="0">
                <a:solidFill>
                  <a:schemeClr val="bg1"/>
                </a:solidFill>
              </a:rPr>
              <a:t>columnas, cada </a:t>
            </a:r>
            <a:r>
              <a:rPr lang="es-BO" sz="1100" dirty="0">
                <a:solidFill>
                  <a:schemeClr val="bg1"/>
                </a:solidFill>
              </a:rPr>
              <a:t>fila representa un registro y cada columna representa un atributo o campo de datos</a:t>
            </a:r>
            <a:r>
              <a:rPr lang="es-BO" sz="1100" dirty="0" smtClean="0">
                <a:solidFill>
                  <a:schemeClr val="bg1"/>
                </a:solidFill>
              </a:rPr>
              <a:t>.</a:t>
            </a:r>
            <a:endParaRPr lang="es-BO" sz="1100" dirty="0">
              <a:solidFill>
                <a:schemeClr val="bg1"/>
              </a:solidFill>
            </a:endParaRPr>
          </a:p>
          <a:p>
            <a:r>
              <a:rPr lang="es-BO" sz="1100" dirty="0">
                <a:solidFill>
                  <a:schemeClr val="bg1"/>
                </a:solidFill>
              </a:rPr>
              <a:t>IDENTITY: IDENTITY es una propiedad que se puede aplicar a una columna de una tabla para que esta columna se autogenere automáticamente con valores numéricos únicos a medida que se insertan nuevos registros en la </a:t>
            </a:r>
            <a:r>
              <a:rPr lang="es-BO" sz="1100" dirty="0" smtClean="0">
                <a:solidFill>
                  <a:schemeClr val="bg1"/>
                </a:solidFill>
              </a:rPr>
              <a:t>tabla, </a:t>
            </a:r>
            <a:r>
              <a:rPr lang="es-BO" sz="1100" dirty="0">
                <a:solidFill>
                  <a:schemeClr val="bg1"/>
                </a:solidFill>
              </a:rPr>
              <a:t>e</a:t>
            </a:r>
            <a:r>
              <a:rPr lang="es-BO" sz="1100" dirty="0" smtClean="0">
                <a:solidFill>
                  <a:schemeClr val="bg1"/>
                </a:solidFill>
              </a:rPr>
              <a:t>s </a:t>
            </a:r>
            <a:r>
              <a:rPr lang="es-BO" sz="1100" dirty="0">
                <a:solidFill>
                  <a:schemeClr val="bg1"/>
                </a:solidFill>
              </a:rPr>
              <a:t>útil para generar identificadores únicos automáticamente.</a:t>
            </a:r>
          </a:p>
        </p:txBody>
      </p:sp>
      <p:sp>
        <p:nvSpPr>
          <p:cNvPr id="13" name="Rectángulo 12"/>
          <p:cNvSpPr/>
          <p:nvPr/>
        </p:nvSpPr>
        <p:spPr>
          <a:xfrm>
            <a:off x="119495" y="2358460"/>
            <a:ext cx="8593282" cy="646331"/>
          </a:xfrm>
          <a:prstGeom prst="rect">
            <a:avLst/>
          </a:prstGeom>
        </p:spPr>
        <p:txBody>
          <a:bodyPr wrap="square">
            <a:spAutoFit/>
          </a:bodyPr>
          <a:lstStyle/>
          <a:p>
            <a:r>
              <a:rPr lang="es-BO" dirty="0">
                <a:solidFill>
                  <a:schemeClr val="bg1"/>
                </a:solidFill>
                <a:latin typeface="+mj-lt"/>
              </a:rPr>
              <a:t>2.5. ¿Para qué se utiliza la cláusula WHERE?</a:t>
            </a:r>
          </a:p>
          <a:p>
            <a:r>
              <a:rPr lang="es-BO" sz="1100" dirty="0" smtClean="0">
                <a:solidFill>
                  <a:schemeClr val="bg1"/>
                </a:solidFill>
                <a:latin typeface="Söhne"/>
              </a:rPr>
              <a:t>WHERE </a:t>
            </a:r>
            <a:r>
              <a:rPr lang="es-BO" sz="1100" dirty="0">
                <a:solidFill>
                  <a:schemeClr val="bg1"/>
                </a:solidFill>
                <a:latin typeface="Söhne"/>
              </a:rPr>
              <a:t>se utiliza en consultas SQL para filtrar filas de una tabla que cumplan con una condición específica. Solo las filas que cumplan con la condición especificada en la cláusula WHERE se incluirán en el resultado de la consulta.</a:t>
            </a:r>
          </a:p>
        </p:txBody>
      </p:sp>
      <p:sp>
        <p:nvSpPr>
          <p:cNvPr id="16" name="Rectángulo 15"/>
          <p:cNvSpPr/>
          <p:nvPr/>
        </p:nvSpPr>
        <p:spPr>
          <a:xfrm>
            <a:off x="103909" y="3004791"/>
            <a:ext cx="8520545" cy="646331"/>
          </a:xfrm>
          <a:prstGeom prst="rect">
            <a:avLst/>
          </a:prstGeom>
        </p:spPr>
        <p:txBody>
          <a:bodyPr wrap="square">
            <a:spAutoFit/>
          </a:bodyPr>
          <a:lstStyle/>
          <a:p>
            <a:r>
              <a:rPr lang="es-BO" dirty="0">
                <a:solidFill>
                  <a:schemeClr val="bg1"/>
                </a:solidFill>
              </a:rPr>
              <a:t>2.6. ¿Para qué se utiliza la instrucción INNER JOIN</a:t>
            </a:r>
            <a:r>
              <a:rPr lang="es-BO" dirty="0" smtClean="0">
                <a:solidFill>
                  <a:schemeClr val="bg1"/>
                </a:solidFill>
              </a:rPr>
              <a:t>?</a:t>
            </a:r>
            <a:endParaRPr lang="es-BO" dirty="0">
              <a:solidFill>
                <a:schemeClr val="bg1"/>
              </a:solidFill>
            </a:endParaRPr>
          </a:p>
          <a:p>
            <a:r>
              <a:rPr lang="es-BO" sz="1100" dirty="0" smtClean="0">
                <a:solidFill>
                  <a:schemeClr val="bg1"/>
                </a:solidFill>
              </a:rPr>
              <a:t>INNER </a:t>
            </a:r>
            <a:r>
              <a:rPr lang="es-BO" sz="1100" dirty="0">
                <a:solidFill>
                  <a:schemeClr val="bg1"/>
                </a:solidFill>
              </a:rPr>
              <a:t>JOIN se utiliza para combinar filas de dos o más tablas en función de un campo común entre ellas. Solo se incluirán las filas que tengan coincidencias en ambas tablas. Esto se utiliza para relacionar datos de diferentes tablas en una consulta.</a:t>
            </a:r>
          </a:p>
        </p:txBody>
      </p:sp>
      <p:sp>
        <p:nvSpPr>
          <p:cNvPr id="18" name="Rectángulo 17"/>
          <p:cNvSpPr/>
          <p:nvPr/>
        </p:nvSpPr>
        <p:spPr>
          <a:xfrm>
            <a:off x="103909" y="3651122"/>
            <a:ext cx="8084127" cy="492443"/>
          </a:xfrm>
          <a:prstGeom prst="rect">
            <a:avLst/>
          </a:prstGeom>
        </p:spPr>
        <p:txBody>
          <a:bodyPr wrap="square">
            <a:spAutoFit/>
          </a:bodyPr>
          <a:lstStyle/>
          <a:p>
            <a:r>
              <a:rPr lang="es-BO" dirty="0">
                <a:solidFill>
                  <a:schemeClr val="bg1"/>
                </a:solidFill>
              </a:rPr>
              <a:t>2.7.1. Ejemplo de INNER JOIN</a:t>
            </a:r>
            <a:r>
              <a:rPr lang="es-BO" dirty="0" smtClean="0">
                <a:solidFill>
                  <a:schemeClr val="bg1"/>
                </a:solidFill>
              </a:rPr>
              <a:t>:</a:t>
            </a:r>
            <a:endParaRPr lang="es-BO" dirty="0">
              <a:solidFill>
                <a:schemeClr val="bg1"/>
              </a:solidFill>
            </a:endParaRPr>
          </a:p>
          <a:p>
            <a:r>
              <a:rPr lang="es-BO" sz="1100" dirty="0" smtClean="0">
                <a:solidFill>
                  <a:schemeClr val="bg1"/>
                </a:solidFill>
              </a:rPr>
              <a:t>Suponemos obtener </a:t>
            </a:r>
            <a:r>
              <a:rPr lang="es-BO" sz="1100" dirty="0">
                <a:solidFill>
                  <a:schemeClr val="bg1"/>
                </a:solidFill>
              </a:rPr>
              <a:t>una lista de jugadores y sus equipos en UNIFRANZITOS:</a:t>
            </a:r>
          </a:p>
        </p:txBody>
      </p:sp>
      <p:sp>
        <p:nvSpPr>
          <p:cNvPr id="19" name="Rectángulo 18"/>
          <p:cNvSpPr/>
          <p:nvPr/>
        </p:nvSpPr>
        <p:spPr>
          <a:xfrm>
            <a:off x="119495" y="4189732"/>
            <a:ext cx="6754091" cy="600164"/>
          </a:xfrm>
          <a:prstGeom prst="rect">
            <a:avLst/>
          </a:prstGeom>
        </p:spPr>
        <p:txBody>
          <a:bodyPr wrap="square">
            <a:spAutoFit/>
          </a:bodyPr>
          <a:lstStyle/>
          <a:p>
            <a:r>
              <a:rPr lang="es-BO" sz="1100" dirty="0">
                <a:solidFill>
                  <a:schemeClr val="bg1"/>
                </a:solidFill>
              </a:rPr>
              <a:t>SELECT </a:t>
            </a:r>
            <a:r>
              <a:rPr lang="es-BO" sz="1100" dirty="0" err="1">
                <a:solidFill>
                  <a:schemeClr val="bg1"/>
                </a:solidFill>
              </a:rPr>
              <a:t>jugador.nombres</a:t>
            </a:r>
            <a:r>
              <a:rPr lang="es-BO" sz="1100" dirty="0">
                <a:solidFill>
                  <a:schemeClr val="bg1"/>
                </a:solidFill>
              </a:rPr>
              <a:t>, </a:t>
            </a:r>
            <a:r>
              <a:rPr lang="es-BO" sz="1100" dirty="0" err="1">
                <a:solidFill>
                  <a:schemeClr val="bg1"/>
                </a:solidFill>
              </a:rPr>
              <a:t>jugador.apellidos</a:t>
            </a:r>
            <a:r>
              <a:rPr lang="es-BO" sz="1100" dirty="0">
                <a:solidFill>
                  <a:schemeClr val="bg1"/>
                </a:solidFill>
              </a:rPr>
              <a:t>, </a:t>
            </a:r>
            <a:r>
              <a:rPr lang="es-BO" sz="1100" dirty="0" err="1">
                <a:solidFill>
                  <a:schemeClr val="bg1"/>
                </a:solidFill>
              </a:rPr>
              <a:t>equipo.nombre_equipo</a:t>
            </a:r>
            <a:endParaRPr lang="es-BO" sz="1100" dirty="0">
              <a:solidFill>
                <a:schemeClr val="bg1"/>
              </a:solidFill>
            </a:endParaRPr>
          </a:p>
          <a:p>
            <a:r>
              <a:rPr lang="es-BO" sz="1100" dirty="0">
                <a:solidFill>
                  <a:schemeClr val="bg1"/>
                </a:solidFill>
              </a:rPr>
              <a:t>FROM jugador</a:t>
            </a:r>
          </a:p>
          <a:p>
            <a:r>
              <a:rPr lang="es-BO" sz="1100" dirty="0">
                <a:solidFill>
                  <a:schemeClr val="bg1"/>
                </a:solidFill>
              </a:rPr>
              <a:t>INNER JOIN equipo ON </a:t>
            </a:r>
            <a:r>
              <a:rPr lang="es-BO" sz="1100" dirty="0" err="1">
                <a:solidFill>
                  <a:schemeClr val="bg1"/>
                </a:solidFill>
              </a:rPr>
              <a:t>jugador.id_equipo</a:t>
            </a:r>
            <a:r>
              <a:rPr lang="es-BO" sz="1100" dirty="0">
                <a:solidFill>
                  <a:schemeClr val="bg1"/>
                </a:solidFill>
              </a:rPr>
              <a:t> = </a:t>
            </a:r>
            <a:r>
              <a:rPr lang="es-BO" sz="1100" dirty="0" err="1">
                <a:solidFill>
                  <a:schemeClr val="bg1"/>
                </a:solidFill>
              </a:rPr>
              <a:t>equipo.id_equipo</a:t>
            </a:r>
            <a:r>
              <a:rPr lang="es-BO" sz="1100" dirty="0">
                <a:solidFill>
                  <a:schemeClr val="bg1"/>
                </a:solidFill>
              </a:rPr>
              <a:t>;</a:t>
            </a:r>
            <a:endParaRPr lang="es-BO" sz="11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4" name="Rectángulo 3"/>
          <p:cNvSpPr/>
          <p:nvPr/>
        </p:nvSpPr>
        <p:spPr>
          <a:xfrm>
            <a:off x="0" y="21442"/>
            <a:ext cx="8593282" cy="446276"/>
          </a:xfrm>
          <a:prstGeom prst="rect">
            <a:avLst/>
          </a:prstGeom>
        </p:spPr>
        <p:txBody>
          <a:bodyPr wrap="square">
            <a:spAutoFit/>
          </a:bodyPr>
          <a:lstStyle/>
          <a:p>
            <a:r>
              <a:rPr lang="es-BO" sz="1200" b="1" dirty="0">
                <a:solidFill>
                  <a:schemeClr val="bg1"/>
                </a:solidFill>
                <a:latin typeface="Söhne"/>
              </a:rPr>
              <a:t>2.8.1. Ejemplo de LEFT JOIN:</a:t>
            </a:r>
            <a:endParaRPr lang="es-BO" sz="1200" dirty="0">
              <a:solidFill>
                <a:schemeClr val="bg1"/>
              </a:solidFill>
              <a:latin typeface="Söhne"/>
            </a:endParaRPr>
          </a:p>
          <a:p>
            <a:r>
              <a:rPr lang="es-BO" sz="1100" dirty="0" smtClean="0">
                <a:solidFill>
                  <a:schemeClr val="bg1"/>
                </a:solidFill>
                <a:latin typeface="Söhne"/>
              </a:rPr>
              <a:t>Suponemos obtener </a:t>
            </a:r>
            <a:r>
              <a:rPr lang="es-BO" sz="1100" dirty="0">
                <a:solidFill>
                  <a:schemeClr val="bg1"/>
                </a:solidFill>
                <a:latin typeface="Söhne"/>
              </a:rPr>
              <a:t>una lista de todos los equipos y los jugadores </a:t>
            </a:r>
            <a:r>
              <a:rPr lang="es-BO" sz="1100" dirty="0" smtClean="0">
                <a:solidFill>
                  <a:schemeClr val="bg1"/>
                </a:solidFill>
                <a:latin typeface="Söhne"/>
              </a:rPr>
              <a:t>asociados en </a:t>
            </a:r>
            <a:r>
              <a:rPr lang="es-BO" sz="1100" dirty="0">
                <a:solidFill>
                  <a:schemeClr val="bg1"/>
                </a:solidFill>
                <a:latin typeface="Söhne"/>
              </a:rPr>
              <a:t>UNIFRANZITOS:</a:t>
            </a:r>
          </a:p>
        </p:txBody>
      </p:sp>
      <p:sp>
        <p:nvSpPr>
          <p:cNvPr id="5" name="Rectángulo 4"/>
          <p:cNvSpPr/>
          <p:nvPr/>
        </p:nvSpPr>
        <p:spPr>
          <a:xfrm>
            <a:off x="0" y="501629"/>
            <a:ext cx="8946573" cy="430887"/>
          </a:xfrm>
          <a:prstGeom prst="rect">
            <a:avLst/>
          </a:prstGeom>
        </p:spPr>
        <p:txBody>
          <a:bodyPr wrap="square">
            <a:spAutoFit/>
          </a:bodyPr>
          <a:lstStyle/>
          <a:p>
            <a:r>
              <a:rPr lang="es-BO" sz="1100" dirty="0">
                <a:solidFill>
                  <a:schemeClr val="bg1"/>
                </a:solidFill>
                <a:latin typeface="Söhne Mono"/>
              </a:rPr>
              <a:t>SELECT </a:t>
            </a:r>
            <a:r>
              <a:rPr lang="es-BO" sz="1100" dirty="0" err="1">
                <a:solidFill>
                  <a:schemeClr val="bg1"/>
                </a:solidFill>
                <a:latin typeface="Söhne Mono"/>
              </a:rPr>
              <a:t>equipo.nombre_equipo</a:t>
            </a:r>
            <a:r>
              <a:rPr lang="es-BO" sz="1100" dirty="0">
                <a:solidFill>
                  <a:schemeClr val="bg1"/>
                </a:solidFill>
                <a:latin typeface="Söhne Mono"/>
              </a:rPr>
              <a:t>, </a:t>
            </a:r>
            <a:r>
              <a:rPr lang="es-BO" sz="1100" dirty="0" err="1">
                <a:solidFill>
                  <a:schemeClr val="bg1"/>
                </a:solidFill>
                <a:latin typeface="Söhne Mono"/>
              </a:rPr>
              <a:t>jugador.nombres</a:t>
            </a:r>
            <a:r>
              <a:rPr lang="es-BO" sz="1100" dirty="0">
                <a:solidFill>
                  <a:schemeClr val="bg1"/>
                </a:solidFill>
                <a:latin typeface="Söhne Mono"/>
              </a:rPr>
              <a:t>, </a:t>
            </a:r>
            <a:r>
              <a:rPr lang="es-BO" sz="1100" dirty="0" err="1">
                <a:solidFill>
                  <a:schemeClr val="bg1"/>
                </a:solidFill>
                <a:latin typeface="Söhne Mono"/>
              </a:rPr>
              <a:t>jugador.apellidos</a:t>
            </a:r>
            <a:r>
              <a:rPr lang="es-BO" sz="1100" dirty="0">
                <a:solidFill>
                  <a:schemeClr val="bg1"/>
                </a:solidFill>
                <a:latin typeface="Söhne Mono"/>
              </a:rPr>
              <a:t> FROM equipo LEFT JOIN jugador ON </a:t>
            </a:r>
            <a:r>
              <a:rPr lang="es-BO" sz="1100" dirty="0" err="1">
                <a:solidFill>
                  <a:schemeClr val="bg1"/>
                </a:solidFill>
                <a:latin typeface="Söhne Mono"/>
              </a:rPr>
              <a:t>equipo.id_equipo</a:t>
            </a:r>
            <a:r>
              <a:rPr lang="es-BO" sz="1100" dirty="0">
                <a:solidFill>
                  <a:schemeClr val="bg1"/>
                </a:solidFill>
                <a:latin typeface="Söhne Mono"/>
              </a:rPr>
              <a:t> = </a:t>
            </a:r>
            <a:r>
              <a:rPr lang="es-BO" sz="1100" dirty="0" err="1">
                <a:solidFill>
                  <a:schemeClr val="bg1"/>
                </a:solidFill>
                <a:latin typeface="Söhne Mono"/>
              </a:rPr>
              <a:t>jugador.id_equipo</a:t>
            </a:r>
            <a:r>
              <a:rPr lang="es-BO" sz="1100" dirty="0">
                <a:solidFill>
                  <a:schemeClr val="bg1"/>
                </a:solidFill>
                <a:latin typeface="Söhne Mono"/>
              </a:rPr>
              <a:t>;</a:t>
            </a:r>
            <a:endParaRPr lang="es-BO" sz="1100" dirty="0">
              <a:solidFill>
                <a:schemeClr val="bg1"/>
              </a:solidFill>
            </a:endParaRPr>
          </a:p>
        </p:txBody>
      </p:sp>
      <p:sp>
        <p:nvSpPr>
          <p:cNvPr id="6" name="Rectángulo 5"/>
          <p:cNvSpPr/>
          <p:nvPr/>
        </p:nvSpPr>
        <p:spPr>
          <a:xfrm>
            <a:off x="1" y="1003034"/>
            <a:ext cx="7335982" cy="446276"/>
          </a:xfrm>
          <a:prstGeom prst="rect">
            <a:avLst/>
          </a:prstGeom>
        </p:spPr>
        <p:txBody>
          <a:bodyPr wrap="square">
            <a:spAutoFit/>
          </a:bodyPr>
          <a:lstStyle/>
          <a:p>
            <a:r>
              <a:rPr lang="es-BO" sz="1200" dirty="0">
                <a:solidFill>
                  <a:schemeClr val="bg1"/>
                </a:solidFill>
                <a:latin typeface="Söhne"/>
              </a:rPr>
              <a:t>2.9.1. Ejemplo de RIGHT JOIN:</a:t>
            </a:r>
          </a:p>
          <a:p>
            <a:r>
              <a:rPr lang="es-BO" sz="1100" dirty="0" smtClean="0">
                <a:solidFill>
                  <a:schemeClr val="bg1"/>
                </a:solidFill>
                <a:latin typeface="Söhne"/>
              </a:rPr>
              <a:t>Suponemos obtener </a:t>
            </a:r>
            <a:r>
              <a:rPr lang="es-BO" sz="1100" dirty="0">
                <a:solidFill>
                  <a:schemeClr val="bg1"/>
                </a:solidFill>
                <a:latin typeface="Söhne"/>
              </a:rPr>
              <a:t>una lista de todos los jugadores y los equipos a los que están asociados </a:t>
            </a:r>
            <a:r>
              <a:rPr lang="es-BO" sz="1100" dirty="0" smtClean="0">
                <a:solidFill>
                  <a:schemeClr val="bg1"/>
                </a:solidFill>
                <a:latin typeface="Söhne"/>
              </a:rPr>
              <a:t>en </a:t>
            </a:r>
            <a:r>
              <a:rPr lang="es-BO" sz="1100" dirty="0">
                <a:solidFill>
                  <a:schemeClr val="bg1"/>
                </a:solidFill>
                <a:latin typeface="Söhne"/>
              </a:rPr>
              <a:t>UNIFRANZITOS:</a:t>
            </a:r>
          </a:p>
        </p:txBody>
      </p:sp>
      <p:sp>
        <p:nvSpPr>
          <p:cNvPr id="9" name="Rectángulo 8"/>
          <p:cNvSpPr/>
          <p:nvPr/>
        </p:nvSpPr>
        <p:spPr>
          <a:xfrm>
            <a:off x="0" y="1483252"/>
            <a:ext cx="6525492" cy="430887"/>
          </a:xfrm>
          <a:prstGeom prst="rect">
            <a:avLst/>
          </a:prstGeom>
        </p:spPr>
        <p:txBody>
          <a:bodyPr wrap="square">
            <a:spAutoFit/>
          </a:bodyPr>
          <a:lstStyle/>
          <a:p>
            <a:r>
              <a:rPr lang="es-BO" sz="1100" dirty="0">
                <a:solidFill>
                  <a:schemeClr val="bg1"/>
                </a:solidFill>
                <a:latin typeface="Söhne Mono"/>
              </a:rPr>
              <a:t>SELECT </a:t>
            </a:r>
            <a:r>
              <a:rPr lang="es-BO" sz="1100" dirty="0" err="1">
                <a:solidFill>
                  <a:schemeClr val="bg1"/>
                </a:solidFill>
                <a:latin typeface="Söhne Mono"/>
              </a:rPr>
              <a:t>jugador.nombres</a:t>
            </a:r>
            <a:r>
              <a:rPr lang="es-BO" sz="1100" dirty="0">
                <a:solidFill>
                  <a:schemeClr val="bg1"/>
                </a:solidFill>
                <a:latin typeface="Söhne Mono"/>
              </a:rPr>
              <a:t>, </a:t>
            </a:r>
            <a:r>
              <a:rPr lang="es-BO" sz="1100" dirty="0" err="1">
                <a:solidFill>
                  <a:schemeClr val="bg1"/>
                </a:solidFill>
                <a:latin typeface="Söhne Mono"/>
              </a:rPr>
              <a:t>jugador.apellidos</a:t>
            </a:r>
            <a:r>
              <a:rPr lang="es-BO" sz="1100" dirty="0">
                <a:solidFill>
                  <a:schemeClr val="bg1"/>
                </a:solidFill>
                <a:latin typeface="Söhne Mono"/>
              </a:rPr>
              <a:t>, </a:t>
            </a:r>
            <a:r>
              <a:rPr lang="es-BO" sz="1100" dirty="0" err="1">
                <a:solidFill>
                  <a:schemeClr val="bg1"/>
                </a:solidFill>
                <a:latin typeface="Söhne Mono"/>
              </a:rPr>
              <a:t>equipo.nombre_equipo</a:t>
            </a:r>
            <a:r>
              <a:rPr lang="es-BO" sz="1100" dirty="0">
                <a:solidFill>
                  <a:schemeClr val="bg1"/>
                </a:solidFill>
                <a:latin typeface="Söhne Mono"/>
              </a:rPr>
              <a:t> FROM jugador RIGHT JOIN equipo ON </a:t>
            </a:r>
            <a:r>
              <a:rPr lang="es-BO" sz="1100" dirty="0" err="1">
                <a:solidFill>
                  <a:schemeClr val="bg1"/>
                </a:solidFill>
                <a:latin typeface="Söhne Mono"/>
              </a:rPr>
              <a:t>jugador.id_equipo</a:t>
            </a:r>
            <a:r>
              <a:rPr lang="es-BO" sz="1100" dirty="0">
                <a:solidFill>
                  <a:schemeClr val="bg1"/>
                </a:solidFill>
                <a:latin typeface="Söhne Mono"/>
              </a:rPr>
              <a:t> = </a:t>
            </a:r>
            <a:r>
              <a:rPr lang="es-BO" sz="1100" dirty="0" err="1">
                <a:solidFill>
                  <a:schemeClr val="bg1"/>
                </a:solidFill>
                <a:latin typeface="Söhne Mono"/>
              </a:rPr>
              <a:t>equipo.id_equipo</a:t>
            </a:r>
            <a:r>
              <a:rPr lang="es-BO" sz="1100" dirty="0">
                <a:solidFill>
                  <a:schemeClr val="bg1"/>
                </a:solidFill>
                <a:latin typeface="Söhne Mono"/>
              </a:rPr>
              <a:t>;</a:t>
            </a:r>
            <a:endParaRPr lang="es-BO" sz="1100" dirty="0">
              <a:solidFill>
                <a:schemeClr val="bg1"/>
              </a:solidFill>
            </a:endParaRPr>
          </a:p>
        </p:txBody>
      </p:sp>
      <p:sp>
        <p:nvSpPr>
          <p:cNvPr id="10" name="Rectángulo 9"/>
          <p:cNvSpPr/>
          <p:nvPr/>
        </p:nvSpPr>
        <p:spPr>
          <a:xfrm>
            <a:off x="0" y="2173456"/>
            <a:ext cx="4561608" cy="2970044"/>
          </a:xfrm>
          <a:prstGeom prst="rect">
            <a:avLst/>
          </a:prstGeom>
        </p:spPr>
        <p:txBody>
          <a:bodyPr wrap="square">
            <a:spAutoFit/>
          </a:bodyPr>
          <a:lstStyle/>
          <a:p>
            <a:r>
              <a:rPr lang="es-BO" sz="1100" dirty="0">
                <a:solidFill>
                  <a:schemeClr val="bg1"/>
                </a:solidFill>
                <a:latin typeface="Söhne Mono"/>
              </a:rPr>
              <a:t>CREATE TABLE Clientes ( </a:t>
            </a:r>
            <a:endParaRPr lang="es-BO" sz="1100" dirty="0" smtClean="0">
              <a:solidFill>
                <a:schemeClr val="bg1"/>
              </a:solidFill>
              <a:latin typeface="Söhne Mono"/>
            </a:endParaRPr>
          </a:p>
          <a:p>
            <a:r>
              <a:rPr lang="es-BO" sz="1100" dirty="0" err="1" smtClean="0">
                <a:solidFill>
                  <a:schemeClr val="bg1"/>
                </a:solidFill>
                <a:latin typeface="Söhne Mono"/>
              </a:rPr>
              <a:t>ClienteID</a:t>
            </a:r>
            <a:r>
              <a:rPr lang="es-BO" sz="1100" dirty="0" smtClean="0">
                <a:solidFill>
                  <a:schemeClr val="bg1"/>
                </a:solidFill>
                <a:latin typeface="Söhne Mono"/>
              </a:rPr>
              <a:t> </a:t>
            </a:r>
            <a:r>
              <a:rPr lang="es-BO" sz="1100" dirty="0">
                <a:solidFill>
                  <a:schemeClr val="bg1"/>
                </a:solidFill>
                <a:latin typeface="Söhne Mono"/>
              </a:rPr>
              <a:t>INT PRIMARY KEY, </a:t>
            </a:r>
            <a:endParaRPr lang="es-BO" sz="1100" dirty="0" smtClean="0">
              <a:solidFill>
                <a:schemeClr val="bg1"/>
              </a:solidFill>
              <a:latin typeface="Söhne Mono"/>
            </a:endParaRPr>
          </a:p>
          <a:p>
            <a:r>
              <a:rPr lang="es-BO" sz="1100" dirty="0" smtClean="0">
                <a:solidFill>
                  <a:schemeClr val="bg1"/>
                </a:solidFill>
                <a:latin typeface="Söhne Mono"/>
              </a:rPr>
              <a:t>Nombre </a:t>
            </a:r>
            <a:r>
              <a:rPr lang="es-BO" sz="1100" dirty="0">
                <a:solidFill>
                  <a:schemeClr val="bg1"/>
                </a:solidFill>
                <a:latin typeface="Söhne Mono"/>
              </a:rPr>
              <a:t>VARCHAR(50) ); </a:t>
            </a:r>
          </a:p>
          <a:p>
            <a:r>
              <a:rPr lang="es-BO" sz="1100" dirty="0" smtClean="0">
                <a:solidFill>
                  <a:schemeClr val="bg1"/>
                </a:solidFill>
                <a:latin typeface="Söhne Mono"/>
              </a:rPr>
              <a:t>CREATE </a:t>
            </a:r>
            <a:r>
              <a:rPr lang="es-BO" sz="1100" dirty="0">
                <a:solidFill>
                  <a:schemeClr val="bg1"/>
                </a:solidFill>
                <a:latin typeface="Söhne Mono"/>
              </a:rPr>
              <a:t>TABLE Productos ( </a:t>
            </a:r>
            <a:endParaRPr lang="es-BO" sz="1100" dirty="0" smtClean="0">
              <a:solidFill>
                <a:schemeClr val="bg1"/>
              </a:solidFill>
              <a:latin typeface="Söhne Mono"/>
            </a:endParaRPr>
          </a:p>
          <a:p>
            <a:r>
              <a:rPr lang="es-BO" sz="1100" dirty="0" err="1" smtClean="0">
                <a:solidFill>
                  <a:schemeClr val="bg1"/>
                </a:solidFill>
                <a:latin typeface="Söhne Mono"/>
              </a:rPr>
              <a:t>ProductoID</a:t>
            </a:r>
            <a:r>
              <a:rPr lang="es-BO" sz="1100" dirty="0" smtClean="0">
                <a:solidFill>
                  <a:schemeClr val="bg1"/>
                </a:solidFill>
                <a:latin typeface="Söhne Mono"/>
              </a:rPr>
              <a:t> </a:t>
            </a:r>
            <a:r>
              <a:rPr lang="es-BO" sz="1100" dirty="0">
                <a:solidFill>
                  <a:schemeClr val="bg1"/>
                </a:solidFill>
                <a:latin typeface="Söhne Mono"/>
              </a:rPr>
              <a:t>INT PRIMARY KEY, </a:t>
            </a:r>
            <a:endParaRPr lang="es-BO" sz="1100" dirty="0" smtClean="0">
              <a:solidFill>
                <a:schemeClr val="bg1"/>
              </a:solidFill>
              <a:latin typeface="Söhne Mono"/>
            </a:endParaRPr>
          </a:p>
          <a:p>
            <a:r>
              <a:rPr lang="es-BO" sz="1100" dirty="0" err="1" smtClean="0">
                <a:solidFill>
                  <a:schemeClr val="bg1"/>
                </a:solidFill>
                <a:latin typeface="Söhne Mono"/>
              </a:rPr>
              <a:t>NombreProducto</a:t>
            </a:r>
            <a:r>
              <a:rPr lang="es-BO" sz="1100" dirty="0" smtClean="0">
                <a:solidFill>
                  <a:schemeClr val="bg1"/>
                </a:solidFill>
                <a:latin typeface="Söhne Mono"/>
              </a:rPr>
              <a:t> </a:t>
            </a:r>
            <a:r>
              <a:rPr lang="es-BO" sz="1100" dirty="0">
                <a:solidFill>
                  <a:schemeClr val="bg1"/>
                </a:solidFill>
                <a:latin typeface="Söhne Mono"/>
              </a:rPr>
              <a:t>VARCHAR(50) ); </a:t>
            </a:r>
            <a:endParaRPr lang="es-BO" sz="1100" dirty="0" smtClean="0">
              <a:solidFill>
                <a:schemeClr val="bg1"/>
              </a:solidFill>
              <a:latin typeface="Söhne Mono"/>
            </a:endParaRPr>
          </a:p>
          <a:p>
            <a:r>
              <a:rPr lang="es-BO" sz="1100" dirty="0" smtClean="0">
                <a:solidFill>
                  <a:schemeClr val="bg1"/>
                </a:solidFill>
                <a:latin typeface="Söhne Mono"/>
              </a:rPr>
              <a:t>CREATE </a:t>
            </a:r>
            <a:r>
              <a:rPr lang="es-BO" sz="1100" dirty="0">
                <a:solidFill>
                  <a:schemeClr val="bg1"/>
                </a:solidFill>
                <a:latin typeface="Söhne Mono"/>
              </a:rPr>
              <a:t>TABLE Pedidos </a:t>
            </a:r>
            <a:r>
              <a:rPr lang="es-BO" sz="1100" dirty="0" smtClean="0">
                <a:solidFill>
                  <a:schemeClr val="bg1"/>
                </a:solidFill>
                <a:latin typeface="Söhne Mono"/>
              </a:rPr>
              <a:t>(</a:t>
            </a:r>
          </a:p>
          <a:p>
            <a:r>
              <a:rPr lang="es-BO" sz="1100" dirty="0" smtClean="0">
                <a:solidFill>
                  <a:schemeClr val="bg1"/>
                </a:solidFill>
                <a:latin typeface="Söhne Mono"/>
              </a:rPr>
              <a:t> </a:t>
            </a:r>
            <a:r>
              <a:rPr lang="es-BO" sz="1100" dirty="0" err="1">
                <a:solidFill>
                  <a:schemeClr val="bg1"/>
                </a:solidFill>
                <a:latin typeface="Söhne Mono"/>
              </a:rPr>
              <a:t>PedidoID</a:t>
            </a:r>
            <a:r>
              <a:rPr lang="es-BO" sz="1100" dirty="0">
                <a:solidFill>
                  <a:schemeClr val="bg1"/>
                </a:solidFill>
                <a:latin typeface="Söhne Mono"/>
              </a:rPr>
              <a:t> INT PRIMARY KEY, </a:t>
            </a:r>
            <a:endParaRPr lang="es-BO" sz="1100" dirty="0" smtClean="0">
              <a:solidFill>
                <a:schemeClr val="bg1"/>
              </a:solidFill>
              <a:latin typeface="Söhne Mono"/>
            </a:endParaRPr>
          </a:p>
          <a:p>
            <a:r>
              <a:rPr lang="es-BO" sz="1100" dirty="0" err="1" smtClean="0">
                <a:solidFill>
                  <a:schemeClr val="bg1"/>
                </a:solidFill>
                <a:latin typeface="Söhne Mono"/>
              </a:rPr>
              <a:t>ClienteID</a:t>
            </a:r>
            <a:r>
              <a:rPr lang="es-BO" sz="1100" dirty="0" smtClean="0">
                <a:solidFill>
                  <a:schemeClr val="bg1"/>
                </a:solidFill>
                <a:latin typeface="Söhne Mono"/>
              </a:rPr>
              <a:t> </a:t>
            </a:r>
            <a:r>
              <a:rPr lang="es-BO" sz="1100" dirty="0">
                <a:solidFill>
                  <a:schemeClr val="bg1"/>
                </a:solidFill>
                <a:latin typeface="Söhne Mono"/>
              </a:rPr>
              <a:t>INT, </a:t>
            </a:r>
            <a:r>
              <a:rPr lang="es-BO" sz="1100" dirty="0" err="1">
                <a:solidFill>
                  <a:schemeClr val="bg1"/>
                </a:solidFill>
                <a:latin typeface="Söhne Mono"/>
              </a:rPr>
              <a:t>ProductoID</a:t>
            </a:r>
            <a:r>
              <a:rPr lang="es-BO" sz="1100" dirty="0">
                <a:solidFill>
                  <a:schemeClr val="bg1"/>
                </a:solidFill>
                <a:latin typeface="Söhne Mono"/>
              </a:rPr>
              <a:t> INT, </a:t>
            </a:r>
            <a:endParaRPr lang="es-BO" sz="1100" dirty="0" smtClean="0">
              <a:solidFill>
                <a:schemeClr val="bg1"/>
              </a:solidFill>
              <a:latin typeface="Söhne Mono"/>
            </a:endParaRPr>
          </a:p>
          <a:p>
            <a:r>
              <a:rPr lang="es-BO" sz="1100" dirty="0" smtClean="0">
                <a:solidFill>
                  <a:schemeClr val="bg1"/>
                </a:solidFill>
                <a:latin typeface="Söhne Mono"/>
              </a:rPr>
              <a:t>Cantidad </a:t>
            </a:r>
            <a:r>
              <a:rPr lang="es-BO" sz="1100" dirty="0">
                <a:solidFill>
                  <a:schemeClr val="bg1"/>
                </a:solidFill>
                <a:latin typeface="Söhne Mono"/>
              </a:rPr>
              <a:t>INT ); </a:t>
            </a:r>
            <a:endParaRPr lang="es-BO" sz="1100" dirty="0" smtClean="0">
              <a:solidFill>
                <a:schemeClr val="bg1"/>
              </a:solidFill>
              <a:latin typeface="Söhne Mono"/>
            </a:endParaRPr>
          </a:p>
          <a:p>
            <a:r>
              <a:rPr lang="es-BO" sz="1100" dirty="0" smtClean="0">
                <a:solidFill>
                  <a:schemeClr val="bg1"/>
                </a:solidFill>
                <a:latin typeface="Söhne Mono"/>
              </a:rPr>
              <a:t>INSERT </a:t>
            </a:r>
            <a:r>
              <a:rPr lang="es-BO" sz="1100" dirty="0">
                <a:solidFill>
                  <a:schemeClr val="bg1"/>
                </a:solidFill>
                <a:latin typeface="Söhne Mono"/>
              </a:rPr>
              <a:t>INTO Clientes (</a:t>
            </a:r>
            <a:r>
              <a:rPr lang="es-BO" sz="1100" dirty="0" err="1">
                <a:solidFill>
                  <a:schemeClr val="bg1"/>
                </a:solidFill>
                <a:latin typeface="Söhne Mono"/>
              </a:rPr>
              <a:t>ClienteID</a:t>
            </a:r>
            <a:r>
              <a:rPr lang="es-BO" sz="1100" dirty="0">
                <a:solidFill>
                  <a:schemeClr val="bg1"/>
                </a:solidFill>
                <a:latin typeface="Söhne Mono"/>
              </a:rPr>
              <a:t>, Nombre) VALUES (1, 'Juan</a:t>
            </a:r>
            <a:r>
              <a:rPr lang="es-BO" sz="1100" dirty="0" smtClean="0">
                <a:solidFill>
                  <a:schemeClr val="bg1"/>
                </a:solidFill>
                <a:latin typeface="Söhne Mono"/>
              </a:rPr>
              <a:t>'),(</a:t>
            </a:r>
            <a:r>
              <a:rPr lang="es-BO" sz="1100" dirty="0">
                <a:solidFill>
                  <a:schemeClr val="bg1"/>
                </a:solidFill>
                <a:latin typeface="Söhne Mono"/>
              </a:rPr>
              <a:t>2, '</a:t>
            </a:r>
            <a:r>
              <a:rPr lang="es-BO" sz="1100" dirty="0" err="1">
                <a:solidFill>
                  <a:schemeClr val="bg1"/>
                </a:solidFill>
                <a:latin typeface="Söhne Mono"/>
              </a:rPr>
              <a:t>Maria</a:t>
            </a:r>
            <a:r>
              <a:rPr lang="es-BO" sz="1100" dirty="0" smtClean="0">
                <a:solidFill>
                  <a:schemeClr val="bg1"/>
                </a:solidFill>
                <a:latin typeface="Söhne Mono"/>
              </a:rPr>
              <a:t>'),(</a:t>
            </a:r>
            <a:r>
              <a:rPr lang="es-BO" sz="1100" dirty="0">
                <a:solidFill>
                  <a:schemeClr val="bg1"/>
                </a:solidFill>
                <a:latin typeface="Söhne Mono"/>
              </a:rPr>
              <a:t>3, 'Carlos</a:t>
            </a:r>
            <a:r>
              <a:rPr lang="es-BO" sz="1100" dirty="0" smtClean="0">
                <a:solidFill>
                  <a:schemeClr val="bg1"/>
                </a:solidFill>
                <a:latin typeface="Söhne Mono"/>
              </a:rPr>
              <a:t>');</a:t>
            </a:r>
          </a:p>
          <a:p>
            <a:r>
              <a:rPr lang="es-BO" sz="1100" dirty="0" smtClean="0">
                <a:solidFill>
                  <a:schemeClr val="bg1"/>
                </a:solidFill>
                <a:latin typeface="Söhne Mono"/>
              </a:rPr>
              <a:t>INSERT </a:t>
            </a:r>
            <a:r>
              <a:rPr lang="es-BO" sz="1100" dirty="0">
                <a:solidFill>
                  <a:schemeClr val="bg1"/>
                </a:solidFill>
                <a:latin typeface="Söhne Mono"/>
              </a:rPr>
              <a:t>INTO Productos (</a:t>
            </a:r>
            <a:r>
              <a:rPr lang="es-BO" sz="1100" dirty="0" err="1">
                <a:solidFill>
                  <a:schemeClr val="bg1"/>
                </a:solidFill>
                <a:latin typeface="Söhne Mono"/>
              </a:rPr>
              <a:t>ProductoID</a:t>
            </a:r>
            <a:r>
              <a:rPr lang="es-BO" sz="1100" dirty="0">
                <a:solidFill>
                  <a:schemeClr val="bg1"/>
                </a:solidFill>
                <a:latin typeface="Söhne Mono"/>
              </a:rPr>
              <a:t>, </a:t>
            </a:r>
            <a:r>
              <a:rPr lang="es-BO" sz="1100" dirty="0" err="1">
                <a:solidFill>
                  <a:schemeClr val="bg1"/>
                </a:solidFill>
                <a:latin typeface="Söhne Mono"/>
              </a:rPr>
              <a:t>NombreProducto</a:t>
            </a:r>
            <a:r>
              <a:rPr lang="es-BO" sz="1100" dirty="0">
                <a:solidFill>
                  <a:schemeClr val="bg1"/>
                </a:solidFill>
                <a:latin typeface="Söhne Mono"/>
              </a:rPr>
              <a:t>) VALUES (101, 'Producto A</a:t>
            </a:r>
            <a:r>
              <a:rPr lang="es-BO" sz="1100" dirty="0" smtClean="0">
                <a:solidFill>
                  <a:schemeClr val="bg1"/>
                </a:solidFill>
                <a:latin typeface="Söhne Mono"/>
              </a:rPr>
              <a:t>'),(</a:t>
            </a:r>
            <a:r>
              <a:rPr lang="es-BO" sz="1100" dirty="0">
                <a:solidFill>
                  <a:schemeClr val="bg1"/>
                </a:solidFill>
                <a:latin typeface="Söhne Mono"/>
              </a:rPr>
              <a:t>102, 'Producto B'), (103, 'Producto C'); </a:t>
            </a:r>
            <a:endParaRPr lang="es-BO" sz="1100" dirty="0" smtClean="0">
              <a:solidFill>
                <a:schemeClr val="bg1"/>
              </a:solidFill>
              <a:latin typeface="Söhne Mono"/>
            </a:endParaRPr>
          </a:p>
          <a:p>
            <a:r>
              <a:rPr lang="es-BO" sz="1100" dirty="0" smtClean="0">
                <a:solidFill>
                  <a:schemeClr val="bg1"/>
                </a:solidFill>
                <a:latin typeface="Söhne Mono"/>
              </a:rPr>
              <a:t>INSERT </a:t>
            </a:r>
            <a:r>
              <a:rPr lang="es-BO" sz="1100" dirty="0">
                <a:solidFill>
                  <a:schemeClr val="bg1"/>
                </a:solidFill>
                <a:latin typeface="Söhne Mono"/>
              </a:rPr>
              <a:t>INTO Pedidos (</a:t>
            </a:r>
            <a:r>
              <a:rPr lang="es-BO" sz="1100" dirty="0" err="1">
                <a:solidFill>
                  <a:schemeClr val="bg1"/>
                </a:solidFill>
                <a:latin typeface="Söhne Mono"/>
              </a:rPr>
              <a:t>PedidoID</a:t>
            </a:r>
            <a:r>
              <a:rPr lang="es-BO" sz="1100" dirty="0">
                <a:solidFill>
                  <a:schemeClr val="bg1"/>
                </a:solidFill>
                <a:latin typeface="Söhne Mono"/>
              </a:rPr>
              <a:t>, </a:t>
            </a:r>
            <a:r>
              <a:rPr lang="es-BO" sz="1100" dirty="0" err="1">
                <a:solidFill>
                  <a:schemeClr val="bg1"/>
                </a:solidFill>
                <a:latin typeface="Söhne Mono"/>
              </a:rPr>
              <a:t>ClienteID</a:t>
            </a:r>
            <a:r>
              <a:rPr lang="es-BO" sz="1100" dirty="0">
                <a:solidFill>
                  <a:schemeClr val="bg1"/>
                </a:solidFill>
                <a:latin typeface="Söhne Mono"/>
              </a:rPr>
              <a:t>, </a:t>
            </a:r>
            <a:r>
              <a:rPr lang="es-BO" sz="1100" dirty="0" err="1">
                <a:solidFill>
                  <a:schemeClr val="bg1"/>
                </a:solidFill>
                <a:latin typeface="Söhne Mono"/>
              </a:rPr>
              <a:t>ProductoID</a:t>
            </a:r>
            <a:r>
              <a:rPr lang="es-BO" sz="1100" dirty="0">
                <a:solidFill>
                  <a:schemeClr val="bg1"/>
                </a:solidFill>
                <a:latin typeface="Söhne Mono"/>
              </a:rPr>
              <a:t>, Cantidad) VALUES (1001, 1, 101, 3), (1002, 1, 102, 2), (1003, 2, 101, 1), (1004, 3, 103, 5); </a:t>
            </a:r>
            <a:endParaRPr lang="es-BO" sz="1100" dirty="0">
              <a:solidFill>
                <a:schemeClr val="bg1"/>
              </a:solidFill>
            </a:endParaRPr>
          </a:p>
        </p:txBody>
      </p:sp>
      <p:sp>
        <p:nvSpPr>
          <p:cNvPr id="12" name="Rectángulo 11"/>
          <p:cNvSpPr/>
          <p:nvPr/>
        </p:nvSpPr>
        <p:spPr>
          <a:xfrm>
            <a:off x="0" y="1948050"/>
            <a:ext cx="6151418" cy="261610"/>
          </a:xfrm>
          <a:prstGeom prst="rect">
            <a:avLst/>
          </a:prstGeom>
        </p:spPr>
        <p:txBody>
          <a:bodyPr wrap="square">
            <a:spAutoFit/>
          </a:bodyPr>
          <a:lstStyle/>
          <a:p>
            <a:r>
              <a:rPr lang="es-BO" sz="1100" dirty="0">
                <a:solidFill>
                  <a:schemeClr val="bg1"/>
                </a:solidFill>
              </a:rPr>
              <a:t>2.10. Crear 3 tablas y crear una consulta SQL que muestra el uso de INNER JOIN.</a:t>
            </a:r>
          </a:p>
        </p:txBody>
      </p:sp>
      <p:sp>
        <p:nvSpPr>
          <p:cNvPr id="14" name="Rectángulo 13"/>
          <p:cNvSpPr/>
          <p:nvPr/>
        </p:nvSpPr>
        <p:spPr>
          <a:xfrm>
            <a:off x="4145973" y="2243571"/>
            <a:ext cx="4800600" cy="769441"/>
          </a:xfrm>
          <a:prstGeom prst="rect">
            <a:avLst/>
          </a:prstGeom>
        </p:spPr>
        <p:txBody>
          <a:bodyPr wrap="square">
            <a:spAutoFit/>
          </a:bodyPr>
          <a:lstStyle/>
          <a:p>
            <a:r>
              <a:rPr lang="es-BO" sz="1100" dirty="0">
                <a:solidFill>
                  <a:schemeClr val="bg1"/>
                </a:solidFill>
              </a:rPr>
              <a:t>SELECT </a:t>
            </a:r>
            <a:r>
              <a:rPr lang="es-BO" sz="1100" dirty="0" err="1">
                <a:solidFill>
                  <a:schemeClr val="bg1"/>
                </a:solidFill>
              </a:rPr>
              <a:t>Clientes.Nombre</a:t>
            </a:r>
            <a:r>
              <a:rPr lang="es-BO" sz="1100" dirty="0">
                <a:solidFill>
                  <a:schemeClr val="bg1"/>
                </a:solidFill>
              </a:rPr>
              <a:t>, </a:t>
            </a:r>
            <a:r>
              <a:rPr lang="es-BO" sz="1100" dirty="0" err="1">
                <a:solidFill>
                  <a:schemeClr val="bg1"/>
                </a:solidFill>
              </a:rPr>
              <a:t>Productos.NombreProducto</a:t>
            </a:r>
            <a:r>
              <a:rPr lang="es-BO" sz="1100" dirty="0">
                <a:solidFill>
                  <a:schemeClr val="bg1"/>
                </a:solidFill>
              </a:rPr>
              <a:t>, </a:t>
            </a:r>
            <a:r>
              <a:rPr lang="es-BO" sz="1100" dirty="0" err="1">
                <a:solidFill>
                  <a:schemeClr val="bg1"/>
                </a:solidFill>
              </a:rPr>
              <a:t>Pedidos.Cantidad</a:t>
            </a:r>
            <a:endParaRPr lang="es-BO" sz="1100" dirty="0">
              <a:solidFill>
                <a:schemeClr val="bg1"/>
              </a:solidFill>
            </a:endParaRPr>
          </a:p>
          <a:p>
            <a:r>
              <a:rPr lang="es-BO" sz="1100" dirty="0">
                <a:solidFill>
                  <a:schemeClr val="bg1"/>
                </a:solidFill>
              </a:rPr>
              <a:t>FROM Clientes</a:t>
            </a:r>
          </a:p>
          <a:p>
            <a:r>
              <a:rPr lang="es-BO" sz="1100" dirty="0">
                <a:solidFill>
                  <a:schemeClr val="bg1"/>
                </a:solidFill>
              </a:rPr>
              <a:t>INNER JOIN Pedidos ON </a:t>
            </a:r>
            <a:r>
              <a:rPr lang="es-BO" sz="1100" dirty="0" err="1">
                <a:solidFill>
                  <a:schemeClr val="bg1"/>
                </a:solidFill>
              </a:rPr>
              <a:t>Clientes.ClienteID</a:t>
            </a:r>
            <a:r>
              <a:rPr lang="es-BO" sz="1100" dirty="0">
                <a:solidFill>
                  <a:schemeClr val="bg1"/>
                </a:solidFill>
              </a:rPr>
              <a:t> = </a:t>
            </a:r>
            <a:r>
              <a:rPr lang="es-BO" sz="1100" dirty="0" err="1">
                <a:solidFill>
                  <a:schemeClr val="bg1"/>
                </a:solidFill>
              </a:rPr>
              <a:t>Pedidos.ClienteID</a:t>
            </a:r>
            <a:endParaRPr lang="es-BO" sz="1100" dirty="0">
              <a:solidFill>
                <a:schemeClr val="bg1"/>
              </a:solidFill>
            </a:endParaRPr>
          </a:p>
          <a:p>
            <a:r>
              <a:rPr lang="es-BO" sz="1100" dirty="0">
                <a:solidFill>
                  <a:schemeClr val="bg1"/>
                </a:solidFill>
              </a:rPr>
              <a:t>INNER JOIN Productos ON </a:t>
            </a:r>
            <a:r>
              <a:rPr lang="es-BO" sz="1100" dirty="0" err="1">
                <a:solidFill>
                  <a:schemeClr val="bg1"/>
                </a:solidFill>
              </a:rPr>
              <a:t>Pedidos.ProductoID</a:t>
            </a:r>
            <a:r>
              <a:rPr lang="es-BO" sz="1100" dirty="0">
                <a:solidFill>
                  <a:schemeClr val="bg1"/>
                </a:solidFill>
              </a:rPr>
              <a:t> </a:t>
            </a:r>
            <a:r>
              <a:rPr lang="es-BO" sz="1100" dirty="0" smtClean="0">
                <a:solidFill>
                  <a:schemeClr val="bg1"/>
                </a:solidFill>
              </a:rPr>
              <a:t>=</a:t>
            </a:r>
            <a:r>
              <a:rPr lang="es-BO" sz="1100" dirty="0" err="1" smtClean="0">
                <a:solidFill>
                  <a:schemeClr val="bg1"/>
                </a:solidFill>
              </a:rPr>
              <a:t>Productos.ProductoID</a:t>
            </a:r>
            <a:r>
              <a:rPr lang="es-BO" sz="1100" dirty="0">
                <a:solidFill>
                  <a:schemeClr val="bg1"/>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 name="Rectángulo 1"/>
          <p:cNvSpPr/>
          <p:nvPr/>
        </p:nvSpPr>
        <p:spPr>
          <a:xfrm>
            <a:off x="228697" y="0"/>
            <a:ext cx="2233947" cy="307777"/>
          </a:xfrm>
          <a:prstGeom prst="rect">
            <a:avLst/>
          </a:prstGeom>
        </p:spPr>
        <p:txBody>
          <a:bodyPr wrap="square">
            <a:spAutoFit/>
          </a:bodyPr>
          <a:lstStyle/>
          <a:p>
            <a:r>
              <a:rPr lang="es-BO" b="1" dirty="0">
                <a:solidFill>
                  <a:schemeClr val="bg1"/>
                </a:solidFill>
                <a:latin typeface="Söhne"/>
              </a:rPr>
              <a:t>3. Manejo de consultas</a:t>
            </a:r>
            <a:endParaRPr lang="es-BO" dirty="0">
              <a:solidFill>
                <a:schemeClr val="bg1"/>
              </a:solidFill>
            </a:endParaRPr>
          </a:p>
        </p:txBody>
      </p:sp>
      <p:sp>
        <p:nvSpPr>
          <p:cNvPr id="5" name="Rectángulo 4"/>
          <p:cNvSpPr/>
          <p:nvPr/>
        </p:nvSpPr>
        <p:spPr>
          <a:xfrm>
            <a:off x="124786" y="280927"/>
            <a:ext cx="4021185" cy="261610"/>
          </a:xfrm>
          <a:prstGeom prst="rect">
            <a:avLst/>
          </a:prstGeom>
        </p:spPr>
        <p:txBody>
          <a:bodyPr wrap="square">
            <a:spAutoFit/>
          </a:bodyPr>
          <a:lstStyle/>
          <a:p>
            <a:r>
              <a:rPr lang="es-BO" sz="1100" dirty="0">
                <a:solidFill>
                  <a:schemeClr val="bg1"/>
                </a:solidFill>
              </a:rPr>
              <a:t>3.1. Mostrar jugadores que son del equipo equ-222:</a:t>
            </a:r>
            <a:endParaRPr lang="es-BO" sz="1100" dirty="0">
              <a:solidFill>
                <a:schemeClr val="bg1"/>
              </a:solidFill>
            </a:endParaRPr>
          </a:p>
        </p:txBody>
      </p:sp>
      <p:sp>
        <p:nvSpPr>
          <p:cNvPr id="9" name="Rectángulo 8"/>
          <p:cNvSpPr/>
          <p:nvPr/>
        </p:nvSpPr>
        <p:spPr>
          <a:xfrm>
            <a:off x="124786" y="569225"/>
            <a:ext cx="4572000" cy="600164"/>
          </a:xfrm>
          <a:prstGeom prst="rect">
            <a:avLst/>
          </a:prstGeom>
        </p:spPr>
        <p:txBody>
          <a:bodyPr>
            <a:spAutoFit/>
          </a:bodyPr>
          <a:lstStyle/>
          <a:p>
            <a:r>
              <a:rPr lang="es-BO" sz="1100" dirty="0">
                <a:solidFill>
                  <a:schemeClr val="bg1"/>
                </a:solidFill>
              </a:rPr>
              <a:t>SELECT nombres, apellidos</a:t>
            </a:r>
          </a:p>
          <a:p>
            <a:r>
              <a:rPr lang="es-BO" sz="1100" dirty="0">
                <a:solidFill>
                  <a:schemeClr val="bg1"/>
                </a:solidFill>
              </a:rPr>
              <a:t>FROM jugador</a:t>
            </a:r>
          </a:p>
          <a:p>
            <a:r>
              <a:rPr lang="es-BO" sz="1100" dirty="0">
                <a:solidFill>
                  <a:schemeClr val="bg1"/>
                </a:solidFill>
              </a:rPr>
              <a:t>WHERE </a:t>
            </a:r>
            <a:r>
              <a:rPr lang="es-BO" sz="1100" dirty="0" err="1">
                <a:solidFill>
                  <a:schemeClr val="bg1"/>
                </a:solidFill>
              </a:rPr>
              <a:t>id_equipo</a:t>
            </a:r>
            <a:r>
              <a:rPr lang="es-BO" sz="1100" dirty="0">
                <a:solidFill>
                  <a:schemeClr val="bg1"/>
                </a:solidFill>
              </a:rPr>
              <a:t> = 'equ-222';</a:t>
            </a:r>
          </a:p>
        </p:txBody>
      </p:sp>
      <p:sp>
        <p:nvSpPr>
          <p:cNvPr id="10" name="Rectángulo 9"/>
          <p:cNvSpPr/>
          <p:nvPr/>
        </p:nvSpPr>
        <p:spPr>
          <a:xfrm>
            <a:off x="124786" y="1135005"/>
            <a:ext cx="7658003" cy="307777"/>
          </a:xfrm>
          <a:prstGeom prst="rect">
            <a:avLst/>
          </a:prstGeom>
        </p:spPr>
        <p:txBody>
          <a:bodyPr wrap="square">
            <a:spAutoFit/>
          </a:bodyPr>
          <a:lstStyle/>
          <a:p>
            <a:r>
              <a:rPr lang="es-BO" dirty="0">
                <a:solidFill>
                  <a:schemeClr val="bg1"/>
                </a:solidFill>
                <a:latin typeface="Söhne"/>
              </a:rPr>
              <a:t>3.2. Mostrar jugadores (nombres, apellidos) que juegan en la sede de El Alto:</a:t>
            </a:r>
            <a:endParaRPr lang="es-BO" dirty="0">
              <a:solidFill>
                <a:schemeClr val="bg1"/>
              </a:solidFill>
            </a:endParaRPr>
          </a:p>
        </p:txBody>
      </p:sp>
      <p:sp>
        <p:nvSpPr>
          <p:cNvPr id="12" name="Rectángulo 11"/>
          <p:cNvSpPr/>
          <p:nvPr/>
        </p:nvSpPr>
        <p:spPr>
          <a:xfrm>
            <a:off x="124786" y="1496159"/>
            <a:ext cx="4572000" cy="769441"/>
          </a:xfrm>
          <a:prstGeom prst="rect">
            <a:avLst/>
          </a:prstGeom>
        </p:spPr>
        <p:txBody>
          <a:bodyPr>
            <a:spAutoFit/>
          </a:bodyPr>
          <a:lstStyle/>
          <a:p>
            <a:r>
              <a:rPr lang="es-BO" sz="1100" dirty="0">
                <a:solidFill>
                  <a:schemeClr val="bg1"/>
                </a:solidFill>
              </a:rPr>
              <a:t>SELECT nombres, apellidos</a:t>
            </a:r>
          </a:p>
          <a:p>
            <a:r>
              <a:rPr lang="es-BO" sz="1100" dirty="0">
                <a:solidFill>
                  <a:schemeClr val="bg1"/>
                </a:solidFill>
              </a:rPr>
              <a:t>FROM jugador</a:t>
            </a:r>
          </a:p>
          <a:p>
            <a:r>
              <a:rPr lang="es-BO" sz="1100" dirty="0">
                <a:solidFill>
                  <a:schemeClr val="bg1"/>
                </a:solidFill>
              </a:rPr>
              <a:t>INNER JOIN equipo ON </a:t>
            </a:r>
            <a:r>
              <a:rPr lang="es-BO" sz="1100" dirty="0" err="1">
                <a:solidFill>
                  <a:schemeClr val="bg1"/>
                </a:solidFill>
              </a:rPr>
              <a:t>jugador.id_equipo</a:t>
            </a:r>
            <a:r>
              <a:rPr lang="es-BO" sz="1100" dirty="0">
                <a:solidFill>
                  <a:schemeClr val="bg1"/>
                </a:solidFill>
              </a:rPr>
              <a:t> = </a:t>
            </a:r>
            <a:r>
              <a:rPr lang="es-BO" sz="1100" dirty="0" err="1">
                <a:solidFill>
                  <a:schemeClr val="bg1"/>
                </a:solidFill>
              </a:rPr>
              <a:t>equipo.id_equipo</a:t>
            </a:r>
            <a:endParaRPr lang="es-BO" sz="1100" dirty="0">
              <a:solidFill>
                <a:schemeClr val="bg1"/>
              </a:solidFill>
            </a:endParaRPr>
          </a:p>
          <a:p>
            <a:r>
              <a:rPr lang="es-BO" sz="1100" dirty="0">
                <a:solidFill>
                  <a:schemeClr val="bg1"/>
                </a:solidFill>
              </a:rPr>
              <a:t>WHERE </a:t>
            </a:r>
            <a:r>
              <a:rPr lang="es-BO" sz="1100" dirty="0" err="1">
                <a:solidFill>
                  <a:schemeClr val="bg1"/>
                </a:solidFill>
              </a:rPr>
              <a:t>equipo.sede</a:t>
            </a:r>
            <a:r>
              <a:rPr lang="es-BO" sz="1100" dirty="0">
                <a:solidFill>
                  <a:schemeClr val="bg1"/>
                </a:solidFill>
              </a:rPr>
              <a:t> = 'El Alto';</a:t>
            </a:r>
          </a:p>
        </p:txBody>
      </p:sp>
      <p:sp>
        <p:nvSpPr>
          <p:cNvPr id="13" name="Rectángulo 12"/>
          <p:cNvSpPr/>
          <p:nvPr/>
        </p:nvSpPr>
        <p:spPr>
          <a:xfrm>
            <a:off x="124786" y="2372353"/>
            <a:ext cx="4572000" cy="461665"/>
          </a:xfrm>
          <a:prstGeom prst="rect">
            <a:avLst/>
          </a:prstGeom>
        </p:spPr>
        <p:txBody>
          <a:bodyPr>
            <a:spAutoFit/>
          </a:bodyPr>
          <a:lstStyle/>
          <a:p>
            <a:r>
              <a:rPr lang="es-BO" sz="1200" dirty="0">
                <a:solidFill>
                  <a:schemeClr val="bg1"/>
                </a:solidFill>
                <a:latin typeface="Söhne"/>
              </a:rPr>
              <a:t>3.3. Mostrar jugadores mayores o igual a 21 años que sean de la categoría VARONES:</a:t>
            </a:r>
            <a:endParaRPr lang="es-BO" sz="1200" dirty="0">
              <a:solidFill>
                <a:schemeClr val="bg1"/>
              </a:solidFill>
            </a:endParaRPr>
          </a:p>
        </p:txBody>
      </p:sp>
      <p:sp>
        <p:nvSpPr>
          <p:cNvPr id="14" name="Rectángulo 13"/>
          <p:cNvSpPr/>
          <p:nvPr/>
        </p:nvSpPr>
        <p:spPr>
          <a:xfrm>
            <a:off x="124786" y="2864796"/>
            <a:ext cx="5425114" cy="769441"/>
          </a:xfrm>
          <a:prstGeom prst="rect">
            <a:avLst/>
          </a:prstGeom>
        </p:spPr>
        <p:txBody>
          <a:bodyPr wrap="square">
            <a:spAutoFit/>
          </a:bodyPr>
          <a:lstStyle/>
          <a:p>
            <a:r>
              <a:rPr lang="es-BO" sz="1100" dirty="0">
                <a:solidFill>
                  <a:schemeClr val="bg1"/>
                </a:solidFill>
                <a:latin typeface="Söhne Mono"/>
              </a:rPr>
              <a:t>SELECT nombres, </a:t>
            </a:r>
            <a:r>
              <a:rPr lang="es-BO" sz="1100" dirty="0" smtClean="0">
                <a:solidFill>
                  <a:schemeClr val="bg1"/>
                </a:solidFill>
                <a:latin typeface="Söhne Mono"/>
              </a:rPr>
              <a:t>apellidos</a:t>
            </a:r>
          </a:p>
          <a:p>
            <a:r>
              <a:rPr lang="es-BO" sz="1100" dirty="0" smtClean="0">
                <a:solidFill>
                  <a:schemeClr val="bg1"/>
                </a:solidFill>
                <a:latin typeface="Söhne Mono"/>
              </a:rPr>
              <a:t>FROM </a:t>
            </a:r>
            <a:r>
              <a:rPr lang="es-BO" sz="1100" dirty="0">
                <a:solidFill>
                  <a:schemeClr val="bg1"/>
                </a:solidFill>
                <a:latin typeface="Söhne Mono"/>
              </a:rPr>
              <a:t>jugador </a:t>
            </a:r>
            <a:endParaRPr lang="es-BO" sz="1100" dirty="0" smtClean="0">
              <a:solidFill>
                <a:schemeClr val="bg1"/>
              </a:solidFill>
              <a:latin typeface="Söhne Mono"/>
            </a:endParaRPr>
          </a:p>
          <a:p>
            <a:r>
              <a:rPr lang="es-BO" sz="1100" dirty="0" smtClean="0">
                <a:solidFill>
                  <a:schemeClr val="bg1"/>
                </a:solidFill>
                <a:latin typeface="Söhne Mono"/>
              </a:rPr>
              <a:t>INNER </a:t>
            </a:r>
            <a:r>
              <a:rPr lang="es-BO" sz="1100" dirty="0">
                <a:solidFill>
                  <a:schemeClr val="bg1"/>
                </a:solidFill>
                <a:latin typeface="Söhne Mono"/>
              </a:rPr>
              <a:t>JOIN equipo ON </a:t>
            </a:r>
            <a:r>
              <a:rPr lang="es-BO" sz="1100" dirty="0" err="1">
                <a:solidFill>
                  <a:schemeClr val="bg1"/>
                </a:solidFill>
                <a:latin typeface="Söhne Mono"/>
              </a:rPr>
              <a:t>jugador.id_equipo</a:t>
            </a:r>
            <a:r>
              <a:rPr lang="es-BO" sz="1100" dirty="0">
                <a:solidFill>
                  <a:schemeClr val="bg1"/>
                </a:solidFill>
                <a:latin typeface="Söhne Mono"/>
              </a:rPr>
              <a:t> = </a:t>
            </a:r>
            <a:r>
              <a:rPr lang="es-BO" sz="1100" dirty="0" err="1">
                <a:solidFill>
                  <a:schemeClr val="bg1"/>
                </a:solidFill>
                <a:latin typeface="Söhne Mono"/>
              </a:rPr>
              <a:t>equipo.id_equipo</a:t>
            </a:r>
            <a:r>
              <a:rPr lang="es-BO" sz="1100" dirty="0">
                <a:solidFill>
                  <a:schemeClr val="bg1"/>
                </a:solidFill>
                <a:latin typeface="Söhne Mono"/>
              </a:rPr>
              <a:t> </a:t>
            </a:r>
            <a:r>
              <a:rPr lang="es-BO" sz="1100" dirty="0" smtClean="0">
                <a:solidFill>
                  <a:schemeClr val="bg1"/>
                </a:solidFill>
                <a:latin typeface="Söhne Mono"/>
              </a:rPr>
              <a:t> WHERE </a:t>
            </a:r>
            <a:r>
              <a:rPr lang="es-BO" sz="1100" dirty="0" err="1">
                <a:solidFill>
                  <a:schemeClr val="bg1"/>
                </a:solidFill>
                <a:latin typeface="Söhne Mono"/>
              </a:rPr>
              <a:t>jugador.edad</a:t>
            </a:r>
            <a:r>
              <a:rPr lang="es-BO" sz="1100" dirty="0">
                <a:solidFill>
                  <a:schemeClr val="bg1"/>
                </a:solidFill>
                <a:latin typeface="Söhne Mono"/>
              </a:rPr>
              <a:t> &gt;= 21 AND </a:t>
            </a:r>
            <a:r>
              <a:rPr lang="es-BO" sz="1100" dirty="0" err="1">
                <a:solidFill>
                  <a:schemeClr val="bg1"/>
                </a:solidFill>
                <a:latin typeface="Söhne Mono"/>
              </a:rPr>
              <a:t>equipo.categoria</a:t>
            </a:r>
            <a:r>
              <a:rPr lang="es-BO" sz="1100" dirty="0">
                <a:solidFill>
                  <a:schemeClr val="bg1"/>
                </a:solidFill>
                <a:latin typeface="Söhne Mono"/>
              </a:rPr>
              <a:t> = 'varones';</a:t>
            </a:r>
            <a:endParaRPr lang="es-BO" sz="1100" dirty="0">
              <a:solidFill>
                <a:schemeClr val="bg1"/>
              </a:solidFill>
            </a:endParaRPr>
          </a:p>
        </p:txBody>
      </p:sp>
      <p:sp>
        <p:nvSpPr>
          <p:cNvPr id="18" name="Rectángulo 17"/>
          <p:cNvSpPr/>
          <p:nvPr/>
        </p:nvSpPr>
        <p:spPr>
          <a:xfrm>
            <a:off x="124786" y="3634237"/>
            <a:ext cx="4572000" cy="523220"/>
          </a:xfrm>
          <a:prstGeom prst="rect">
            <a:avLst/>
          </a:prstGeom>
        </p:spPr>
        <p:txBody>
          <a:bodyPr>
            <a:spAutoFit/>
          </a:bodyPr>
          <a:lstStyle/>
          <a:p>
            <a:r>
              <a:rPr lang="es-BO" dirty="0">
                <a:solidFill>
                  <a:schemeClr val="bg1"/>
                </a:solidFill>
              </a:rPr>
              <a:t>3.4. Mostrar a todos los estudiantes en donde su apellido empiece con la letra S:</a:t>
            </a:r>
          </a:p>
        </p:txBody>
      </p:sp>
      <p:sp>
        <p:nvSpPr>
          <p:cNvPr id="21" name="Rectángulo 20"/>
          <p:cNvSpPr/>
          <p:nvPr/>
        </p:nvSpPr>
        <p:spPr>
          <a:xfrm>
            <a:off x="176644" y="4257485"/>
            <a:ext cx="4572000" cy="600164"/>
          </a:xfrm>
          <a:prstGeom prst="rect">
            <a:avLst/>
          </a:prstGeom>
        </p:spPr>
        <p:txBody>
          <a:bodyPr>
            <a:spAutoFit/>
          </a:bodyPr>
          <a:lstStyle/>
          <a:p>
            <a:r>
              <a:rPr lang="es-BO" sz="1100" dirty="0">
                <a:solidFill>
                  <a:schemeClr val="bg1"/>
                </a:solidFill>
              </a:rPr>
              <a:t>SELECT nombres, apellidos</a:t>
            </a:r>
          </a:p>
          <a:p>
            <a:r>
              <a:rPr lang="es-BO" sz="1100" dirty="0">
                <a:solidFill>
                  <a:schemeClr val="bg1"/>
                </a:solidFill>
              </a:rPr>
              <a:t>FROM jugador</a:t>
            </a:r>
          </a:p>
          <a:p>
            <a:r>
              <a:rPr lang="es-BO" sz="1100" dirty="0">
                <a:solidFill>
                  <a:schemeClr val="bg1"/>
                </a:solidFill>
              </a:rPr>
              <a:t>WHERE apellidos LIKE 'S%';</a:t>
            </a:r>
          </a:p>
        </p:txBody>
      </p:sp>
      <p:sp>
        <p:nvSpPr>
          <p:cNvPr id="23" name="Rectángulo 22"/>
          <p:cNvSpPr/>
          <p:nvPr/>
        </p:nvSpPr>
        <p:spPr>
          <a:xfrm>
            <a:off x="3953787" y="699545"/>
            <a:ext cx="1091966" cy="307777"/>
          </a:xfrm>
          <a:prstGeom prst="rect">
            <a:avLst/>
          </a:prstGeom>
        </p:spPr>
        <p:txBody>
          <a:bodyPr wrap="none">
            <a:spAutoFit/>
          </a:bodyPr>
          <a:lstStyle/>
          <a:p>
            <a:pPr algn="ctr"/>
            <a:r>
              <a:rPr lang="es-BO" smtClean="0">
                <a:solidFill>
                  <a:schemeClr val="bg1"/>
                </a:solidFill>
              </a:rPr>
              <a:t>Carlos Villa</a:t>
            </a:r>
            <a:endParaRPr lang="es-BO" dirty="0">
              <a:solidFill>
                <a:schemeClr val="bg1"/>
              </a:solidFill>
            </a:endParaRPr>
          </a:p>
        </p:txBody>
      </p:sp>
      <p:sp>
        <p:nvSpPr>
          <p:cNvPr id="25" name="Rectángulo 24"/>
          <p:cNvSpPr/>
          <p:nvPr/>
        </p:nvSpPr>
        <p:spPr>
          <a:xfrm>
            <a:off x="4499770" y="1555734"/>
            <a:ext cx="4572000" cy="738664"/>
          </a:xfrm>
          <a:prstGeom prst="rect">
            <a:avLst/>
          </a:prstGeom>
        </p:spPr>
        <p:txBody>
          <a:bodyPr>
            <a:spAutoFit/>
          </a:bodyPr>
          <a:lstStyle/>
          <a:p>
            <a:r>
              <a:rPr lang="pt-BR" dirty="0">
                <a:solidFill>
                  <a:schemeClr val="bg1"/>
                </a:solidFill>
              </a:rPr>
              <a:t>Carlos Villa</a:t>
            </a:r>
          </a:p>
          <a:p>
            <a:r>
              <a:rPr lang="pt-BR" dirty="0">
                <a:solidFill>
                  <a:schemeClr val="bg1"/>
                </a:solidFill>
              </a:rPr>
              <a:t>Pedro Salas</a:t>
            </a:r>
          </a:p>
          <a:p>
            <a:r>
              <a:rPr lang="pt-BR" dirty="0" err="1">
                <a:solidFill>
                  <a:schemeClr val="bg1"/>
                </a:solidFill>
              </a:rPr>
              <a:t>Saúl</a:t>
            </a:r>
            <a:r>
              <a:rPr lang="pt-BR" dirty="0">
                <a:solidFill>
                  <a:schemeClr val="bg1"/>
                </a:solidFill>
              </a:rPr>
              <a:t> </a:t>
            </a:r>
            <a:r>
              <a:rPr lang="pt-BR" dirty="0" err="1">
                <a:solidFill>
                  <a:schemeClr val="bg1"/>
                </a:solidFill>
              </a:rPr>
              <a:t>Araj</a:t>
            </a:r>
            <a:endParaRPr lang="es-BO" dirty="0">
              <a:solidFill>
                <a:schemeClr val="bg1"/>
              </a:solidFill>
            </a:endParaRPr>
          </a:p>
        </p:txBody>
      </p:sp>
      <p:sp>
        <p:nvSpPr>
          <p:cNvPr id="27" name="Rectángulo 26"/>
          <p:cNvSpPr/>
          <p:nvPr/>
        </p:nvSpPr>
        <p:spPr>
          <a:xfrm>
            <a:off x="5045753" y="3095627"/>
            <a:ext cx="912429" cy="307777"/>
          </a:xfrm>
          <a:prstGeom prst="rect">
            <a:avLst/>
          </a:prstGeom>
        </p:spPr>
        <p:txBody>
          <a:bodyPr wrap="none">
            <a:spAutoFit/>
          </a:bodyPr>
          <a:lstStyle/>
          <a:p>
            <a:r>
              <a:rPr lang="es-BO" smtClean="0">
                <a:solidFill>
                  <a:schemeClr val="bg1"/>
                </a:solidFill>
              </a:rPr>
              <a:t>Saúl Araj</a:t>
            </a:r>
            <a:endParaRPr lang="es-BO" dirty="0">
              <a:solidFill>
                <a:schemeClr val="bg1"/>
              </a:solidFill>
            </a:endParaRPr>
          </a:p>
        </p:txBody>
      </p:sp>
      <p:sp>
        <p:nvSpPr>
          <p:cNvPr id="28" name="Rectángulo 27"/>
          <p:cNvSpPr/>
          <p:nvPr/>
        </p:nvSpPr>
        <p:spPr>
          <a:xfrm>
            <a:off x="3953787" y="4205708"/>
            <a:ext cx="4572000" cy="523220"/>
          </a:xfrm>
          <a:prstGeom prst="rect">
            <a:avLst/>
          </a:prstGeom>
        </p:spPr>
        <p:txBody>
          <a:bodyPr>
            <a:spAutoFit/>
          </a:bodyPr>
          <a:lstStyle/>
          <a:p>
            <a:pPr>
              <a:buFont typeface="Arial" panose="020B0604020202020204" pitchFamily="34" charset="0"/>
              <a:buChar char="•"/>
            </a:pPr>
            <a:r>
              <a:rPr lang="es-BO" dirty="0">
                <a:solidFill>
                  <a:schemeClr val="bg1"/>
                </a:solidFill>
                <a:latin typeface="Söhne"/>
              </a:rPr>
              <a:t>Sandra </a:t>
            </a:r>
            <a:r>
              <a:rPr lang="es-BO" dirty="0" err="1">
                <a:solidFill>
                  <a:schemeClr val="bg1"/>
                </a:solidFill>
                <a:latin typeface="Söhne"/>
              </a:rPr>
              <a:t>Solis</a:t>
            </a:r>
            <a:endParaRPr lang="es-BO" dirty="0">
              <a:solidFill>
                <a:schemeClr val="bg1"/>
              </a:solidFill>
              <a:latin typeface="Söhne"/>
            </a:endParaRPr>
          </a:p>
          <a:p>
            <a:pPr>
              <a:buFont typeface="Arial" panose="020B0604020202020204" pitchFamily="34" charset="0"/>
              <a:buChar char="•"/>
            </a:pPr>
            <a:r>
              <a:rPr lang="es-BO" dirty="0">
                <a:solidFill>
                  <a:schemeClr val="bg1"/>
                </a:solidFill>
                <a:latin typeface="Söhne"/>
              </a:rPr>
              <a:t>Saúl </a:t>
            </a:r>
            <a:r>
              <a:rPr lang="es-BO" dirty="0" err="1">
                <a:solidFill>
                  <a:schemeClr val="bg1"/>
                </a:solidFill>
                <a:latin typeface="Söhne"/>
              </a:rPr>
              <a:t>Araj</a:t>
            </a:r>
            <a:endParaRPr lang="es-BO" dirty="0">
              <a:solidFill>
                <a:schemeClr val="bg1"/>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3" name="Rectángulo 2"/>
          <p:cNvSpPr/>
          <p:nvPr/>
        </p:nvSpPr>
        <p:spPr>
          <a:xfrm>
            <a:off x="164810" y="205697"/>
            <a:ext cx="8594725" cy="276999"/>
          </a:xfrm>
          <a:prstGeom prst="rect">
            <a:avLst/>
          </a:prstGeom>
        </p:spPr>
        <p:txBody>
          <a:bodyPr wrap="square">
            <a:spAutoFit/>
          </a:bodyPr>
          <a:lstStyle/>
          <a:p>
            <a:r>
              <a:rPr lang="es-BO" sz="1200" dirty="0">
                <a:solidFill>
                  <a:schemeClr val="bg1"/>
                </a:solidFill>
              </a:rPr>
              <a:t>3.5. Mostrar qué equipos forman parte del campeonato camp-111 y además sean de la categoría MUJERES:</a:t>
            </a:r>
          </a:p>
        </p:txBody>
      </p:sp>
      <p:sp>
        <p:nvSpPr>
          <p:cNvPr id="5" name="Rectángulo 4"/>
          <p:cNvSpPr/>
          <p:nvPr/>
        </p:nvSpPr>
        <p:spPr>
          <a:xfrm>
            <a:off x="62054" y="496866"/>
            <a:ext cx="5651790" cy="769441"/>
          </a:xfrm>
          <a:prstGeom prst="rect">
            <a:avLst/>
          </a:prstGeom>
        </p:spPr>
        <p:txBody>
          <a:bodyPr wrap="square">
            <a:spAutoFit/>
          </a:bodyPr>
          <a:lstStyle/>
          <a:p>
            <a:r>
              <a:rPr lang="es-BO" sz="1100" dirty="0">
                <a:solidFill>
                  <a:schemeClr val="bg1"/>
                </a:solidFill>
              </a:rPr>
              <a:t>SELECT </a:t>
            </a:r>
            <a:r>
              <a:rPr lang="es-BO" sz="1100" dirty="0" err="1">
                <a:solidFill>
                  <a:schemeClr val="bg1"/>
                </a:solidFill>
              </a:rPr>
              <a:t>equipo.nombre_equipo</a:t>
            </a:r>
            <a:r>
              <a:rPr lang="es-BO" sz="1100" dirty="0">
                <a:solidFill>
                  <a:schemeClr val="bg1"/>
                </a:solidFill>
              </a:rPr>
              <a:t> </a:t>
            </a:r>
            <a:endParaRPr lang="es-BO" sz="1100" dirty="0" smtClean="0">
              <a:solidFill>
                <a:schemeClr val="bg1"/>
              </a:solidFill>
            </a:endParaRPr>
          </a:p>
          <a:p>
            <a:r>
              <a:rPr lang="es-BO" sz="1100" dirty="0" smtClean="0">
                <a:solidFill>
                  <a:schemeClr val="bg1"/>
                </a:solidFill>
              </a:rPr>
              <a:t>FROM equipo</a:t>
            </a:r>
          </a:p>
          <a:p>
            <a:r>
              <a:rPr lang="es-BO" sz="1100" dirty="0" smtClean="0">
                <a:solidFill>
                  <a:schemeClr val="bg1"/>
                </a:solidFill>
              </a:rPr>
              <a:t> </a:t>
            </a:r>
            <a:r>
              <a:rPr lang="es-BO" sz="1100" dirty="0">
                <a:solidFill>
                  <a:schemeClr val="bg1"/>
                </a:solidFill>
              </a:rPr>
              <a:t>INNER JOIN campeonato ON </a:t>
            </a:r>
            <a:r>
              <a:rPr lang="es-BO" sz="1100" dirty="0" err="1">
                <a:solidFill>
                  <a:schemeClr val="bg1"/>
                </a:solidFill>
              </a:rPr>
              <a:t>equipo.id_campeonato</a:t>
            </a:r>
            <a:r>
              <a:rPr lang="es-BO" sz="1100" dirty="0">
                <a:solidFill>
                  <a:schemeClr val="bg1"/>
                </a:solidFill>
              </a:rPr>
              <a:t> = </a:t>
            </a:r>
            <a:r>
              <a:rPr lang="es-BO" sz="1100" dirty="0" err="1">
                <a:solidFill>
                  <a:schemeClr val="bg1"/>
                </a:solidFill>
              </a:rPr>
              <a:t>campeonato.id_campeonato</a:t>
            </a:r>
            <a:r>
              <a:rPr lang="es-BO" sz="1100" dirty="0">
                <a:solidFill>
                  <a:schemeClr val="bg1"/>
                </a:solidFill>
              </a:rPr>
              <a:t> WHERE </a:t>
            </a:r>
            <a:r>
              <a:rPr lang="es-BO" sz="1100" dirty="0" err="1">
                <a:solidFill>
                  <a:schemeClr val="bg1"/>
                </a:solidFill>
              </a:rPr>
              <a:t>campeonato.id_campeonato</a:t>
            </a:r>
            <a:r>
              <a:rPr lang="es-BO" sz="1100" dirty="0">
                <a:solidFill>
                  <a:schemeClr val="bg1"/>
                </a:solidFill>
              </a:rPr>
              <a:t> = 'camp-111' AND </a:t>
            </a:r>
            <a:r>
              <a:rPr lang="es-BO" sz="1100" dirty="0" err="1">
                <a:solidFill>
                  <a:schemeClr val="bg1"/>
                </a:solidFill>
              </a:rPr>
              <a:t>equipo.categoria</a:t>
            </a:r>
            <a:r>
              <a:rPr lang="es-BO" sz="1100" dirty="0">
                <a:solidFill>
                  <a:schemeClr val="bg1"/>
                </a:solidFill>
              </a:rPr>
              <a:t> = 'mujeres';</a:t>
            </a:r>
            <a:endParaRPr lang="es-BO" sz="1100" dirty="0">
              <a:solidFill>
                <a:schemeClr val="bg1"/>
              </a:solidFill>
            </a:endParaRPr>
          </a:p>
        </p:txBody>
      </p:sp>
      <p:sp>
        <p:nvSpPr>
          <p:cNvPr id="6" name="Rectángulo 5"/>
          <p:cNvSpPr/>
          <p:nvPr/>
        </p:nvSpPr>
        <p:spPr>
          <a:xfrm>
            <a:off x="164810" y="1280477"/>
            <a:ext cx="8251826" cy="276999"/>
          </a:xfrm>
          <a:prstGeom prst="rect">
            <a:avLst/>
          </a:prstGeom>
        </p:spPr>
        <p:txBody>
          <a:bodyPr wrap="square">
            <a:spAutoFit/>
          </a:bodyPr>
          <a:lstStyle/>
          <a:p>
            <a:r>
              <a:rPr lang="es-BO" sz="1200" dirty="0">
                <a:solidFill>
                  <a:schemeClr val="bg1"/>
                </a:solidFill>
              </a:rPr>
              <a:t>3.6. Mostrar el nombre del equipo del jugador con </a:t>
            </a:r>
            <a:r>
              <a:rPr lang="es-BO" sz="1200" dirty="0" err="1">
                <a:solidFill>
                  <a:schemeClr val="bg1"/>
                </a:solidFill>
              </a:rPr>
              <a:t>id_jugador</a:t>
            </a:r>
            <a:r>
              <a:rPr lang="es-BO" sz="1200" dirty="0">
                <a:solidFill>
                  <a:schemeClr val="bg1"/>
                </a:solidFill>
              </a:rPr>
              <a:t> igual a jug-333:</a:t>
            </a:r>
          </a:p>
        </p:txBody>
      </p:sp>
      <p:sp>
        <p:nvSpPr>
          <p:cNvPr id="8" name="Rectángulo 7"/>
          <p:cNvSpPr/>
          <p:nvPr/>
        </p:nvSpPr>
        <p:spPr>
          <a:xfrm>
            <a:off x="164810" y="1557476"/>
            <a:ext cx="4572000" cy="769441"/>
          </a:xfrm>
          <a:prstGeom prst="rect">
            <a:avLst/>
          </a:prstGeom>
        </p:spPr>
        <p:txBody>
          <a:bodyPr>
            <a:spAutoFit/>
          </a:bodyPr>
          <a:lstStyle/>
          <a:p>
            <a:r>
              <a:rPr lang="es-BO" sz="1100" dirty="0">
                <a:solidFill>
                  <a:schemeClr val="bg1"/>
                </a:solidFill>
              </a:rPr>
              <a:t>SELECT </a:t>
            </a:r>
            <a:r>
              <a:rPr lang="es-BO" sz="1100" dirty="0" err="1">
                <a:solidFill>
                  <a:schemeClr val="bg1"/>
                </a:solidFill>
              </a:rPr>
              <a:t>equipo.nombre_equipo</a:t>
            </a:r>
            <a:endParaRPr lang="es-BO" sz="1100" dirty="0">
              <a:solidFill>
                <a:schemeClr val="bg1"/>
              </a:solidFill>
            </a:endParaRPr>
          </a:p>
          <a:p>
            <a:r>
              <a:rPr lang="es-BO" sz="1100" dirty="0">
                <a:solidFill>
                  <a:schemeClr val="bg1"/>
                </a:solidFill>
              </a:rPr>
              <a:t>FROM equipo</a:t>
            </a:r>
          </a:p>
          <a:p>
            <a:r>
              <a:rPr lang="es-BO" sz="1100" dirty="0">
                <a:solidFill>
                  <a:schemeClr val="bg1"/>
                </a:solidFill>
              </a:rPr>
              <a:t>INNER JOIN jugador ON </a:t>
            </a:r>
            <a:r>
              <a:rPr lang="es-BO" sz="1100" dirty="0" err="1">
                <a:solidFill>
                  <a:schemeClr val="bg1"/>
                </a:solidFill>
              </a:rPr>
              <a:t>equipo.id_equipo</a:t>
            </a:r>
            <a:r>
              <a:rPr lang="es-BO" sz="1100" dirty="0">
                <a:solidFill>
                  <a:schemeClr val="bg1"/>
                </a:solidFill>
              </a:rPr>
              <a:t> = </a:t>
            </a:r>
            <a:r>
              <a:rPr lang="es-BO" sz="1100" dirty="0" err="1">
                <a:solidFill>
                  <a:schemeClr val="bg1"/>
                </a:solidFill>
              </a:rPr>
              <a:t>jugador.id_equipo</a:t>
            </a:r>
            <a:endParaRPr lang="es-BO" sz="1100" dirty="0">
              <a:solidFill>
                <a:schemeClr val="bg1"/>
              </a:solidFill>
            </a:endParaRPr>
          </a:p>
          <a:p>
            <a:r>
              <a:rPr lang="es-BO" sz="1100" dirty="0">
                <a:solidFill>
                  <a:schemeClr val="bg1"/>
                </a:solidFill>
              </a:rPr>
              <a:t>WHERE </a:t>
            </a:r>
            <a:r>
              <a:rPr lang="es-BO" sz="1100" dirty="0" err="1">
                <a:solidFill>
                  <a:schemeClr val="bg1"/>
                </a:solidFill>
              </a:rPr>
              <a:t>jugador.id_jugador</a:t>
            </a:r>
            <a:r>
              <a:rPr lang="es-BO" sz="1100" dirty="0">
                <a:solidFill>
                  <a:schemeClr val="bg1"/>
                </a:solidFill>
              </a:rPr>
              <a:t> = 'jug-333';</a:t>
            </a:r>
          </a:p>
        </p:txBody>
      </p:sp>
      <p:sp>
        <p:nvSpPr>
          <p:cNvPr id="13" name="Rectángulo 12"/>
          <p:cNvSpPr/>
          <p:nvPr/>
        </p:nvSpPr>
        <p:spPr>
          <a:xfrm>
            <a:off x="164810" y="2355257"/>
            <a:ext cx="8116745" cy="276999"/>
          </a:xfrm>
          <a:prstGeom prst="rect">
            <a:avLst/>
          </a:prstGeom>
        </p:spPr>
        <p:txBody>
          <a:bodyPr wrap="square">
            <a:spAutoFit/>
          </a:bodyPr>
          <a:lstStyle/>
          <a:p>
            <a:r>
              <a:rPr lang="es-BO" sz="1200" dirty="0">
                <a:solidFill>
                  <a:schemeClr val="bg1"/>
                </a:solidFill>
              </a:rPr>
              <a:t>3.7. Mostrar el nombre del campeonato del jugador con </a:t>
            </a:r>
            <a:r>
              <a:rPr lang="es-BO" sz="1200" dirty="0" err="1">
                <a:solidFill>
                  <a:schemeClr val="bg1"/>
                </a:solidFill>
              </a:rPr>
              <a:t>id_jugador</a:t>
            </a:r>
            <a:r>
              <a:rPr lang="es-BO" sz="1200" dirty="0">
                <a:solidFill>
                  <a:schemeClr val="bg1"/>
                </a:solidFill>
              </a:rPr>
              <a:t> igual a jug-333:</a:t>
            </a:r>
          </a:p>
        </p:txBody>
      </p:sp>
      <p:sp>
        <p:nvSpPr>
          <p:cNvPr id="15" name="Rectángulo 14"/>
          <p:cNvSpPr/>
          <p:nvPr/>
        </p:nvSpPr>
        <p:spPr>
          <a:xfrm>
            <a:off x="164809" y="2660596"/>
            <a:ext cx="6381464" cy="938719"/>
          </a:xfrm>
          <a:prstGeom prst="rect">
            <a:avLst/>
          </a:prstGeom>
        </p:spPr>
        <p:txBody>
          <a:bodyPr wrap="square">
            <a:spAutoFit/>
          </a:bodyPr>
          <a:lstStyle/>
          <a:p>
            <a:r>
              <a:rPr lang="es-BO" sz="1100" dirty="0">
                <a:solidFill>
                  <a:schemeClr val="bg1"/>
                </a:solidFill>
              </a:rPr>
              <a:t>SELECT </a:t>
            </a:r>
            <a:r>
              <a:rPr lang="es-BO" sz="1100" dirty="0" err="1">
                <a:solidFill>
                  <a:schemeClr val="bg1"/>
                </a:solidFill>
              </a:rPr>
              <a:t>campeonato.nombre_campeonato</a:t>
            </a:r>
            <a:endParaRPr lang="es-BO" sz="1100" dirty="0">
              <a:solidFill>
                <a:schemeClr val="bg1"/>
              </a:solidFill>
            </a:endParaRPr>
          </a:p>
          <a:p>
            <a:r>
              <a:rPr lang="es-BO" sz="1100" dirty="0">
                <a:solidFill>
                  <a:schemeClr val="bg1"/>
                </a:solidFill>
              </a:rPr>
              <a:t>FROM campeonato</a:t>
            </a:r>
          </a:p>
          <a:p>
            <a:r>
              <a:rPr lang="es-BO" sz="1100" dirty="0">
                <a:solidFill>
                  <a:schemeClr val="bg1"/>
                </a:solidFill>
              </a:rPr>
              <a:t>INNER JOIN equipo ON </a:t>
            </a:r>
            <a:r>
              <a:rPr lang="es-BO" sz="1100" dirty="0" err="1">
                <a:solidFill>
                  <a:schemeClr val="bg1"/>
                </a:solidFill>
              </a:rPr>
              <a:t>campeonato.id_campeonato</a:t>
            </a:r>
            <a:r>
              <a:rPr lang="es-BO" sz="1100" dirty="0">
                <a:solidFill>
                  <a:schemeClr val="bg1"/>
                </a:solidFill>
              </a:rPr>
              <a:t> = </a:t>
            </a:r>
            <a:r>
              <a:rPr lang="es-BO" sz="1100" dirty="0" err="1">
                <a:solidFill>
                  <a:schemeClr val="bg1"/>
                </a:solidFill>
              </a:rPr>
              <a:t>equipo.id_campeonato</a:t>
            </a:r>
            <a:endParaRPr lang="es-BO" sz="1100" dirty="0">
              <a:solidFill>
                <a:schemeClr val="bg1"/>
              </a:solidFill>
            </a:endParaRPr>
          </a:p>
          <a:p>
            <a:r>
              <a:rPr lang="es-BO" sz="1100" dirty="0">
                <a:solidFill>
                  <a:schemeClr val="bg1"/>
                </a:solidFill>
              </a:rPr>
              <a:t>INNER JOIN jugador ON </a:t>
            </a:r>
            <a:r>
              <a:rPr lang="es-BO" sz="1100" dirty="0" err="1">
                <a:solidFill>
                  <a:schemeClr val="bg1"/>
                </a:solidFill>
              </a:rPr>
              <a:t>equipo.id_equipo</a:t>
            </a:r>
            <a:r>
              <a:rPr lang="es-BO" sz="1100" dirty="0">
                <a:solidFill>
                  <a:schemeClr val="bg1"/>
                </a:solidFill>
              </a:rPr>
              <a:t> = </a:t>
            </a:r>
            <a:r>
              <a:rPr lang="es-BO" sz="1100" dirty="0" err="1">
                <a:solidFill>
                  <a:schemeClr val="bg1"/>
                </a:solidFill>
              </a:rPr>
              <a:t>jugador.id_equipo</a:t>
            </a:r>
            <a:endParaRPr lang="es-BO" sz="1100" dirty="0">
              <a:solidFill>
                <a:schemeClr val="bg1"/>
              </a:solidFill>
            </a:endParaRPr>
          </a:p>
          <a:p>
            <a:r>
              <a:rPr lang="es-BO" sz="1100" dirty="0">
                <a:solidFill>
                  <a:schemeClr val="bg1"/>
                </a:solidFill>
              </a:rPr>
              <a:t>WHERE </a:t>
            </a:r>
            <a:r>
              <a:rPr lang="es-BO" sz="1100" dirty="0" err="1">
                <a:solidFill>
                  <a:schemeClr val="bg1"/>
                </a:solidFill>
              </a:rPr>
              <a:t>jugador.id_jugador</a:t>
            </a:r>
            <a:r>
              <a:rPr lang="es-BO" sz="1100" dirty="0">
                <a:solidFill>
                  <a:schemeClr val="bg1"/>
                </a:solidFill>
              </a:rPr>
              <a:t> = 'jug-333';</a:t>
            </a:r>
          </a:p>
        </p:txBody>
      </p:sp>
      <p:sp>
        <p:nvSpPr>
          <p:cNvPr id="16" name="Rectángulo 15"/>
          <p:cNvSpPr/>
          <p:nvPr/>
        </p:nvSpPr>
        <p:spPr>
          <a:xfrm>
            <a:off x="164809" y="4104707"/>
            <a:ext cx="5134554" cy="800219"/>
          </a:xfrm>
          <a:prstGeom prst="rect">
            <a:avLst/>
          </a:prstGeom>
        </p:spPr>
        <p:txBody>
          <a:bodyPr wrap="square">
            <a:spAutoFit/>
          </a:bodyPr>
          <a:lstStyle/>
          <a:p>
            <a:r>
              <a:rPr lang="es-BO" sz="1150" dirty="0">
                <a:solidFill>
                  <a:schemeClr val="bg1"/>
                </a:solidFill>
              </a:rPr>
              <a:t>SELECT </a:t>
            </a:r>
            <a:r>
              <a:rPr lang="es-BO" sz="1150" dirty="0" err="1">
                <a:solidFill>
                  <a:schemeClr val="bg1"/>
                </a:solidFill>
              </a:rPr>
              <a:t>campeonato.nombre_campeonato</a:t>
            </a:r>
            <a:r>
              <a:rPr lang="es-BO" sz="1150" dirty="0">
                <a:solidFill>
                  <a:schemeClr val="bg1"/>
                </a:solidFill>
              </a:rPr>
              <a:t>, </a:t>
            </a:r>
            <a:r>
              <a:rPr lang="es-BO" sz="1150" dirty="0" err="1">
                <a:solidFill>
                  <a:schemeClr val="bg1"/>
                </a:solidFill>
              </a:rPr>
              <a:t>equipo.nombre_equipo</a:t>
            </a:r>
            <a:r>
              <a:rPr lang="es-BO" sz="1150" dirty="0">
                <a:solidFill>
                  <a:schemeClr val="bg1"/>
                </a:solidFill>
              </a:rPr>
              <a:t>, </a:t>
            </a:r>
            <a:r>
              <a:rPr lang="es-BO" sz="1150" dirty="0" err="1">
                <a:solidFill>
                  <a:schemeClr val="bg1"/>
                </a:solidFill>
              </a:rPr>
              <a:t>jugador.nombres</a:t>
            </a:r>
            <a:r>
              <a:rPr lang="es-BO" sz="1150" dirty="0">
                <a:solidFill>
                  <a:schemeClr val="bg1"/>
                </a:solidFill>
              </a:rPr>
              <a:t>, </a:t>
            </a:r>
            <a:r>
              <a:rPr lang="es-BO" sz="1150" dirty="0" err="1">
                <a:solidFill>
                  <a:schemeClr val="bg1"/>
                </a:solidFill>
              </a:rPr>
              <a:t>jugador.apellidos</a:t>
            </a:r>
            <a:r>
              <a:rPr lang="es-BO" sz="1150" dirty="0">
                <a:solidFill>
                  <a:schemeClr val="bg1"/>
                </a:solidFill>
              </a:rPr>
              <a:t> FROM campeonato INNER JOIN equipo ON </a:t>
            </a:r>
            <a:r>
              <a:rPr lang="es-BO" sz="1150" dirty="0" err="1">
                <a:solidFill>
                  <a:schemeClr val="bg1"/>
                </a:solidFill>
              </a:rPr>
              <a:t>campeonato.id_campeonato</a:t>
            </a:r>
            <a:r>
              <a:rPr lang="es-BO" sz="1150" dirty="0">
                <a:solidFill>
                  <a:schemeClr val="bg1"/>
                </a:solidFill>
              </a:rPr>
              <a:t> = </a:t>
            </a:r>
            <a:r>
              <a:rPr lang="es-BO" sz="1150" dirty="0" err="1">
                <a:solidFill>
                  <a:schemeClr val="bg1"/>
                </a:solidFill>
              </a:rPr>
              <a:t>equipo.id_campeonato</a:t>
            </a:r>
            <a:r>
              <a:rPr lang="es-BO" sz="1150" dirty="0">
                <a:solidFill>
                  <a:schemeClr val="bg1"/>
                </a:solidFill>
              </a:rPr>
              <a:t> INNER JOIN jugador ON </a:t>
            </a:r>
            <a:r>
              <a:rPr lang="es-BO" sz="1150" dirty="0" err="1">
                <a:solidFill>
                  <a:schemeClr val="bg1"/>
                </a:solidFill>
              </a:rPr>
              <a:t>equipo.id_equipo</a:t>
            </a:r>
            <a:r>
              <a:rPr lang="es-BO" sz="1150" dirty="0">
                <a:solidFill>
                  <a:schemeClr val="bg1"/>
                </a:solidFill>
              </a:rPr>
              <a:t> = </a:t>
            </a:r>
            <a:r>
              <a:rPr lang="es-BO" sz="1150" dirty="0" err="1">
                <a:solidFill>
                  <a:schemeClr val="bg1"/>
                </a:solidFill>
              </a:rPr>
              <a:t>jugador.id_equipo</a:t>
            </a:r>
            <a:r>
              <a:rPr lang="es-BO" sz="1150" dirty="0">
                <a:solidFill>
                  <a:schemeClr val="bg1"/>
                </a:solidFill>
              </a:rPr>
              <a:t>;</a:t>
            </a:r>
          </a:p>
        </p:txBody>
      </p:sp>
      <p:sp>
        <p:nvSpPr>
          <p:cNvPr id="18" name="Rectángulo 17"/>
          <p:cNvSpPr/>
          <p:nvPr/>
        </p:nvSpPr>
        <p:spPr>
          <a:xfrm>
            <a:off x="164809" y="3708264"/>
            <a:ext cx="5446281" cy="276999"/>
          </a:xfrm>
          <a:prstGeom prst="rect">
            <a:avLst/>
          </a:prstGeom>
        </p:spPr>
        <p:txBody>
          <a:bodyPr wrap="square">
            <a:spAutoFit/>
          </a:bodyPr>
          <a:lstStyle/>
          <a:p>
            <a:r>
              <a:rPr lang="es-BO" sz="1200" dirty="0">
                <a:solidFill>
                  <a:schemeClr val="bg1"/>
                </a:solidFill>
              </a:rPr>
              <a:t>3.8. Crear una consulta SQL que maneje las 3 tablas de la base de datos:</a:t>
            </a:r>
          </a:p>
        </p:txBody>
      </p:sp>
      <p:sp>
        <p:nvSpPr>
          <p:cNvPr id="19" name="Rectángulo 18"/>
          <p:cNvSpPr/>
          <p:nvPr/>
        </p:nvSpPr>
        <p:spPr>
          <a:xfrm>
            <a:off x="5611090" y="918225"/>
            <a:ext cx="4572000" cy="307777"/>
          </a:xfrm>
          <a:prstGeom prst="rect">
            <a:avLst/>
          </a:prstGeom>
        </p:spPr>
        <p:txBody>
          <a:bodyPr>
            <a:spAutoFit/>
          </a:bodyPr>
          <a:lstStyle/>
          <a:p>
            <a:pPr>
              <a:buFont typeface="Arial" panose="020B0604020202020204" pitchFamily="34" charset="0"/>
              <a:buChar char="•"/>
            </a:pPr>
            <a:r>
              <a:rPr lang="es-BO" smtClean="0">
                <a:solidFill>
                  <a:schemeClr val="bg1"/>
                </a:solidFill>
              </a:rPr>
              <a:t>Ninguna</a:t>
            </a:r>
            <a:endParaRPr lang="es-BO" dirty="0">
              <a:solidFill>
                <a:schemeClr val="bg1"/>
              </a:solidFill>
              <a:latin typeface="Söhne"/>
            </a:endParaRPr>
          </a:p>
        </p:txBody>
      </p:sp>
      <p:sp>
        <p:nvSpPr>
          <p:cNvPr id="20" name="Rectángulo 19"/>
          <p:cNvSpPr/>
          <p:nvPr/>
        </p:nvSpPr>
        <p:spPr>
          <a:xfrm>
            <a:off x="5756069" y="1740922"/>
            <a:ext cx="2660567" cy="307777"/>
          </a:xfrm>
          <a:prstGeom prst="rect">
            <a:avLst/>
          </a:prstGeom>
        </p:spPr>
        <p:txBody>
          <a:bodyPr wrap="square">
            <a:spAutoFit/>
          </a:bodyPr>
          <a:lstStyle/>
          <a:p>
            <a:r>
              <a:rPr lang="es-BO" dirty="0" smtClean="0">
                <a:solidFill>
                  <a:schemeClr val="bg1"/>
                </a:solidFill>
                <a:latin typeface="Söhne"/>
              </a:rPr>
              <a:t>404 </a:t>
            </a:r>
            <a:r>
              <a:rPr lang="es-BO" dirty="0" err="1" smtClean="0">
                <a:solidFill>
                  <a:schemeClr val="bg1"/>
                </a:solidFill>
                <a:latin typeface="Söhne"/>
              </a:rPr>
              <a:t>not</a:t>
            </a:r>
            <a:r>
              <a:rPr lang="es-BO" dirty="0" smtClean="0">
                <a:solidFill>
                  <a:schemeClr val="bg1"/>
                </a:solidFill>
                <a:latin typeface="Söhne"/>
              </a:rPr>
              <a:t> </a:t>
            </a:r>
            <a:r>
              <a:rPr lang="es-BO" dirty="0" err="1" smtClean="0">
                <a:solidFill>
                  <a:schemeClr val="bg1"/>
                </a:solidFill>
                <a:latin typeface="Söhne"/>
              </a:rPr>
              <a:t>found</a:t>
            </a:r>
            <a:endParaRPr lang="es-BO" dirty="0">
              <a:solidFill>
                <a:schemeClr val="bg1"/>
              </a:solidFill>
            </a:endParaRPr>
          </a:p>
        </p:txBody>
      </p:sp>
      <p:sp>
        <p:nvSpPr>
          <p:cNvPr id="21" name="Rectángulo 20"/>
          <p:cNvSpPr/>
          <p:nvPr/>
        </p:nvSpPr>
        <p:spPr>
          <a:xfrm>
            <a:off x="5450736" y="2965935"/>
            <a:ext cx="2562964" cy="307777"/>
          </a:xfrm>
          <a:prstGeom prst="rect">
            <a:avLst/>
          </a:prstGeom>
        </p:spPr>
        <p:txBody>
          <a:bodyPr wrap="square">
            <a:spAutoFit/>
          </a:bodyPr>
          <a:lstStyle/>
          <a:p>
            <a:r>
              <a:rPr lang="es-BO" dirty="0">
                <a:solidFill>
                  <a:schemeClr val="bg1"/>
                </a:solidFill>
                <a:latin typeface="Söhne"/>
              </a:rPr>
              <a:t>Campeonato </a:t>
            </a:r>
            <a:r>
              <a:rPr lang="es-BO" dirty="0" err="1">
                <a:solidFill>
                  <a:schemeClr val="bg1"/>
                </a:solidFill>
                <a:latin typeface="Söhne"/>
              </a:rPr>
              <a:t>Unifranz</a:t>
            </a:r>
            <a:endParaRPr lang="es-BO"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3" name="Rectángulo 2"/>
          <p:cNvSpPr/>
          <p:nvPr/>
        </p:nvSpPr>
        <p:spPr>
          <a:xfrm>
            <a:off x="83128" y="83127"/>
            <a:ext cx="5288972" cy="800219"/>
          </a:xfrm>
          <a:prstGeom prst="rect">
            <a:avLst/>
          </a:prstGeom>
        </p:spPr>
        <p:txBody>
          <a:bodyPr wrap="square">
            <a:spAutoFit/>
          </a:bodyPr>
          <a:lstStyle/>
          <a:p>
            <a:r>
              <a:rPr lang="es-BO" sz="1200" dirty="0">
                <a:solidFill>
                  <a:schemeClr val="bg1"/>
                </a:solidFill>
              </a:rPr>
              <a:t>3.9. ¿Qué estrategia utilizaría para determinar cuántos equipos inscritos hay</a:t>
            </a:r>
            <a:r>
              <a:rPr lang="es-BO" sz="1200" dirty="0" smtClean="0">
                <a:solidFill>
                  <a:schemeClr val="bg1"/>
                </a:solidFill>
              </a:rPr>
              <a:t>?</a:t>
            </a:r>
            <a:endParaRPr lang="es-BO" sz="1200" dirty="0">
              <a:solidFill>
                <a:schemeClr val="bg1"/>
              </a:solidFill>
            </a:endParaRPr>
          </a:p>
          <a:p>
            <a:r>
              <a:rPr lang="es-BO" sz="1100" dirty="0" smtClean="0">
                <a:solidFill>
                  <a:schemeClr val="bg1"/>
                </a:solidFill>
              </a:rPr>
              <a:t>Podemos utilizar </a:t>
            </a:r>
            <a:r>
              <a:rPr lang="es-BO" sz="1100" dirty="0">
                <a:solidFill>
                  <a:schemeClr val="bg1"/>
                </a:solidFill>
              </a:rPr>
              <a:t>la función de agregación COUNT en una </a:t>
            </a:r>
            <a:r>
              <a:rPr lang="es-BO" sz="1100" dirty="0" smtClean="0">
                <a:solidFill>
                  <a:schemeClr val="bg1"/>
                </a:solidFill>
              </a:rPr>
              <a:t>consulta</a:t>
            </a:r>
          </a:p>
          <a:p>
            <a:r>
              <a:rPr lang="es-BO" sz="1100" dirty="0">
                <a:solidFill>
                  <a:schemeClr val="bg1"/>
                </a:solidFill>
              </a:rPr>
              <a:t>E</a:t>
            </a:r>
            <a:r>
              <a:rPr lang="es-BO" sz="1100" dirty="0" smtClean="0">
                <a:solidFill>
                  <a:schemeClr val="bg1"/>
                </a:solidFill>
              </a:rPr>
              <a:t>jemplo</a:t>
            </a:r>
            <a:r>
              <a:rPr lang="es-BO" sz="1100" dirty="0">
                <a:solidFill>
                  <a:schemeClr val="bg1"/>
                </a:solidFill>
              </a:rPr>
              <a:t>:</a:t>
            </a:r>
          </a:p>
        </p:txBody>
      </p:sp>
      <p:sp>
        <p:nvSpPr>
          <p:cNvPr id="5" name="Rectángulo 4"/>
          <p:cNvSpPr/>
          <p:nvPr/>
        </p:nvSpPr>
        <p:spPr>
          <a:xfrm>
            <a:off x="83128" y="883346"/>
            <a:ext cx="7907481" cy="430887"/>
          </a:xfrm>
          <a:prstGeom prst="rect">
            <a:avLst/>
          </a:prstGeom>
        </p:spPr>
        <p:txBody>
          <a:bodyPr wrap="square">
            <a:spAutoFit/>
          </a:bodyPr>
          <a:lstStyle/>
          <a:p>
            <a:r>
              <a:rPr lang="es-BO" sz="1100" dirty="0">
                <a:solidFill>
                  <a:schemeClr val="bg1"/>
                </a:solidFill>
              </a:rPr>
              <a:t>SELECT COUNT(DISTINCT </a:t>
            </a:r>
            <a:r>
              <a:rPr lang="es-BO" sz="1100" dirty="0" err="1">
                <a:solidFill>
                  <a:schemeClr val="bg1"/>
                </a:solidFill>
              </a:rPr>
              <a:t>id_equipo</a:t>
            </a:r>
            <a:r>
              <a:rPr lang="es-BO" sz="1100" dirty="0">
                <a:solidFill>
                  <a:schemeClr val="bg1"/>
                </a:solidFill>
              </a:rPr>
              <a:t>) AS </a:t>
            </a:r>
            <a:r>
              <a:rPr lang="es-BO" sz="1100" dirty="0" err="1">
                <a:solidFill>
                  <a:schemeClr val="bg1"/>
                </a:solidFill>
              </a:rPr>
              <a:t>equipos_inscritos</a:t>
            </a:r>
            <a:endParaRPr lang="es-BO" sz="1100" dirty="0">
              <a:solidFill>
                <a:schemeClr val="bg1"/>
              </a:solidFill>
            </a:endParaRPr>
          </a:p>
          <a:p>
            <a:r>
              <a:rPr lang="es-BO" sz="1100" dirty="0">
                <a:solidFill>
                  <a:schemeClr val="bg1"/>
                </a:solidFill>
              </a:rPr>
              <a:t>FROM equipo;</a:t>
            </a:r>
          </a:p>
        </p:txBody>
      </p:sp>
      <p:sp>
        <p:nvSpPr>
          <p:cNvPr id="7" name="Rectángulo 6"/>
          <p:cNvSpPr/>
          <p:nvPr/>
        </p:nvSpPr>
        <p:spPr>
          <a:xfrm>
            <a:off x="83128" y="1314233"/>
            <a:ext cx="6619008" cy="677108"/>
          </a:xfrm>
          <a:prstGeom prst="rect">
            <a:avLst/>
          </a:prstGeom>
        </p:spPr>
        <p:txBody>
          <a:bodyPr wrap="square">
            <a:spAutoFit/>
          </a:bodyPr>
          <a:lstStyle/>
          <a:p>
            <a:r>
              <a:rPr lang="es-BO" sz="1200" dirty="0">
                <a:solidFill>
                  <a:schemeClr val="bg1"/>
                </a:solidFill>
              </a:rPr>
              <a:t>3.10. ¿Qué estrategia utilizaría para determinar cuántos jugadores pertenecen a la categoría VARONES o Categoría MUJERES?</a:t>
            </a:r>
          </a:p>
          <a:p>
            <a:endParaRPr lang="es-BO" dirty="0"/>
          </a:p>
        </p:txBody>
      </p:sp>
      <p:sp>
        <p:nvSpPr>
          <p:cNvPr id="9" name="Rectángulo 8"/>
          <p:cNvSpPr/>
          <p:nvPr/>
        </p:nvSpPr>
        <p:spPr>
          <a:xfrm>
            <a:off x="83128" y="1823486"/>
            <a:ext cx="5559136" cy="769441"/>
          </a:xfrm>
          <a:prstGeom prst="rect">
            <a:avLst/>
          </a:prstGeom>
        </p:spPr>
        <p:txBody>
          <a:bodyPr wrap="square">
            <a:spAutoFit/>
          </a:bodyPr>
          <a:lstStyle/>
          <a:p>
            <a:r>
              <a:rPr lang="es-BO" sz="1100" dirty="0">
                <a:solidFill>
                  <a:schemeClr val="bg1"/>
                </a:solidFill>
              </a:rPr>
              <a:t>SELECT COUNT(*) AS </a:t>
            </a:r>
            <a:r>
              <a:rPr lang="es-BO" sz="1100" dirty="0" err="1">
                <a:solidFill>
                  <a:schemeClr val="bg1"/>
                </a:solidFill>
              </a:rPr>
              <a:t>total_varones</a:t>
            </a:r>
            <a:r>
              <a:rPr lang="es-BO" sz="1100" dirty="0">
                <a:solidFill>
                  <a:schemeClr val="bg1"/>
                </a:solidFill>
              </a:rPr>
              <a:t> FROM jugador INNER JOIN equipo ON </a:t>
            </a:r>
            <a:r>
              <a:rPr lang="es-BO" sz="1100" dirty="0" err="1">
                <a:solidFill>
                  <a:schemeClr val="bg1"/>
                </a:solidFill>
              </a:rPr>
              <a:t>jugador.id_equipo</a:t>
            </a:r>
            <a:r>
              <a:rPr lang="es-BO" sz="1100" dirty="0">
                <a:solidFill>
                  <a:schemeClr val="bg1"/>
                </a:solidFill>
              </a:rPr>
              <a:t> = </a:t>
            </a:r>
            <a:r>
              <a:rPr lang="es-BO" sz="1100" dirty="0" err="1">
                <a:solidFill>
                  <a:schemeClr val="bg1"/>
                </a:solidFill>
              </a:rPr>
              <a:t>equipo.id_equipo</a:t>
            </a:r>
            <a:r>
              <a:rPr lang="es-BO" sz="1100" dirty="0">
                <a:solidFill>
                  <a:schemeClr val="bg1"/>
                </a:solidFill>
              </a:rPr>
              <a:t> WHERE </a:t>
            </a:r>
            <a:r>
              <a:rPr lang="es-BO" sz="1100" dirty="0" err="1">
                <a:solidFill>
                  <a:schemeClr val="bg1"/>
                </a:solidFill>
              </a:rPr>
              <a:t>equipo.categoria</a:t>
            </a:r>
            <a:r>
              <a:rPr lang="es-BO" sz="1100" dirty="0">
                <a:solidFill>
                  <a:schemeClr val="bg1"/>
                </a:solidFill>
              </a:rPr>
              <a:t> = 'varones'; </a:t>
            </a:r>
            <a:endParaRPr lang="es-BO" sz="1100" dirty="0" smtClean="0">
              <a:solidFill>
                <a:schemeClr val="bg1"/>
              </a:solidFill>
            </a:endParaRPr>
          </a:p>
          <a:p>
            <a:r>
              <a:rPr lang="es-BO" sz="1100" dirty="0" smtClean="0">
                <a:solidFill>
                  <a:schemeClr val="bg1"/>
                </a:solidFill>
              </a:rPr>
              <a:t>SELECT </a:t>
            </a:r>
            <a:r>
              <a:rPr lang="es-BO" sz="1100" dirty="0">
                <a:solidFill>
                  <a:schemeClr val="bg1"/>
                </a:solidFill>
              </a:rPr>
              <a:t>COUNT(*) AS </a:t>
            </a:r>
            <a:r>
              <a:rPr lang="es-BO" sz="1100" dirty="0" err="1">
                <a:solidFill>
                  <a:schemeClr val="bg1"/>
                </a:solidFill>
              </a:rPr>
              <a:t>total_mujeres</a:t>
            </a:r>
            <a:r>
              <a:rPr lang="es-BO" sz="1100" dirty="0">
                <a:solidFill>
                  <a:schemeClr val="bg1"/>
                </a:solidFill>
              </a:rPr>
              <a:t> FROM jugador INNER JOIN equipo ON </a:t>
            </a:r>
            <a:r>
              <a:rPr lang="es-BO" sz="1100" dirty="0" err="1">
                <a:solidFill>
                  <a:schemeClr val="bg1"/>
                </a:solidFill>
              </a:rPr>
              <a:t>jugador.id_equipo</a:t>
            </a:r>
            <a:r>
              <a:rPr lang="es-BO" sz="1100" dirty="0">
                <a:solidFill>
                  <a:schemeClr val="bg1"/>
                </a:solidFill>
              </a:rPr>
              <a:t> = </a:t>
            </a:r>
            <a:r>
              <a:rPr lang="es-BO" sz="1100" dirty="0" err="1">
                <a:solidFill>
                  <a:schemeClr val="bg1"/>
                </a:solidFill>
              </a:rPr>
              <a:t>equipo.id_equipo</a:t>
            </a:r>
            <a:r>
              <a:rPr lang="es-BO" sz="1100" dirty="0">
                <a:solidFill>
                  <a:schemeClr val="bg1"/>
                </a:solidFill>
              </a:rPr>
              <a:t> WHERE </a:t>
            </a:r>
            <a:r>
              <a:rPr lang="es-BO" sz="1100" dirty="0" err="1">
                <a:solidFill>
                  <a:schemeClr val="bg1"/>
                </a:solidFill>
              </a:rPr>
              <a:t>equipo.categoria</a:t>
            </a:r>
            <a:r>
              <a:rPr lang="es-BO" sz="1100" dirty="0">
                <a:solidFill>
                  <a:schemeClr val="bg1"/>
                </a:solidFill>
              </a:rPr>
              <a:t> = 'mujeres';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 name="Rectángulo 1"/>
          <p:cNvSpPr/>
          <p:nvPr/>
        </p:nvSpPr>
        <p:spPr>
          <a:xfrm>
            <a:off x="3283527" y="1865049"/>
            <a:ext cx="3418610" cy="769441"/>
          </a:xfrm>
          <a:prstGeom prst="rect">
            <a:avLst/>
          </a:prstGeom>
        </p:spPr>
        <p:txBody>
          <a:bodyPr wrap="square">
            <a:spAutoFit/>
          </a:bodyPr>
          <a:lstStyle/>
          <a:p>
            <a:r>
              <a:rPr lang="es-BO" sz="4400" dirty="0" smtClean="0">
                <a:solidFill>
                  <a:schemeClr val="bg1"/>
                </a:solidFill>
                <a:latin typeface="Söhne Mono"/>
              </a:rPr>
              <a:t>GRACIAS</a:t>
            </a:r>
            <a:endParaRPr lang="es-BO" sz="4400" dirty="0">
              <a:solidFill>
                <a:schemeClr val="bg1"/>
              </a:solidFill>
            </a:endParaRPr>
          </a:p>
        </p:txBody>
      </p:sp>
    </p:spTree>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TM04033921[[fn=Damasco]]</Template>
  <TotalTime>932</TotalTime>
  <Words>1469</Words>
  <Application>Microsoft Office PowerPoint</Application>
  <PresentationFormat>Presentación en pantalla (16:9)</PresentationFormat>
  <Paragraphs>140</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Montserrat ExtraLight</vt:lpstr>
      <vt:lpstr>Montserrat</vt:lpstr>
      <vt:lpstr>Montserrat ExtraBold</vt:lpstr>
      <vt:lpstr>Söhne Mono</vt:lpstr>
      <vt:lpstr>Arial</vt:lpstr>
      <vt:lpstr>Söhne</vt:lpstr>
      <vt:lpstr>Futuristic Background by Slidesgo</vt:lpstr>
      <vt:lpstr>DEFENSA HITO 3 - TAREA FINAL</vt:lpstr>
      <vt:lpstr>Consigna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HITO 2 - TAREA FINAL</dc:title>
  <dc:creator>Windows 8.1</dc:creator>
  <cp:lastModifiedBy>Windows 8.1</cp:lastModifiedBy>
  <cp:revision>34</cp:revision>
  <dcterms:modified xsi:type="dcterms:W3CDTF">2023-10-16T01:38:02Z</dcterms:modified>
</cp:coreProperties>
</file>