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sldIdLst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B48270-664D-0A6C-7436-35D4E872EF93}" v="5" dt="2025-08-04T05:15:50.5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tenantanon#13a1a520-d90b-4bfe-ada0-2be3d1f3c582::" providerId="AD" clId="Web-{A5B48270-664D-0A6C-7436-35D4E872EF93}"/>
    <pc:docChg chg="modSld">
      <pc:chgData name="Guest User" userId="S::urn:spo:tenantanon#13a1a520-d90b-4bfe-ada0-2be3d1f3c582::" providerId="AD" clId="Web-{A5B48270-664D-0A6C-7436-35D4E872EF93}" dt="2025-08-04T05:15:50.529" v="4" actId="14100"/>
      <pc:docMkLst>
        <pc:docMk/>
      </pc:docMkLst>
      <pc:sldChg chg="modSp">
        <pc:chgData name="Guest User" userId="S::urn:spo:tenantanon#13a1a520-d90b-4bfe-ada0-2be3d1f3c582::" providerId="AD" clId="Web-{A5B48270-664D-0A6C-7436-35D4E872EF93}" dt="2025-08-04T05:15:50.529" v="4" actId="14100"/>
        <pc:sldMkLst>
          <pc:docMk/>
          <pc:sldMk cId="1840265117" sldId="260"/>
        </pc:sldMkLst>
        <pc:spChg chg="mod">
          <ac:chgData name="Guest User" userId="S::urn:spo:tenantanon#13a1a520-d90b-4bfe-ada0-2be3d1f3c582::" providerId="AD" clId="Web-{A5B48270-664D-0A6C-7436-35D4E872EF93}" dt="2025-08-04T05:15:40.935" v="0" actId="14100"/>
          <ac:spMkLst>
            <pc:docMk/>
            <pc:sldMk cId="1840265117" sldId="260"/>
            <ac:spMk id="9" creationId="{00000000-0000-0000-0000-000000000000}"/>
          </ac:spMkLst>
        </pc:spChg>
        <pc:spChg chg="mod">
          <ac:chgData name="Guest User" userId="S::urn:spo:tenantanon#13a1a520-d90b-4bfe-ada0-2be3d1f3c582::" providerId="AD" clId="Web-{A5B48270-664D-0A6C-7436-35D4E872EF93}" dt="2025-08-04T05:15:43.279" v="1" actId="14100"/>
          <ac:spMkLst>
            <pc:docMk/>
            <pc:sldMk cId="1840265117" sldId="260"/>
            <ac:spMk id="12" creationId="{00000000-0000-0000-0000-000000000000}"/>
          </ac:spMkLst>
        </pc:spChg>
        <pc:spChg chg="mod">
          <ac:chgData name="Guest User" userId="S::urn:spo:tenantanon#13a1a520-d90b-4bfe-ada0-2be3d1f3c582::" providerId="AD" clId="Web-{A5B48270-664D-0A6C-7436-35D4E872EF93}" dt="2025-08-04T05:15:45.591" v="2" actId="14100"/>
          <ac:spMkLst>
            <pc:docMk/>
            <pc:sldMk cId="1840265117" sldId="260"/>
            <ac:spMk id="13" creationId="{00000000-0000-0000-0000-000000000000}"/>
          </ac:spMkLst>
        </pc:spChg>
        <pc:spChg chg="mod">
          <ac:chgData name="Guest User" userId="S::urn:spo:tenantanon#13a1a520-d90b-4bfe-ada0-2be3d1f3c582::" providerId="AD" clId="Web-{A5B48270-664D-0A6C-7436-35D4E872EF93}" dt="2025-08-04T05:15:50.529" v="4" actId="14100"/>
          <ac:spMkLst>
            <pc:docMk/>
            <pc:sldMk cId="1840265117" sldId="260"/>
            <ac:spMk id="14" creationId="{00000000-0000-0000-0000-000000000000}"/>
          </ac:spMkLst>
        </pc:spChg>
      </pc:sldChg>
    </pc:docChg>
  </pc:docChgLst>
  <pc:docChgLst>
    <pc:chgData name="Muthu Subramanian" userId="ac00d159-43ea-4fab-ba6f-ba11286229ba" providerId="ADAL" clId="{559DB528-B69B-4DC0-837F-2AB6134034F1}"/>
    <pc:docChg chg="custSel modSld">
      <pc:chgData name="Muthu Subramanian" userId="ac00d159-43ea-4fab-ba6f-ba11286229ba" providerId="ADAL" clId="{559DB528-B69B-4DC0-837F-2AB6134034F1}" dt="2025-08-04T03:12:27.777" v="0" actId="478"/>
      <pc:docMkLst>
        <pc:docMk/>
      </pc:docMkLst>
      <pc:sldChg chg="delSp mod">
        <pc:chgData name="Muthu Subramanian" userId="ac00d159-43ea-4fab-ba6f-ba11286229ba" providerId="ADAL" clId="{559DB528-B69B-4DC0-837F-2AB6134034F1}" dt="2025-08-04T03:12:27.777" v="0" actId="478"/>
        <pc:sldMkLst>
          <pc:docMk/>
          <pc:sldMk cId="4043737824" sldId="257"/>
        </pc:sldMkLst>
        <pc:spChg chg="del">
          <ac:chgData name="Muthu Subramanian" userId="ac00d159-43ea-4fab-ba6f-ba11286229ba" providerId="ADAL" clId="{559DB528-B69B-4DC0-837F-2AB6134034F1}" dt="2025-08-04T03:12:27.777" v="0" actId="478"/>
          <ac:spMkLst>
            <pc:docMk/>
            <pc:sldMk cId="4043737824" sldId="257"/>
            <ac:spMk id="3" creationId="{A8E9CFF2-3777-4FF4-A759-8491175B0B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84DA70-C731-4C70-880D-CCD4705E623C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8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4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0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3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0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0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4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8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3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907D986-8816-4272-A432-0437A28A9828}" type="datetime1">
              <a:rPr lang="en-US" smtClean="0"/>
              <a:t>8/3/2025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2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9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8"/>
            <a:ext cx="6253317" cy="2020126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High-Level Summary: The Agentic Procurement</a:t>
            </a:r>
            <a:endParaRPr lang="en-US" sz="480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Picture 5" descr="Rolled blueprint designs">
            <a:extLst>
              <a:ext uri="{FF2B5EF4-FFF2-40B4-BE49-F238E27FC236}">
                <a16:creationId xmlns:a16="http://schemas.microsoft.com/office/drawing/2014/main" id="{D3FAB6AD-F093-0A35-1B51-BA59C61B45E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25000"/>
          </a:blip>
          <a:srcRect t="5900" b="6552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 0"/>
          <p:cNvSpPr>
            <a:spLocks noGrp="1"/>
          </p:cNvSpPr>
          <p:nvPr>
            <p:ph type="title"/>
          </p:nvPr>
        </p:nvSpPr>
        <p:spPr>
          <a:xfrm>
            <a:off x="211618" y="197711"/>
            <a:ext cx="10782300" cy="7066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80000"/>
              </a:lnSpc>
            </a:pPr>
            <a:r>
              <a:rPr lang="en-US" sz="40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I. The Architecture: System's Blueprint</a:t>
            </a:r>
          </a:p>
        </p:txBody>
      </p:sp>
      <p:sp>
        <p:nvSpPr>
          <p:cNvPr id="5" name="Text 1"/>
          <p:cNvSpPr/>
          <p:nvPr/>
        </p:nvSpPr>
        <p:spPr>
          <a:xfrm>
            <a:off x="362732" y="997633"/>
            <a:ext cx="1063118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>
                <a:solidFill>
                  <a:srgbClr val="2C2821"/>
                </a:solidFill>
                <a:latin typeface="Bahnschrift" panose="020B0502040204020203" pitchFamily="34" charset="0"/>
                <a:ea typeface="Lora" pitchFamily="34" charset="-122"/>
                <a:cs typeface="Lora" pitchFamily="34" charset="-120"/>
              </a:rPr>
              <a:t>The ProcWise architecture mirrors a well-organized company, with each component acting as a specialized department, ensuring efficient resource utilization and preventing data chaos.</a:t>
            </a:r>
            <a:endParaRPr lang="en-US" sz="1600">
              <a:latin typeface="Bahnschrift" panose="020B0502040204020203" pitchFamily="34" charset="0"/>
            </a:endParaRPr>
          </a:p>
        </p:txBody>
      </p:sp>
      <p:sp>
        <p:nvSpPr>
          <p:cNvPr id="27" name="Shape 2">
            <a:extLst>
              <a:ext uri="{FF2B5EF4-FFF2-40B4-BE49-F238E27FC236}">
                <a16:creationId xmlns:a16="http://schemas.microsoft.com/office/drawing/2014/main" id="{B03728A5-23D4-CE0E-2694-A7AA637F7E13}"/>
              </a:ext>
            </a:extLst>
          </p:cNvPr>
          <p:cNvSpPr/>
          <p:nvPr/>
        </p:nvSpPr>
        <p:spPr>
          <a:xfrm>
            <a:off x="411958" y="1918299"/>
            <a:ext cx="4920372" cy="2456617"/>
          </a:xfrm>
          <a:prstGeom prst="roundRect">
            <a:avLst>
              <a:gd name="adj" fmla="val 5956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endParaRPr lang="en-IN"/>
          </a:p>
        </p:txBody>
      </p:sp>
      <p:sp>
        <p:nvSpPr>
          <p:cNvPr id="28" name="Shape 3">
            <a:extLst>
              <a:ext uri="{FF2B5EF4-FFF2-40B4-BE49-F238E27FC236}">
                <a16:creationId xmlns:a16="http://schemas.microsoft.com/office/drawing/2014/main" id="{6015343E-B013-69CA-416D-199735357C8F}"/>
              </a:ext>
            </a:extLst>
          </p:cNvPr>
          <p:cNvSpPr/>
          <p:nvPr/>
        </p:nvSpPr>
        <p:spPr>
          <a:xfrm>
            <a:off x="381478" y="1918299"/>
            <a:ext cx="121920" cy="2456617"/>
          </a:xfrm>
          <a:prstGeom prst="roundRect">
            <a:avLst>
              <a:gd name="adj" fmla="val 27907"/>
            </a:avLst>
          </a:prstGeom>
          <a:solidFill>
            <a:srgbClr val="1B5F3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9" name="Text 4">
            <a:extLst>
              <a:ext uri="{FF2B5EF4-FFF2-40B4-BE49-F238E27FC236}">
                <a16:creationId xmlns:a16="http://schemas.microsoft.com/office/drawing/2014/main" id="{FD1E27E3-C123-E11C-E639-D5A25485A28C}"/>
              </a:ext>
            </a:extLst>
          </p:cNvPr>
          <p:cNvSpPr/>
          <p:nvPr/>
        </p:nvSpPr>
        <p:spPr>
          <a:xfrm>
            <a:off x="760692" y="2175593"/>
            <a:ext cx="40281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The "Central Office" (AgentNick)</a:t>
            </a:r>
            <a:endParaRPr lang="en-US" sz="2200"/>
          </a:p>
        </p:txBody>
      </p:sp>
      <p:sp>
        <p:nvSpPr>
          <p:cNvPr id="30" name="Text 5">
            <a:extLst>
              <a:ext uri="{FF2B5EF4-FFF2-40B4-BE49-F238E27FC236}">
                <a16:creationId xmlns:a16="http://schemas.microsoft.com/office/drawing/2014/main" id="{51DECFAC-AADE-B049-04BD-F58106694BD2}"/>
              </a:ext>
            </a:extLst>
          </p:cNvPr>
          <p:cNvSpPr/>
          <p:nvPr/>
        </p:nvSpPr>
        <p:spPr>
          <a:xfrm>
            <a:off x="760692" y="2666011"/>
            <a:ext cx="4321807" cy="1142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>
                <a:solidFill>
                  <a:srgbClr val="2C2821"/>
                </a:solidFill>
                <a:latin typeface="Abadi" panose="020F0502020204030204" pitchFamily="34" charset="0"/>
                <a:ea typeface="Lora" pitchFamily="34" charset="-122"/>
                <a:cs typeface="Lora" pitchFamily="34" charset="-120"/>
              </a:rPr>
              <a:t>Holds shared resources like database connections (PostgreSQL, Qdrant) and AI models (Ollama, SentenceTransformers) to prevent duplication and optimize memory and time.</a:t>
            </a:r>
            <a:endParaRPr lang="en-US" sz="1600">
              <a:latin typeface="Abadi" panose="020F0502020204030204" pitchFamily="34" charset="0"/>
            </a:endParaRPr>
          </a:p>
        </p:txBody>
      </p:sp>
      <p:sp>
        <p:nvSpPr>
          <p:cNvPr id="31" name="Shape 6">
            <a:extLst>
              <a:ext uri="{FF2B5EF4-FFF2-40B4-BE49-F238E27FC236}">
                <a16:creationId xmlns:a16="http://schemas.microsoft.com/office/drawing/2014/main" id="{61C17A3F-4596-8611-DF07-1C7CEDF6E018}"/>
              </a:ext>
            </a:extLst>
          </p:cNvPr>
          <p:cNvSpPr/>
          <p:nvPr/>
        </p:nvSpPr>
        <p:spPr>
          <a:xfrm>
            <a:off x="5589625" y="1918299"/>
            <a:ext cx="5523858" cy="2456617"/>
          </a:xfrm>
          <a:prstGeom prst="roundRect">
            <a:avLst>
              <a:gd name="adj" fmla="val 5956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endParaRPr lang="en-IN"/>
          </a:p>
        </p:txBody>
      </p:sp>
      <p:sp>
        <p:nvSpPr>
          <p:cNvPr id="32" name="Shape 7">
            <a:extLst>
              <a:ext uri="{FF2B5EF4-FFF2-40B4-BE49-F238E27FC236}">
                <a16:creationId xmlns:a16="http://schemas.microsoft.com/office/drawing/2014/main" id="{A65C67A5-E8A2-37F6-6B8B-AE73A3A7E501}"/>
              </a:ext>
            </a:extLst>
          </p:cNvPr>
          <p:cNvSpPr/>
          <p:nvPr/>
        </p:nvSpPr>
        <p:spPr>
          <a:xfrm>
            <a:off x="5589378" y="1918299"/>
            <a:ext cx="121920" cy="2456617"/>
          </a:xfrm>
          <a:prstGeom prst="roundRect">
            <a:avLst>
              <a:gd name="adj" fmla="val 27907"/>
            </a:avLst>
          </a:prstGeom>
          <a:solidFill>
            <a:srgbClr val="1B5F3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3" name="Text 8">
            <a:extLst>
              <a:ext uri="{FF2B5EF4-FFF2-40B4-BE49-F238E27FC236}">
                <a16:creationId xmlns:a16="http://schemas.microsoft.com/office/drawing/2014/main" id="{C74DC3F5-E43B-0601-9326-3F8C6A23E058}"/>
              </a:ext>
            </a:extLst>
          </p:cNvPr>
          <p:cNvSpPr/>
          <p:nvPr/>
        </p:nvSpPr>
        <p:spPr>
          <a:xfrm>
            <a:off x="5926556" y="2175593"/>
            <a:ext cx="41513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The "Specialist Workers" (Agents)</a:t>
            </a:r>
            <a:endParaRPr lang="en-US" sz="2200"/>
          </a:p>
        </p:txBody>
      </p:sp>
      <p:sp>
        <p:nvSpPr>
          <p:cNvPr id="34" name="Text 9">
            <a:extLst>
              <a:ext uri="{FF2B5EF4-FFF2-40B4-BE49-F238E27FC236}">
                <a16:creationId xmlns:a16="http://schemas.microsoft.com/office/drawing/2014/main" id="{351883E2-0474-A833-1E7A-D1190CCEBE13}"/>
              </a:ext>
            </a:extLst>
          </p:cNvPr>
          <p:cNvSpPr/>
          <p:nvPr/>
        </p:nvSpPr>
        <p:spPr>
          <a:xfrm>
            <a:off x="5988688" y="2603027"/>
            <a:ext cx="482334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>
                <a:solidFill>
                  <a:srgbClr val="2C2821"/>
                </a:solidFill>
                <a:latin typeface="Abadi" panose="020B0604020104020204" pitchFamily="34" charset="0"/>
                <a:ea typeface="Lora" pitchFamily="34" charset="-122"/>
                <a:cs typeface="Lora" pitchFamily="34" charset="-120"/>
              </a:rPr>
              <a:t>Task-specific components like </a:t>
            </a:r>
            <a:r>
              <a:rPr lang="en-US" sz="1600" b="1">
                <a:solidFill>
                  <a:srgbClr val="2C2821"/>
                </a:solidFill>
                <a:latin typeface="Abadi" panose="020B0604020104020204" pitchFamily="34" charset="0"/>
                <a:ea typeface="Lora" pitchFamily="34" charset="-122"/>
                <a:cs typeface="Lora" pitchFamily="34" charset="-120"/>
              </a:rPr>
              <a:t>DataExtractionAgent</a:t>
            </a:r>
            <a:r>
              <a:rPr lang="en-US" sz="1600">
                <a:solidFill>
                  <a:srgbClr val="2C2821"/>
                </a:solidFill>
                <a:latin typeface="Abadi" panose="020B0604020104020204" pitchFamily="34" charset="0"/>
                <a:ea typeface="Lora" pitchFamily="34" charset="-122"/>
                <a:cs typeface="Lora" pitchFamily="34" charset="-120"/>
              </a:rPr>
              <a:t> for accurate document reading and </a:t>
            </a:r>
            <a:r>
              <a:rPr lang="en-US" sz="1600" b="1">
                <a:solidFill>
                  <a:srgbClr val="2C2821"/>
                </a:solidFill>
                <a:latin typeface="Abadi" panose="020B0604020104020204" pitchFamily="34" charset="0"/>
                <a:ea typeface="Lora" pitchFamily="34" charset="-122"/>
                <a:cs typeface="Lora" pitchFamily="34" charset="-120"/>
              </a:rPr>
              <a:t>SupplierRankingAgent</a:t>
            </a:r>
            <a:r>
              <a:rPr lang="en-US" sz="1600">
                <a:solidFill>
                  <a:srgbClr val="2C2821"/>
                </a:solidFill>
                <a:latin typeface="Abadi" panose="020B0604020104020204" pitchFamily="34" charset="0"/>
                <a:ea typeface="Lora" pitchFamily="34" charset="-122"/>
                <a:cs typeface="Lora" pitchFamily="34" charset="-120"/>
              </a:rPr>
              <a:t> for data analysis and supplier evaluation.</a:t>
            </a:r>
            <a:endParaRPr lang="en-US" sz="1600">
              <a:latin typeface="Abadi" panose="020B0604020104020204" pitchFamily="34" charset="0"/>
            </a:endParaRPr>
          </a:p>
        </p:txBody>
      </p:sp>
      <p:sp>
        <p:nvSpPr>
          <p:cNvPr id="35" name="Shape 1">
            <a:extLst>
              <a:ext uri="{FF2B5EF4-FFF2-40B4-BE49-F238E27FC236}">
                <a16:creationId xmlns:a16="http://schemas.microsoft.com/office/drawing/2014/main" id="{416E8B8D-A1B0-3732-D8E8-8DD9AB297684}"/>
              </a:ext>
            </a:extLst>
          </p:cNvPr>
          <p:cNvSpPr/>
          <p:nvPr/>
        </p:nvSpPr>
        <p:spPr>
          <a:xfrm>
            <a:off x="466916" y="4508782"/>
            <a:ext cx="3919699" cy="1122998"/>
          </a:xfrm>
          <a:prstGeom prst="roundRect">
            <a:avLst>
              <a:gd name="adj" fmla="val 6514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endParaRPr lang="en-IN"/>
          </a:p>
        </p:txBody>
      </p:sp>
      <p:sp>
        <p:nvSpPr>
          <p:cNvPr id="36" name="Text 3">
            <a:extLst>
              <a:ext uri="{FF2B5EF4-FFF2-40B4-BE49-F238E27FC236}">
                <a16:creationId xmlns:a16="http://schemas.microsoft.com/office/drawing/2014/main" id="{10CFD803-5E89-48ED-9C31-229307834EA0}"/>
              </a:ext>
            </a:extLst>
          </p:cNvPr>
          <p:cNvSpPr/>
          <p:nvPr/>
        </p:nvSpPr>
        <p:spPr>
          <a:xfrm>
            <a:off x="649796" y="4645942"/>
            <a:ext cx="1985010" cy="190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600">
                <a:solidFill>
                  <a:srgbClr val="2C2821"/>
                </a:solidFill>
                <a:latin typeface="Abadi" panose="020F0502020204030204" pitchFamily="34" charset="0"/>
              </a:rPr>
              <a:t>The "Manager" (Orchestrator)</a:t>
            </a:r>
          </a:p>
        </p:txBody>
      </p:sp>
      <p:sp>
        <p:nvSpPr>
          <p:cNvPr id="37" name="Text 4">
            <a:extLst>
              <a:ext uri="{FF2B5EF4-FFF2-40B4-BE49-F238E27FC236}">
                <a16:creationId xmlns:a16="http://schemas.microsoft.com/office/drawing/2014/main" id="{AA0F5D2A-3E00-0D04-5398-2FA8A48C2927}"/>
              </a:ext>
            </a:extLst>
          </p:cNvPr>
          <p:cNvSpPr/>
          <p:nvPr/>
        </p:nvSpPr>
        <p:spPr>
          <a:xfrm>
            <a:off x="649796" y="4909546"/>
            <a:ext cx="3553939" cy="5850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5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Directs workflows, instructing agents (e.g., SupplierRankingAgent) and providing necessary data from the QueryEngine for tasks like supplier ranking.</a:t>
            </a:r>
            <a:endParaRPr lang="en-US" sz="950"/>
          </a:p>
        </p:txBody>
      </p:sp>
      <p:sp>
        <p:nvSpPr>
          <p:cNvPr id="38" name="Shape 5">
            <a:extLst>
              <a:ext uri="{FF2B5EF4-FFF2-40B4-BE49-F238E27FC236}">
                <a16:creationId xmlns:a16="http://schemas.microsoft.com/office/drawing/2014/main" id="{1D1C9807-C6D8-5BBF-3629-185E520154AA}"/>
              </a:ext>
            </a:extLst>
          </p:cNvPr>
          <p:cNvSpPr/>
          <p:nvPr/>
        </p:nvSpPr>
        <p:spPr>
          <a:xfrm>
            <a:off x="4496979" y="4508782"/>
            <a:ext cx="3702479" cy="1122998"/>
          </a:xfrm>
          <a:prstGeom prst="roundRect">
            <a:avLst>
              <a:gd name="adj" fmla="val 6514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endParaRPr lang="en-IN"/>
          </a:p>
        </p:txBody>
      </p:sp>
      <p:sp>
        <p:nvSpPr>
          <p:cNvPr id="39" name="Text 7">
            <a:extLst>
              <a:ext uri="{FF2B5EF4-FFF2-40B4-BE49-F238E27FC236}">
                <a16:creationId xmlns:a16="http://schemas.microsoft.com/office/drawing/2014/main" id="{B1679849-2178-0BA3-1555-4832792C7EB5}"/>
              </a:ext>
            </a:extLst>
          </p:cNvPr>
          <p:cNvSpPr/>
          <p:nvPr/>
        </p:nvSpPr>
        <p:spPr>
          <a:xfrm>
            <a:off x="4585007" y="4577359"/>
            <a:ext cx="2742247" cy="190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600">
                <a:solidFill>
                  <a:srgbClr val="2C2821"/>
                </a:solidFill>
                <a:latin typeface="Abadi" panose="020F0502020204030204" pitchFamily="34" charset="0"/>
              </a:rPr>
              <a:t>The "Customer Service Desk" (API Layer</a:t>
            </a:r>
            <a:r>
              <a:rPr lang="en-US" sz="120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)</a:t>
            </a:r>
            <a:endParaRPr lang="en-US" sz="1200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DB5EF35E-DC37-4DD5-611F-47029E4FC306}"/>
              </a:ext>
            </a:extLst>
          </p:cNvPr>
          <p:cNvSpPr/>
          <p:nvPr/>
        </p:nvSpPr>
        <p:spPr>
          <a:xfrm>
            <a:off x="4633635" y="4812033"/>
            <a:ext cx="3425146" cy="5850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5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Built with FastAPI, it provides simple web endpoints (e.g., /ask, /extract) for external interaction, channeling requests to the appropriate internal components.</a:t>
            </a:r>
            <a:endParaRPr lang="en-US" sz="950"/>
          </a:p>
        </p:txBody>
      </p:sp>
      <p:sp>
        <p:nvSpPr>
          <p:cNvPr id="41" name="Shape 9">
            <a:extLst>
              <a:ext uri="{FF2B5EF4-FFF2-40B4-BE49-F238E27FC236}">
                <a16:creationId xmlns:a16="http://schemas.microsoft.com/office/drawing/2014/main" id="{75D83BF8-B0CE-96E0-6642-ECF4D7EFD679}"/>
              </a:ext>
            </a:extLst>
          </p:cNvPr>
          <p:cNvSpPr/>
          <p:nvPr/>
        </p:nvSpPr>
        <p:spPr>
          <a:xfrm>
            <a:off x="8313278" y="4503620"/>
            <a:ext cx="3702479" cy="1122998"/>
          </a:xfrm>
          <a:prstGeom prst="roundRect">
            <a:avLst>
              <a:gd name="adj" fmla="val 6514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endParaRPr lang="en-IN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2D04322E-42E6-8E23-7FF8-30C057B9D3FE}"/>
              </a:ext>
            </a:extLst>
          </p:cNvPr>
          <p:cNvSpPr/>
          <p:nvPr/>
        </p:nvSpPr>
        <p:spPr>
          <a:xfrm>
            <a:off x="8348889" y="4599287"/>
            <a:ext cx="2840831" cy="190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600">
                <a:solidFill>
                  <a:srgbClr val="2C2821"/>
                </a:solidFill>
                <a:latin typeface="Abadi" panose="020F0502020204030204" pitchFamily="34" charset="0"/>
              </a:rPr>
              <a:t>The "Filing System" (Databases &amp; Storage</a:t>
            </a:r>
            <a:r>
              <a:rPr lang="en-US" sz="120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)</a:t>
            </a:r>
            <a:endParaRPr lang="en-US" sz="1200"/>
          </a:p>
        </p:txBody>
      </p:sp>
      <p:sp>
        <p:nvSpPr>
          <p:cNvPr id="43" name="Text 12">
            <a:extLst>
              <a:ext uri="{FF2B5EF4-FFF2-40B4-BE49-F238E27FC236}">
                <a16:creationId xmlns:a16="http://schemas.microsoft.com/office/drawing/2014/main" id="{048E016B-785C-9A44-9573-F654066A6922}"/>
              </a:ext>
            </a:extLst>
          </p:cNvPr>
          <p:cNvSpPr/>
          <p:nvPr/>
        </p:nvSpPr>
        <p:spPr>
          <a:xfrm>
            <a:off x="8488853" y="4919594"/>
            <a:ext cx="3407052" cy="390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5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Amazon S3 for original PDFs and chat histories; PostgreSQL for structured extracted data; Qdrant for semantic search of vectorized text.</a:t>
            </a:r>
            <a:endParaRPr lang="en-US" sz="950"/>
          </a:p>
        </p:txBody>
      </p:sp>
    </p:spTree>
    <p:extLst>
      <p:ext uri="{BB962C8B-B14F-4D97-AF65-F5344CB8AC3E}">
        <p14:creationId xmlns:p14="http://schemas.microsoft.com/office/powerpoint/2010/main" val="3115408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D458-B0AF-6CC0-25F8-420C2C18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80" y="381836"/>
            <a:ext cx="10772775" cy="713433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II. The Design: The "Secret Sauce"</a:t>
            </a:r>
            <a:br>
              <a:rPr lang="en-US" sz="3600"/>
            </a:br>
            <a:endParaRPr lang="en-IN" sz="360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F30D1D7-C7D5-09FA-1C0B-EB3D2649B901}"/>
              </a:ext>
            </a:extLst>
          </p:cNvPr>
          <p:cNvSpPr/>
          <p:nvPr/>
        </p:nvSpPr>
        <p:spPr>
          <a:xfrm>
            <a:off x="627080" y="1054839"/>
            <a:ext cx="66814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1400" u="sng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The High-Accuracy Data Extraction Pipeline</a:t>
            </a:r>
          </a:p>
          <a:p>
            <a:r>
              <a:rPr lang="en-US" sz="1400" err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ProcWise's</a:t>
            </a:r>
            <a:r>
              <a:rPr lang="en-US" sz="140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1400" err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DataExtractionAgent</a:t>
            </a:r>
            <a:r>
              <a:rPr lang="en-US" sz="140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mimics human expertise through an intelligent process flow, ensuring unparalleled accuracy </a:t>
            </a:r>
          </a:p>
          <a:p>
            <a:r>
              <a:rPr lang="en-US" sz="140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and reliability in data extraction.</a:t>
            </a:r>
            <a:endParaRPr lang="en-US" sz="1400"/>
          </a:p>
          <a:p>
            <a:pPr marL="0" indent="0" algn="l">
              <a:lnSpc>
                <a:spcPts val="3300"/>
              </a:lnSpc>
              <a:buNone/>
            </a:pPr>
            <a:endParaRPr 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DED44-A1BA-1FEB-9ACC-6799173E01ED}"/>
              </a:ext>
            </a:extLst>
          </p:cNvPr>
          <p:cNvSpPr txBox="1"/>
          <p:nvPr/>
        </p:nvSpPr>
        <p:spPr>
          <a:xfrm>
            <a:off x="335915" y="1905662"/>
            <a:ext cx="2937884" cy="425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50"/>
              </a:lnSpc>
            </a:pPr>
            <a:r>
              <a:rPr lang="en-US" sz="2200">
                <a:solidFill>
                  <a:srgbClr val="2C2821"/>
                </a:solidFill>
                <a:latin typeface="Alice" pitchFamily="34" charset="0"/>
                <a:ea typeface="Alice" pitchFamily="34" charset="-122"/>
              </a:rPr>
              <a:t>Reading with Context</a:t>
            </a:r>
          </a:p>
        </p:txBody>
      </p:sp>
      <p:sp>
        <p:nvSpPr>
          <p:cNvPr id="11" name="Text 9"/>
          <p:cNvSpPr/>
          <p:nvPr/>
        </p:nvSpPr>
        <p:spPr>
          <a:xfrm>
            <a:off x="3334943" y="19414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Focused Extraction</a:t>
            </a:r>
            <a:endParaRPr lang="en-US" sz="2200"/>
          </a:p>
        </p:txBody>
      </p:sp>
      <p:sp>
        <p:nvSpPr>
          <p:cNvPr id="8" name="Text 4"/>
          <p:cNvSpPr/>
          <p:nvPr/>
        </p:nvSpPr>
        <p:spPr>
          <a:xfrm>
            <a:off x="5919175" y="1946333"/>
            <a:ext cx="255302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Accuracy validation</a:t>
            </a:r>
            <a:endParaRPr lang="en-US" sz="2200"/>
          </a:p>
        </p:txBody>
      </p:sp>
      <p:sp>
        <p:nvSpPr>
          <p:cNvPr id="10" name="Text 8"/>
          <p:cNvSpPr/>
          <p:nvPr/>
        </p:nvSpPr>
        <p:spPr>
          <a:xfrm>
            <a:off x="8576486" y="19414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Smart Categorization</a:t>
            </a:r>
            <a:endParaRPr lang="en-US" sz="2200"/>
          </a:p>
        </p:txBody>
      </p:sp>
      <p:sp>
        <p:nvSpPr>
          <p:cNvPr id="9" name="Text 6"/>
          <p:cNvSpPr/>
          <p:nvPr/>
        </p:nvSpPr>
        <p:spPr>
          <a:xfrm>
            <a:off x="627080" y="2295396"/>
            <a:ext cx="2508006" cy="2518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40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Uses layout-aware OCR (unstructured library) to identify and preserve document structure (headers, paragraphs, tables) from PDFs, providing crucial context for AI processing.</a:t>
            </a:r>
            <a:endParaRPr lang="en-US" sz="1400"/>
          </a:p>
        </p:txBody>
      </p:sp>
      <p:sp>
        <p:nvSpPr>
          <p:cNvPr id="12" name="Text 10"/>
          <p:cNvSpPr/>
          <p:nvPr/>
        </p:nvSpPr>
        <p:spPr>
          <a:xfrm>
            <a:off x="3350209" y="2296291"/>
            <a:ext cx="2568966" cy="31454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40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Performs multi-stage extraction, making separate, focused AI requests for header information and line items. This "separation of concerns" minimizes errors by preventing the AI from juggling complex tasks simultaneously.</a:t>
            </a:r>
            <a:endParaRPr lang="en-US" sz="1400"/>
          </a:p>
        </p:txBody>
      </p:sp>
      <p:sp>
        <p:nvSpPr>
          <p:cNvPr id="13" name="Text 5"/>
          <p:cNvSpPr/>
          <p:nvPr/>
        </p:nvSpPr>
        <p:spPr>
          <a:xfrm>
            <a:off x="6174938" y="2295396"/>
            <a:ext cx="2143786" cy="33007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40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Conducts a final audit by asking the AI to reconcile extracted line items with the total amount and provide a confidence score (0-1). This self-correction mechanism ensures near-human accuracy.</a:t>
            </a:r>
            <a:endParaRPr lang="en-US" sz="1400"/>
          </a:p>
        </p:txBody>
      </p:sp>
      <p:sp>
        <p:nvSpPr>
          <p:cNvPr id="14" name="Text 9"/>
          <p:cNvSpPr/>
          <p:nvPr/>
        </p:nvSpPr>
        <p:spPr>
          <a:xfrm>
            <a:off x="8467636" y="2295396"/>
            <a:ext cx="2712746" cy="3575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40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Performs a final AI call to categorize line-item descriptions (e.g., "ThinkPad Laptop") into generic high-level categories (e.g., "IT Hardware"). This rule-free approach handles diverse product types flexibly.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4026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B31B-ADC5-0985-E604-153EC623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3" y="219615"/>
            <a:ext cx="10772775" cy="86052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III. Implementation: The Nuts and Bolts</a:t>
            </a:r>
            <a:br>
              <a:rPr lang="en-US" sz="2400"/>
            </a:br>
            <a:endParaRPr lang="en-IN" sz="2400"/>
          </a:p>
        </p:txBody>
      </p:sp>
      <p:sp>
        <p:nvSpPr>
          <p:cNvPr id="29" name="Shape 3">
            <a:extLst>
              <a:ext uri="{FF2B5EF4-FFF2-40B4-BE49-F238E27FC236}">
                <a16:creationId xmlns:a16="http://schemas.microsoft.com/office/drawing/2014/main" id="{25557278-B245-E655-78BD-FA7EE2BFA0AD}"/>
              </a:ext>
            </a:extLst>
          </p:cNvPr>
          <p:cNvSpPr/>
          <p:nvPr/>
        </p:nvSpPr>
        <p:spPr>
          <a:xfrm>
            <a:off x="158661" y="1560965"/>
            <a:ext cx="11444909" cy="4529376"/>
          </a:xfrm>
          <a:prstGeom prst="roundRect">
            <a:avLst>
              <a:gd name="adj" fmla="val 68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N" sz="1400"/>
          </a:p>
        </p:txBody>
      </p:sp>
      <p:sp>
        <p:nvSpPr>
          <p:cNvPr id="30" name="Shape 4">
            <a:extLst>
              <a:ext uri="{FF2B5EF4-FFF2-40B4-BE49-F238E27FC236}">
                <a16:creationId xmlns:a16="http://schemas.microsoft.com/office/drawing/2014/main" id="{9677258F-8384-076A-7A6B-E97526544C04}"/>
              </a:ext>
            </a:extLst>
          </p:cNvPr>
          <p:cNvSpPr/>
          <p:nvPr/>
        </p:nvSpPr>
        <p:spPr>
          <a:xfrm>
            <a:off x="166281" y="1620557"/>
            <a:ext cx="11431670" cy="44878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 sz="1400"/>
          </a:p>
        </p:txBody>
      </p:sp>
      <p:sp>
        <p:nvSpPr>
          <p:cNvPr id="31" name="Text 5">
            <a:extLst>
              <a:ext uri="{FF2B5EF4-FFF2-40B4-BE49-F238E27FC236}">
                <a16:creationId xmlns:a16="http://schemas.microsoft.com/office/drawing/2014/main" id="{C8A44D60-AC33-1BBA-1F80-D3FE964D818F}"/>
              </a:ext>
            </a:extLst>
          </p:cNvPr>
          <p:cNvSpPr/>
          <p:nvPr/>
        </p:nvSpPr>
        <p:spPr>
          <a:xfrm>
            <a:off x="374284" y="1700863"/>
            <a:ext cx="3064932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400" b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Backend API</a:t>
            </a:r>
            <a:endParaRPr lang="en-US" sz="1400"/>
          </a:p>
        </p:txBody>
      </p:sp>
      <p:sp>
        <p:nvSpPr>
          <p:cNvPr id="32" name="Text 6">
            <a:extLst>
              <a:ext uri="{FF2B5EF4-FFF2-40B4-BE49-F238E27FC236}">
                <a16:creationId xmlns:a16="http://schemas.microsoft.com/office/drawing/2014/main" id="{E10A4C55-E13C-79DC-6455-45ABD300889F}"/>
              </a:ext>
            </a:extLst>
          </p:cNvPr>
          <p:cNvSpPr/>
          <p:nvPr/>
        </p:nvSpPr>
        <p:spPr>
          <a:xfrm>
            <a:off x="4325850" y="1700863"/>
            <a:ext cx="7637662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40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FastAPI: for high performance and modern web features.</a:t>
            </a:r>
            <a:endParaRPr lang="en-US" sz="1400"/>
          </a:p>
        </p:txBody>
      </p:sp>
      <p:sp>
        <p:nvSpPr>
          <p:cNvPr id="33" name="Shape 7">
            <a:extLst>
              <a:ext uri="{FF2B5EF4-FFF2-40B4-BE49-F238E27FC236}">
                <a16:creationId xmlns:a16="http://schemas.microsoft.com/office/drawing/2014/main" id="{8C7DBE84-27D5-F289-034E-E36A4CDE7E13}"/>
              </a:ext>
            </a:extLst>
          </p:cNvPr>
          <p:cNvSpPr/>
          <p:nvPr/>
        </p:nvSpPr>
        <p:spPr>
          <a:xfrm>
            <a:off x="166281" y="2165921"/>
            <a:ext cx="11431670" cy="59733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 sz="1400"/>
          </a:p>
        </p:txBody>
      </p:sp>
      <p:sp>
        <p:nvSpPr>
          <p:cNvPr id="34" name="Text 8">
            <a:extLst>
              <a:ext uri="{FF2B5EF4-FFF2-40B4-BE49-F238E27FC236}">
                <a16:creationId xmlns:a16="http://schemas.microsoft.com/office/drawing/2014/main" id="{F23CF9C2-6C32-EC34-C826-90899E491B40}"/>
              </a:ext>
            </a:extLst>
          </p:cNvPr>
          <p:cNvSpPr/>
          <p:nvPr/>
        </p:nvSpPr>
        <p:spPr>
          <a:xfrm>
            <a:off x="374284" y="2298200"/>
            <a:ext cx="3064932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400" b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Language AI</a:t>
            </a:r>
            <a:endParaRPr lang="en-US" sz="1400"/>
          </a:p>
        </p:txBody>
      </p:sp>
      <p:sp>
        <p:nvSpPr>
          <p:cNvPr id="35" name="Text 9">
            <a:extLst>
              <a:ext uri="{FF2B5EF4-FFF2-40B4-BE49-F238E27FC236}">
                <a16:creationId xmlns:a16="http://schemas.microsoft.com/office/drawing/2014/main" id="{1E0EE993-5DBA-A4DB-E7EC-20CC30B434CD}"/>
              </a:ext>
            </a:extLst>
          </p:cNvPr>
          <p:cNvSpPr/>
          <p:nvPr/>
        </p:nvSpPr>
        <p:spPr>
          <a:xfrm>
            <a:off x="4325850" y="2298200"/>
            <a:ext cx="7637662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40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Ollama: for running powerful local language models (e.g., Llama 3).</a:t>
            </a:r>
            <a:endParaRPr lang="en-US" sz="1400"/>
          </a:p>
        </p:txBody>
      </p:sp>
      <p:sp>
        <p:nvSpPr>
          <p:cNvPr id="36" name="Shape 10">
            <a:extLst>
              <a:ext uri="{FF2B5EF4-FFF2-40B4-BE49-F238E27FC236}">
                <a16:creationId xmlns:a16="http://schemas.microsoft.com/office/drawing/2014/main" id="{1E21ADF7-21C2-AF7B-A096-A35086CEACC8}"/>
              </a:ext>
            </a:extLst>
          </p:cNvPr>
          <p:cNvSpPr/>
          <p:nvPr/>
        </p:nvSpPr>
        <p:spPr>
          <a:xfrm>
            <a:off x="166281" y="2763258"/>
            <a:ext cx="11431670" cy="59733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 sz="1400"/>
          </a:p>
        </p:txBody>
      </p:sp>
      <p:sp>
        <p:nvSpPr>
          <p:cNvPr id="37" name="Text 11">
            <a:extLst>
              <a:ext uri="{FF2B5EF4-FFF2-40B4-BE49-F238E27FC236}">
                <a16:creationId xmlns:a16="http://schemas.microsoft.com/office/drawing/2014/main" id="{0E38841D-C48B-CE15-1A86-A45CA4E9AF01}"/>
              </a:ext>
            </a:extLst>
          </p:cNvPr>
          <p:cNvSpPr/>
          <p:nvPr/>
        </p:nvSpPr>
        <p:spPr>
          <a:xfrm>
            <a:off x="374284" y="2895536"/>
            <a:ext cx="3064932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400" b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Vector Database</a:t>
            </a:r>
            <a:endParaRPr lang="en-US" sz="1400"/>
          </a:p>
        </p:txBody>
      </p:sp>
      <p:sp>
        <p:nvSpPr>
          <p:cNvPr id="38" name="Text 12">
            <a:extLst>
              <a:ext uri="{FF2B5EF4-FFF2-40B4-BE49-F238E27FC236}">
                <a16:creationId xmlns:a16="http://schemas.microsoft.com/office/drawing/2014/main" id="{7654E389-C052-1474-96F3-5D7A0C46726D}"/>
              </a:ext>
            </a:extLst>
          </p:cNvPr>
          <p:cNvSpPr/>
          <p:nvPr/>
        </p:nvSpPr>
        <p:spPr>
          <a:xfrm>
            <a:off x="4325850" y="2895536"/>
            <a:ext cx="7178795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40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Qdrant: for high-speed semantic search and efficient filtering of vector embeddings.</a:t>
            </a:r>
            <a:endParaRPr lang="en-US" sz="1400"/>
          </a:p>
        </p:txBody>
      </p:sp>
      <p:sp>
        <p:nvSpPr>
          <p:cNvPr id="39" name="Shape 13">
            <a:extLst>
              <a:ext uri="{FF2B5EF4-FFF2-40B4-BE49-F238E27FC236}">
                <a16:creationId xmlns:a16="http://schemas.microsoft.com/office/drawing/2014/main" id="{BF046431-88D1-94EF-F7C0-3AF38D65AE0F}"/>
              </a:ext>
            </a:extLst>
          </p:cNvPr>
          <p:cNvSpPr/>
          <p:nvPr/>
        </p:nvSpPr>
        <p:spPr>
          <a:xfrm>
            <a:off x="166281" y="3360594"/>
            <a:ext cx="11431670" cy="59733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 sz="1400"/>
          </a:p>
        </p:txBody>
      </p:sp>
      <p:sp>
        <p:nvSpPr>
          <p:cNvPr id="40" name="Text 14">
            <a:extLst>
              <a:ext uri="{FF2B5EF4-FFF2-40B4-BE49-F238E27FC236}">
                <a16:creationId xmlns:a16="http://schemas.microsoft.com/office/drawing/2014/main" id="{00BEE082-59E2-6A12-435B-F95A95EE9759}"/>
              </a:ext>
            </a:extLst>
          </p:cNvPr>
          <p:cNvSpPr/>
          <p:nvPr/>
        </p:nvSpPr>
        <p:spPr>
          <a:xfrm>
            <a:off x="374284" y="3492873"/>
            <a:ext cx="3064932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400" b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Structured Database</a:t>
            </a:r>
            <a:endParaRPr lang="en-US" sz="1400"/>
          </a:p>
        </p:txBody>
      </p:sp>
      <p:sp>
        <p:nvSpPr>
          <p:cNvPr id="41" name="Text 15">
            <a:extLst>
              <a:ext uri="{FF2B5EF4-FFF2-40B4-BE49-F238E27FC236}">
                <a16:creationId xmlns:a16="http://schemas.microsoft.com/office/drawing/2014/main" id="{598592EF-B39D-5C89-0BB8-F7B3D0D3B3B9}"/>
              </a:ext>
            </a:extLst>
          </p:cNvPr>
          <p:cNvSpPr/>
          <p:nvPr/>
        </p:nvSpPr>
        <p:spPr>
          <a:xfrm>
            <a:off x="4325850" y="3492873"/>
            <a:ext cx="7637662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40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PostgreSQL: for reliable, traditional relational data storage.</a:t>
            </a:r>
            <a:endParaRPr lang="en-US" sz="1400"/>
          </a:p>
        </p:txBody>
      </p:sp>
      <p:sp>
        <p:nvSpPr>
          <p:cNvPr id="42" name="Shape 16">
            <a:extLst>
              <a:ext uri="{FF2B5EF4-FFF2-40B4-BE49-F238E27FC236}">
                <a16:creationId xmlns:a16="http://schemas.microsoft.com/office/drawing/2014/main" id="{AC7EF422-4513-B60A-F9E6-707A8A267AB9}"/>
              </a:ext>
            </a:extLst>
          </p:cNvPr>
          <p:cNvSpPr/>
          <p:nvPr/>
        </p:nvSpPr>
        <p:spPr>
          <a:xfrm>
            <a:off x="166281" y="3957931"/>
            <a:ext cx="11431670" cy="59733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 sz="1400"/>
          </a:p>
        </p:txBody>
      </p:sp>
      <p:sp>
        <p:nvSpPr>
          <p:cNvPr id="43" name="Text 17">
            <a:extLst>
              <a:ext uri="{FF2B5EF4-FFF2-40B4-BE49-F238E27FC236}">
                <a16:creationId xmlns:a16="http://schemas.microsoft.com/office/drawing/2014/main" id="{D29595DD-1F08-4B1D-0EC7-2B19378AAF43}"/>
              </a:ext>
            </a:extLst>
          </p:cNvPr>
          <p:cNvSpPr/>
          <p:nvPr/>
        </p:nvSpPr>
        <p:spPr>
          <a:xfrm>
            <a:off x="374284" y="4090209"/>
            <a:ext cx="3064932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400" b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File Storage</a:t>
            </a:r>
            <a:endParaRPr lang="en-US" sz="1400"/>
          </a:p>
        </p:txBody>
      </p:sp>
      <p:sp>
        <p:nvSpPr>
          <p:cNvPr id="44" name="Text 18">
            <a:extLst>
              <a:ext uri="{FF2B5EF4-FFF2-40B4-BE49-F238E27FC236}">
                <a16:creationId xmlns:a16="http://schemas.microsoft.com/office/drawing/2014/main" id="{C0400786-E59A-8892-8EBA-6921CD2E91B3}"/>
              </a:ext>
            </a:extLst>
          </p:cNvPr>
          <p:cNvSpPr/>
          <p:nvPr/>
        </p:nvSpPr>
        <p:spPr>
          <a:xfrm>
            <a:off x="4325850" y="4090209"/>
            <a:ext cx="7637662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40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AWS S3: for scalable and secure storage of PDFs and chat logs.</a:t>
            </a:r>
            <a:endParaRPr lang="en-US" sz="1400"/>
          </a:p>
        </p:txBody>
      </p:sp>
      <p:sp>
        <p:nvSpPr>
          <p:cNvPr id="45" name="Shape 19">
            <a:extLst>
              <a:ext uri="{FF2B5EF4-FFF2-40B4-BE49-F238E27FC236}">
                <a16:creationId xmlns:a16="http://schemas.microsoft.com/office/drawing/2014/main" id="{DC83D914-A461-6E4A-0FFD-B1E4AE3DAE88}"/>
              </a:ext>
            </a:extLst>
          </p:cNvPr>
          <p:cNvSpPr/>
          <p:nvPr/>
        </p:nvSpPr>
        <p:spPr>
          <a:xfrm>
            <a:off x="166281" y="4555267"/>
            <a:ext cx="11431670" cy="59733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 sz="1400"/>
          </a:p>
        </p:txBody>
      </p:sp>
      <p:sp>
        <p:nvSpPr>
          <p:cNvPr id="46" name="Text 20">
            <a:extLst>
              <a:ext uri="{FF2B5EF4-FFF2-40B4-BE49-F238E27FC236}">
                <a16:creationId xmlns:a16="http://schemas.microsoft.com/office/drawing/2014/main" id="{9CFC0DC5-33FC-78EC-2596-5F2BEE8F6770}"/>
              </a:ext>
            </a:extLst>
          </p:cNvPr>
          <p:cNvSpPr/>
          <p:nvPr/>
        </p:nvSpPr>
        <p:spPr>
          <a:xfrm>
            <a:off x="374284" y="4687546"/>
            <a:ext cx="3064932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400" b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Validation</a:t>
            </a:r>
            <a:endParaRPr lang="en-US" sz="1400"/>
          </a:p>
        </p:txBody>
      </p:sp>
      <p:sp>
        <p:nvSpPr>
          <p:cNvPr id="47" name="Text 21">
            <a:extLst>
              <a:ext uri="{FF2B5EF4-FFF2-40B4-BE49-F238E27FC236}">
                <a16:creationId xmlns:a16="http://schemas.microsoft.com/office/drawing/2014/main" id="{8E5C5611-0B67-C384-84B2-D29FAF0A2B88}"/>
              </a:ext>
            </a:extLst>
          </p:cNvPr>
          <p:cNvSpPr/>
          <p:nvPr/>
        </p:nvSpPr>
        <p:spPr>
          <a:xfrm>
            <a:off x="4325850" y="4687546"/>
            <a:ext cx="7637662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40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Pydantic: to enforce strict data structures and types, ensuring data quality.</a:t>
            </a:r>
            <a:endParaRPr lang="en-US" sz="1400"/>
          </a:p>
        </p:txBody>
      </p:sp>
      <p:sp>
        <p:nvSpPr>
          <p:cNvPr id="48" name="Shape 22">
            <a:extLst>
              <a:ext uri="{FF2B5EF4-FFF2-40B4-BE49-F238E27FC236}">
                <a16:creationId xmlns:a16="http://schemas.microsoft.com/office/drawing/2014/main" id="{8BAEABB8-2F14-1E2E-2691-0E3148893A20}"/>
              </a:ext>
            </a:extLst>
          </p:cNvPr>
          <p:cNvSpPr/>
          <p:nvPr/>
        </p:nvSpPr>
        <p:spPr>
          <a:xfrm>
            <a:off x="166281" y="5152604"/>
            <a:ext cx="11431670" cy="93011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 sz="1400"/>
          </a:p>
        </p:txBody>
      </p:sp>
      <p:sp>
        <p:nvSpPr>
          <p:cNvPr id="49" name="Text 23">
            <a:extLst>
              <a:ext uri="{FF2B5EF4-FFF2-40B4-BE49-F238E27FC236}">
                <a16:creationId xmlns:a16="http://schemas.microsoft.com/office/drawing/2014/main" id="{95435E3D-E8A2-A0E0-4B3B-871CE11FD20B}"/>
              </a:ext>
            </a:extLst>
          </p:cNvPr>
          <p:cNvSpPr/>
          <p:nvPr/>
        </p:nvSpPr>
        <p:spPr>
          <a:xfrm>
            <a:off x="374284" y="5284882"/>
            <a:ext cx="3064932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400" b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OCR &amp; PDF Parsing</a:t>
            </a:r>
            <a:endParaRPr lang="en-US" sz="1400"/>
          </a:p>
        </p:txBody>
      </p:sp>
      <p:sp>
        <p:nvSpPr>
          <p:cNvPr id="50" name="Text 24">
            <a:extLst>
              <a:ext uri="{FF2B5EF4-FFF2-40B4-BE49-F238E27FC236}">
                <a16:creationId xmlns:a16="http://schemas.microsoft.com/office/drawing/2014/main" id="{105A4D29-7708-D1A8-C612-4D361E220886}"/>
              </a:ext>
            </a:extLst>
          </p:cNvPr>
          <p:cNvSpPr/>
          <p:nvPr/>
        </p:nvSpPr>
        <p:spPr>
          <a:xfrm>
            <a:off x="4325850" y="5284882"/>
            <a:ext cx="7637662" cy="665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40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unstructured and pdfplumber: for advanced optical character recognition and document parsing.</a:t>
            </a:r>
            <a:endParaRPr 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3B8838-7DC5-7773-79BD-5B682BC1834B}"/>
              </a:ext>
            </a:extLst>
          </p:cNvPr>
          <p:cNvSpPr txBox="1"/>
          <p:nvPr/>
        </p:nvSpPr>
        <p:spPr>
          <a:xfrm>
            <a:off x="166280" y="863054"/>
            <a:ext cx="10946477" cy="882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400" b="1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Technology Stack</a:t>
            </a:r>
          </a:p>
          <a:p>
            <a:r>
              <a:rPr lang="en-US" sz="1400" err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ProcWise</a:t>
            </a:r>
            <a:r>
              <a:rPr lang="en-US" sz="140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leverages a robust set of modern technologies to ensure speed, scalability, and data integrity.</a:t>
            </a:r>
            <a:endParaRPr lang="en-US" sz="1400"/>
          </a:p>
          <a:p>
            <a:pPr marL="0" indent="0" algn="l">
              <a:lnSpc>
                <a:spcPts val="3050"/>
              </a:lnSpc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5208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2375-5FC8-38E1-B32E-0DA4C684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04116"/>
          </a:xfrm>
        </p:spPr>
        <p:txBody>
          <a:bodyPr>
            <a:normAutofit fontScale="90000"/>
          </a:bodyPr>
          <a:lstStyle/>
          <a:p>
            <a:r>
              <a:rPr lang="en-US" sz="240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Key Coding Patterns</a:t>
            </a:r>
            <a:br>
              <a:rPr lang="en-US" sz="2400"/>
            </a:br>
            <a:endParaRPr lang="en-IN" sz="2400"/>
          </a:p>
        </p:txBody>
      </p:sp>
      <p:sp>
        <p:nvSpPr>
          <p:cNvPr id="6" name="Text 4"/>
          <p:cNvSpPr/>
          <p:nvPr/>
        </p:nvSpPr>
        <p:spPr>
          <a:xfrm>
            <a:off x="700481" y="25597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750"/>
              </a:lnSpc>
              <a:buNone/>
            </a:pPr>
            <a:r>
              <a:rPr lang="en-US">
                <a:solidFill>
                  <a:srgbClr val="233E32"/>
                </a:solidFill>
                <a:latin typeface="Alice" pitchFamily="34" charset="0"/>
                <a:ea typeface="Alice" pitchFamily="34" charset="-122"/>
              </a:rPr>
              <a:t>Centralized Resources</a:t>
            </a:r>
          </a:p>
        </p:txBody>
      </p:sp>
      <p:sp>
        <p:nvSpPr>
          <p:cNvPr id="7" name="Text 5"/>
          <p:cNvSpPr/>
          <p:nvPr/>
        </p:nvSpPr>
        <p:spPr>
          <a:xfrm>
            <a:off x="700482" y="3050179"/>
            <a:ext cx="276117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40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AgentNick acts as a singleton resource holder, managing expensive connections and models, instantiated once at startup.</a:t>
            </a:r>
            <a:endParaRPr lang="en-US" sz="1400"/>
          </a:p>
        </p:txBody>
      </p:sp>
      <p:sp>
        <p:nvSpPr>
          <p:cNvPr id="9" name="Text 7"/>
          <p:cNvSpPr/>
          <p:nvPr/>
        </p:nvSpPr>
        <p:spPr>
          <a:xfrm>
            <a:off x="3789951" y="25597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>
                <a:solidFill>
                  <a:srgbClr val="233E32"/>
                </a:solidFill>
                <a:latin typeface="Alice" pitchFamily="34" charset="0"/>
                <a:ea typeface="Alice" pitchFamily="34" charset="-122"/>
              </a:rPr>
              <a:t>Dependency Injection</a:t>
            </a:r>
          </a:p>
        </p:txBody>
      </p:sp>
      <p:sp>
        <p:nvSpPr>
          <p:cNvPr id="10" name="Text 8"/>
          <p:cNvSpPr/>
          <p:nvPr/>
        </p:nvSpPr>
        <p:spPr>
          <a:xfrm>
            <a:off x="3789951" y="3067909"/>
            <a:ext cx="264817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40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FastAPI's Depends system provides core services to API endpoints, avoiding global variables and promoting clean code.</a:t>
            </a:r>
            <a:endParaRPr lang="en-US" sz="1400"/>
          </a:p>
        </p:txBody>
      </p:sp>
      <p:sp>
        <p:nvSpPr>
          <p:cNvPr id="14" name="Text 3"/>
          <p:cNvSpPr/>
          <p:nvPr/>
        </p:nvSpPr>
        <p:spPr>
          <a:xfrm>
            <a:off x="6494792" y="2559761"/>
            <a:ext cx="21453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750"/>
              </a:lnSpc>
              <a:buNone/>
            </a:pPr>
            <a:r>
              <a:rPr lang="en-US">
                <a:solidFill>
                  <a:srgbClr val="233E32"/>
                </a:solidFill>
                <a:latin typeface="Alice" pitchFamily="34" charset="0"/>
                <a:ea typeface="Alice" pitchFamily="34" charset="-122"/>
              </a:rPr>
              <a:t>Strict Data Contracts</a:t>
            </a:r>
          </a:p>
        </p:txBody>
      </p:sp>
      <p:sp>
        <p:nvSpPr>
          <p:cNvPr id="15" name="Text 4"/>
          <p:cNvSpPr/>
          <p:nvPr/>
        </p:nvSpPr>
        <p:spPr>
          <a:xfrm>
            <a:off x="6494792" y="3050179"/>
            <a:ext cx="205089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40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Pydantic models (ExtractedDocument) enforce predictable data structures, ensuring output quality and immediately flagging malformed AI responses.</a:t>
            </a:r>
            <a:endParaRPr lang="en-US" sz="1400"/>
          </a:p>
        </p:txBody>
      </p:sp>
      <p:sp>
        <p:nvSpPr>
          <p:cNvPr id="16" name="Text 6"/>
          <p:cNvSpPr/>
          <p:nvPr/>
        </p:nvSpPr>
        <p:spPr>
          <a:xfrm>
            <a:off x="8957388" y="2559761"/>
            <a:ext cx="32346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>
                <a:solidFill>
                  <a:srgbClr val="233E32"/>
                </a:solidFill>
                <a:latin typeface="Alice" pitchFamily="34" charset="0"/>
                <a:ea typeface="Alice" pitchFamily="34" charset="-122"/>
              </a:rPr>
              <a:t>Configuration Management</a:t>
            </a:r>
          </a:p>
        </p:txBody>
      </p:sp>
      <p:sp>
        <p:nvSpPr>
          <p:cNvPr id="17" name="Text 7"/>
          <p:cNvSpPr/>
          <p:nvPr/>
        </p:nvSpPr>
        <p:spPr>
          <a:xfrm>
            <a:off x="9084907" y="3067909"/>
            <a:ext cx="240661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40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Secrets and settings are stored in a .env file and loaded via pydantic-settings, separating configuration from codebase for enhanced security and flexibility.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5834950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Metropolitan</vt:lpstr>
      <vt:lpstr>High-Level Summary: The Agentic Procurement</vt:lpstr>
      <vt:lpstr>I. The Architecture: System's Blueprint</vt:lpstr>
      <vt:lpstr>II. The Design: The "Secret Sauce" </vt:lpstr>
      <vt:lpstr>III. Implementation: The Nuts and Bolts </vt:lpstr>
      <vt:lpstr>Key Coding Patterns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Muthu Subramanian</dc:creator>
  <cp:revision>3</cp:revision>
  <dcterms:created xsi:type="dcterms:W3CDTF">2025-08-04T02:42:14Z</dcterms:created>
  <dcterms:modified xsi:type="dcterms:W3CDTF">2025-08-04T05:15:51Z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